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78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51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07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364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915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870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77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38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149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023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548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2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3970E-C816-4D2A-BEE1-3F3ED7C3DA1C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8A374-5234-4B7D-841B-07EE382503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23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19521" y="1226527"/>
            <a:ext cx="45053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ФОНД РАЗВИТИЯ ПРОМЫШЛЕННОСТИ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МОСКОВСКОЙ ОБЛАСТИ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НОВЫЕ ПРОГРАММЫ ФИНАНСИРОВАНИЯ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64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244" y="362652"/>
            <a:ext cx="46137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ЗАЙМЫ НА ПРИОБРЕТЕНИЕ ОБОРУДОВАНИЯ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7EFE00-EE51-4884-845E-117F188B299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76" y="220248"/>
            <a:ext cx="511736" cy="51173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543033"/>
              </p:ext>
            </p:extLst>
          </p:nvPr>
        </p:nvGraphicFramePr>
        <p:xfrm>
          <a:off x="681790" y="1220826"/>
          <a:ext cx="10871302" cy="482095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435651">
                  <a:extLst>
                    <a:ext uri="{9D8B030D-6E8A-4147-A177-3AD203B41FA5}">
                      <a16:colId xmlns:a16="http://schemas.microsoft.com/office/drawing/2014/main" xmlns="" val="2310621586"/>
                    </a:ext>
                  </a:extLst>
                </a:gridCol>
                <a:gridCol w="5435651">
                  <a:extLst>
                    <a:ext uri="{9D8B030D-6E8A-4147-A177-3AD203B41FA5}">
                      <a16:colId xmlns:a16="http://schemas.microsoft.com/office/drawing/2014/main" xmlns="" val="3318498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ОСНОВНЫЕ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 УСЛОВИЯ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4062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Сумма займа</a:t>
                      </a: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20-300</a:t>
                      </a:r>
                      <a:r>
                        <a:rPr lang="ru-RU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3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млн </a:t>
                      </a: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руб.</a:t>
                      </a:r>
                      <a:endParaRPr lang="ru-RU" sz="13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2326807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Процентная ставка на заём</a:t>
                      </a: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2% </a:t>
                      </a: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- при приобретении оборудования, произведенного в МО и/или предоставлении гарантии Банка/Банка и Корпорации МСП/РГО в обеспечение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5% </a:t>
                      </a: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- в остальных случаях</a:t>
                      </a:r>
                      <a:endParaRPr lang="ru-RU" sz="13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1182374943"/>
                  </a:ext>
                </a:extLst>
              </a:tr>
              <a:tr h="457204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Срок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займа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до </a:t>
                      </a: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60 мес. </a:t>
                      </a: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(5 лет</a:t>
                      </a:r>
                      <a:r>
                        <a:rPr lang="ru-RU" sz="13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lang="ru-RU" sz="13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2779653566"/>
                  </a:ext>
                </a:extLst>
              </a:tr>
              <a:tr h="457204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Порядок погашения</a:t>
                      </a:r>
                      <a:endParaRPr lang="ru-RU" sz="1400" b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% ежеквартально, тело займа – ежеквартально равными частями последние 2 года</a:t>
                      </a:r>
                      <a:endParaRPr lang="ru-RU" sz="130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354876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Общий бюджет проекта </a:t>
                      </a:r>
                      <a:endParaRPr lang="ru-RU" sz="1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≥ </a:t>
                      </a: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30 </a:t>
                      </a:r>
                      <a:r>
                        <a:rPr lang="ru-RU" sz="15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млн </a:t>
                      </a: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руб.</a:t>
                      </a:r>
                      <a:endParaRPr lang="ru-RU" sz="15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3661155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Софинансирование</a:t>
                      </a:r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 Фонда</a:t>
                      </a: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до </a:t>
                      </a: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70%</a:t>
                      </a: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бюджета проекта</a:t>
                      </a:r>
                      <a:endParaRPr lang="ru-RU" sz="13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1763247206"/>
                  </a:ext>
                </a:extLst>
              </a:tr>
              <a:tr h="670564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Софинансирование</a:t>
                      </a:r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 заявителя, частных инвесторов или </a:t>
                      </a:r>
                      <a:r>
                        <a:rPr lang="ru-RU" sz="14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банков</a:t>
                      </a: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≥ </a:t>
                      </a: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30% </a:t>
                      </a: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бюджета проекта, в т.ч. за счет собственных средств/ средств акционеров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≥ </a:t>
                      </a: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15% </a:t>
                      </a: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бюджета </a:t>
                      </a:r>
                      <a:r>
                        <a:rPr lang="ru-RU" sz="13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проекта</a:t>
                      </a:r>
                      <a:endParaRPr lang="ru-RU" sz="13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912803190"/>
                  </a:ext>
                </a:extLst>
              </a:tr>
              <a:tr h="670564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Залог</a:t>
                      </a:r>
                      <a:endParaRPr lang="ru-RU" sz="1400" b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Возможен залог приобретаемого оборудования (прав по контракту на него)</a:t>
                      </a:r>
                      <a:endParaRPr lang="ru-RU" sz="1300" b="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2088240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27369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244" y="362652"/>
            <a:ext cx="46137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ЗАЙМЫ НА ПРИОБРЕТЕНИЕ ОБОРУДОВАНИЯ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7EFE00-EE51-4884-845E-117F188B299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76" y="220248"/>
            <a:ext cx="511736" cy="511736"/>
          </a:xfrm>
          <a:prstGeom prst="rect">
            <a:avLst/>
          </a:prstGeom>
        </p:spPr>
      </p:pic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4C9DB0AA-7238-40E4-A5C3-41F3E01EED58}"/>
              </a:ext>
            </a:extLst>
          </p:cNvPr>
          <p:cNvSpPr txBox="1">
            <a:spLocks/>
          </p:cNvSpPr>
          <p:nvPr/>
        </p:nvSpPr>
        <p:spPr>
          <a:xfrm>
            <a:off x="560005" y="3081920"/>
            <a:ext cx="3776367" cy="4293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Критерии отбора проектов</a:t>
            </a:r>
          </a:p>
        </p:txBody>
      </p:sp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xmlns="" id="{2BC32F26-FCC2-4089-917F-B0484B79A82D}"/>
              </a:ext>
            </a:extLst>
          </p:cNvPr>
          <p:cNvSpPr txBox="1">
            <a:spLocks/>
          </p:cNvSpPr>
          <p:nvPr/>
        </p:nvSpPr>
        <p:spPr>
          <a:xfrm>
            <a:off x="560005" y="3452845"/>
            <a:ext cx="5170747" cy="1795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fontAlgn="auto">
              <a:spcBef>
                <a:spcPts val="0"/>
              </a:spcBef>
              <a:buClr>
                <a:srgbClr val="D40000"/>
              </a:buClr>
              <a:buSzPct val="100000"/>
              <a:buNone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- Увеличение/обновление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производственных фондов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D40000"/>
              </a:buClr>
              <a:buSzPct val="10000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- Дополнительные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налоги, рабочие места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D40000"/>
              </a:buClr>
              <a:buSzPct val="10000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- Финансовая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состоятельность и наличие обеспечения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D40000"/>
              </a:buClr>
              <a:buSzPct val="10000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- Юридическая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состоятельность участников проекта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D40000"/>
              </a:buClr>
              <a:buSzPct val="100000"/>
              <a:buNone/>
              <a:tabLst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- ОКВЭД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2: раздел С, за исключением производства продукции военного назначения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xmlns="" id="{3DDAADC1-1439-4385-8877-F2346526CBCB}"/>
              </a:ext>
            </a:extLst>
          </p:cNvPr>
          <p:cNvSpPr txBox="1">
            <a:spLocks/>
          </p:cNvSpPr>
          <p:nvPr/>
        </p:nvSpPr>
        <p:spPr>
          <a:xfrm>
            <a:off x="364376" y="1349742"/>
            <a:ext cx="3785826" cy="4741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Целевое назначение займа</a:t>
            </a:r>
          </a:p>
        </p:txBody>
      </p:sp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xmlns="" id="{6F64157A-C99C-4B5F-BD89-3A971B542428}"/>
              </a:ext>
            </a:extLst>
          </p:cNvPr>
          <p:cNvSpPr txBox="1">
            <a:spLocks/>
          </p:cNvSpPr>
          <p:nvPr/>
        </p:nvSpPr>
        <p:spPr>
          <a:xfrm>
            <a:off x="560005" y="1632750"/>
            <a:ext cx="11467872" cy="613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fontAlgn="auto">
              <a:buClr>
                <a:srgbClr val="D40000"/>
              </a:buClr>
              <a:buSzPct val="100000"/>
              <a:buNone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Приобретение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промышленного, контрольно-измерительного и испытательного оборудования, технологическая оснастка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xmlns="" id="{D952C76B-FCD6-4A8E-9E55-271DFCAB54CD}"/>
              </a:ext>
            </a:extLst>
          </p:cNvPr>
          <p:cNvSpPr txBox="1">
            <a:spLocks/>
          </p:cNvSpPr>
          <p:nvPr/>
        </p:nvSpPr>
        <p:spPr>
          <a:xfrm>
            <a:off x="6790305" y="3070949"/>
            <a:ext cx="3776367" cy="4293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Получатели займов</a:t>
            </a:r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xmlns="" id="{CDBC6854-05F2-4064-87E2-6E1B8906D5D4}"/>
              </a:ext>
            </a:extLst>
          </p:cNvPr>
          <p:cNvSpPr txBox="1">
            <a:spLocks/>
          </p:cNvSpPr>
          <p:nvPr/>
        </p:nvSpPr>
        <p:spPr>
          <a:xfrm>
            <a:off x="6790305" y="3500324"/>
            <a:ext cx="4443201" cy="613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fontAlgn="auto">
              <a:buClr>
                <a:srgbClr val="D40000"/>
              </a:buClr>
              <a:buSzPct val="100000"/>
              <a:buNone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Российские юридические лица, реализующие проекты в Московской области, в т.ч. через обособленные подразделения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F7EFE00-EE51-4884-845E-117F188B299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005" y="2988588"/>
            <a:ext cx="511736" cy="5117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F7EFE00-EE51-4884-845E-117F188B299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0305" y="2994655"/>
            <a:ext cx="511736" cy="511736"/>
          </a:xfrm>
          <a:prstGeom prst="rect">
            <a:avLst/>
          </a:prstGeom>
        </p:spPr>
      </p:pic>
      <p:sp>
        <p:nvSpPr>
          <p:cNvPr id="17" name="Прямоугольник 1">
            <a:extLst>
              <a:ext uri="{FF2B5EF4-FFF2-40B4-BE49-F238E27FC236}">
                <a16:creationId xmlns:a16="http://schemas.microsoft.com/office/drawing/2014/main" xmlns="" id="{3DDAADC1-1439-4385-8877-F2346526CBCB}"/>
              </a:ext>
            </a:extLst>
          </p:cNvPr>
          <p:cNvSpPr txBox="1">
            <a:spLocks/>
          </p:cNvSpPr>
          <p:nvPr/>
        </p:nvSpPr>
        <p:spPr>
          <a:xfrm>
            <a:off x="1273633" y="6028290"/>
            <a:ext cx="8164787" cy="4741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spcBef>
                <a:spcPts val="1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/>
              </a:rPr>
              <a:t>Рассмотрение за 20 рабочих дней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592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244" y="362652"/>
            <a:ext cx="25042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ЛИЗИНГОВЫЕ ПРОЕКТЫ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7EFE00-EE51-4884-845E-117F188B299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76" y="220248"/>
            <a:ext cx="511736" cy="51173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471967"/>
              </p:ext>
            </p:extLst>
          </p:nvPr>
        </p:nvGraphicFramePr>
        <p:xfrm>
          <a:off x="700840" y="1458951"/>
          <a:ext cx="10871302" cy="418086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435651">
                  <a:extLst>
                    <a:ext uri="{9D8B030D-6E8A-4147-A177-3AD203B41FA5}">
                      <a16:colId xmlns:a16="http://schemas.microsoft.com/office/drawing/2014/main" xmlns="" val="2310621586"/>
                    </a:ext>
                  </a:extLst>
                </a:gridCol>
                <a:gridCol w="5435651">
                  <a:extLst>
                    <a:ext uri="{9D8B030D-6E8A-4147-A177-3AD203B41FA5}">
                      <a16:colId xmlns:a16="http://schemas.microsoft.com/office/drawing/2014/main" xmlns="" val="3318498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ОСНОВНЫЕ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 УСЛОВИЯ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4062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Сумма займа</a:t>
                      </a: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20-300</a:t>
                      </a:r>
                      <a:r>
                        <a:rPr lang="ru-RU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3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млн </a:t>
                      </a: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руб.</a:t>
                      </a:r>
                      <a:endParaRPr lang="ru-RU" sz="13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2326807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Процентная ставка на заём</a:t>
                      </a: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1%</a:t>
                      </a:r>
                      <a:endParaRPr lang="ru-RU" sz="13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1182374943"/>
                  </a:ext>
                </a:extLst>
              </a:tr>
              <a:tr h="457204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Срок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займа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до </a:t>
                      </a: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60 мес. </a:t>
                      </a: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(5 лет</a:t>
                      </a:r>
                      <a:r>
                        <a:rPr lang="ru-RU" sz="13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lang="ru-RU" sz="13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2779653566"/>
                  </a:ext>
                </a:extLst>
              </a:tr>
              <a:tr h="457204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Порядок погашения</a:t>
                      </a:r>
                      <a:endParaRPr lang="ru-RU" sz="1400" b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% ежеквартально, тело займа – ежеквартально равными частями последние 2 года</a:t>
                      </a:r>
                      <a:endParaRPr lang="ru-RU" sz="130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354876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Общий бюджет проекта </a:t>
                      </a: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≥ </a:t>
                      </a:r>
                      <a:r>
                        <a:rPr lang="ru-RU" sz="15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45 млн </a:t>
                      </a: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руб.</a:t>
                      </a:r>
                      <a:endParaRPr lang="ru-RU" sz="15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3661155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Софинансирование</a:t>
                      </a:r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 Фонда</a:t>
                      </a: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до </a:t>
                      </a:r>
                      <a:r>
                        <a:rPr lang="ru-RU" sz="15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90% </a:t>
                      </a:r>
                      <a:r>
                        <a:rPr lang="ru-RU" sz="15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первоначального взноса (аванса), составляющего до 50% от стоимости промышленного оборудования;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до </a:t>
                      </a:r>
                      <a:r>
                        <a:rPr lang="ru-RU" sz="15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45% </a:t>
                      </a:r>
                      <a:r>
                        <a:rPr lang="ru-RU" sz="15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бюджета проекта</a:t>
                      </a: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1763247206"/>
                  </a:ext>
                </a:extLst>
              </a:tr>
              <a:tr h="670564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Софинансирование</a:t>
                      </a:r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 заявителя, частных инвесторов или </a:t>
                      </a:r>
                      <a:r>
                        <a:rPr lang="ru-RU" sz="14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банков</a:t>
                      </a: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≥ </a:t>
                      </a:r>
                      <a:r>
                        <a:rPr lang="ru-RU" sz="15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55% </a:t>
                      </a: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бюджета проекта, в т.ч. за счет собственных средств/ средств акционеров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≥ </a:t>
                      </a:r>
                      <a:r>
                        <a:rPr lang="ru-RU" sz="15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% </a:t>
                      </a: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бюджета </a:t>
                      </a:r>
                      <a:r>
                        <a:rPr lang="ru-RU" sz="13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проекта</a:t>
                      </a:r>
                      <a:endParaRPr lang="ru-RU" sz="13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912803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586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244" y="362652"/>
            <a:ext cx="25042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ЛИЗИНГОВЫЕ ПРОЕКТЫ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7EFE00-EE51-4884-845E-117F188B299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76" y="220248"/>
            <a:ext cx="511736" cy="511736"/>
          </a:xfrm>
          <a:prstGeom prst="rect">
            <a:avLst/>
          </a:prstGeom>
        </p:spPr>
      </p:pic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4C9DB0AA-7238-40E4-A5C3-41F3E01EED58}"/>
              </a:ext>
            </a:extLst>
          </p:cNvPr>
          <p:cNvSpPr txBox="1">
            <a:spLocks/>
          </p:cNvSpPr>
          <p:nvPr/>
        </p:nvSpPr>
        <p:spPr>
          <a:xfrm>
            <a:off x="560005" y="3081920"/>
            <a:ext cx="3776367" cy="4293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Критерии отбора проектов</a:t>
            </a:r>
          </a:p>
        </p:txBody>
      </p:sp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xmlns="" id="{2BC32F26-FCC2-4089-917F-B0484B79A82D}"/>
              </a:ext>
            </a:extLst>
          </p:cNvPr>
          <p:cNvSpPr txBox="1">
            <a:spLocks/>
          </p:cNvSpPr>
          <p:nvPr/>
        </p:nvSpPr>
        <p:spPr>
          <a:xfrm>
            <a:off x="560005" y="3452845"/>
            <a:ext cx="5170747" cy="1795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fontAlgn="auto">
              <a:spcBef>
                <a:spcPts val="0"/>
              </a:spcBef>
              <a:buClr>
                <a:srgbClr val="D40000"/>
              </a:buClr>
              <a:buSzPct val="100000"/>
              <a:buNone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- Увеличение/обновление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производственных фондов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D40000"/>
              </a:buClr>
              <a:buSzPct val="10000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- Дополнительные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налоги, рабочие места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D40000"/>
              </a:buClr>
              <a:buSzPct val="10000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- Финансовая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состоятельность и наличие обеспечения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D40000"/>
              </a:buClr>
              <a:buSzPct val="10000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- Юридическая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состоятельность участников проекта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D40000"/>
              </a:buClr>
              <a:buSzPct val="100000"/>
              <a:buNone/>
              <a:tabLst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- ОКВЭД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2: раздел С, за исключением производства продукции военного назначения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xmlns="" id="{3DDAADC1-1439-4385-8877-F2346526CBCB}"/>
              </a:ext>
            </a:extLst>
          </p:cNvPr>
          <p:cNvSpPr txBox="1">
            <a:spLocks/>
          </p:cNvSpPr>
          <p:nvPr/>
        </p:nvSpPr>
        <p:spPr>
          <a:xfrm>
            <a:off x="364376" y="1349742"/>
            <a:ext cx="3785826" cy="4741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Целевое назначение займа</a:t>
            </a:r>
          </a:p>
        </p:txBody>
      </p:sp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xmlns="" id="{6F64157A-C99C-4B5F-BD89-3A971B542428}"/>
              </a:ext>
            </a:extLst>
          </p:cNvPr>
          <p:cNvSpPr txBox="1">
            <a:spLocks/>
          </p:cNvSpPr>
          <p:nvPr/>
        </p:nvSpPr>
        <p:spPr>
          <a:xfrm>
            <a:off x="560005" y="1632750"/>
            <a:ext cx="11467872" cy="613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fontAlgn="auto">
              <a:buClr>
                <a:srgbClr val="D40000"/>
              </a:buClr>
              <a:buSzPct val="100000"/>
              <a:buNone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Приобретение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промышленного, контрольно-измерительного и испытательного оборудования, технологическая оснастка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xmlns="" id="{D952C76B-FCD6-4A8E-9E55-271DFCAB54CD}"/>
              </a:ext>
            </a:extLst>
          </p:cNvPr>
          <p:cNvSpPr txBox="1">
            <a:spLocks/>
          </p:cNvSpPr>
          <p:nvPr/>
        </p:nvSpPr>
        <p:spPr>
          <a:xfrm>
            <a:off x="6790305" y="3070949"/>
            <a:ext cx="3776367" cy="4293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Получатели займов</a:t>
            </a:r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xmlns="" id="{CDBC6854-05F2-4064-87E2-6E1B8906D5D4}"/>
              </a:ext>
            </a:extLst>
          </p:cNvPr>
          <p:cNvSpPr txBox="1">
            <a:spLocks/>
          </p:cNvSpPr>
          <p:nvPr/>
        </p:nvSpPr>
        <p:spPr>
          <a:xfrm>
            <a:off x="6790305" y="3500324"/>
            <a:ext cx="4443201" cy="613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fontAlgn="auto">
              <a:buClr>
                <a:srgbClr val="D40000"/>
              </a:buClr>
              <a:buSzPct val="100000"/>
              <a:buNone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Российские юридические лица, реализующие проекты в Московской области, в т.ч. через обособленные подразделения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F7EFE00-EE51-4884-845E-117F188B299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005" y="2988588"/>
            <a:ext cx="511736" cy="5117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F7EFE00-EE51-4884-845E-117F188B299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0305" y="2994655"/>
            <a:ext cx="511736" cy="511736"/>
          </a:xfrm>
          <a:prstGeom prst="rect">
            <a:avLst/>
          </a:prstGeom>
        </p:spPr>
      </p:pic>
      <p:sp>
        <p:nvSpPr>
          <p:cNvPr id="17" name="Прямоугольник 1">
            <a:extLst>
              <a:ext uri="{FF2B5EF4-FFF2-40B4-BE49-F238E27FC236}">
                <a16:creationId xmlns:a16="http://schemas.microsoft.com/office/drawing/2014/main" xmlns="" id="{3DDAADC1-1439-4385-8877-F2346526CBCB}"/>
              </a:ext>
            </a:extLst>
          </p:cNvPr>
          <p:cNvSpPr txBox="1">
            <a:spLocks/>
          </p:cNvSpPr>
          <p:nvPr/>
        </p:nvSpPr>
        <p:spPr>
          <a:xfrm>
            <a:off x="1273633" y="6028290"/>
            <a:ext cx="10527842" cy="4741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spcBef>
                <a:spcPts val="1"/>
              </a:spcBef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/>
              </a:rPr>
              <a:t>Реализация через уполномоченные лизинговые компании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902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8289" y="1569427"/>
            <a:ext cx="4505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ФОНД РАЗВИТИЯ ПРОМЫШЛЕННОСТИ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МОСКОВСКОЙ ОБЛАСТИ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www.frpmo.ru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+7(495)136-99-09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info@frpmo.ru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353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389</Words>
  <Application>Microsoft Office PowerPoint</Application>
  <PresentationFormat>Произвольный</PresentationFormat>
  <Paragraphs>70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7</cp:revision>
  <dcterms:created xsi:type="dcterms:W3CDTF">2018-10-07T13:07:09Z</dcterms:created>
  <dcterms:modified xsi:type="dcterms:W3CDTF">2018-11-02T12:07:30Z</dcterms:modified>
</cp:coreProperties>
</file>