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145" d="100"/>
          <a:sy n="145" d="100"/>
        </p:scale>
        <p:origin x="6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473" y="205866"/>
            <a:ext cx="5507990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3160" y="2336038"/>
            <a:ext cx="7837678" cy="1367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iar.ru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imbank.ru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eminim@mosreg.ru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saevov@mosreg.ru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pmo.ru/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hyperlink" Target="http://www.prom.mosreg.r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exportmo.ru" TargetMode="External"/><Relationship Id="rId4" Type="http://schemas.openxmlformats.org/officeDocument/2006/relationships/hyperlink" Target="http://www.exportmo.r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LisyatnikovaLL@mosreg.ru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uslugi.mosreg.ru/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uslugi.mosreg.ru/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fmicro.ru/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mosreg-garant.ru/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sregco.ru/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://www.mosregco.ru/" TargetMode="External"/><Relationship Id="rId9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conomy.gov.ru/minec/press/news/2019022501" TargetMode="Externa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3" Type="http://schemas.openxmlformats.org/officeDocument/2006/relationships/image" Target="../media/image5.png"/><Relationship Id="rId7" Type="http://schemas.openxmlformats.org/officeDocument/2006/relationships/image" Target="../media/image56.jpg"/><Relationship Id="rId12" Type="http://schemas.openxmlformats.org/officeDocument/2006/relationships/image" Target="../media/image59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28.png"/><Relationship Id="rId5" Type="http://schemas.openxmlformats.org/officeDocument/2006/relationships/hyperlink" Target="mailto:info@airmo.ru" TargetMode="External"/><Relationship Id="rId15" Type="http://schemas.openxmlformats.org/officeDocument/2006/relationships/image" Target="../media/image62.jpg"/><Relationship Id="rId10" Type="http://schemas.openxmlformats.org/officeDocument/2006/relationships/image" Target="../media/image29.png"/><Relationship Id="rId4" Type="http://schemas.openxmlformats.org/officeDocument/2006/relationships/image" Target="../media/image54.jpg"/><Relationship Id="rId9" Type="http://schemas.openxmlformats.org/officeDocument/2006/relationships/image" Target="../media/image58.png"/><Relationship Id="rId1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5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KhalimendikVB@mosreg.ru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osregco.ru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mailto:info@mosregco.ru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osregco.ru/" TargetMode="Externa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png"/><Relationship Id="rId4" Type="http://schemas.openxmlformats.org/officeDocument/2006/relationships/hyperlink" Target="http://kadry.uni-dubna.ru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prf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fasie.ru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-agency.ru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ortcenter.ru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944371"/>
            <a:ext cx="4298315" cy="604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5"/>
              </a:spcBef>
            </a:pPr>
            <a:r>
              <a:rPr sz="2000" dirty="0"/>
              <a:t>ПОДДЕРЖКА</a:t>
            </a:r>
            <a:r>
              <a:rPr sz="2000" spc="-114" dirty="0"/>
              <a:t> </a:t>
            </a:r>
            <a:r>
              <a:rPr sz="2000" dirty="0"/>
              <a:t>ПРОМЫШЛЕННОСТИ</a:t>
            </a:r>
            <a:endParaRPr sz="2000"/>
          </a:p>
          <a:p>
            <a:pPr marL="12700">
              <a:lnSpc>
                <a:spcPts val="2160"/>
              </a:lnSpc>
            </a:pPr>
            <a:r>
              <a:rPr sz="1800" b="0" spc="-5" dirty="0">
                <a:latin typeface="Century Gothic"/>
                <a:cs typeface="Century Gothic"/>
              </a:rPr>
              <a:t>МОСКОВСКОЙ</a:t>
            </a:r>
            <a:r>
              <a:rPr sz="1800" b="0" spc="-20" dirty="0">
                <a:latin typeface="Century Gothic"/>
                <a:cs typeface="Century Gothic"/>
              </a:rPr>
              <a:t> </a:t>
            </a:r>
            <a:r>
              <a:rPr sz="1800" b="0" spc="-5" dirty="0">
                <a:latin typeface="Century Gothic"/>
                <a:cs typeface="Century Gothic"/>
              </a:rPr>
              <a:t>ОБЛАСТИ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205866"/>
            <a:ext cx="114173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АО</a:t>
            </a:r>
            <a:r>
              <a:rPr sz="1400" b="1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«ЭКСАР»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  <a:hlinkClick r:id="rId3"/>
              </a:rPr>
              <a:t>www.exiar.ru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10</a:t>
            </a:r>
            <a:endParaRPr sz="1400">
              <a:latin typeface="Century Gothic"/>
              <a:cs typeface="Century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34390" y="1545716"/>
          <a:ext cx="7582534" cy="196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1900"/>
              </a:tblGrid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Направления</a:t>
                      </a:r>
                      <a:r>
                        <a:rPr sz="1600" b="1" spc="4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поддержки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Комплексное страхование экспортных</a:t>
                      </a:r>
                      <a:r>
                        <a:rPr sz="1600" spc="3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кредитов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T w="12700" cap="flat" cmpd="sng" algn="ctr">
                      <a:solidFill>
                        <a:srgbClr val="51B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Страхование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инвестиций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/>
                </a:tc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Страхование подтвержденного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аккредитива, страхование</a:t>
                      </a:r>
                      <a:r>
                        <a:rPr sz="1600" spc="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гарантий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1440" marR="6737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Страхование экспортного факторинга и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страхование кредита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  пополнение оборотных</a:t>
                      </a:r>
                      <a:r>
                        <a:rPr sz="1600" spc="3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средств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205866"/>
            <a:ext cx="2044064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АО</a:t>
            </a:r>
            <a:r>
              <a:rPr sz="1400" b="1" spc="-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«РОСЭКСИМБАНК»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  <a:hlinkClick r:id="rId3"/>
              </a:rPr>
              <a:t>www.eximbank.ru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11</a:t>
            </a:r>
            <a:endParaRPr sz="1400">
              <a:latin typeface="Century Gothic"/>
              <a:cs typeface="Century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03603" y="1197228"/>
          <a:ext cx="6264910" cy="3048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4910"/>
              </a:tblGrid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b="1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Направления</a:t>
                      </a:r>
                      <a:r>
                        <a:rPr sz="1600" b="1" spc="4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поддержки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91440">
                        <a:lnSpc>
                          <a:spcPts val="1914"/>
                        </a:lnSpc>
                        <a:spcBef>
                          <a:spcPts val="335"/>
                        </a:spcBef>
                      </a:pPr>
                      <a:r>
                        <a:rPr sz="1600" b="1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Предэкспортное</a:t>
                      </a:r>
                      <a:r>
                        <a:rPr sz="1600" b="1" spc="5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финансирование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  <a:p>
                      <a:pPr marL="91440">
                        <a:lnSpc>
                          <a:spcPts val="1914"/>
                        </a:lnSpc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Расходов по экспортному</a:t>
                      </a:r>
                      <a:r>
                        <a:rPr sz="1600" spc="3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контракту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Текущих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расходов по экспортным</a:t>
                      </a:r>
                      <a:r>
                        <a:rPr sz="1600" spc="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поставкам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T w="12700" cap="flat" cmpd="sng" algn="ctr">
                      <a:solidFill>
                        <a:srgbClr val="51B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822972">
                <a:tc>
                  <a:txBody>
                    <a:bodyPr/>
                    <a:lstStyle/>
                    <a:p>
                      <a:pPr marL="91440">
                        <a:lnSpc>
                          <a:spcPts val="1914"/>
                        </a:lnSpc>
                        <a:spcBef>
                          <a:spcPts val="335"/>
                        </a:spcBef>
                      </a:pPr>
                      <a:r>
                        <a:rPr sz="1600" b="1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Постэкспортное</a:t>
                      </a:r>
                      <a:r>
                        <a:rPr sz="1600" b="1" spc="7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финансирование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  <a:p>
                      <a:pPr marL="91440">
                        <a:lnSpc>
                          <a:spcPts val="1914"/>
                        </a:lnSpc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Коммерческого кредита</a:t>
                      </a:r>
                      <a:r>
                        <a:rPr sz="1600" spc="2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экспортера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Торгового оборота с иностранными</a:t>
                      </a:r>
                      <a:r>
                        <a:rPr sz="1600" spc="7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покупателями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/>
                </a:tc>
              </a:tr>
              <a:tr h="1066799">
                <a:tc>
                  <a:txBody>
                    <a:bodyPr/>
                    <a:lstStyle/>
                    <a:p>
                      <a:pPr marL="91440">
                        <a:lnSpc>
                          <a:spcPts val="1914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Экспортное</a:t>
                      </a:r>
                      <a:r>
                        <a:rPr sz="1600" b="1" spc="4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финансирование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  <a:p>
                      <a:pPr marL="91440">
                        <a:lnSpc>
                          <a:spcPts val="1914"/>
                        </a:lnSpc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Прямой кредит иностранному</a:t>
                      </a:r>
                      <a:r>
                        <a:rPr sz="1600" spc="3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покупателю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Через подтвержденный</a:t>
                      </a:r>
                      <a:r>
                        <a:rPr sz="1600" spc="4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аккредитив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Кредит банку иностранного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покупателя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6802" y="1576832"/>
            <a:ext cx="2207260" cy="604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2400"/>
              </a:lnSpc>
              <a:spcBef>
                <a:spcPts val="105"/>
              </a:spcBef>
            </a:pPr>
            <a:r>
              <a:rPr sz="2000" spc="-5" dirty="0"/>
              <a:t>Р</a:t>
            </a:r>
            <a:r>
              <a:rPr sz="2000" spc="5" dirty="0"/>
              <a:t>Е</a:t>
            </a:r>
            <a:r>
              <a:rPr sz="2000" dirty="0"/>
              <a:t>ГИОНАЛ</a:t>
            </a:r>
            <a:r>
              <a:rPr sz="2000" spc="-10" dirty="0"/>
              <a:t>Ь</a:t>
            </a:r>
            <a:r>
              <a:rPr sz="2000" spc="-5" dirty="0"/>
              <a:t>НЫЕ</a:t>
            </a:r>
            <a:endParaRPr sz="2000"/>
          </a:p>
          <a:p>
            <a:pPr marR="5080" algn="r">
              <a:lnSpc>
                <a:spcPts val="2160"/>
              </a:lnSpc>
            </a:pPr>
            <a:r>
              <a:rPr sz="1800" b="0" dirty="0">
                <a:latin typeface="Century Gothic"/>
                <a:cs typeface="Century Gothic"/>
              </a:rPr>
              <a:t>МЕРЫ</a:t>
            </a:r>
            <a:r>
              <a:rPr sz="1800" b="0" spc="-114" dirty="0">
                <a:latin typeface="Century Gothic"/>
                <a:cs typeface="Century Gothic"/>
              </a:rPr>
              <a:t> </a:t>
            </a:r>
            <a:r>
              <a:rPr sz="1800" b="0" spc="-5" dirty="0">
                <a:latin typeface="Century Gothic"/>
                <a:cs typeface="Century Gothic"/>
              </a:rPr>
              <a:t>ПОДДЕРЖКИ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205866"/>
            <a:ext cx="38373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УПРАВЛЕНИЕ 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ИНВЕСТИЦИОННЫХ</a:t>
            </a:r>
            <a:r>
              <a:rPr sz="1400" b="1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ПРОЕКТОВ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</a:rPr>
              <a:t>Заместитель министра – Игорь</a:t>
            </a:r>
            <a:r>
              <a:rPr sz="10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</a:rPr>
              <a:t>Демин,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</a:rPr>
              <a:t>+7(498) 602-06-04, доб.</a:t>
            </a:r>
            <a:r>
              <a:rPr sz="1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FFFFFF"/>
                </a:solidFill>
                <a:latin typeface="Century Gothic"/>
                <a:cs typeface="Century Gothic"/>
              </a:rPr>
              <a:t>4-05-87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deminim@mosreg.ru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13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870" y="2240737"/>
            <a:ext cx="528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Налоговые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льготы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Выделение земельного участка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без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 конкурса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6706" y="2806230"/>
            <a:ext cx="614972" cy="795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8293" y="3504781"/>
            <a:ext cx="614972" cy="795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2573" y="1488605"/>
            <a:ext cx="614972" cy="795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4161" y="2187105"/>
            <a:ext cx="614972" cy="795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2573" y="819061"/>
            <a:ext cx="614972" cy="795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0473" y="204343"/>
            <a:ext cx="1859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НАЛОГОВЫЕ</a:t>
            </a:r>
            <a:r>
              <a:rPr spc="-60" dirty="0"/>
              <a:t> </a:t>
            </a:r>
            <a:r>
              <a:rPr spc="-5" dirty="0"/>
              <a:t>ЛЬГОТЫ</a:t>
            </a:r>
          </a:p>
        </p:txBody>
      </p:sp>
      <p:sp>
        <p:nvSpPr>
          <p:cNvPr id="9" name="object 9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14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2573" y="4155922"/>
            <a:ext cx="614972" cy="795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75613" y="1091564"/>
            <a:ext cx="6812280" cy="3577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СТАТЬЯ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26.15: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новый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проект/модернизация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– через заключение</a:t>
            </a:r>
            <a:r>
              <a:rPr sz="1400" spc="-9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соглашения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СТАТЬЯ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26.18: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только новый проект – прямого действия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(без</a:t>
            </a:r>
            <a:r>
              <a:rPr sz="1400" spc="-2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соглашения)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СТАТЬЯ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26.20: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новый проект – СПИК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(федеральный или</a:t>
            </a:r>
            <a:r>
              <a:rPr sz="1400" spc="-1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региональный)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СТАТЬЯ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26.21: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новый проект – РИП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(без</a:t>
            </a:r>
            <a:r>
              <a:rPr sz="1400" spc="-1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соглашения)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СТАТЬЯ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26.10: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льготы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для резидентов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ОЭЗ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(соглашение о</a:t>
            </a:r>
            <a:r>
              <a:rPr sz="1400" spc="-1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резидентстве)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1495"/>
              </a:spcBef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СТАТЬЯ </a:t>
            </a:r>
            <a:r>
              <a:rPr sz="1400" b="1" spc="5" dirty="0">
                <a:solidFill>
                  <a:srgbClr val="404040"/>
                </a:solidFill>
                <a:latin typeface="Century Gothic"/>
                <a:cs typeface="Century Gothic"/>
              </a:rPr>
              <a:t>286.1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(НК РФ):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инвестиционный </a:t>
            </a:r>
            <a:r>
              <a:rPr sz="1400" spc="-10" dirty="0">
                <a:solidFill>
                  <a:srgbClr val="404040"/>
                </a:solidFill>
                <a:latin typeface="Century Gothic"/>
                <a:cs typeface="Century Gothic"/>
              </a:rPr>
              <a:t>налоговый</a:t>
            </a:r>
            <a:r>
              <a:rPr sz="1400" spc="-1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вычет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32045" y="949883"/>
            <a:ext cx="1908682" cy="1145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9254" y="949883"/>
            <a:ext cx="1908683" cy="1145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0473" y="205866"/>
            <a:ext cx="11518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СТАТЬЯ</a:t>
            </a:r>
            <a:r>
              <a:rPr spc="-50" dirty="0"/>
              <a:t> </a:t>
            </a:r>
            <a:r>
              <a:rPr dirty="0"/>
              <a:t>26.15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0473" y="419226"/>
            <a:ext cx="550799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ЗАКОН МОСКОВСКОЙ ОБЛАСТИ № 151/2004-ОЗ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</a:t>
            </a:r>
            <a:r>
              <a:rPr sz="1400" b="1" spc="-1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24.11.2004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новый проект/модернизация – через заключение</a:t>
            </a:r>
            <a:r>
              <a:rPr sz="1000" spc="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соглашения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15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4215" y="2098294"/>
            <a:ext cx="3767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Регистрация или постановка на учет </a:t>
            </a:r>
            <a:r>
              <a:rPr sz="1200" dirty="0">
                <a:latin typeface="Century Gothic"/>
                <a:cs typeface="Century Gothic"/>
              </a:rPr>
              <a:t>в </a:t>
            </a:r>
            <a:r>
              <a:rPr sz="1200" spc="-5" dirty="0">
                <a:latin typeface="Century Gothic"/>
                <a:cs typeface="Century Gothic"/>
              </a:rPr>
              <a:t>налоговых  органах на территории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5" dirty="0">
                <a:latin typeface="Century Gothic"/>
                <a:cs typeface="Century Gothic"/>
              </a:rPr>
              <a:t>МО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215" y="2646933"/>
            <a:ext cx="2980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Реализация инвестиционного проекта  на территории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5" dirty="0">
                <a:latin typeface="Century Gothic"/>
                <a:cs typeface="Century Gothic"/>
              </a:rPr>
              <a:t>МО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215" y="3195954"/>
            <a:ext cx="3690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Заключение соглашения </a:t>
            </a:r>
            <a:r>
              <a:rPr sz="1200" dirty="0">
                <a:latin typeface="Century Gothic"/>
                <a:cs typeface="Century Gothic"/>
              </a:rPr>
              <a:t>с </a:t>
            </a:r>
            <a:r>
              <a:rPr sz="1200" spc="-5" dirty="0">
                <a:latin typeface="Century Gothic"/>
                <a:cs typeface="Century Gothic"/>
              </a:rPr>
              <a:t>Правительством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5" dirty="0">
                <a:latin typeface="Century Gothic"/>
                <a:cs typeface="Century Gothic"/>
              </a:rPr>
              <a:t>МО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6770" y="1383537"/>
            <a:ext cx="999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УСЛОВИЯ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7917" y="1399412"/>
            <a:ext cx="803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ЛЬ</a:t>
            </a:r>
            <a:r>
              <a:rPr sz="1600" b="1" dirty="0">
                <a:solidFill>
                  <a:srgbClr val="404040"/>
                </a:solidFill>
                <a:latin typeface="Century Gothic"/>
                <a:cs typeface="Century Gothic"/>
              </a:rPr>
              <a:t>Г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ОТЫ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48071" y="1281150"/>
            <a:ext cx="482498" cy="482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9855" y="1356398"/>
            <a:ext cx="365213" cy="365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46979" y="2073401"/>
            <a:ext cx="3593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Размер льгот зависит от отрасли организации 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и объема инвестиций в</a:t>
            </a:r>
            <a:r>
              <a:rPr sz="1200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проект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46979" y="2621991"/>
            <a:ext cx="2230755" cy="158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Инвестиции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в</a:t>
            </a:r>
            <a:r>
              <a:rPr sz="1200" b="1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проект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entury Gothic"/>
                <a:cs typeface="Century Gothic"/>
              </a:rPr>
              <a:t>От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50 млн</a:t>
            </a:r>
            <a:r>
              <a:rPr sz="140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</a:t>
            </a:r>
            <a:r>
              <a:rPr sz="1200" spc="-5" dirty="0"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Налог на</a:t>
            </a:r>
            <a:r>
              <a:rPr sz="120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прибыль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15,5% </a:t>
            </a:r>
            <a:r>
              <a:rPr sz="1200" spc="-5" dirty="0">
                <a:latin typeface="Century Gothic"/>
                <a:cs typeface="Century Gothic"/>
              </a:rPr>
              <a:t>на срок от </a:t>
            </a:r>
            <a:r>
              <a:rPr sz="1200" dirty="0">
                <a:latin typeface="Century Gothic"/>
                <a:cs typeface="Century Gothic"/>
              </a:rPr>
              <a:t>3 до 7</a:t>
            </a:r>
            <a:r>
              <a:rPr sz="1200" spc="-6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лет*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Налог на</a:t>
            </a:r>
            <a:r>
              <a:rPr sz="120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имущество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entury Gothic"/>
                <a:cs typeface="Century Gothic"/>
              </a:rPr>
              <a:t>От </a:t>
            </a:r>
            <a:r>
              <a:rPr sz="1400" b="1" spc="5" dirty="0">
                <a:solidFill>
                  <a:srgbClr val="404040"/>
                </a:solidFill>
                <a:latin typeface="Century Gothic"/>
                <a:cs typeface="Century Gothic"/>
              </a:rPr>
              <a:t>0% </a:t>
            </a:r>
            <a:r>
              <a:rPr sz="1200" dirty="0">
                <a:latin typeface="Century Gothic"/>
                <a:cs typeface="Century Gothic"/>
              </a:rPr>
              <a:t>до</a:t>
            </a:r>
            <a:r>
              <a:rPr sz="1200" spc="-80" dirty="0"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1,5%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2437" y="4765040"/>
            <a:ext cx="82251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entury Gothic"/>
                <a:cs typeface="Century Gothic"/>
              </a:rPr>
              <a:t>* В соответствии с Федеральным законом от </a:t>
            </a:r>
            <a:r>
              <a:rPr sz="1000" spc="-10" dirty="0">
                <a:latin typeface="Century Gothic"/>
                <a:cs typeface="Century Gothic"/>
              </a:rPr>
              <a:t>03.08.2018 </a:t>
            </a:r>
            <a:r>
              <a:rPr sz="1000" spc="-5" dirty="0">
                <a:latin typeface="Century Gothic"/>
                <a:cs typeface="Century Gothic"/>
              </a:rPr>
              <a:t>№ 302-ФЗ действие </a:t>
            </a:r>
            <a:r>
              <a:rPr sz="1000" spc="-10" dirty="0">
                <a:latin typeface="Century Gothic"/>
                <a:cs typeface="Century Gothic"/>
              </a:rPr>
              <a:t>льгот </a:t>
            </a:r>
            <a:r>
              <a:rPr sz="1000" spc="-5" dirty="0">
                <a:latin typeface="Century Gothic"/>
                <a:cs typeface="Century Gothic"/>
              </a:rPr>
              <a:t>по налогу на прибыль заканчивается</a:t>
            </a:r>
            <a:r>
              <a:rPr sz="1000" spc="254" dirty="0">
                <a:latin typeface="Century Gothic"/>
                <a:cs typeface="Century Gothic"/>
              </a:rPr>
              <a:t> </a:t>
            </a:r>
            <a:r>
              <a:rPr sz="1000" spc="-10" dirty="0">
                <a:latin typeface="Century Gothic"/>
                <a:cs typeface="Century Gothic"/>
              </a:rPr>
              <a:t>01.01.2023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Century Gothic"/>
                <a:cs typeface="Century Gothic"/>
              </a:rPr>
              <a:t>** </a:t>
            </a:r>
            <a:r>
              <a:rPr sz="1000" spc="-5" dirty="0">
                <a:latin typeface="Century Gothic"/>
                <a:cs typeface="Century Gothic"/>
              </a:rPr>
              <a:t>Льготная ставка по налогу на имущество применяется в отношении имущества, созданного в рамках</a:t>
            </a:r>
            <a:r>
              <a:rPr sz="1000" spc="165" dirty="0">
                <a:latin typeface="Century Gothic"/>
                <a:cs typeface="Century Gothic"/>
              </a:rPr>
              <a:t> </a:t>
            </a:r>
            <a:r>
              <a:rPr sz="1000" spc="-5" dirty="0">
                <a:latin typeface="Century Gothic"/>
                <a:cs typeface="Century Gothic"/>
              </a:rPr>
              <a:t>проекта</a:t>
            </a:r>
            <a:endParaRPr sz="1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5747" y="2283739"/>
            <a:ext cx="1268831" cy="1268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473" y="205866"/>
            <a:ext cx="11518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СТАТЬЯ</a:t>
            </a:r>
            <a:r>
              <a:rPr spc="-50" dirty="0"/>
              <a:t> </a:t>
            </a:r>
            <a:r>
              <a:rPr dirty="0"/>
              <a:t>26.18</a:t>
            </a:r>
          </a:p>
        </p:txBody>
      </p:sp>
      <p:sp>
        <p:nvSpPr>
          <p:cNvPr id="5" name="object 5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16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7068" y="4476699"/>
            <a:ext cx="822515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entury Gothic"/>
                <a:cs typeface="Century Gothic"/>
              </a:rPr>
              <a:t>* В соответствии с Федеральным законом от </a:t>
            </a:r>
            <a:r>
              <a:rPr sz="1000" spc="-10" dirty="0">
                <a:latin typeface="Century Gothic"/>
                <a:cs typeface="Century Gothic"/>
              </a:rPr>
              <a:t>03.08.2018 </a:t>
            </a:r>
            <a:r>
              <a:rPr sz="1000" spc="-5" dirty="0">
                <a:latin typeface="Century Gothic"/>
                <a:cs typeface="Century Gothic"/>
              </a:rPr>
              <a:t>№ 302-ФЗ действие </a:t>
            </a:r>
            <a:r>
              <a:rPr sz="1000" spc="-10" dirty="0">
                <a:latin typeface="Century Gothic"/>
                <a:cs typeface="Century Gothic"/>
              </a:rPr>
              <a:t>льгот </a:t>
            </a:r>
            <a:r>
              <a:rPr sz="1000" spc="-5" dirty="0">
                <a:latin typeface="Century Gothic"/>
                <a:cs typeface="Century Gothic"/>
              </a:rPr>
              <a:t>по налогу на прибыль заканчивается</a:t>
            </a:r>
            <a:r>
              <a:rPr sz="1000" spc="254" dirty="0">
                <a:latin typeface="Century Gothic"/>
                <a:cs typeface="Century Gothic"/>
              </a:rPr>
              <a:t> </a:t>
            </a:r>
            <a:r>
              <a:rPr sz="1000" spc="-10" dirty="0">
                <a:latin typeface="Century Gothic"/>
                <a:cs typeface="Century Gothic"/>
              </a:rPr>
              <a:t>01.01.2023</a:t>
            </a:r>
            <a:endParaRPr sz="1000">
              <a:latin typeface="Century Gothic"/>
              <a:cs typeface="Century Gothic"/>
            </a:endParaRPr>
          </a:p>
          <a:p>
            <a:pPr marL="12700" marR="158750">
              <a:lnSpc>
                <a:spcPct val="100000"/>
              </a:lnSpc>
            </a:pPr>
            <a:r>
              <a:rPr sz="1000" spc="-15" dirty="0">
                <a:latin typeface="Century Gothic"/>
                <a:cs typeface="Century Gothic"/>
              </a:rPr>
              <a:t>** </a:t>
            </a:r>
            <a:r>
              <a:rPr sz="1000" spc="-5" dirty="0">
                <a:latin typeface="Century Gothic"/>
                <a:cs typeface="Century Gothic"/>
              </a:rPr>
              <a:t>Льготная ставка по налогу на имущество применяется </a:t>
            </a:r>
            <a:r>
              <a:rPr sz="1000" spc="-10" dirty="0">
                <a:latin typeface="Century Gothic"/>
                <a:cs typeface="Century Gothic"/>
              </a:rPr>
              <a:t>именно </a:t>
            </a:r>
            <a:r>
              <a:rPr sz="1000" spc="-5" dirty="0">
                <a:latin typeface="Century Gothic"/>
                <a:cs typeface="Century Gothic"/>
              </a:rPr>
              <a:t>в отношении построенного здания/сооружения, а не всего  имущества </a:t>
            </a:r>
            <a:r>
              <a:rPr sz="1000" spc="-10" dirty="0">
                <a:latin typeface="Century Gothic"/>
                <a:cs typeface="Century Gothic"/>
              </a:rPr>
              <a:t>юридического</a:t>
            </a:r>
            <a:r>
              <a:rPr sz="1000" spc="40" dirty="0">
                <a:latin typeface="Century Gothic"/>
                <a:cs typeface="Century Gothic"/>
              </a:rPr>
              <a:t> </a:t>
            </a:r>
            <a:r>
              <a:rPr sz="1000" spc="-10" dirty="0">
                <a:latin typeface="Century Gothic"/>
                <a:cs typeface="Century Gothic"/>
              </a:rPr>
              <a:t>лица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473" y="419226"/>
            <a:ext cx="6927850" cy="119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ЗАКОН МОСКОВСКОЙ ОБЛАСТИ № 151/2004-ОЗ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</a:t>
            </a:r>
            <a:r>
              <a:rPr sz="1400" b="1" spc="-1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24.11.2004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только новый проект – прямого действия </a:t>
            </a:r>
            <a:r>
              <a:rPr sz="1000" spc="-10" dirty="0">
                <a:solidFill>
                  <a:srgbClr val="404040"/>
                </a:solidFill>
                <a:latin typeface="Century Gothic"/>
                <a:cs typeface="Century Gothic"/>
              </a:rPr>
              <a:t>(без</a:t>
            </a:r>
            <a:r>
              <a:rPr sz="1000" spc="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соглашения)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349885" marR="5080">
              <a:lnSpc>
                <a:spcPct val="100000"/>
              </a:lnSpc>
            </a:pP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Льгота предоставляется автоматически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после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инвестировании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в объекты  нового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строительства стоимостью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не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менее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50 млн</a:t>
            </a:r>
            <a:r>
              <a:rPr sz="1400" b="1" spc="-1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рублей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2091" y="1214653"/>
            <a:ext cx="357098" cy="357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7066" y="2380284"/>
            <a:ext cx="1213053" cy="1075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56077" y="2689098"/>
            <a:ext cx="1516380" cy="69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29209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15,5%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-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НАЛОГ</a:t>
            </a:r>
            <a:r>
              <a:rPr sz="1200" spc="-10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НА  ПРИБЫЛЬ</a:t>
            </a:r>
            <a:endParaRPr sz="1200">
              <a:latin typeface="Century Gothic"/>
              <a:cs typeface="Century Gothic"/>
            </a:endParaRPr>
          </a:p>
          <a:p>
            <a:pPr algn="ctr">
              <a:lnSpc>
                <a:spcPts val="2145"/>
              </a:lnSpc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НА СРОК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4</a:t>
            </a:r>
            <a:r>
              <a:rPr sz="1400" b="1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ГОДА</a:t>
            </a: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*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0205" y="2742946"/>
            <a:ext cx="208724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04040"/>
                </a:solidFill>
                <a:latin typeface="Century Gothic"/>
                <a:cs typeface="Century Gothic"/>
              </a:rPr>
              <a:t>ОСВОБОЖДЕНИЕ </a:t>
            </a:r>
            <a:r>
              <a:rPr sz="1100" dirty="0">
                <a:solidFill>
                  <a:srgbClr val="404040"/>
                </a:solidFill>
                <a:latin typeface="Century Gothic"/>
                <a:cs typeface="Century Gothic"/>
              </a:rPr>
              <a:t>ОТ</a:t>
            </a:r>
            <a:r>
              <a:rPr sz="1100" spc="-10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entury Gothic"/>
                <a:cs typeface="Century Gothic"/>
              </a:rPr>
              <a:t>НАЛОГА  </a:t>
            </a:r>
            <a:r>
              <a:rPr sz="1100" dirty="0">
                <a:solidFill>
                  <a:srgbClr val="404040"/>
                </a:solidFill>
                <a:latin typeface="Century Gothic"/>
                <a:cs typeface="Century Gothic"/>
              </a:rPr>
              <a:t>НА ИМУЩЕСТВО НА</a:t>
            </a:r>
            <a:r>
              <a:rPr sz="1100" spc="-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404040"/>
                </a:solidFill>
                <a:latin typeface="Century Gothic"/>
                <a:cs typeface="Century Gothic"/>
              </a:rPr>
              <a:t>СРОК</a:t>
            </a:r>
            <a:endParaRPr sz="1100">
              <a:latin typeface="Century Gothic"/>
              <a:cs typeface="Century Gothic"/>
            </a:endParaRPr>
          </a:p>
          <a:p>
            <a:pPr algn="ctr">
              <a:lnSpc>
                <a:spcPts val="1435"/>
              </a:lnSpc>
            </a:pP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4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 ГОДА**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5312" y="2283663"/>
            <a:ext cx="2832100" cy="2418080"/>
          </a:xfrm>
          <a:custGeom>
            <a:avLst/>
            <a:gdLst/>
            <a:ahLst/>
            <a:cxnLst/>
            <a:rect l="l" t="t" r="r" b="b"/>
            <a:pathLst>
              <a:path w="2832100" h="2418079">
                <a:moveTo>
                  <a:pt x="0" y="2417699"/>
                </a:moveTo>
                <a:lnTo>
                  <a:pt x="2831973" y="2417699"/>
                </a:lnTo>
                <a:lnTo>
                  <a:pt x="2831973" y="0"/>
                </a:lnTo>
                <a:lnTo>
                  <a:pt x="0" y="0"/>
                </a:lnTo>
                <a:lnTo>
                  <a:pt x="0" y="2417699"/>
                </a:lnTo>
                <a:close/>
              </a:path>
            </a:pathLst>
          </a:custGeom>
          <a:solidFill>
            <a:srgbClr val="51B8A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7234" y="2283663"/>
            <a:ext cx="2736850" cy="2418080"/>
          </a:xfrm>
          <a:custGeom>
            <a:avLst/>
            <a:gdLst/>
            <a:ahLst/>
            <a:cxnLst/>
            <a:rect l="l" t="t" r="r" b="b"/>
            <a:pathLst>
              <a:path w="2736850" h="2418079">
                <a:moveTo>
                  <a:pt x="0" y="2417699"/>
                </a:moveTo>
                <a:lnTo>
                  <a:pt x="2736341" y="2417699"/>
                </a:lnTo>
                <a:lnTo>
                  <a:pt x="2736341" y="0"/>
                </a:lnTo>
                <a:lnTo>
                  <a:pt x="0" y="0"/>
                </a:lnTo>
                <a:lnTo>
                  <a:pt x="0" y="2417699"/>
                </a:lnTo>
                <a:close/>
              </a:path>
            </a:pathLst>
          </a:custGeom>
          <a:solidFill>
            <a:srgbClr val="51B8A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3577" y="2283663"/>
            <a:ext cx="2633980" cy="2418080"/>
          </a:xfrm>
          <a:custGeom>
            <a:avLst/>
            <a:gdLst/>
            <a:ahLst/>
            <a:cxnLst/>
            <a:rect l="l" t="t" r="r" b="b"/>
            <a:pathLst>
              <a:path w="2633979" h="2418079">
                <a:moveTo>
                  <a:pt x="0" y="2417699"/>
                </a:moveTo>
                <a:lnTo>
                  <a:pt x="2633599" y="2417699"/>
                </a:lnTo>
                <a:lnTo>
                  <a:pt x="2633599" y="0"/>
                </a:lnTo>
                <a:lnTo>
                  <a:pt x="0" y="0"/>
                </a:lnTo>
                <a:lnTo>
                  <a:pt x="0" y="2417699"/>
                </a:lnTo>
                <a:close/>
              </a:path>
            </a:pathLst>
          </a:custGeom>
          <a:solidFill>
            <a:srgbClr val="51B8A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312" y="2283714"/>
            <a:ext cx="8202295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1863" y="0"/>
                </a:lnTo>
              </a:path>
            </a:pathLst>
          </a:custGeom>
          <a:ln w="12700">
            <a:solidFill>
              <a:srgbClr val="51B8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312" y="1707642"/>
            <a:ext cx="8202295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1863" y="0"/>
                </a:lnTo>
              </a:path>
            </a:pathLst>
          </a:custGeom>
          <a:ln w="12700">
            <a:solidFill>
              <a:srgbClr val="51B8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312" y="4701362"/>
            <a:ext cx="8202295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1863" y="0"/>
                </a:lnTo>
              </a:path>
            </a:pathLst>
          </a:custGeom>
          <a:ln w="12700">
            <a:solidFill>
              <a:srgbClr val="51B8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СТАТЬЯ</a:t>
            </a:r>
            <a:r>
              <a:rPr spc="-10" dirty="0"/>
              <a:t> </a:t>
            </a:r>
            <a:r>
              <a:rPr dirty="0"/>
              <a:t>26.20</a:t>
            </a:r>
          </a:p>
          <a:p>
            <a:pPr marL="12700">
              <a:lnSpc>
                <a:spcPct val="100000"/>
              </a:lnSpc>
            </a:pPr>
            <a:r>
              <a:rPr dirty="0"/>
              <a:t>ЗАКОН МОСКОВСКОЙ ОБЛАСТИ № 151/2004-ОЗ </a:t>
            </a:r>
            <a:r>
              <a:rPr spc="-5" dirty="0"/>
              <a:t>от</a:t>
            </a:r>
            <a:r>
              <a:rPr spc="-155" dirty="0"/>
              <a:t> </a:t>
            </a:r>
            <a:r>
              <a:rPr dirty="0"/>
              <a:t>24.11.2004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0473" y="634111"/>
            <a:ext cx="36830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новый проект – </a:t>
            </a:r>
            <a:r>
              <a:rPr sz="1000" spc="-10" dirty="0">
                <a:solidFill>
                  <a:srgbClr val="404040"/>
                </a:solidFill>
                <a:latin typeface="Century Gothic"/>
                <a:cs typeface="Century Gothic"/>
              </a:rPr>
              <a:t>СПИК* (федеральный или</a:t>
            </a:r>
            <a:r>
              <a:rPr sz="1000" spc="1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entury Gothic"/>
                <a:cs typeface="Century Gothic"/>
              </a:rPr>
              <a:t>региональный)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*специальный инвестиционный</a:t>
            </a:r>
            <a:r>
              <a:rPr sz="1000" spc="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контракт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17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1997" y="2497327"/>
            <a:ext cx="2255520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Налог на</a:t>
            </a:r>
            <a:r>
              <a:rPr sz="120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прибыль</a:t>
            </a:r>
            <a:endParaRPr sz="12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200" spc="-15" dirty="0">
                <a:latin typeface="Century Gothic"/>
                <a:cs typeface="Century Gothic"/>
              </a:rPr>
              <a:t>(в </a:t>
            </a:r>
            <a:r>
              <a:rPr sz="1200" spc="-5" dirty="0">
                <a:latin typeface="Century Gothic"/>
                <a:cs typeface="Century Gothic"/>
              </a:rPr>
              <a:t>течение 10 лет </a:t>
            </a:r>
            <a:r>
              <a:rPr sz="1200" dirty="0">
                <a:latin typeface="Century Gothic"/>
                <a:cs typeface="Century Gothic"/>
              </a:rPr>
              <a:t>с </a:t>
            </a:r>
            <a:r>
              <a:rPr sz="1200" spc="-5" dirty="0">
                <a:latin typeface="Century Gothic"/>
                <a:cs typeface="Century Gothic"/>
              </a:rPr>
              <a:t>момента  получения первой прибыли): 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0% </a:t>
            </a:r>
            <a:r>
              <a:rPr sz="1200" spc="-5" dirty="0">
                <a:latin typeface="Century Gothic"/>
                <a:cs typeface="Century Gothic"/>
              </a:rPr>
              <a:t>по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2025</a:t>
            </a:r>
            <a:r>
              <a:rPr sz="1400" b="1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год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10% </a:t>
            </a:r>
            <a:r>
              <a:rPr sz="1200" dirty="0">
                <a:latin typeface="Century Gothic"/>
                <a:cs typeface="Century Gothic"/>
              </a:rPr>
              <a:t>с </a:t>
            </a:r>
            <a:r>
              <a:rPr sz="1400" b="1" spc="5" dirty="0">
                <a:solidFill>
                  <a:srgbClr val="404040"/>
                </a:solidFill>
                <a:latin typeface="Century Gothic"/>
                <a:cs typeface="Century Gothic"/>
              </a:rPr>
              <a:t>2026 </a:t>
            </a:r>
            <a:r>
              <a:rPr sz="1200" spc="-5" dirty="0">
                <a:latin typeface="Century Gothic"/>
                <a:cs typeface="Century Gothic"/>
              </a:rPr>
              <a:t>по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2028</a:t>
            </a:r>
            <a:r>
              <a:rPr sz="1400" b="1" spc="-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год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15,5% </a:t>
            </a:r>
            <a:r>
              <a:rPr sz="1200" dirty="0">
                <a:latin typeface="Century Gothic"/>
                <a:cs typeface="Century Gothic"/>
              </a:rPr>
              <a:t>с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2029</a:t>
            </a:r>
            <a:r>
              <a:rPr sz="1400" b="1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года</a:t>
            </a:r>
            <a:endParaRPr sz="1400">
              <a:latin typeface="Century Gothic"/>
              <a:cs typeface="Century Gothic"/>
            </a:endParaRPr>
          </a:p>
          <a:p>
            <a:pPr marL="12700" marR="441959">
              <a:lnSpc>
                <a:spcPct val="100000"/>
              </a:lnSpc>
              <a:spcBef>
                <a:spcPts val="1435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Налог на имущество: 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0% </a:t>
            </a:r>
            <a:r>
              <a:rPr sz="1200" dirty="0">
                <a:latin typeface="Century Gothic"/>
                <a:cs typeface="Century Gothic"/>
              </a:rPr>
              <a:t>- </a:t>
            </a:r>
            <a:r>
              <a:rPr sz="1200" spc="-5" dirty="0">
                <a:latin typeface="Century Gothic"/>
                <a:cs typeface="Century Gothic"/>
              </a:rPr>
              <a:t>на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10 лет </a:t>
            </a:r>
            <a:r>
              <a:rPr sz="1200" spc="-15" dirty="0">
                <a:latin typeface="Century Gothic"/>
                <a:cs typeface="Century Gothic"/>
              </a:rPr>
              <a:t>(с</a:t>
            </a:r>
            <a:r>
              <a:rPr sz="1200" spc="-5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даты  принятия </a:t>
            </a:r>
            <a:r>
              <a:rPr sz="1200" dirty="0">
                <a:latin typeface="Century Gothic"/>
                <a:cs typeface="Century Gothic"/>
              </a:rPr>
              <a:t>к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учету)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3813" y="1810257"/>
            <a:ext cx="218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ФЕДЕРАЛЬНЫЙ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СПИК</a:t>
            </a:r>
            <a:r>
              <a:rPr sz="12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(более</a:t>
            </a:r>
            <a:endParaRPr sz="1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90%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доходов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</a:t>
            </a:r>
            <a:r>
              <a:rPr sz="1200" b="1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СПИК)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72636" y="2501264"/>
            <a:ext cx="233680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Налог на</a:t>
            </a:r>
            <a:r>
              <a:rPr sz="120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прибыль:</a:t>
            </a:r>
            <a:endParaRPr sz="12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15,5% </a:t>
            </a:r>
            <a:r>
              <a:rPr sz="1200" spc="-5" dirty="0">
                <a:latin typeface="Century Gothic"/>
                <a:cs typeface="Century Gothic"/>
              </a:rPr>
              <a:t>на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10 лет </a:t>
            </a:r>
            <a:r>
              <a:rPr sz="1200" spc="-15" dirty="0">
                <a:latin typeface="Century Gothic"/>
                <a:cs typeface="Century Gothic"/>
              </a:rPr>
              <a:t>(с </a:t>
            </a:r>
            <a:r>
              <a:rPr sz="1200" spc="-5" dirty="0">
                <a:latin typeface="Century Gothic"/>
                <a:cs typeface="Century Gothic"/>
              </a:rPr>
              <a:t>момента  начала производства  продукции </a:t>
            </a:r>
            <a:r>
              <a:rPr sz="1200" dirty="0">
                <a:latin typeface="Century Gothic"/>
                <a:cs typeface="Century Gothic"/>
              </a:rPr>
              <a:t>в </a:t>
            </a:r>
            <a:r>
              <a:rPr sz="1200" spc="-5" dirty="0">
                <a:latin typeface="Century Gothic"/>
                <a:cs typeface="Century Gothic"/>
              </a:rPr>
              <a:t>рамках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СПИК)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72636" y="3812235"/>
            <a:ext cx="1818639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Налог на имущество: 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0%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-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на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10 лет </a:t>
            </a:r>
            <a:r>
              <a:rPr sz="1200" spc="-15" dirty="0">
                <a:solidFill>
                  <a:srgbClr val="404040"/>
                </a:solidFill>
                <a:latin typeface="Century Gothic"/>
                <a:cs typeface="Century Gothic"/>
              </a:rPr>
              <a:t>(с</a:t>
            </a:r>
            <a:r>
              <a:rPr sz="1200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даты  принятия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к</a:t>
            </a:r>
            <a:r>
              <a:rPr sz="12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учету)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4160" y="1810257"/>
            <a:ext cx="2214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ФЕДЕРАЛЬНЫЙ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СПИК</a:t>
            </a:r>
            <a:r>
              <a:rPr sz="1200" b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(менее</a:t>
            </a:r>
            <a:endParaRPr sz="1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90%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доходов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</a:t>
            </a:r>
            <a:r>
              <a:rPr sz="1200" b="1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СПИК)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48805" y="1810257"/>
            <a:ext cx="1937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СПИК,</a:t>
            </a:r>
            <a:r>
              <a:rPr sz="1200" b="1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заключаемый</a:t>
            </a:r>
            <a:endParaRPr sz="1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с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Московской</a:t>
            </a:r>
            <a:r>
              <a:rPr sz="1200" b="1" spc="-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областью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53378" y="2501264"/>
            <a:ext cx="191262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Налог на прибыль: 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15,5%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на срок</a:t>
            </a:r>
            <a:r>
              <a:rPr sz="1200" spc="-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действия 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СПИК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53378" y="3812235"/>
            <a:ext cx="175768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Налог на имущество: 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0%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-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на срок</a:t>
            </a:r>
            <a:r>
              <a:rPr sz="1200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действия 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СПИК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3443" y="1017778"/>
            <a:ext cx="381000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Минимальный объем</a:t>
            </a:r>
            <a:r>
              <a:rPr sz="1200" b="1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инвестиций:</a:t>
            </a:r>
            <a:endParaRPr sz="12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для федеральных СПИК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–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750 млн</a:t>
            </a:r>
            <a:r>
              <a:rPr sz="1400" b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руб.</a:t>
            </a:r>
            <a:endParaRPr sz="14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spcBef>
                <a:spcPts val="5"/>
              </a:spcBef>
              <a:buChar char="-"/>
              <a:tabLst>
                <a:tab pos="106045" algn="l"/>
              </a:tabLst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для СПИК Московской области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–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750 млн</a:t>
            </a:r>
            <a:r>
              <a:rPr sz="1400" b="1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40707" y="1028827"/>
            <a:ext cx="3928745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Льготы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предоставляются после заключения</a:t>
            </a:r>
            <a:r>
              <a:rPr sz="1200" b="1" spc="-1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СПИК</a:t>
            </a:r>
            <a:endParaRPr sz="120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</a:pP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с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РФ или Московской</a:t>
            </a:r>
            <a:r>
              <a:rPr sz="1200" b="1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областью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Срок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действия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СПИК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–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10</a:t>
            </a:r>
            <a:r>
              <a:rPr sz="1400" b="1" spc="-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лет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СТАТЬЯ</a:t>
            </a:r>
            <a:r>
              <a:rPr spc="-10" dirty="0"/>
              <a:t> </a:t>
            </a:r>
            <a:r>
              <a:rPr dirty="0"/>
              <a:t>26.21</a:t>
            </a:r>
          </a:p>
          <a:p>
            <a:pPr marL="12700">
              <a:lnSpc>
                <a:spcPct val="100000"/>
              </a:lnSpc>
            </a:pPr>
            <a:r>
              <a:rPr dirty="0"/>
              <a:t>ЗАКОН МОСКОВСКОЙ ОБЛАСТИ № 151/2004-ОЗ </a:t>
            </a:r>
            <a:r>
              <a:rPr spc="-5" dirty="0"/>
              <a:t>от</a:t>
            </a:r>
            <a:r>
              <a:rPr spc="-155" dirty="0"/>
              <a:t> </a:t>
            </a:r>
            <a:r>
              <a:rPr dirty="0"/>
              <a:t>24.11.2004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473" y="634111"/>
            <a:ext cx="24917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новый проект – РИП* </a:t>
            </a:r>
            <a:r>
              <a:rPr sz="1000" spc="-10" dirty="0">
                <a:solidFill>
                  <a:srgbClr val="404040"/>
                </a:solidFill>
                <a:latin typeface="Century Gothic"/>
                <a:cs typeface="Century Gothic"/>
              </a:rPr>
              <a:t>(без</a:t>
            </a:r>
            <a:r>
              <a:rPr sz="10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соглашения)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473" y="786511"/>
            <a:ext cx="25609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*региональный инвестиционный</a:t>
            </a:r>
            <a:r>
              <a:rPr sz="10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проект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18</a:t>
            </a:r>
            <a:endParaRPr sz="1400">
              <a:latin typeface="Century Gothic"/>
              <a:cs typeface="Century Gothic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90372" y="1825625"/>
          <a:ext cx="7798434" cy="2731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0960"/>
                <a:gridCol w="3927474"/>
              </a:tblGrid>
              <a:tr h="523748">
                <a:tc>
                  <a:txBody>
                    <a:bodyPr/>
                    <a:lstStyle/>
                    <a:p>
                      <a:pPr marL="10858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Объем капитальных вложений</a:t>
                      </a: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более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1117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50 млн </a:t>
                      </a:r>
                      <a:r>
                        <a:rPr sz="14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руб.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за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400" b="1" spc="-9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года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Объем капитальных вложений</a:t>
                      </a: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более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500 млн </a:t>
                      </a:r>
                      <a:r>
                        <a:rPr sz="14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руб.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за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400" b="1" spc="-1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лет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</a:tr>
              <a:tr h="2194560"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Налог на</a:t>
                      </a:r>
                      <a:r>
                        <a:rPr sz="1200" b="1" spc="-3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прибыль: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3060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10%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до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01.01.2027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30607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Налог на</a:t>
                      </a:r>
                      <a:r>
                        <a:rPr sz="1200" b="1" spc="-3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имущество: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336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0%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-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на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4 года 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(с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даты принятия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к</a:t>
                      </a:r>
                      <a:r>
                        <a:rPr sz="12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учету)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060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Инвестиции принимаются за</a:t>
                      </a:r>
                      <a:r>
                        <a:rPr sz="12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период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306070" marR="10388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с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2016 по 2018 год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(или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течение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3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последовательных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лет)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178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Налог на</a:t>
                      </a:r>
                      <a:r>
                        <a:rPr sz="1200" b="1" spc="-3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прибыль: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417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10%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до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01.01.2029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41783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Налог на</a:t>
                      </a:r>
                      <a:r>
                        <a:rPr sz="1200" b="1" spc="-3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имущество: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417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0%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-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на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4 года 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(с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даты принятия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к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учету)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4178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1,1%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- с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5-го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по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7-й</a:t>
                      </a:r>
                      <a:r>
                        <a:rPr sz="1400" b="1" spc="-114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годы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417830" marR="65087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Инвестиции принимаются за период 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с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2016 по 2020 годы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(или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в течение 5 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последовательных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лет)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69137" y="1502409"/>
            <a:ext cx="7637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Сумма налоговых льгот не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может превышать объем капитальных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вложений по</a:t>
            </a:r>
            <a:r>
              <a:rPr sz="1400" b="1" spc="-1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РИП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68721" y="865123"/>
            <a:ext cx="2799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0" algn="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Льготы</a:t>
            </a:r>
            <a:r>
              <a:rPr sz="12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для</a:t>
            </a:r>
            <a:r>
              <a:rPr sz="12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товаропроизводителей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предоставляются</a:t>
            </a:r>
            <a:r>
              <a:rPr sz="12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после</a:t>
            </a:r>
            <a:r>
              <a:rPr sz="12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включения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инвестора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в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реестр участников</a:t>
            </a:r>
            <a:r>
              <a:rPr sz="12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РИП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4216" y="4599533"/>
            <a:ext cx="67627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90%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выручки предприятия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должно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формироваться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в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рамках проекта</a:t>
            </a:r>
            <a:r>
              <a:rPr sz="1400" b="1" spc="-1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РИП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8292" y="2954108"/>
            <a:ext cx="1484630" cy="917575"/>
          </a:xfrm>
          <a:custGeom>
            <a:avLst/>
            <a:gdLst/>
            <a:ahLst/>
            <a:cxnLst/>
            <a:rect l="l" t="t" r="r" b="b"/>
            <a:pathLst>
              <a:path w="1484629" h="917575">
                <a:moveTo>
                  <a:pt x="0" y="917105"/>
                </a:moveTo>
                <a:lnTo>
                  <a:pt x="1484503" y="917105"/>
                </a:lnTo>
                <a:lnTo>
                  <a:pt x="1484503" y="0"/>
                </a:lnTo>
                <a:lnTo>
                  <a:pt x="0" y="0"/>
                </a:lnTo>
                <a:lnTo>
                  <a:pt x="0" y="917105"/>
                </a:lnTo>
                <a:close/>
              </a:path>
            </a:pathLst>
          </a:custGeom>
          <a:solidFill>
            <a:srgbClr val="BEBEBE">
              <a:alpha val="3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2795" y="2954108"/>
            <a:ext cx="1484630" cy="917575"/>
          </a:xfrm>
          <a:custGeom>
            <a:avLst/>
            <a:gdLst/>
            <a:ahLst/>
            <a:cxnLst/>
            <a:rect l="l" t="t" r="r" b="b"/>
            <a:pathLst>
              <a:path w="1484629" h="917575">
                <a:moveTo>
                  <a:pt x="0" y="917105"/>
                </a:moveTo>
                <a:lnTo>
                  <a:pt x="1484502" y="917105"/>
                </a:lnTo>
                <a:lnTo>
                  <a:pt x="1484502" y="0"/>
                </a:lnTo>
                <a:lnTo>
                  <a:pt x="0" y="0"/>
                </a:lnTo>
                <a:lnTo>
                  <a:pt x="0" y="917105"/>
                </a:lnTo>
                <a:close/>
              </a:path>
            </a:pathLst>
          </a:custGeom>
          <a:solidFill>
            <a:srgbClr val="BEBEBE">
              <a:alpha val="3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7425" y="2954108"/>
            <a:ext cx="1484630" cy="917575"/>
          </a:xfrm>
          <a:custGeom>
            <a:avLst/>
            <a:gdLst/>
            <a:ahLst/>
            <a:cxnLst/>
            <a:rect l="l" t="t" r="r" b="b"/>
            <a:pathLst>
              <a:path w="1484629" h="917575">
                <a:moveTo>
                  <a:pt x="0" y="917105"/>
                </a:moveTo>
                <a:lnTo>
                  <a:pt x="1484502" y="917105"/>
                </a:lnTo>
                <a:lnTo>
                  <a:pt x="1484502" y="0"/>
                </a:lnTo>
                <a:lnTo>
                  <a:pt x="0" y="0"/>
                </a:lnTo>
                <a:lnTo>
                  <a:pt x="0" y="917105"/>
                </a:lnTo>
                <a:close/>
              </a:path>
            </a:pathLst>
          </a:custGeom>
          <a:solidFill>
            <a:srgbClr val="BEBEBE">
              <a:alpha val="3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1928" y="2954108"/>
            <a:ext cx="1484630" cy="917575"/>
          </a:xfrm>
          <a:custGeom>
            <a:avLst/>
            <a:gdLst/>
            <a:ahLst/>
            <a:cxnLst/>
            <a:rect l="l" t="t" r="r" b="b"/>
            <a:pathLst>
              <a:path w="1484629" h="917575">
                <a:moveTo>
                  <a:pt x="0" y="917105"/>
                </a:moveTo>
                <a:lnTo>
                  <a:pt x="1484502" y="917105"/>
                </a:lnTo>
                <a:lnTo>
                  <a:pt x="1484502" y="0"/>
                </a:lnTo>
                <a:lnTo>
                  <a:pt x="0" y="0"/>
                </a:lnTo>
                <a:lnTo>
                  <a:pt x="0" y="917105"/>
                </a:lnTo>
                <a:close/>
              </a:path>
            </a:pathLst>
          </a:custGeom>
          <a:solidFill>
            <a:srgbClr val="BEBEBE">
              <a:alpha val="3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0473" y="205866"/>
            <a:ext cx="550799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СТАТЬЯ</a:t>
            </a:r>
            <a:r>
              <a:rPr sz="14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26.10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ЗАКОН МОСКОВСКОЙ ОБЛАСТИ № 151/2004-ОЗ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</a:t>
            </a:r>
            <a:r>
              <a:rPr sz="1400" b="1" spc="-1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24.11.2004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04040"/>
                </a:solidFill>
                <a:latin typeface="Century Gothic"/>
                <a:cs typeface="Century Gothic"/>
              </a:rPr>
              <a:t>льготы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для резидентов </a:t>
            </a:r>
            <a:r>
              <a:rPr sz="1000" spc="-10" dirty="0">
                <a:solidFill>
                  <a:srgbClr val="404040"/>
                </a:solidFill>
                <a:latin typeface="Century Gothic"/>
                <a:cs typeface="Century Gothic"/>
              </a:rPr>
              <a:t>ОЭЗ* (соглашение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о</a:t>
            </a:r>
            <a:r>
              <a:rPr sz="1000" spc="1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резидентстве)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04040"/>
                </a:solidFill>
                <a:latin typeface="Century Gothic"/>
                <a:cs typeface="Century Gothic"/>
              </a:rPr>
              <a:t>*особая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экономическая</a:t>
            </a:r>
            <a:r>
              <a:rPr sz="1000" spc="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зона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4421" y="2561907"/>
          <a:ext cx="8907777" cy="2093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4630"/>
                <a:gridCol w="1484630"/>
                <a:gridCol w="1484630"/>
                <a:gridCol w="1484629"/>
                <a:gridCol w="1484629"/>
                <a:gridCol w="1484629"/>
              </a:tblGrid>
              <a:tr h="3874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735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entury Gothic"/>
                          <a:cs typeface="Century Gothic"/>
                        </a:rPr>
                        <a:t>ПРИБЫЛЬ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8798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entury Gothic"/>
                          <a:cs typeface="Century Gothic"/>
                        </a:rPr>
                        <a:t>ТРАНСПОРТ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052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entury Gothic"/>
                          <a:cs typeface="Century Gothic"/>
                        </a:rPr>
                        <a:t>ПРИБЫЛЬ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BEBEBE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ИМУЩЕСТВО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BEBEBE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ЗЕМЛЯ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BEBEBE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0162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СОЦ.ПЛАТЕЖИ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BEBEBE">
                        <a:alpha val="34117"/>
                      </a:srgbClr>
                    </a:solidFill>
                  </a:tcPr>
                </a:tc>
              </a:tr>
              <a:tr h="9170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788771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50" b="1" dirty="0">
                          <a:latin typeface="Century Gothic"/>
                          <a:cs typeface="Century Gothic"/>
                        </a:rPr>
                        <a:t>0%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- первые </a:t>
                      </a:r>
                      <a:r>
                        <a:rPr sz="1050" b="1" dirty="0">
                          <a:latin typeface="Century Gothic"/>
                          <a:cs typeface="Century Gothic"/>
                        </a:rPr>
                        <a:t>8</a:t>
                      </a:r>
                      <a:r>
                        <a:rPr sz="1050" b="1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b="1" dirty="0">
                          <a:latin typeface="Century Gothic"/>
                          <a:cs typeface="Century Gothic"/>
                        </a:rPr>
                        <a:t>лет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entury Gothic"/>
                          <a:cs typeface="Century Gothic"/>
                        </a:rPr>
                        <a:t>5%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- с </a:t>
                      </a:r>
                      <a:r>
                        <a:rPr sz="1050" b="1" dirty="0">
                          <a:latin typeface="Century Gothic"/>
                          <a:cs typeface="Century Gothic"/>
                        </a:rPr>
                        <a:t>9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по </a:t>
                      </a:r>
                      <a:r>
                        <a:rPr sz="1050" b="1" dirty="0">
                          <a:latin typeface="Century Gothic"/>
                          <a:cs typeface="Century Gothic"/>
                        </a:rPr>
                        <a:t>14</a:t>
                      </a:r>
                      <a:r>
                        <a:rPr sz="1050" b="1" spc="-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b="1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entury Gothic"/>
                          <a:cs typeface="Century Gothic"/>
                        </a:rPr>
                        <a:t>13,5%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- после </a:t>
                      </a:r>
                      <a:r>
                        <a:rPr sz="1050" b="1" dirty="0">
                          <a:latin typeface="Century Gothic"/>
                          <a:cs typeface="Century Gothic"/>
                        </a:rPr>
                        <a:t>14</a:t>
                      </a:r>
                      <a:r>
                        <a:rPr sz="1050" b="1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b="1" dirty="0">
                          <a:latin typeface="Century Gothic"/>
                          <a:cs typeface="Century Gothic"/>
                        </a:rPr>
                        <a:t>лет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6350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entury Gothic"/>
                          <a:cs typeface="Century Gothic"/>
                        </a:rPr>
                        <a:t>0%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- </a:t>
                      </a:r>
                      <a:r>
                        <a:rPr sz="1200" b="1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200" b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latin typeface="Century Gothic"/>
                          <a:cs typeface="Century Gothic"/>
                        </a:rPr>
                        <a:t>лет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b="1" spc="-5" dirty="0">
                          <a:latin typeface="Century Gothic"/>
                          <a:cs typeface="Century Gothic"/>
                        </a:rPr>
                        <a:t>2%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в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227329" marR="2317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фе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д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е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р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альн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ы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й  бюджет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13462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BEBEBE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entury Gothic"/>
                          <a:cs typeface="Century Gothic"/>
                        </a:rPr>
                        <a:t>0%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- </a:t>
                      </a:r>
                      <a:r>
                        <a:rPr sz="1200" b="1" spc="-5" dirty="0"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sz="12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latin typeface="Century Gothic"/>
                          <a:cs typeface="Century Gothic"/>
                        </a:rPr>
                        <a:t>лет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BEBEBE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279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entury Gothic"/>
                          <a:cs typeface="Century Gothic"/>
                        </a:rPr>
                        <a:t>0%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- </a:t>
                      </a:r>
                      <a:r>
                        <a:rPr sz="1200" b="1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200" b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dirty="0">
                          <a:latin typeface="Century Gothic"/>
                          <a:cs typeface="Century Gothic"/>
                        </a:rPr>
                        <a:t>лет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BEBEBE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b="1" spc="-5" dirty="0">
                          <a:latin typeface="Century Gothic"/>
                          <a:cs typeface="Century Gothic"/>
                        </a:rPr>
                        <a:t>21%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- </a:t>
                      </a:r>
                      <a:r>
                        <a:rPr sz="1200" b="1" spc="-5" dirty="0">
                          <a:latin typeface="Century Gothic"/>
                          <a:cs typeface="Century Gothic"/>
                        </a:rPr>
                        <a:t>2018</a:t>
                      </a:r>
                      <a:r>
                        <a:rPr sz="1200" b="1" spc="-114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10795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entury Gothic"/>
                          <a:cs typeface="Century Gothic"/>
                        </a:rPr>
                        <a:t>28%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- </a:t>
                      </a:r>
                      <a:r>
                        <a:rPr sz="1200" b="1" spc="-5" dirty="0">
                          <a:latin typeface="Century Gothic"/>
                          <a:cs typeface="Century Gothic"/>
                        </a:rPr>
                        <a:t>2019</a:t>
                      </a:r>
                      <a:r>
                        <a:rPr sz="1200" b="1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10922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entury Gothic"/>
                          <a:cs typeface="Century Gothic"/>
                        </a:rPr>
                        <a:t>30%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- с </a:t>
                      </a:r>
                      <a:r>
                        <a:rPr sz="1200" b="1" spc="-5" dirty="0">
                          <a:latin typeface="Century Gothic"/>
                          <a:cs typeface="Century Gothic"/>
                        </a:rPr>
                        <a:t>2020</a:t>
                      </a:r>
                      <a:r>
                        <a:rPr sz="1200" b="1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dirty="0">
                          <a:latin typeface="Century Gothic"/>
                          <a:cs typeface="Century Gothic"/>
                        </a:rPr>
                        <a:t>года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6286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BEBEBE">
                        <a:alpha val="3411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19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8086" y="3026206"/>
            <a:ext cx="678129" cy="678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56232" y="3163874"/>
            <a:ext cx="864095" cy="438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1765" y="3045764"/>
            <a:ext cx="678129" cy="678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8079" y="3043123"/>
            <a:ext cx="668058" cy="592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44157" y="2999028"/>
            <a:ext cx="747217" cy="7472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77378" y="3026206"/>
            <a:ext cx="678129" cy="678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6334" y="2363216"/>
            <a:ext cx="11207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РЕГИОНАЛЬНЫЕ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9185" y="2009118"/>
            <a:ext cx="2234565" cy="5480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645160">
              <a:lnSpc>
                <a:spcPct val="100000"/>
              </a:lnSpc>
              <a:spcBef>
                <a:spcPts val="800"/>
              </a:spcBef>
            </a:pPr>
            <a:r>
              <a:rPr sz="1200" spc="-5" dirty="0">
                <a:latin typeface="Century Gothic"/>
                <a:cs typeface="Century Gothic"/>
              </a:rPr>
              <a:t>НАЛОГОВЫЕ</a:t>
            </a:r>
            <a:r>
              <a:rPr sz="1200" spc="-6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ЛЬГОТЫ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ФЕДЕРАЛЬНЫЕ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66438" y="1079702"/>
            <a:ext cx="1013460" cy="791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ОЭЗ</a:t>
            </a:r>
            <a:endParaRPr sz="3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«ДУБНА»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17766" y="1079702"/>
            <a:ext cx="1001394" cy="791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ОЭЗ</a:t>
            </a:r>
            <a:endParaRPr sz="3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«ИСТОК»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63946" y="941324"/>
            <a:ext cx="9010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ОЭЗ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08497" y="1432052"/>
            <a:ext cx="12115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«СТУПИНО  </a:t>
            </a: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КВАДРАТ»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6334" y="1183640"/>
            <a:ext cx="34569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Для размещения производства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в</a:t>
            </a:r>
            <a:r>
              <a:rPr sz="12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ОЭЗ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необходимо обратиться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 в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Министерство инвестиций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и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инноваций</a:t>
            </a:r>
            <a:r>
              <a:rPr sz="1200" b="1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МО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или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Корпорацию развития</a:t>
            </a:r>
            <a:r>
              <a:rPr sz="1200" b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МО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53664" y="4721758"/>
            <a:ext cx="3936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Отсутствие таможенных</a:t>
            </a:r>
            <a:r>
              <a:rPr sz="1800" b="1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пошлин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84521" y="4094175"/>
            <a:ext cx="17322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1017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473" y="205866"/>
            <a:ext cx="21850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МИНПРОМТОРГ</a:t>
            </a:r>
            <a:r>
              <a:rPr sz="1400" b="1" spc="-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РОССИИ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473" y="420750"/>
            <a:ext cx="41370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ПП РФ – Постановление Правительства Российской</a:t>
            </a:r>
            <a:r>
              <a:rPr sz="1000" spc="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Федерации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1628" y="3445865"/>
            <a:ext cx="17322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1016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7672" y="3600703"/>
            <a:ext cx="2240280" cy="1458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ПП РФ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</a:t>
            </a:r>
            <a:r>
              <a:rPr sz="1400" b="1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14.12.2010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680"/>
              </a:lnSpc>
              <a:spcBef>
                <a:spcPts val="5"/>
              </a:spcBef>
            </a:pP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№1016 и</a:t>
            </a:r>
            <a:r>
              <a:rPr sz="1400" b="1" i="1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№1017</a:t>
            </a:r>
            <a:endParaRPr sz="1400">
              <a:latin typeface="Century Gothic"/>
              <a:cs typeface="Century Gothic"/>
            </a:endParaRPr>
          </a:p>
          <a:p>
            <a:pPr marL="12700" marR="462280">
              <a:lnSpc>
                <a:spcPct val="100000"/>
              </a:lnSpc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Государственная гарантийная  поддержка</a:t>
            </a:r>
            <a:endParaRPr sz="900">
              <a:latin typeface="Century Gothic"/>
              <a:cs typeface="Century Gothic"/>
            </a:endParaRPr>
          </a:p>
          <a:p>
            <a:pPr marL="184785" marR="314325" indent="-172720">
              <a:lnSpc>
                <a:spcPct val="100000"/>
              </a:lnSpc>
              <a:spcBef>
                <a:spcPts val="5"/>
              </a:spcBef>
              <a:buChar char="-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госгарантии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от 1 млрд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.  до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50%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стоимости</a:t>
            </a:r>
            <a:r>
              <a:rPr sz="900" spc="-7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проекта;</a:t>
            </a:r>
            <a:endParaRPr sz="900">
              <a:latin typeface="Century Gothic"/>
              <a:cs typeface="Century Gothic"/>
            </a:endParaRPr>
          </a:p>
          <a:p>
            <a:pPr marL="184785" marR="5080" indent="-172720">
              <a:lnSpc>
                <a:spcPts val="1080"/>
              </a:lnSpc>
              <a:spcBef>
                <a:spcPts val="30"/>
              </a:spcBef>
              <a:buChar char="-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проекты по созданию или  модернизации новых объектов или  проекты по</a:t>
            </a:r>
            <a:r>
              <a:rPr sz="900" spc="-3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энергоэффективности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4607" y="729741"/>
            <a:ext cx="2599690" cy="1024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ПП РФ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</a:t>
            </a:r>
            <a:r>
              <a:rPr sz="1400" b="1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30.04.2009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680"/>
              </a:lnSpc>
            </a:pP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№372</a:t>
            </a:r>
            <a:endParaRPr sz="1400">
              <a:latin typeface="Century Gothic"/>
              <a:cs typeface="Century Gothic"/>
            </a:endParaRPr>
          </a:p>
          <a:p>
            <a:pPr marL="12700" marR="617855">
              <a:lnSpc>
                <a:spcPts val="1080"/>
              </a:lnSpc>
              <a:spcBef>
                <a:spcPts val="30"/>
              </a:spcBef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Освобождение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НДС ввозимого  технологического</a:t>
            </a:r>
            <a:r>
              <a:rPr sz="900" spc="-2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оборудования</a:t>
            </a:r>
            <a:endParaRPr sz="900">
              <a:latin typeface="Century Gothic"/>
              <a:cs typeface="Century Gothic"/>
            </a:endParaRPr>
          </a:p>
          <a:p>
            <a:pPr marL="184785" marR="5080" indent="-172720">
              <a:lnSpc>
                <a:spcPts val="1100"/>
              </a:lnSpc>
              <a:spcBef>
                <a:spcPts val="145"/>
              </a:spcBef>
              <a:tabLst>
                <a:tab pos="184785" algn="l"/>
              </a:tabLst>
            </a:pP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-	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Сейчас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более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280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видов оборудования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в 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перечне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3638" y="509965"/>
            <a:ext cx="1732280" cy="2044064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44"/>
              </a:spcBef>
            </a:pPr>
            <a:r>
              <a:rPr sz="6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1312</a:t>
            </a:r>
            <a:endParaRPr sz="6000">
              <a:latin typeface="Century Gothic"/>
              <a:cs typeface="Century Gothic"/>
            </a:endParaRPr>
          </a:p>
          <a:p>
            <a:pPr marR="71755" algn="r">
              <a:lnSpc>
                <a:spcPct val="100000"/>
              </a:lnSpc>
              <a:spcBef>
                <a:spcPts val="745"/>
              </a:spcBef>
            </a:pPr>
            <a:r>
              <a:rPr sz="6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925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3990" y="759332"/>
            <a:ext cx="2580005" cy="2735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>
              <a:lnSpc>
                <a:spcPts val="168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ПП РФ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 </a:t>
            </a: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30.12.2013</a:t>
            </a:r>
            <a:r>
              <a:rPr sz="1400" b="1" i="1" spc="-1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№1312</a:t>
            </a:r>
            <a:endParaRPr sz="1400">
              <a:latin typeface="Century Gothic"/>
              <a:cs typeface="Century Gothic"/>
            </a:endParaRPr>
          </a:p>
          <a:p>
            <a:pPr marL="15875">
              <a:lnSpc>
                <a:spcPts val="1080"/>
              </a:lnSpc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Компенсация затрат на</a:t>
            </a:r>
            <a:r>
              <a:rPr sz="900" spc="-2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0D0D0D"/>
                </a:solidFill>
                <a:latin typeface="Century Gothic"/>
                <a:cs typeface="Century Gothic"/>
              </a:rPr>
              <a:t>НИОКР</a:t>
            </a:r>
            <a:endParaRPr sz="900">
              <a:latin typeface="Century Gothic"/>
              <a:cs typeface="Century Gothic"/>
            </a:endParaRPr>
          </a:p>
          <a:p>
            <a:pPr marL="188595" indent="-172720">
              <a:lnSpc>
                <a:spcPts val="1260"/>
              </a:lnSpc>
              <a:spcBef>
                <a:spcPts val="5"/>
              </a:spcBef>
              <a:buChar char="-"/>
              <a:tabLst>
                <a:tab pos="187960" algn="l"/>
                <a:tab pos="188595" algn="l"/>
              </a:tabLst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проект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от 150 млн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до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2 млрд</a:t>
            </a:r>
            <a:r>
              <a:rPr sz="1050" b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.;</a:t>
            </a:r>
            <a:endParaRPr sz="900">
              <a:latin typeface="Century Gothic"/>
              <a:cs typeface="Century Gothic"/>
            </a:endParaRPr>
          </a:p>
          <a:p>
            <a:pPr marL="187960" marR="647700" indent="-172720">
              <a:lnSpc>
                <a:spcPts val="1080"/>
              </a:lnSpc>
              <a:spcBef>
                <a:spcPts val="35"/>
              </a:spcBef>
              <a:buChar char="-"/>
              <a:tabLst>
                <a:tab pos="187960" algn="l"/>
                <a:tab pos="188595" algn="l"/>
              </a:tabLst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НИОКР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возникают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не ранее  календарного года получения  субсидии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ПП РФ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</a:t>
            </a:r>
            <a:r>
              <a:rPr sz="1400" b="1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16.09.2016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680"/>
              </a:lnSpc>
            </a:pP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№925</a:t>
            </a:r>
            <a:endParaRPr sz="1400">
              <a:latin typeface="Century Gothic"/>
              <a:cs typeface="Century Gothic"/>
            </a:endParaRPr>
          </a:p>
          <a:p>
            <a:pPr marL="12700" marR="594360">
              <a:lnSpc>
                <a:spcPts val="1080"/>
              </a:lnSpc>
              <a:spcBef>
                <a:spcPts val="35"/>
              </a:spcBef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Приоритет товаров российского  происхождения при</a:t>
            </a:r>
            <a:r>
              <a:rPr sz="900" spc="-2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госсзакупках</a:t>
            </a:r>
            <a:endParaRPr sz="900">
              <a:latin typeface="Century Gothic"/>
              <a:cs typeface="Century Gothic"/>
            </a:endParaRPr>
          </a:p>
          <a:p>
            <a:pPr marL="184785" marR="538480" indent="-172720">
              <a:lnSpc>
                <a:spcPts val="1080"/>
              </a:lnSpc>
              <a:buChar char="-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цена товара при определении  победителя закупки</a:t>
            </a:r>
            <a:r>
              <a:rPr sz="900" spc="-5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учитывается</a:t>
            </a:r>
            <a:endParaRPr sz="900">
              <a:latin typeface="Century Gothic"/>
              <a:cs typeface="Century Gothic"/>
            </a:endParaRPr>
          </a:p>
          <a:p>
            <a:pPr marL="184785">
              <a:lnSpc>
                <a:spcPts val="1225"/>
              </a:lnSpc>
            </a:pP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с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15%-ой</a:t>
            </a:r>
            <a:r>
              <a:rPr sz="105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скидкой</a:t>
            </a:r>
            <a:endParaRPr sz="1050">
              <a:latin typeface="Century Gothic"/>
              <a:cs typeface="Century Gothic"/>
            </a:endParaRPr>
          </a:p>
          <a:p>
            <a:pPr marL="184785" marR="40005" indent="-172720">
              <a:lnSpc>
                <a:spcPts val="1080"/>
              </a:lnSpc>
              <a:spcBef>
                <a:spcPts val="35"/>
              </a:spcBef>
              <a:buChar char="-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цена радиоэлектронной продукции при  определении победителя</a:t>
            </a:r>
            <a:r>
              <a:rPr sz="900" spc="-1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закупки</a:t>
            </a:r>
            <a:endParaRPr sz="900">
              <a:latin typeface="Century Gothic"/>
              <a:cs typeface="Century Gothic"/>
            </a:endParaRPr>
          </a:p>
          <a:p>
            <a:pPr marL="184785">
              <a:lnSpc>
                <a:spcPts val="1225"/>
              </a:lnSpc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учитывается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с 30%-ой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скидкой</a:t>
            </a:r>
            <a:endParaRPr sz="1050">
              <a:latin typeface="Century Gothic"/>
              <a:cs typeface="Century Gothic"/>
            </a:endParaRPr>
          </a:p>
          <a:p>
            <a:pPr marL="184785">
              <a:lnSpc>
                <a:spcPts val="1075"/>
              </a:lnSpc>
            </a:pPr>
            <a:r>
              <a:rPr sz="900" spc="-10" dirty="0">
                <a:solidFill>
                  <a:srgbClr val="0D0D0D"/>
                </a:solidFill>
                <a:latin typeface="Century Gothic"/>
                <a:cs typeface="Century Gothic"/>
              </a:rPr>
              <a:t>(изменения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ПП РФ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10.07.2019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№</a:t>
            </a:r>
            <a:r>
              <a:rPr sz="900" spc="3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878)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2597" y="2098294"/>
            <a:ext cx="3049905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ПП РФ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</a:t>
            </a:r>
            <a:r>
              <a:rPr sz="1400" b="1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12.07.2011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№565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Льготы по ввозным таможенным</a:t>
            </a:r>
            <a:r>
              <a:rPr sz="1050" b="1" spc="-1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пошлинам</a:t>
            </a:r>
            <a:r>
              <a:rPr sz="900" dirty="0">
                <a:solidFill>
                  <a:srgbClr val="404040"/>
                </a:solidFill>
                <a:latin typeface="Century Gothic"/>
                <a:cs typeface="Century Gothic"/>
              </a:rPr>
              <a:t>: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2597" y="2685033"/>
            <a:ext cx="3389629" cy="735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Таможенные платежи уплачиваются не при ввозе  иностранных товаров-комплектующих на территорию РФ, 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а позже,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после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того как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ввезенные товары будут  переработаны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(таможенные платежи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по более низкой</a:t>
            </a:r>
            <a:r>
              <a:rPr sz="1050" b="1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ставке)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5031" y="253111"/>
            <a:ext cx="124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2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401" y="121218"/>
            <a:ext cx="1377950" cy="4236085"/>
          </a:xfrm>
          <a:prstGeom prst="rect">
            <a:avLst/>
          </a:prstGeom>
        </p:spPr>
        <p:txBody>
          <a:bodyPr vert="horz" wrap="square" lIns="0" tIns="46672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3675"/>
              </a:spcBef>
            </a:pPr>
            <a:r>
              <a:rPr sz="6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372</a:t>
            </a:r>
            <a:endParaRPr sz="6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75"/>
              </a:spcBef>
            </a:pPr>
            <a:r>
              <a:rPr sz="6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565</a:t>
            </a:r>
            <a:endParaRPr sz="6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400"/>
              </a:spcBef>
            </a:pPr>
            <a:r>
              <a:rPr sz="6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191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15236" y="3610813"/>
            <a:ext cx="2940050" cy="1458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ПП РФ от</a:t>
            </a:r>
            <a:r>
              <a:rPr sz="1400" b="1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23.02.2009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№191</a:t>
            </a:r>
            <a:r>
              <a:rPr sz="1400" b="1" i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i="1" spc="-5" dirty="0">
                <a:solidFill>
                  <a:srgbClr val="404040"/>
                </a:solidFill>
                <a:latin typeface="Century Gothic"/>
                <a:cs typeface="Century Gothic"/>
              </a:rPr>
              <a:t>(КППК)</a:t>
            </a:r>
            <a:endParaRPr sz="1400">
              <a:latin typeface="Century Gothic"/>
              <a:cs typeface="Century Gothic"/>
            </a:endParaRPr>
          </a:p>
          <a:p>
            <a:pPr marL="12700" marR="196215">
              <a:lnSpc>
                <a:spcPct val="100000"/>
              </a:lnSpc>
            </a:pPr>
            <a:r>
              <a:rPr sz="1050" dirty="0">
                <a:latin typeface="Century Gothic"/>
                <a:cs typeface="Century Gothic"/>
              </a:rPr>
              <a:t>Поддержка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экспортеров </a:t>
            </a:r>
            <a:r>
              <a:rPr sz="1050" dirty="0">
                <a:latin typeface="Century Gothic"/>
                <a:cs typeface="Century Gothic"/>
              </a:rPr>
              <a:t>через  субсидирование коммерческих</a:t>
            </a:r>
            <a:r>
              <a:rPr sz="1050" spc="-13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банков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ts val="1075"/>
              </a:lnSpc>
              <a:spcBef>
                <a:spcPts val="1090"/>
              </a:spcBef>
            </a:pP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Компенсация</a:t>
            </a:r>
            <a:endParaRPr sz="900">
              <a:latin typeface="Century Gothic"/>
              <a:cs typeface="Century Gothic"/>
            </a:endParaRPr>
          </a:p>
          <a:p>
            <a:pPr marL="184785" indent="-172720">
              <a:lnSpc>
                <a:spcPts val="1075"/>
              </a:lnSpc>
              <a:buChar char="-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процентной ставки по договору кредита</a:t>
            </a:r>
            <a:r>
              <a:rPr sz="900" spc="-10" dirty="0">
                <a:solidFill>
                  <a:srgbClr val="0D0D0D"/>
                </a:solidFill>
                <a:latin typeface="Century Gothic"/>
                <a:cs typeface="Century Gothic"/>
              </a:rPr>
              <a:t> (</a:t>
            </a:r>
            <a:r>
              <a:rPr sz="900" b="1" spc="-10" dirty="0">
                <a:solidFill>
                  <a:srgbClr val="0D0D0D"/>
                </a:solidFill>
                <a:latin typeface="Century Gothic"/>
                <a:cs typeface="Century Gothic"/>
              </a:rPr>
              <a:t>4,5%</a:t>
            </a:r>
            <a:r>
              <a:rPr sz="900" spc="-10" dirty="0">
                <a:solidFill>
                  <a:srgbClr val="0D0D0D"/>
                </a:solidFill>
                <a:latin typeface="Century Gothic"/>
                <a:cs typeface="Century Gothic"/>
              </a:rPr>
              <a:t>);</a:t>
            </a:r>
            <a:endParaRPr sz="900">
              <a:latin typeface="Century Gothic"/>
              <a:cs typeface="Century Gothic"/>
            </a:endParaRPr>
          </a:p>
          <a:p>
            <a:pPr marL="184785" marR="45085" indent="-172720">
              <a:lnSpc>
                <a:spcPct val="100000"/>
              </a:lnSpc>
              <a:buChar char="-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страховой премии по договорам страхования  экспортных</a:t>
            </a:r>
            <a:r>
              <a:rPr sz="900" spc="-1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кредитов</a:t>
            </a:r>
            <a:endParaRPr sz="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20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8768" y="196672"/>
            <a:ext cx="54063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Инвестиционный </a:t>
            </a:r>
            <a:r>
              <a:rPr sz="2400" spc="-5" dirty="0"/>
              <a:t>налоговый</a:t>
            </a:r>
            <a:r>
              <a:rPr sz="2400" spc="-105" dirty="0"/>
              <a:t> </a:t>
            </a:r>
            <a:r>
              <a:rPr sz="2400" spc="-5" dirty="0"/>
              <a:t>вычет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44055" y="1707718"/>
            <a:ext cx="3176270" cy="576580"/>
          </a:xfrm>
          <a:prstGeom prst="rect">
            <a:avLst/>
          </a:prstGeom>
          <a:solidFill>
            <a:srgbClr val="FFFFFF"/>
          </a:solidFill>
          <a:ln w="25400">
            <a:solidFill>
              <a:srgbClr val="7E7E7E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Без </a:t>
            </a: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ограничения</a:t>
            </a:r>
            <a:r>
              <a:rPr sz="1800" b="1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объема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инвестиций: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2090" y="1707616"/>
            <a:ext cx="3384550" cy="567055"/>
          </a:xfrm>
          <a:prstGeom prst="rect">
            <a:avLst/>
          </a:prstGeom>
          <a:solidFill>
            <a:srgbClr val="FFFFFF"/>
          </a:solidFill>
          <a:ln w="25400">
            <a:solidFill>
              <a:srgbClr val="7E7E7E"/>
            </a:solidFill>
          </a:ln>
        </p:spPr>
        <p:txBody>
          <a:bodyPr vert="horz" wrap="square" lIns="0" tIns="14224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Инвестиции от 25 млн</a:t>
            </a:r>
            <a:r>
              <a:rPr sz="1800" b="1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руб.: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191" y="870661"/>
            <a:ext cx="8175625" cy="637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Снижение </a:t>
            </a:r>
            <a:r>
              <a:rPr sz="2000" b="1" dirty="0">
                <a:solidFill>
                  <a:srgbClr val="C00000"/>
                </a:solidFill>
                <a:latin typeface="Century Gothic"/>
                <a:cs typeface="Century Gothic"/>
              </a:rPr>
              <a:t>налога на </a:t>
            </a:r>
            <a:r>
              <a:rPr sz="20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прибыль </a:t>
            </a:r>
            <a:r>
              <a:rPr sz="2000" b="1" dirty="0">
                <a:solidFill>
                  <a:srgbClr val="C00000"/>
                </a:solidFill>
                <a:latin typeface="Century Gothic"/>
                <a:cs typeface="Century Gothic"/>
              </a:rPr>
              <a:t>до 10% </a:t>
            </a:r>
            <a:r>
              <a:rPr sz="2000" b="1" dirty="0">
                <a:solidFill>
                  <a:srgbClr val="404040"/>
                </a:solidFill>
                <a:latin typeface="Century Gothic"/>
                <a:cs typeface="Century Gothic"/>
              </a:rPr>
              <a:t>на </a:t>
            </a:r>
            <a:r>
              <a:rPr sz="2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сумму,</a:t>
            </a:r>
            <a:r>
              <a:rPr sz="2000" b="1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соразмерную</a:t>
            </a:r>
            <a:endParaRPr sz="2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инвестициям</a:t>
            </a:r>
            <a:r>
              <a:rPr sz="1950" b="1" spc="-7" baseline="25641" dirty="0">
                <a:solidFill>
                  <a:srgbClr val="404040"/>
                </a:solidFill>
                <a:latin typeface="Century Gothic"/>
                <a:cs typeface="Century Gothic"/>
              </a:rPr>
              <a:t>* </a:t>
            </a:r>
            <a:r>
              <a:rPr sz="2000" b="1" dirty="0">
                <a:solidFill>
                  <a:srgbClr val="404040"/>
                </a:solidFill>
                <a:latin typeface="Century Gothic"/>
                <a:cs typeface="Century Gothic"/>
              </a:rPr>
              <a:t>до</a:t>
            </a:r>
            <a:r>
              <a:rPr sz="2000" b="1" spc="-2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entury Gothic"/>
                <a:cs typeface="Century Gothic"/>
              </a:rPr>
              <a:t>01.01.2029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696" y="4619345"/>
            <a:ext cx="42341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* -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инвестициям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в 3-7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амортизационную группу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в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текущем  периоде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(с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01.01.2020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– в 3-10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амортизационную</a:t>
            </a:r>
            <a:r>
              <a:rPr sz="1100" b="1" spc="-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группу)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5364" y="4956771"/>
            <a:ext cx="868680" cy="0"/>
          </a:xfrm>
          <a:custGeom>
            <a:avLst/>
            <a:gdLst/>
            <a:ahLst/>
            <a:cxnLst/>
            <a:rect l="l" t="t" r="r" b="b"/>
            <a:pathLst>
              <a:path w="868680">
                <a:moveTo>
                  <a:pt x="0" y="0"/>
                </a:moveTo>
                <a:lnTo>
                  <a:pt x="868680" y="0"/>
                </a:lnTo>
              </a:path>
            </a:pathLst>
          </a:custGeom>
          <a:ln w="1219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2884" y="2400045"/>
            <a:ext cx="309499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entury Gothic"/>
                <a:cs typeface="Century Gothic"/>
              </a:rPr>
              <a:t>Возможно применение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для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latin typeface="Century Gothic"/>
                <a:cs typeface="Century Gothic"/>
              </a:rPr>
              <a:t>ж/д </a:t>
            </a:r>
            <a:r>
              <a:rPr sz="1600" spc="-5" dirty="0">
                <a:latin typeface="Century Gothic"/>
                <a:cs typeface="Century Gothic"/>
              </a:rPr>
              <a:t>и грузовые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перевозки,</a:t>
            </a:r>
            <a:endParaRPr sz="16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Century Gothic"/>
                <a:cs typeface="Century Gothic"/>
              </a:rPr>
              <a:t>транспорт</a:t>
            </a:r>
            <a:endParaRPr sz="16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Century Gothic"/>
                <a:cs typeface="Century Gothic"/>
              </a:rPr>
              <a:t>разработка </a:t>
            </a:r>
            <a:r>
              <a:rPr sz="1600" spc="-10" dirty="0">
                <a:latin typeface="Century Gothic"/>
                <a:cs typeface="Century Gothic"/>
              </a:rPr>
              <a:t>ПО </a:t>
            </a:r>
            <a:r>
              <a:rPr sz="1600" spc="-15" dirty="0">
                <a:latin typeface="Century Gothic"/>
                <a:cs typeface="Century Gothic"/>
              </a:rPr>
              <a:t>(IT); </a:t>
            </a:r>
            <a:r>
              <a:rPr sz="1600" spc="-5" dirty="0">
                <a:latin typeface="Century Gothic"/>
                <a:cs typeface="Century Gothic"/>
              </a:rPr>
              <a:t>центры  обработки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данных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Century Gothic"/>
                <a:cs typeface="Century Gothic"/>
              </a:rPr>
              <a:t>лизинг </a:t>
            </a:r>
            <a:r>
              <a:rPr sz="1600" spc="-10" dirty="0">
                <a:latin typeface="Century Gothic"/>
                <a:cs typeface="Century Gothic"/>
              </a:rPr>
              <a:t>ж/д, </a:t>
            </a:r>
            <a:r>
              <a:rPr sz="1600" spc="-5" dirty="0">
                <a:latin typeface="Century Gothic"/>
                <a:cs typeface="Century Gothic"/>
              </a:rPr>
              <a:t>транспорт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endParaRPr sz="16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600" spc="-10" dirty="0">
                <a:latin typeface="Century Gothic"/>
                <a:cs typeface="Century Gothic"/>
              </a:rPr>
              <a:t>оборудование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2344" y="2393060"/>
            <a:ext cx="313944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273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entury Gothic"/>
                <a:cs typeface="Century Gothic"/>
              </a:rPr>
              <a:t>Возможно применение для  производства: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Century Gothic"/>
                <a:cs typeface="Century Gothic"/>
              </a:rPr>
              <a:t>лекарственных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препаратов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Century Gothic"/>
                <a:cs typeface="Century Gothic"/>
              </a:rPr>
              <a:t>машин и </a:t>
            </a:r>
            <a:r>
              <a:rPr sz="1600" spc="-10" dirty="0">
                <a:latin typeface="Century Gothic"/>
                <a:cs typeface="Century Gothic"/>
              </a:rPr>
              <a:t>оборудования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Century Gothic"/>
                <a:cs typeface="Century Gothic"/>
              </a:rPr>
              <a:t>автотранспортных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средств</a:t>
            </a:r>
            <a:endParaRPr sz="1600">
              <a:latin typeface="Century Gothic"/>
              <a:cs typeface="Century Gothic"/>
            </a:endParaRPr>
          </a:p>
          <a:p>
            <a:pPr marL="299085" marR="63309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latin typeface="Century Gothic"/>
                <a:cs typeface="Century Gothic"/>
              </a:rPr>
              <a:t>прочих </a:t>
            </a:r>
            <a:r>
              <a:rPr sz="1600" spc="-5" dirty="0">
                <a:latin typeface="Century Gothic"/>
                <a:cs typeface="Century Gothic"/>
              </a:rPr>
              <a:t>транспортных  средств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2344" y="4344415"/>
            <a:ext cx="29667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1976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entury Gothic"/>
                <a:cs typeface="Century Gothic"/>
              </a:rPr>
              <a:t>+ деятельность по  предоставлению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мест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entury Gothic"/>
                <a:cs typeface="Century Gothic"/>
              </a:rPr>
              <a:t>для </a:t>
            </a:r>
            <a:r>
              <a:rPr sz="1600" spc="-5" dirty="0">
                <a:latin typeface="Century Gothic"/>
                <a:cs typeface="Century Gothic"/>
              </a:rPr>
              <a:t>временного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проживания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473" y="205866"/>
            <a:ext cx="5200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ПРЕДОСТАВЛЕНИЕ УЧАСТКА НА </a:t>
            </a:r>
            <a:r>
              <a:rPr spc="-5" dirty="0"/>
              <a:t>БЕСКОНКУРСНОЙ</a:t>
            </a:r>
            <a:r>
              <a:rPr spc="-175" dirty="0"/>
              <a:t> </a:t>
            </a:r>
            <a:r>
              <a:rPr dirty="0"/>
              <a:t>ОСНОВЕ</a:t>
            </a: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21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32045" y="1392986"/>
            <a:ext cx="1908682" cy="1145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9254" y="1392859"/>
            <a:ext cx="1908683" cy="1145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4215" y="2474722"/>
            <a:ext cx="1421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Регистрация </a:t>
            </a:r>
            <a:r>
              <a:rPr sz="1200" dirty="0">
                <a:latin typeface="Century Gothic"/>
                <a:cs typeface="Century Gothic"/>
              </a:rPr>
              <a:t>в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spc="5" dirty="0">
                <a:latin typeface="Century Gothic"/>
                <a:cs typeface="Century Gothic"/>
              </a:rPr>
              <a:t>МО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4215" y="2840482"/>
            <a:ext cx="36087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Соответствие приоритетам </a:t>
            </a:r>
            <a:r>
              <a:rPr sz="1200" dirty="0">
                <a:latin typeface="Century Gothic"/>
                <a:cs typeface="Century Gothic"/>
              </a:rPr>
              <a:t>и </a:t>
            </a:r>
            <a:r>
              <a:rPr sz="1200" spc="-5" dirty="0">
                <a:latin typeface="Century Gothic"/>
                <a:cs typeface="Century Gothic"/>
              </a:rPr>
              <a:t>целям стратегии  социально-экономического развития </a:t>
            </a:r>
            <a:r>
              <a:rPr sz="1200" dirty="0">
                <a:latin typeface="Century Gothic"/>
                <a:cs typeface="Century Gothic"/>
              </a:rPr>
              <a:t>МО,  </a:t>
            </a:r>
            <a:r>
              <a:rPr sz="1200" spc="-5" dirty="0">
                <a:latin typeface="Century Gothic"/>
                <a:cs typeface="Century Gothic"/>
              </a:rPr>
              <a:t>государственных программ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МО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215" y="3572383"/>
            <a:ext cx="39484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Увеличение </a:t>
            </a:r>
            <a:r>
              <a:rPr sz="1200" spc="-5" dirty="0">
                <a:latin typeface="Century Gothic"/>
                <a:cs typeface="Century Gothic"/>
              </a:rPr>
              <a:t>количества рабочих </a:t>
            </a:r>
            <a:r>
              <a:rPr sz="1200" dirty="0">
                <a:latin typeface="Century Gothic"/>
                <a:cs typeface="Century Gothic"/>
              </a:rPr>
              <a:t>мест и </a:t>
            </a:r>
            <a:r>
              <a:rPr sz="1200" spc="-5" dirty="0">
                <a:latin typeface="Century Gothic"/>
                <a:cs typeface="Century Gothic"/>
              </a:rPr>
              <a:t>ежегодных  налоговых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поступлений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6770" y="1826767"/>
            <a:ext cx="999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УСЛОВИЯ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7917" y="1842642"/>
            <a:ext cx="1290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ДОК</a:t>
            </a: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У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МЕНТЫ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48071" y="1724253"/>
            <a:ext cx="482498" cy="482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19855" y="1799501"/>
            <a:ext cx="365213" cy="365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46979" y="2516504"/>
            <a:ext cx="226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Инвестиционная</a:t>
            </a:r>
            <a:r>
              <a:rPr sz="1200" spc="-8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декларация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6979" y="2882264"/>
            <a:ext cx="1531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Концепция</a:t>
            </a:r>
            <a:r>
              <a:rPr sz="1200" spc="-5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проекта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46979" y="3248405"/>
            <a:ext cx="3717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Учредительные документы инициатора</a:t>
            </a:r>
            <a:r>
              <a:rPr sz="1200" spc="-4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проекта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46979" y="3614166"/>
            <a:ext cx="1965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Бухгалтерская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отчетность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4375" y="420750"/>
            <a:ext cx="8180705" cy="816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315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404040"/>
                </a:solidFill>
                <a:latin typeface="Century Gothic"/>
                <a:cs typeface="Century Gothic"/>
              </a:rPr>
              <a:t>ЗАКОН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МОСКОВСКОЙ </a:t>
            </a:r>
            <a:r>
              <a:rPr sz="1000" spc="-15" dirty="0">
                <a:solidFill>
                  <a:srgbClr val="404040"/>
                </a:solidFill>
                <a:latin typeface="Century Gothic"/>
                <a:cs typeface="Century Gothic"/>
              </a:rPr>
              <a:t>ОБЛАСТИ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№ </a:t>
            </a:r>
            <a:r>
              <a:rPr sz="1000" spc="-10" dirty="0">
                <a:solidFill>
                  <a:srgbClr val="404040"/>
                </a:solidFill>
                <a:latin typeface="Century Gothic"/>
                <a:cs typeface="Century Gothic"/>
              </a:rPr>
              <a:t>27/2015-ОЗ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от</a:t>
            </a:r>
            <a:r>
              <a:rPr sz="1000" spc="1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entury Gothic"/>
                <a:cs typeface="Century Gothic"/>
              </a:rPr>
              <a:t>18.03.2015</a:t>
            </a:r>
            <a:endParaRPr sz="1000">
              <a:latin typeface="Century Gothic"/>
              <a:cs typeface="Century Gothic"/>
            </a:endParaRPr>
          </a:p>
          <a:p>
            <a:pPr marL="488315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Постановление Правительства МО от </a:t>
            </a:r>
            <a:r>
              <a:rPr sz="1000" spc="-10" dirty="0">
                <a:solidFill>
                  <a:srgbClr val="404040"/>
                </a:solidFill>
                <a:latin typeface="Century Gothic"/>
                <a:cs typeface="Century Gothic"/>
              </a:rPr>
              <a:t>22.04.2015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№</a:t>
            </a:r>
            <a:r>
              <a:rPr sz="1000" spc="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entury Gothic"/>
                <a:cs typeface="Century Gothic"/>
              </a:rPr>
              <a:t>272/13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Выделяется земельный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участок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в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муниципальной/государственной собственности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под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реализацию инвестиционного  проекта через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заключение соглашения с </a:t>
            </a:r>
            <a:r>
              <a:rPr sz="1050" b="1" spc="5" dirty="0">
                <a:solidFill>
                  <a:srgbClr val="404040"/>
                </a:solidFill>
                <a:latin typeface="Century Gothic"/>
                <a:cs typeface="Century Gothic"/>
              </a:rPr>
              <a:t>МО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под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реализацию масштабного инвестиционного</a:t>
            </a:r>
            <a:r>
              <a:rPr sz="1050" b="1" spc="-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проекта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4240" y="3979875"/>
            <a:ext cx="80899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485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Документы, подтверждающие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возможность</a:t>
            </a:r>
            <a:endParaRPr sz="1200">
              <a:latin typeface="Century Gothic"/>
              <a:cs typeface="Century Gothic"/>
            </a:endParaRPr>
          </a:p>
          <a:p>
            <a:pPr marL="4554855">
              <a:lnSpc>
                <a:spcPct val="100000"/>
              </a:lnSpc>
            </a:pPr>
            <a:r>
              <a:rPr sz="1200" spc="-5" dirty="0">
                <a:latin typeface="Century Gothic"/>
                <a:cs typeface="Century Gothic"/>
              </a:rPr>
              <a:t>финансирования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проекта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Для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получения участка необходимо направить ходатайство на имя Губернатора Московской</a:t>
            </a:r>
            <a:r>
              <a:rPr sz="1200" b="1" spc="-1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области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473" y="205866"/>
            <a:ext cx="3771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УПРАВЛЕНИЕ </a:t>
            </a:r>
            <a:r>
              <a:rPr spc="-5" dirty="0">
                <a:solidFill>
                  <a:srgbClr val="FFFFFF"/>
                </a:solidFill>
              </a:rPr>
              <a:t>ПРОМЫШЛЕННОЙ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ПОЛИТИКИ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473" y="420750"/>
            <a:ext cx="240093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</a:rPr>
              <a:t>Начальник Управления – </a:t>
            </a:r>
            <a:r>
              <a:rPr sz="1000" spc="-10" dirty="0">
                <a:solidFill>
                  <a:srgbClr val="FFFFFF"/>
                </a:solidFill>
                <a:latin typeface="Century Gothic"/>
                <a:cs typeface="Century Gothic"/>
              </a:rPr>
              <a:t>Олег</a:t>
            </a:r>
            <a:r>
              <a:rPr sz="10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</a:rPr>
              <a:t>Исаев,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</a:rPr>
              <a:t>+7(498) 602-06-04, доб.</a:t>
            </a:r>
            <a:r>
              <a:rPr sz="1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FFFFFF"/>
                </a:solidFill>
                <a:latin typeface="Century Gothic"/>
                <a:cs typeface="Century Gothic"/>
              </a:rPr>
              <a:t>4-08-45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isaevov@mosreg.ru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22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6571" y="1578102"/>
            <a:ext cx="687133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941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Субсидия на компенсацию затрат на создание 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инженерной</a:t>
            </a:r>
            <a:r>
              <a:rPr sz="18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инфраструктуры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Фонд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развития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промышленности</a:t>
            </a:r>
            <a:r>
              <a:rPr sz="18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МО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ts val="4320"/>
              </a:lnSpc>
              <a:spcBef>
                <a:spcPts val="500"/>
              </a:spcBef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Портал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кооперации промышленных предприятий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МО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Фонд поддержки внешнеэкономической деятельности</a:t>
            </a:r>
            <a:r>
              <a:rPr sz="18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МО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473" y="205866"/>
            <a:ext cx="706628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ВОЗМЕЩЕНИЕ ЗАТРАТ НА СОЗДАНИЕ ОБЪЕКТОВ ИНЖЕНЕРНОЙ</a:t>
            </a:r>
            <a:r>
              <a:rPr spc="-215" dirty="0"/>
              <a:t> </a:t>
            </a:r>
            <a:r>
              <a:rPr dirty="0"/>
              <a:t>ИНФРАСТРУКТУРЫ</a:t>
            </a:r>
          </a:p>
          <a:p>
            <a:pPr marL="12700">
              <a:lnSpc>
                <a:spcPct val="100000"/>
              </a:lnSpc>
            </a:pPr>
            <a:r>
              <a:rPr sz="1000" b="0" spc="-10" dirty="0">
                <a:latin typeface="Century Gothic"/>
                <a:cs typeface="Century Gothic"/>
              </a:rPr>
              <a:t>ПОСТАНОВЛЕНИЕ ПРАВИТЕЛЬСТВА </a:t>
            </a:r>
            <a:r>
              <a:rPr sz="1000" b="0" spc="-5" dirty="0">
                <a:latin typeface="Century Gothic"/>
                <a:cs typeface="Century Gothic"/>
              </a:rPr>
              <a:t>МОСКОВСКОЙ </a:t>
            </a:r>
            <a:r>
              <a:rPr sz="1000" b="0" spc="-15" dirty="0">
                <a:latin typeface="Century Gothic"/>
                <a:cs typeface="Century Gothic"/>
              </a:rPr>
              <a:t>ОБЛАСТИ </a:t>
            </a:r>
            <a:r>
              <a:rPr sz="1000" b="0" spc="-10" dirty="0">
                <a:latin typeface="Century Gothic"/>
                <a:cs typeface="Century Gothic"/>
              </a:rPr>
              <a:t>ОТ 25.10.2016 </a:t>
            </a:r>
            <a:r>
              <a:rPr sz="1000" b="0" spc="-5" dirty="0">
                <a:latin typeface="Century Gothic"/>
                <a:cs typeface="Century Gothic"/>
              </a:rPr>
              <a:t>№</a:t>
            </a:r>
            <a:r>
              <a:rPr sz="1000" b="0" spc="254" dirty="0">
                <a:latin typeface="Century Gothic"/>
                <a:cs typeface="Century Gothic"/>
              </a:rPr>
              <a:t> </a:t>
            </a:r>
            <a:r>
              <a:rPr sz="1000" b="0" spc="-10" dirty="0">
                <a:latin typeface="Century Gothic"/>
                <a:cs typeface="Century Gothic"/>
              </a:rPr>
              <a:t>788/39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23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7565" y="1233932"/>
            <a:ext cx="14344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ОСОБЕННОСТИ: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7565" y="1650619"/>
            <a:ext cx="34163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entury Gothic"/>
                <a:cs typeface="Century Gothic"/>
              </a:rPr>
              <a:t>- Регистрация предприятия на территории</a:t>
            </a:r>
            <a:r>
              <a:rPr sz="1100" spc="-13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МО;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7565" y="1985899"/>
            <a:ext cx="432689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-"/>
              <a:tabLst>
                <a:tab pos="185420" algn="l"/>
              </a:tabLst>
            </a:pPr>
            <a:r>
              <a:rPr sz="1100" dirty="0">
                <a:latin typeface="Century Gothic"/>
                <a:cs typeface="Century Gothic"/>
              </a:rPr>
              <a:t>Субсидия не более </a:t>
            </a:r>
            <a:r>
              <a:rPr sz="1400" b="1" spc="5" dirty="0">
                <a:solidFill>
                  <a:srgbClr val="404040"/>
                </a:solidFill>
                <a:latin typeface="Century Gothic"/>
                <a:cs typeface="Century Gothic"/>
              </a:rPr>
              <a:t>10%</a:t>
            </a:r>
            <a:r>
              <a:rPr sz="1400" b="1" spc="-22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от стоимости всего </a:t>
            </a:r>
            <a:r>
              <a:rPr sz="1100" spc="-5" dirty="0">
                <a:latin typeface="Century Gothic"/>
                <a:cs typeface="Century Gothic"/>
              </a:rPr>
              <a:t>проекта;</a:t>
            </a:r>
            <a:endParaRPr sz="11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spcBef>
                <a:spcPts val="1320"/>
              </a:spcBef>
              <a:buChar char="-"/>
              <a:tabLst>
                <a:tab pos="185420" algn="l"/>
              </a:tabLst>
            </a:pPr>
            <a:r>
              <a:rPr sz="1100" spc="-5" dirty="0">
                <a:latin typeface="Century Gothic"/>
                <a:cs typeface="Century Gothic"/>
              </a:rPr>
              <a:t>Конкурс проводится </a:t>
            </a:r>
            <a:r>
              <a:rPr sz="1100" dirty="0">
                <a:latin typeface="Century Gothic"/>
                <a:cs typeface="Century Gothic"/>
              </a:rPr>
              <a:t>каждый </a:t>
            </a:r>
            <a:r>
              <a:rPr sz="1100" spc="-5" dirty="0">
                <a:latin typeface="Century Gothic"/>
                <a:cs typeface="Century Gothic"/>
              </a:rPr>
              <a:t>год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в</a:t>
            </a:r>
            <a:r>
              <a:rPr sz="1400" b="1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ноябре</a:t>
            </a:r>
            <a:r>
              <a:rPr sz="1100" spc="-5" dirty="0">
                <a:latin typeface="Century Gothic"/>
                <a:cs typeface="Century Gothic"/>
              </a:rPr>
              <a:t>;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320"/>
              </a:spcBef>
              <a:buChar char="-"/>
              <a:tabLst>
                <a:tab pos="185420" algn="l"/>
              </a:tabLst>
            </a:pPr>
            <a:r>
              <a:rPr sz="1100" dirty="0">
                <a:latin typeface="Century Gothic"/>
                <a:cs typeface="Century Gothic"/>
              </a:rPr>
              <a:t>Наличие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заключения ГАУ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МО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«Мособлгосэкспертиза» </a:t>
            </a:r>
            <a:r>
              <a:rPr sz="1200" b="1" spc="-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о правильности определения сметной стоимости </a:t>
            </a:r>
            <a:r>
              <a:rPr sz="1100" spc="-5" dirty="0">
                <a:latin typeface="Century Gothic"/>
                <a:cs typeface="Century Gothic"/>
              </a:rPr>
              <a:t>по  компенсируемым</a:t>
            </a:r>
            <a:r>
              <a:rPr sz="1100" spc="-4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затратам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6423" y="4550155"/>
            <a:ext cx="1218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marR="5080" indent="-23939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entury Gothic"/>
                <a:cs typeface="Century Gothic"/>
              </a:rPr>
              <a:t>Локальные</a:t>
            </a:r>
            <a:r>
              <a:rPr sz="900" spc="-60" dirty="0">
                <a:latin typeface="Century Gothic"/>
                <a:cs typeface="Century Gothic"/>
              </a:rPr>
              <a:t> </a:t>
            </a:r>
            <a:r>
              <a:rPr sz="900" spc="-5" dirty="0">
                <a:latin typeface="Century Gothic"/>
                <a:cs typeface="Century Gothic"/>
              </a:rPr>
              <a:t>очистные  сооружения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7302" y="3651872"/>
            <a:ext cx="706069" cy="706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9875" y="3651872"/>
            <a:ext cx="457885" cy="676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9720" y="3435845"/>
            <a:ext cx="1269657" cy="1107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00475" y="3795877"/>
            <a:ext cx="909980" cy="498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55740" y="4452315"/>
            <a:ext cx="1019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entury Gothic"/>
                <a:cs typeface="Century Gothic"/>
              </a:rPr>
              <a:t>Дорожная  инфра</a:t>
            </a:r>
            <a:r>
              <a:rPr sz="900" dirty="0">
                <a:latin typeface="Century Gothic"/>
                <a:cs typeface="Century Gothic"/>
              </a:rPr>
              <a:t>стр</a:t>
            </a:r>
            <a:r>
              <a:rPr sz="900" spc="-5" dirty="0">
                <a:latin typeface="Century Gothic"/>
                <a:cs typeface="Century Gothic"/>
              </a:rPr>
              <a:t>у</a:t>
            </a:r>
            <a:r>
              <a:rPr sz="900" dirty="0">
                <a:latin typeface="Century Gothic"/>
                <a:cs typeface="Century Gothic"/>
              </a:rPr>
              <a:t>кту</a:t>
            </a:r>
            <a:r>
              <a:rPr sz="900" spc="-5" dirty="0">
                <a:latin typeface="Century Gothic"/>
                <a:cs typeface="Century Gothic"/>
              </a:rPr>
              <a:t>р</a:t>
            </a:r>
            <a:r>
              <a:rPr sz="900" dirty="0">
                <a:latin typeface="Century Gothic"/>
                <a:cs typeface="Century Gothic"/>
              </a:rPr>
              <a:t>а  </a:t>
            </a:r>
            <a:r>
              <a:rPr sz="900" spc="-5" dirty="0">
                <a:latin typeface="Century Gothic"/>
                <a:cs typeface="Century Gothic"/>
              </a:rPr>
              <a:t>(автомобильные  дороги)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25236" y="3644468"/>
            <a:ext cx="800938" cy="7208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26173" y="3708056"/>
            <a:ext cx="673887" cy="673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8668" y="4587951"/>
            <a:ext cx="9823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entury Gothic"/>
                <a:cs typeface="Century Gothic"/>
              </a:rPr>
              <a:t>Водоснабжение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74444" y="4587036"/>
            <a:ext cx="10318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entury Gothic"/>
                <a:cs typeface="Century Gothic"/>
              </a:rPr>
              <a:t>Электрификация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75305" y="4587036"/>
            <a:ext cx="800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entury Gothic"/>
                <a:cs typeface="Century Gothic"/>
              </a:rPr>
              <a:t>Газификация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19802" y="4550155"/>
            <a:ext cx="1413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entury Gothic"/>
                <a:cs typeface="Century Gothic"/>
              </a:rPr>
              <a:t>Железнодорожные</a:t>
            </a:r>
            <a:r>
              <a:rPr sz="900" spc="-65" dirty="0">
                <a:latin typeface="Century Gothic"/>
                <a:cs typeface="Century Gothic"/>
              </a:rPr>
              <a:t> </a:t>
            </a:r>
            <a:r>
              <a:rPr sz="900" spc="-5" dirty="0">
                <a:latin typeface="Century Gothic"/>
                <a:cs typeface="Century Gothic"/>
              </a:rPr>
              <a:t>пути  необщего</a:t>
            </a:r>
            <a:r>
              <a:rPr sz="900" spc="-25" dirty="0">
                <a:latin typeface="Century Gothic"/>
                <a:cs typeface="Century Gothic"/>
              </a:rPr>
              <a:t> </a:t>
            </a:r>
            <a:r>
              <a:rPr sz="900" spc="-5" dirty="0">
                <a:latin typeface="Century Gothic"/>
                <a:cs typeface="Century Gothic"/>
              </a:rPr>
              <a:t>пользования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0200" y="1162050"/>
            <a:ext cx="3373754" cy="787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5"/>
              </a:spcBef>
            </a:pP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до 80 млн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руб.</a:t>
            </a:r>
            <a:r>
              <a:rPr sz="1400" b="1" spc="-5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если: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440"/>
              </a:lnSpc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30 </a:t>
            </a:r>
            <a:r>
              <a:rPr sz="1100" dirty="0">
                <a:solidFill>
                  <a:srgbClr val="0D0D0D"/>
                </a:solidFill>
                <a:latin typeface="Century Gothic"/>
                <a:cs typeface="Century Gothic"/>
              </a:rPr>
              <a:t>новых рабочих мест с з/п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&gt; 46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тыс.</a:t>
            </a:r>
            <a:r>
              <a:rPr sz="1100" b="1" spc="-1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руб</a:t>
            </a:r>
            <a:r>
              <a:rPr sz="1100" b="1" dirty="0">
                <a:solidFill>
                  <a:srgbClr val="0D0D0D"/>
                </a:solidFill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1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или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45 </a:t>
            </a:r>
            <a:r>
              <a:rPr sz="1100" dirty="0">
                <a:solidFill>
                  <a:srgbClr val="0D0D0D"/>
                </a:solidFill>
                <a:latin typeface="Century Gothic"/>
                <a:cs typeface="Century Gothic"/>
              </a:rPr>
              <a:t>новых рабочих мест с з/п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&gt; 37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тыс.</a:t>
            </a:r>
            <a:r>
              <a:rPr sz="1100" b="1" spc="-1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руб.</a:t>
            </a:r>
            <a:r>
              <a:rPr sz="1100" dirty="0">
                <a:solidFill>
                  <a:srgbClr val="404040"/>
                </a:solidFill>
                <a:latin typeface="Century Gothic"/>
                <a:cs typeface="Century Gothic"/>
              </a:rPr>
              <a:t>;  </a:t>
            </a:r>
            <a:r>
              <a:rPr sz="1100" dirty="0">
                <a:solidFill>
                  <a:srgbClr val="0D0D0D"/>
                </a:solidFill>
                <a:latin typeface="Century Gothic"/>
                <a:cs typeface="Century Gothic"/>
              </a:rPr>
              <a:t>Инвестиции от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100 млн </a:t>
            </a:r>
            <a:r>
              <a:rPr sz="1100" dirty="0">
                <a:solidFill>
                  <a:srgbClr val="0D0D0D"/>
                </a:solidFill>
                <a:latin typeface="Century Gothic"/>
                <a:cs typeface="Century Gothic"/>
              </a:rPr>
              <a:t>до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1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млрд</a:t>
            </a:r>
            <a:r>
              <a:rPr sz="1200" b="1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0200" y="2091944"/>
            <a:ext cx="3175635" cy="135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до 100 млн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руб.</a:t>
            </a:r>
            <a:r>
              <a:rPr sz="1400" b="1" spc="-7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если:</a:t>
            </a:r>
            <a:endParaRPr sz="1400">
              <a:latin typeface="Century Gothic"/>
              <a:cs typeface="Century Gothic"/>
            </a:endParaRPr>
          </a:p>
          <a:p>
            <a:pPr marL="12700" marR="94615">
              <a:lnSpc>
                <a:spcPts val="1440"/>
              </a:lnSpc>
              <a:spcBef>
                <a:spcPts val="5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50 </a:t>
            </a:r>
            <a:r>
              <a:rPr sz="1100" dirty="0">
                <a:solidFill>
                  <a:srgbClr val="0D0D0D"/>
                </a:solidFill>
                <a:latin typeface="Century Gothic"/>
                <a:cs typeface="Century Gothic"/>
              </a:rPr>
              <a:t>новых рабочих мест с з/п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&gt; 46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тыс.</a:t>
            </a:r>
            <a:r>
              <a:rPr sz="1100" b="1" spc="-1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руб.</a:t>
            </a:r>
            <a:r>
              <a:rPr sz="1100" dirty="0">
                <a:solidFill>
                  <a:srgbClr val="404040"/>
                </a:solidFill>
                <a:latin typeface="Century Gothic"/>
                <a:cs typeface="Century Gothic"/>
              </a:rPr>
              <a:t>; </a:t>
            </a:r>
            <a:r>
              <a:rPr sz="1100" dirty="0">
                <a:solidFill>
                  <a:srgbClr val="0D0D0D"/>
                </a:solidFill>
                <a:latin typeface="Century Gothic"/>
                <a:cs typeface="Century Gothic"/>
              </a:rPr>
              <a:t> Инвестиции от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1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млрд </a:t>
            </a:r>
            <a:r>
              <a:rPr sz="1100" dirty="0">
                <a:solidFill>
                  <a:srgbClr val="404040"/>
                </a:solidFill>
                <a:latin typeface="Century Gothic"/>
                <a:cs typeface="Century Gothic"/>
              </a:rPr>
              <a:t>до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5 млрд</a:t>
            </a:r>
            <a:r>
              <a:rPr sz="1100" b="1" spc="-10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руб</a:t>
            </a:r>
            <a:r>
              <a:rPr sz="1100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до 200 млн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руб.</a:t>
            </a:r>
            <a:r>
              <a:rPr sz="1400" b="1" spc="-114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если:</a:t>
            </a:r>
            <a:endParaRPr sz="1400">
              <a:latin typeface="Century Gothic"/>
              <a:cs typeface="Century Gothic"/>
            </a:endParaRPr>
          </a:p>
          <a:p>
            <a:pPr marL="12700" marR="5080">
              <a:lnSpc>
                <a:spcPts val="1440"/>
              </a:lnSpc>
              <a:spcBef>
                <a:spcPts val="45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100 </a:t>
            </a:r>
            <a:r>
              <a:rPr sz="1100" dirty="0">
                <a:solidFill>
                  <a:srgbClr val="0D0D0D"/>
                </a:solidFill>
                <a:latin typeface="Century Gothic"/>
                <a:cs typeface="Century Gothic"/>
              </a:rPr>
              <a:t>новых рабочих мест с з/п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&gt; 46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тыс.</a:t>
            </a:r>
            <a:r>
              <a:rPr sz="1100" b="1" spc="-1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руб.</a:t>
            </a:r>
            <a:r>
              <a:rPr sz="1100" dirty="0">
                <a:solidFill>
                  <a:srgbClr val="0D0D0D"/>
                </a:solidFill>
                <a:latin typeface="Century Gothic"/>
                <a:cs typeface="Century Gothic"/>
              </a:rPr>
              <a:t>;  Инвестиции от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5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млрд</a:t>
            </a:r>
            <a:r>
              <a:rPr sz="1200" b="1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960106" y="3700411"/>
            <a:ext cx="802220" cy="6478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867904" y="4604410"/>
            <a:ext cx="10274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entury Gothic"/>
                <a:cs typeface="Century Gothic"/>
              </a:rPr>
              <a:t>Теплоснабжение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5978" y="776478"/>
            <a:ext cx="8086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Субсидия для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новых предприятий или предприятий, расширяющих свои производственные</a:t>
            </a:r>
            <a:r>
              <a:rPr sz="1200" b="1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мощности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205866"/>
            <a:ext cx="558165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ФОНД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РАЗВИТИЯ ПРОМЫШЛЕННОСТИ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МОСКОВСКОЙ</a:t>
            </a:r>
            <a:r>
              <a:rPr sz="1400" b="1" spc="-1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ОБЛАСТИ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  <a:hlinkClick r:id="rId3"/>
              </a:rPr>
              <a:t>www.frpmo.ru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24</a:t>
            </a:r>
            <a:endParaRPr sz="1400">
              <a:latin typeface="Century Gothic"/>
              <a:cs typeface="Century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67537" y="1485264"/>
          <a:ext cx="8281034" cy="1993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6660"/>
                <a:gridCol w="1464944"/>
                <a:gridCol w="1620520"/>
                <a:gridCol w="1437640"/>
              </a:tblGrid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Программа</a:t>
                      </a:r>
                      <a:r>
                        <a:rPr sz="1400" b="1" spc="-3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финансирования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 marR="104139" indent="-2362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Сумма</a:t>
                      </a:r>
                      <a:r>
                        <a:rPr sz="1400" b="1" spc="-9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займа 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млн</a:t>
                      </a:r>
                      <a:r>
                        <a:rPr sz="1400" b="1" spc="-3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руб.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Процентная</a:t>
                      </a:r>
                      <a:r>
                        <a:rPr sz="1400" b="1" spc="-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ставка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31520">
                <a:tc>
                  <a:txBody>
                    <a:bodyPr/>
                    <a:lstStyle/>
                    <a:p>
                      <a:pPr marL="91440" marR="92519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Приобретение</a:t>
                      </a:r>
                      <a:r>
                        <a:rPr sz="1400" spc="-7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оборудования, 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т.ч.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для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пищевой</a:t>
                      </a:r>
                      <a:r>
                        <a:rPr sz="1400" spc="-5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перерабатывающей</a:t>
                      </a:r>
                      <a:r>
                        <a:rPr sz="1400" spc="-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промышленности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51B8A2"/>
                      </a:solidFill>
                      <a:prstDash val="soli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20 -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150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T w="12700">
                      <a:solidFill>
                        <a:srgbClr val="51B8A2"/>
                      </a:solidFill>
                      <a:prstDash val="soli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2%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  <a:p>
                      <a:pPr marL="111760" marR="182245" indent="-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при обеспечении  банковской</a:t>
                      </a:r>
                      <a:r>
                        <a:rPr sz="900" spc="-5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гарантией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86995" marB="0">
                    <a:lnT w="12700">
                      <a:solidFill>
                        <a:srgbClr val="51B8A2"/>
                      </a:solidFill>
                      <a:prstDash val="soli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5%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  <a:p>
                      <a:pPr marL="189865" marR="25971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при других</a:t>
                      </a:r>
                      <a:r>
                        <a:rPr sz="900" spc="-6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видах  обеспечения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86995" marB="0">
                    <a:lnT w="12700">
                      <a:solidFill>
                        <a:srgbClr val="51B8A2"/>
                      </a:solidFill>
                      <a:prstDash val="soli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Лизинговые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проекты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20 -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150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70"/>
                        </a:spcBef>
                      </a:pPr>
                      <a:r>
                        <a:rPr sz="18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1%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224790" marB="0"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25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473" y="205866"/>
            <a:ext cx="7168515" cy="669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ПОРТАЛ КООПЕРАЦИИ ПРОМЫШЛЕННЫХ ПРЕДПРИЯТИЙ МОСКОВСКОЙ</a:t>
            </a:r>
            <a:r>
              <a:rPr sz="1400" b="1" spc="-2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ОБЛАСТИ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  <a:hlinkClick r:id="rId4"/>
              </a:rPr>
              <a:t>www.prom.mosreg.ru</a:t>
            </a:r>
            <a:endParaRPr sz="1000">
              <a:latin typeface="Century Gothic"/>
              <a:cs typeface="Century Gothic"/>
            </a:endParaRPr>
          </a:p>
          <a:p>
            <a:pPr marL="3901440">
              <a:lnSpc>
                <a:spcPct val="100000"/>
              </a:lnSpc>
              <a:spcBef>
                <a:spcPts val="500"/>
              </a:spcBef>
            </a:pPr>
            <a:r>
              <a:rPr sz="1200" spc="-5" dirty="0">
                <a:latin typeface="Century Gothic"/>
                <a:cs typeface="Century Gothic"/>
              </a:rPr>
              <a:t>Поиск по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производимой/закупаемой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9365" y="848995"/>
            <a:ext cx="36874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номенклатуре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spc="-5" dirty="0">
                <a:latin typeface="Century Gothic"/>
                <a:cs typeface="Century Gothic"/>
              </a:rPr>
              <a:t>Поиск по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планам закупок госкорпораций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9365" y="1672208"/>
            <a:ext cx="3213735" cy="1031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21970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Century Gothic"/>
                <a:cs typeface="Century Gothic"/>
              </a:rPr>
              <a:t>Поиск по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уникальным заявкам  промышленных</a:t>
            </a:r>
            <a:r>
              <a:rPr sz="1400" b="1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предприятий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680"/>
              </a:lnSpc>
              <a:spcBef>
                <a:spcPts val="1440"/>
              </a:spcBef>
            </a:pPr>
            <a:r>
              <a:rPr sz="1200" spc="-5" dirty="0">
                <a:latin typeface="Century Gothic"/>
                <a:cs typeface="Century Gothic"/>
              </a:rPr>
              <a:t>Поиск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промышленных</a:t>
            </a:r>
            <a:r>
              <a:rPr sz="1400" b="1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предприятий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440"/>
              </a:lnSpc>
            </a:pPr>
            <a:r>
              <a:rPr sz="1200" spc="-5" dirty="0">
                <a:latin typeface="Century Gothic"/>
                <a:cs typeface="Century Gothic"/>
              </a:rPr>
              <a:t>по различным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критериям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9365" y="2861310"/>
            <a:ext cx="428434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Поиск по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объектам бюджетного</a:t>
            </a:r>
            <a:r>
              <a:rPr sz="1400" b="1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строительства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440"/>
              </a:lnSpc>
            </a:pPr>
            <a:r>
              <a:rPr sz="1200" spc="-5" dirty="0">
                <a:latin typeface="Century Gothic"/>
                <a:cs typeface="Century Gothic"/>
              </a:rPr>
              <a:t>на территории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МО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9365" y="3440684"/>
            <a:ext cx="361251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Поиск по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промышленным предприятиям 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г.</a:t>
            </a:r>
            <a:r>
              <a:rPr sz="1400" b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Москвы</a:t>
            </a:r>
            <a:endParaRPr sz="1400">
              <a:latin typeface="Century Gothic"/>
              <a:cs typeface="Century Gothic"/>
            </a:endParaRPr>
          </a:p>
          <a:p>
            <a:pPr marL="12700" marR="167640">
              <a:lnSpc>
                <a:spcPct val="100000"/>
              </a:lnSpc>
              <a:spcBef>
                <a:spcPts val="1440"/>
              </a:spcBef>
            </a:pPr>
            <a:r>
              <a:rPr sz="1200" spc="-5" dirty="0">
                <a:latin typeface="Century Gothic"/>
                <a:cs typeface="Century Gothic"/>
              </a:rPr>
              <a:t>Получение </a:t>
            </a:r>
            <a:r>
              <a:rPr sz="1200" dirty="0">
                <a:latin typeface="Century Gothic"/>
                <a:cs typeface="Century Gothic"/>
              </a:rPr>
              <a:t>всех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актуальных новостей </a:t>
            </a:r>
            <a:r>
              <a:rPr sz="1200" spc="-5" dirty="0">
                <a:latin typeface="Century Gothic"/>
                <a:cs typeface="Century Gothic"/>
              </a:rPr>
              <a:t>от  Министерства инвестиций </a:t>
            </a:r>
            <a:r>
              <a:rPr sz="1200" dirty="0">
                <a:latin typeface="Century Gothic"/>
                <a:cs typeface="Century Gothic"/>
              </a:rPr>
              <a:t>и </a:t>
            </a:r>
            <a:r>
              <a:rPr sz="1200" spc="-5" dirty="0">
                <a:latin typeface="Century Gothic"/>
                <a:cs typeface="Century Gothic"/>
              </a:rPr>
              <a:t>инноваций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5" dirty="0">
                <a:latin typeface="Century Gothic"/>
                <a:cs typeface="Century Gothic"/>
              </a:rPr>
              <a:t>МО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9365" y="4629708"/>
            <a:ext cx="405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Поиск по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свободным ресурсам</a:t>
            </a:r>
            <a:r>
              <a:rPr sz="14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предприятий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504" y="753656"/>
            <a:ext cx="3862704" cy="3862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3061" y="1843966"/>
            <a:ext cx="2392680" cy="9023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  <a:hlinkClick r:id="rId4"/>
              </a:rPr>
              <a:t>www.prom.mosreg.ru</a:t>
            </a:r>
            <a:endParaRPr sz="1800">
              <a:latin typeface="Century Gothic"/>
              <a:cs typeface="Century Gothic"/>
            </a:endParaRPr>
          </a:p>
          <a:p>
            <a:pPr marL="242570" marR="197485" algn="ctr">
              <a:lnSpc>
                <a:spcPct val="100000"/>
              </a:lnSpc>
              <a:spcBef>
                <a:spcPts val="425"/>
              </a:spcBef>
            </a:pP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Портал полностью  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бесплатный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1703" y="584149"/>
            <a:ext cx="508634" cy="446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4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3600">
              <a:latin typeface="MS Gothic"/>
              <a:cs typeface="MS Gothic"/>
            </a:endParaRPr>
          </a:p>
          <a:p>
            <a:pPr marL="12700">
              <a:lnSpc>
                <a:spcPts val="4075"/>
              </a:lnSpc>
            </a:pPr>
            <a:r>
              <a:rPr sz="36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3600">
              <a:latin typeface="MS Gothic"/>
              <a:cs typeface="MS Gothic"/>
            </a:endParaRPr>
          </a:p>
          <a:p>
            <a:pPr marL="12700">
              <a:lnSpc>
                <a:spcPts val="4255"/>
              </a:lnSpc>
            </a:pPr>
            <a:r>
              <a:rPr sz="36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3600">
              <a:latin typeface="MS Gothic"/>
              <a:cs typeface="MS Gothic"/>
            </a:endParaRPr>
          </a:p>
          <a:p>
            <a:pPr marL="12700">
              <a:lnSpc>
                <a:spcPts val="4285"/>
              </a:lnSpc>
              <a:spcBef>
                <a:spcPts val="285"/>
              </a:spcBef>
            </a:pPr>
            <a:r>
              <a:rPr sz="36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3600">
              <a:latin typeface="MS Gothic"/>
              <a:cs typeface="MS Gothic"/>
            </a:endParaRPr>
          </a:p>
          <a:p>
            <a:pPr marL="12700">
              <a:lnSpc>
                <a:spcPts val="4285"/>
              </a:lnSpc>
            </a:pPr>
            <a:r>
              <a:rPr sz="36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3600">
              <a:latin typeface="MS Gothic"/>
              <a:cs typeface="MS Gothic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36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3600">
              <a:latin typeface="MS Gothic"/>
              <a:cs typeface="MS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3600">
              <a:latin typeface="MS Gothic"/>
              <a:cs typeface="MS Gothic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36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3600">
              <a:latin typeface="MS Gothic"/>
              <a:cs typeface="MS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473" y="205866"/>
            <a:ext cx="78162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ФОНД ПОДДЕРЖКИ </a:t>
            </a:r>
            <a:r>
              <a:rPr spc="-5" dirty="0"/>
              <a:t>ВНЕШНЕЭКОНОМИЧЕСКОЙ </a:t>
            </a:r>
            <a:r>
              <a:rPr dirty="0"/>
              <a:t>ДЕЯТЕЛЬНОСТИ МОСКОВСКОЙ</a:t>
            </a:r>
            <a:r>
              <a:rPr spc="-190" dirty="0"/>
              <a:t> </a:t>
            </a:r>
            <a:r>
              <a:rPr dirty="0"/>
              <a:t>ОБЛАСТИ</a:t>
            </a: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26</a:t>
            </a:r>
            <a:endParaRPr sz="1400">
              <a:latin typeface="Century Gothic"/>
              <a:cs typeface="Century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51523" y="1542414"/>
          <a:ext cx="8569325" cy="3327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9325"/>
              </a:tblGrid>
              <a:tr h="28803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Направления</a:t>
                      </a:r>
                      <a:r>
                        <a:rPr sz="1200" b="1" spc="-3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поддержки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Консультирование экспортеров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 cap="flat" cmpd="sng" algn="ctr">
                      <a:solidFill>
                        <a:srgbClr val="51B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277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Проведение обучающих</a:t>
                      </a:r>
                      <a:r>
                        <a:rPr sz="1200" spc="-1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мероприятий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/>
                </a:tc>
              </a:tr>
              <a:tr h="8229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Организации участия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выставочно-ярмарочных мероприятиях,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том числе</a:t>
                      </a:r>
                      <a:r>
                        <a:rPr sz="1200" b="1" spc="3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оплата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: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263525" indent="-173355">
                        <a:lnSpc>
                          <a:spcPct val="100000"/>
                        </a:lnSpc>
                        <a:buChar char="-"/>
                        <a:tabLst>
                          <a:tab pos="264160" algn="l"/>
                        </a:tabLst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аренды площади, застройки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монтажа</a:t>
                      </a:r>
                      <a:r>
                        <a:rPr sz="1200" spc="3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стенда;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263525" indent="-173355">
                        <a:lnSpc>
                          <a:spcPct val="100000"/>
                        </a:lnSpc>
                        <a:buChar char="-"/>
                        <a:tabLst>
                          <a:tab pos="264160" algn="l"/>
                        </a:tabLst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помещения для</a:t>
                      </a:r>
                      <a:r>
                        <a:rPr sz="1200" spc="-2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переговоров;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263525" indent="-17335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264160" algn="l"/>
                        </a:tabLst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услуг</a:t>
                      </a:r>
                      <a:r>
                        <a:rPr sz="1200" spc="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переводчика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82292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Организации участия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бизнес-миссиях,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том числе</a:t>
                      </a:r>
                      <a:r>
                        <a:rPr sz="1200" b="1" spc="-2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оплата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: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263525" indent="-17335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264160" algn="l"/>
                        </a:tabLst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помещения для</a:t>
                      </a:r>
                      <a:r>
                        <a:rPr sz="1200" spc="-2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переговоров;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263525" indent="-173355">
                        <a:lnSpc>
                          <a:spcPct val="100000"/>
                        </a:lnSpc>
                        <a:buChar char="-"/>
                        <a:tabLst>
                          <a:tab pos="264160" algn="l"/>
                        </a:tabLst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услуг</a:t>
                      </a:r>
                      <a:r>
                        <a:rPr sz="1200" spc="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переводчика;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263525" indent="-173355">
                        <a:lnSpc>
                          <a:spcPct val="100000"/>
                        </a:lnSpc>
                        <a:buChar char="-"/>
                        <a:tabLst>
                          <a:tab pos="264160" algn="l"/>
                        </a:tabLst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услуг по перевозке субъектов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МСП от места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прибытия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до места</a:t>
                      </a:r>
                      <a:r>
                        <a:rPr sz="1200" spc="-2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размещения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/>
                </a:tc>
              </a:tr>
              <a:tr h="28803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Содействие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выходе на международные</a:t>
                      </a:r>
                      <a:r>
                        <a:rPr sz="1200" spc="-4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рынки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815" marB="0"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0805" marR="5080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разработке находятся новые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меры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поддержки по сертификации продукции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изготовлению макетов  продукции для презентации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выставках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200" spc="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т.д.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815" marB="0"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14375" y="420750"/>
            <a:ext cx="8275320" cy="10204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31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entury Gothic"/>
                <a:cs typeface="Century Gothic"/>
                <a:hlinkClick r:id="rId4"/>
              </a:rPr>
              <a:t>www.exportmo.ru</a:t>
            </a:r>
            <a:endParaRPr sz="1000">
              <a:latin typeface="Century Gothic"/>
              <a:cs typeface="Century Gothic"/>
            </a:endParaRPr>
          </a:p>
          <a:p>
            <a:pPr marL="488315">
              <a:lnSpc>
                <a:spcPct val="100000"/>
              </a:lnSpc>
            </a:pPr>
            <a:r>
              <a:rPr sz="1000" spc="5" dirty="0">
                <a:latin typeface="Century Gothic"/>
                <a:cs typeface="Century Gothic"/>
              </a:rPr>
              <a:t>+7 </a:t>
            </a:r>
            <a:r>
              <a:rPr sz="1000" spc="-10" dirty="0">
                <a:latin typeface="Century Gothic"/>
                <a:cs typeface="Century Gothic"/>
              </a:rPr>
              <a:t>(495)</a:t>
            </a:r>
            <a:r>
              <a:rPr sz="1000" spc="-80" dirty="0">
                <a:latin typeface="Century Gothic"/>
                <a:cs typeface="Century Gothic"/>
              </a:rPr>
              <a:t> </a:t>
            </a:r>
            <a:r>
              <a:rPr sz="1000" spc="-5" dirty="0">
                <a:latin typeface="Century Gothic"/>
                <a:cs typeface="Century Gothic"/>
              </a:rPr>
              <a:t>150-39-41</a:t>
            </a:r>
            <a:endParaRPr sz="1000">
              <a:latin typeface="Century Gothic"/>
              <a:cs typeface="Century Gothic"/>
            </a:endParaRPr>
          </a:p>
          <a:p>
            <a:pPr marL="488315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  <a:hlinkClick r:id="rId5"/>
              </a:rPr>
              <a:t>info@exportmo.ru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Century Gothic"/>
                <a:cs typeface="Century Gothic"/>
              </a:rPr>
              <a:t>Для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получения поддержки необходимо попасть </a:t>
            </a:r>
            <a:r>
              <a:rPr sz="1200" b="1" dirty="0">
                <a:solidFill>
                  <a:srgbClr val="C00000"/>
                </a:solidFill>
                <a:latin typeface="Century Gothic"/>
                <a:cs typeface="Century Gothic"/>
              </a:rPr>
              <a:t>в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реестр экспортно-ориентированных предприятий </a:t>
            </a:r>
            <a:r>
              <a:rPr sz="1200" b="1" dirty="0">
                <a:solidFill>
                  <a:srgbClr val="C00000"/>
                </a:solidFill>
                <a:latin typeface="Century Gothic"/>
                <a:cs typeface="Century Gothic"/>
              </a:rPr>
              <a:t>МО.  Для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этого необходимо обратиться </a:t>
            </a:r>
            <a:r>
              <a:rPr sz="1200" b="1" dirty="0">
                <a:solidFill>
                  <a:srgbClr val="C00000"/>
                </a:solidFill>
                <a:latin typeface="Century Gothic"/>
                <a:cs typeface="Century Gothic"/>
              </a:rPr>
              <a:t>в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Фонд </a:t>
            </a:r>
            <a:r>
              <a:rPr sz="1200" b="1" dirty="0">
                <a:solidFill>
                  <a:srgbClr val="C00000"/>
                </a:solidFill>
                <a:latin typeface="Century Gothic"/>
                <a:cs typeface="Century Gothic"/>
              </a:rPr>
              <a:t>и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заполнить </a:t>
            </a:r>
            <a:r>
              <a:rPr sz="12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соответствующую</a:t>
            </a:r>
            <a:r>
              <a:rPr sz="1200" b="1" spc="-9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entury Gothic"/>
                <a:cs typeface="Century Gothic"/>
              </a:rPr>
              <a:t>форму.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205866"/>
            <a:ext cx="7033259" cy="45148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5"/>
              </a:spcBef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Поддержка участников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национального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проекта «Производительность труда 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и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поддержка</a:t>
            </a:r>
            <a:r>
              <a:rPr sz="140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занятости»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27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6153" y="623620"/>
            <a:ext cx="1908682" cy="1145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12026" y="1073277"/>
            <a:ext cx="1950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МЕРЫ</a:t>
            </a:r>
            <a:r>
              <a:rPr sz="160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ПОДДЕРЖКИ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2179" y="955014"/>
            <a:ext cx="482498" cy="482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19242" y="1646301"/>
            <a:ext cx="3536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Услуги по обучению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и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оптимизации  производственных процессов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с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экспертами  ФЦК, РЦК, привлеченных партнеров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9242" y="2377897"/>
            <a:ext cx="28378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Получение займов ФРП РФ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и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ФРП</a:t>
            </a:r>
            <a:r>
              <a:rPr sz="1200" b="1" spc="-8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МО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9242" y="2743961"/>
            <a:ext cx="367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Субсидирование до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10 млн руб.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на проекты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по  повышению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производительности</a:t>
            </a:r>
            <a:r>
              <a:rPr sz="1200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труда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9242" y="3292602"/>
            <a:ext cx="26892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Нефинансовые меры</a:t>
            </a:r>
            <a:r>
              <a:rPr sz="1200" b="1" spc="-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поддержки: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отраслевые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выезды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международные</a:t>
            </a:r>
            <a:r>
              <a:rPr sz="1200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стажировки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рейтинги</a:t>
            </a:r>
            <a:r>
              <a:rPr sz="12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предприятий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программы</a:t>
            </a:r>
            <a:r>
              <a:rPr sz="12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обучения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6955" y="631748"/>
            <a:ext cx="1908683" cy="11452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7236" y="1855977"/>
            <a:ext cx="4187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A3A3A"/>
                </a:solidFill>
                <a:latin typeface="Century Gothic"/>
                <a:cs typeface="Century Gothic"/>
              </a:rPr>
              <a:t>СТАТУС </a:t>
            </a:r>
            <a:r>
              <a:rPr sz="1200" b="1" spc="-5" dirty="0">
                <a:solidFill>
                  <a:srgbClr val="3A3A3A"/>
                </a:solidFill>
                <a:latin typeface="Century Gothic"/>
                <a:cs typeface="Century Gothic"/>
              </a:rPr>
              <a:t>УЧАСТНИКА национального</a:t>
            </a:r>
            <a:r>
              <a:rPr sz="1200" b="1" spc="-20" dirty="0">
                <a:solidFill>
                  <a:srgbClr val="3A3A3A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3A3A3A"/>
                </a:solidFill>
                <a:latin typeface="Century Gothic"/>
                <a:cs typeface="Century Gothic"/>
              </a:rPr>
              <a:t>проекта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3A3A3A"/>
                </a:solidFill>
                <a:latin typeface="Century Gothic"/>
                <a:cs typeface="Century Gothic"/>
              </a:rPr>
              <a:t>«Производительность труда </a:t>
            </a:r>
            <a:r>
              <a:rPr sz="1200" b="1" dirty="0">
                <a:solidFill>
                  <a:srgbClr val="3A3A3A"/>
                </a:solidFill>
                <a:latin typeface="Century Gothic"/>
                <a:cs typeface="Century Gothic"/>
              </a:rPr>
              <a:t>и </a:t>
            </a:r>
            <a:r>
              <a:rPr sz="1200" b="1" spc="-5" dirty="0">
                <a:solidFill>
                  <a:srgbClr val="3A3A3A"/>
                </a:solidFill>
                <a:latin typeface="Century Gothic"/>
                <a:cs typeface="Century Gothic"/>
              </a:rPr>
              <a:t>поддержка</a:t>
            </a:r>
            <a:r>
              <a:rPr sz="1200" b="1" spc="-95" dirty="0">
                <a:solidFill>
                  <a:srgbClr val="3A3A3A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3A3A3A"/>
                </a:solidFill>
                <a:latin typeface="Century Gothic"/>
                <a:cs typeface="Century Gothic"/>
              </a:rPr>
              <a:t>занятости»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236" y="2404998"/>
            <a:ext cx="42513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A3A3A"/>
                </a:solidFill>
                <a:latin typeface="Century Gothic"/>
                <a:cs typeface="Century Gothic"/>
              </a:rPr>
              <a:t>Соответствие</a:t>
            </a:r>
            <a:r>
              <a:rPr sz="1200" b="1" spc="-45" dirty="0">
                <a:solidFill>
                  <a:srgbClr val="3A3A3A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3A3A3A"/>
                </a:solidFill>
                <a:latin typeface="Century Gothic"/>
                <a:cs typeface="Century Gothic"/>
              </a:rPr>
              <a:t>критериям:</a:t>
            </a:r>
            <a:endParaRPr sz="1200">
              <a:latin typeface="Century Gothic"/>
              <a:cs typeface="Century Gothic"/>
            </a:endParaRPr>
          </a:p>
          <a:p>
            <a:pPr marL="184785" marR="204470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200" spc="-5" dirty="0">
                <a:solidFill>
                  <a:srgbClr val="3A3A3A"/>
                </a:solidFill>
                <a:latin typeface="Century Gothic"/>
                <a:cs typeface="Century Gothic"/>
              </a:rPr>
              <a:t>принадлежность </a:t>
            </a:r>
            <a:r>
              <a:rPr sz="1200" dirty="0">
                <a:solidFill>
                  <a:srgbClr val="3A3A3A"/>
                </a:solidFill>
                <a:latin typeface="Century Gothic"/>
                <a:cs typeface="Century Gothic"/>
              </a:rPr>
              <a:t>к </a:t>
            </a:r>
            <a:r>
              <a:rPr sz="1200" spc="-5" dirty="0">
                <a:solidFill>
                  <a:srgbClr val="3A3A3A"/>
                </a:solidFill>
                <a:latin typeface="Century Gothic"/>
                <a:cs typeface="Century Gothic"/>
              </a:rPr>
              <a:t>отрасли: обрабатывающее  производство, </a:t>
            </a:r>
            <a:r>
              <a:rPr sz="1200" dirty="0">
                <a:solidFill>
                  <a:srgbClr val="3A3A3A"/>
                </a:solidFill>
                <a:latin typeface="Century Gothic"/>
                <a:cs typeface="Century Gothic"/>
              </a:rPr>
              <a:t>с/х, </a:t>
            </a:r>
            <a:r>
              <a:rPr sz="1200" spc="-5" dirty="0">
                <a:solidFill>
                  <a:srgbClr val="3A3A3A"/>
                </a:solidFill>
                <a:latin typeface="Century Gothic"/>
                <a:cs typeface="Century Gothic"/>
              </a:rPr>
              <a:t>транспорт, строительство,</a:t>
            </a:r>
            <a:r>
              <a:rPr sz="1200" spc="5" dirty="0">
                <a:solidFill>
                  <a:srgbClr val="3A3A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A3A3A"/>
                </a:solidFill>
                <a:latin typeface="Century Gothic"/>
                <a:cs typeface="Century Gothic"/>
              </a:rPr>
              <a:t>ЖКХ</a:t>
            </a:r>
            <a:endParaRPr sz="12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200" spc="-5" dirty="0">
                <a:solidFill>
                  <a:srgbClr val="3A3A3A"/>
                </a:solidFill>
                <a:latin typeface="Century Gothic"/>
                <a:cs typeface="Century Gothic"/>
              </a:rPr>
              <a:t>объем выручки от 400 млн руб. </a:t>
            </a:r>
            <a:r>
              <a:rPr sz="1200" dirty="0">
                <a:solidFill>
                  <a:srgbClr val="3A3A3A"/>
                </a:solidFill>
                <a:latin typeface="Century Gothic"/>
                <a:cs typeface="Century Gothic"/>
              </a:rPr>
              <a:t>до </a:t>
            </a:r>
            <a:r>
              <a:rPr sz="1200" spc="-5" dirty="0">
                <a:solidFill>
                  <a:srgbClr val="3A3A3A"/>
                </a:solidFill>
                <a:latin typeface="Century Gothic"/>
                <a:cs typeface="Century Gothic"/>
              </a:rPr>
              <a:t>30 млрд руб. </a:t>
            </a:r>
            <a:r>
              <a:rPr sz="1200" dirty="0">
                <a:solidFill>
                  <a:srgbClr val="3A3A3A"/>
                </a:solidFill>
                <a:latin typeface="Century Gothic"/>
                <a:cs typeface="Century Gothic"/>
              </a:rPr>
              <a:t>в</a:t>
            </a:r>
            <a:r>
              <a:rPr sz="1200" spc="20" dirty="0">
                <a:solidFill>
                  <a:srgbClr val="3A3A3A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A3A3A"/>
                </a:solidFill>
                <a:latin typeface="Century Gothic"/>
                <a:cs typeface="Century Gothic"/>
              </a:rPr>
              <a:t>год</a:t>
            </a:r>
            <a:endParaRPr sz="1200">
              <a:latin typeface="Century Gothic"/>
              <a:cs typeface="Century Gothic"/>
            </a:endParaRPr>
          </a:p>
          <a:p>
            <a:pPr marL="184785" marR="5080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200" spc="-5" dirty="0">
                <a:solidFill>
                  <a:srgbClr val="3A3A3A"/>
                </a:solidFill>
                <a:latin typeface="Century Gothic"/>
                <a:cs typeface="Century Gothic"/>
              </a:rPr>
              <a:t>регистрация </a:t>
            </a:r>
            <a:r>
              <a:rPr sz="1200" dirty="0">
                <a:solidFill>
                  <a:srgbClr val="3A3A3A"/>
                </a:solidFill>
                <a:latin typeface="Century Gothic"/>
                <a:cs typeface="Century Gothic"/>
              </a:rPr>
              <a:t>в </a:t>
            </a:r>
            <a:r>
              <a:rPr sz="1200" spc="-5" dirty="0">
                <a:solidFill>
                  <a:srgbClr val="3A3A3A"/>
                </a:solidFill>
                <a:latin typeface="Century Gothic"/>
                <a:cs typeface="Century Gothic"/>
              </a:rPr>
              <a:t>форме </a:t>
            </a:r>
            <a:r>
              <a:rPr sz="1200" dirty="0">
                <a:solidFill>
                  <a:srgbClr val="3A3A3A"/>
                </a:solidFill>
                <a:latin typeface="Century Gothic"/>
                <a:cs typeface="Century Gothic"/>
              </a:rPr>
              <a:t>юр. </a:t>
            </a:r>
            <a:r>
              <a:rPr sz="1200" spc="-5" dirty="0">
                <a:solidFill>
                  <a:srgbClr val="3A3A3A"/>
                </a:solidFill>
                <a:latin typeface="Century Gothic"/>
                <a:cs typeface="Century Gothic"/>
              </a:rPr>
              <a:t>лица или обособленного  подразделения на территории</a:t>
            </a:r>
            <a:r>
              <a:rPr sz="1200" spc="-15" dirty="0">
                <a:solidFill>
                  <a:srgbClr val="3A3A3A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3A3A3A"/>
                </a:solidFill>
                <a:latin typeface="Century Gothic"/>
                <a:cs typeface="Century Gothic"/>
              </a:rPr>
              <a:t>МО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70" y="1065403"/>
            <a:ext cx="999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УСЛОВИЯ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97557" y="1038263"/>
            <a:ext cx="365213" cy="365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0192" y="4245355"/>
            <a:ext cx="29781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entury Gothic"/>
                <a:cs typeface="Century Gothic"/>
              </a:rPr>
              <a:t>Как вступить </a:t>
            </a:r>
            <a:r>
              <a:rPr sz="1200" b="1" dirty="0">
                <a:latin typeface="Century Gothic"/>
                <a:cs typeface="Century Gothic"/>
              </a:rPr>
              <a:t>в </a:t>
            </a:r>
            <a:r>
              <a:rPr sz="1200" b="1" spc="-5" dirty="0">
                <a:latin typeface="Century Gothic"/>
                <a:cs typeface="Century Gothic"/>
              </a:rPr>
              <a:t>национальный</a:t>
            </a:r>
            <a:r>
              <a:rPr sz="1200" b="1" spc="-30" dirty="0">
                <a:latin typeface="Century Gothic"/>
                <a:cs typeface="Century Gothic"/>
              </a:rPr>
              <a:t> </a:t>
            </a:r>
            <a:r>
              <a:rPr sz="1200" b="1" spc="-5" dirty="0">
                <a:latin typeface="Century Gothic"/>
                <a:cs typeface="Century Gothic"/>
              </a:rPr>
              <a:t>проект: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2178" y="4598619"/>
            <a:ext cx="16046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entury Gothic"/>
                <a:cs typeface="Century Gothic"/>
              </a:rPr>
              <a:t>Зарегистрироваться</a:t>
            </a:r>
            <a:r>
              <a:rPr sz="1000" spc="15" dirty="0">
                <a:latin typeface="Century Gothic"/>
                <a:cs typeface="Century Gothic"/>
              </a:rPr>
              <a:t> </a:t>
            </a:r>
            <a:r>
              <a:rPr sz="1000" spc="-5" dirty="0">
                <a:latin typeface="Century Gothic"/>
                <a:cs typeface="Century Gothic"/>
              </a:rPr>
              <a:t>на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u="heavy" spc="-25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entury Gothic"/>
                <a:cs typeface="Century Gothic"/>
              </a:rPr>
              <a:t>производительность.рф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8668" y="4502302"/>
            <a:ext cx="25812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39975" algn="l"/>
              </a:tabLst>
            </a:pPr>
            <a:r>
              <a:rPr sz="3200" b="1" dirty="0">
                <a:solidFill>
                  <a:srgbClr val="A6A6A6"/>
                </a:solidFill>
                <a:latin typeface="Century Gothic"/>
                <a:cs typeface="Century Gothic"/>
              </a:rPr>
              <a:t>1	2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0914" y="4521809"/>
            <a:ext cx="29724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entury Gothic"/>
                <a:cs typeface="Century Gothic"/>
              </a:rPr>
              <a:t>Подписать соглашение с Мининвестом МО</a:t>
            </a:r>
            <a:r>
              <a:rPr sz="1000" spc="35" dirty="0">
                <a:latin typeface="Century Gothic"/>
                <a:cs typeface="Century Gothic"/>
              </a:rPr>
              <a:t> </a:t>
            </a:r>
            <a:r>
              <a:rPr sz="1000" spc="-5" dirty="0">
                <a:latin typeface="Century Gothic"/>
                <a:cs typeface="Century Gothic"/>
              </a:rPr>
              <a:t>с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0914" y="4674209"/>
            <a:ext cx="30524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entury Gothic"/>
                <a:cs typeface="Century Gothic"/>
              </a:rPr>
              <a:t>обязательствами по росту</a:t>
            </a:r>
            <a:r>
              <a:rPr sz="1000" spc="65" dirty="0">
                <a:latin typeface="Century Gothic"/>
                <a:cs typeface="Century Gothic"/>
              </a:rPr>
              <a:t> </a:t>
            </a:r>
            <a:r>
              <a:rPr sz="1000" spc="-10" dirty="0">
                <a:latin typeface="Century Gothic"/>
                <a:cs typeface="Century Gothic"/>
              </a:rPr>
              <a:t>производительности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98234" y="4500168"/>
            <a:ext cx="2540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A6A6A6"/>
                </a:solidFill>
                <a:latin typeface="Century Gothic"/>
                <a:cs typeface="Century Gothic"/>
              </a:rPr>
              <a:t>3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82841" y="4597095"/>
            <a:ext cx="218313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entury Gothic"/>
                <a:cs typeface="Century Gothic"/>
              </a:rPr>
              <a:t>Подать </a:t>
            </a:r>
            <a:r>
              <a:rPr sz="1050" dirty="0">
                <a:latin typeface="Century Gothic"/>
                <a:cs typeface="Century Gothic"/>
              </a:rPr>
              <a:t>заявку на </a:t>
            </a:r>
            <a:r>
              <a:rPr sz="1000" spc="-10" dirty="0">
                <a:latin typeface="Century Gothic"/>
                <a:cs typeface="Century Gothic"/>
              </a:rPr>
              <a:t>получение </a:t>
            </a:r>
            <a:r>
              <a:rPr sz="1050" dirty="0">
                <a:latin typeface="Century Gothic"/>
                <a:cs typeface="Century Gothic"/>
              </a:rPr>
              <a:t>мер  </a:t>
            </a:r>
            <a:r>
              <a:rPr sz="1050" spc="-5" dirty="0">
                <a:latin typeface="Century Gothic"/>
                <a:cs typeface="Century Gothic"/>
              </a:rPr>
              <a:t>государственной</a:t>
            </a:r>
            <a:r>
              <a:rPr sz="1050" spc="-3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поддержки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781" y="4905857"/>
            <a:ext cx="278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D6D6D6"/>
                </a:solidFill>
                <a:latin typeface="Arial"/>
                <a:cs typeface="Arial"/>
              </a:rPr>
              <a:t>ш</a:t>
            </a:r>
            <a:r>
              <a:rPr sz="1100" b="1" spc="-5" dirty="0">
                <a:solidFill>
                  <a:srgbClr val="D6D6D6"/>
                </a:solidFill>
                <a:latin typeface="Arial"/>
                <a:cs typeface="Arial"/>
              </a:rPr>
              <a:t>аг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08173" y="4812893"/>
            <a:ext cx="26346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b="1" spc="-7" baseline="-37878" dirty="0">
                <a:solidFill>
                  <a:srgbClr val="D6D6D6"/>
                </a:solidFill>
                <a:latin typeface="Arial"/>
                <a:cs typeface="Arial"/>
              </a:rPr>
              <a:t>шаг </a:t>
            </a:r>
            <a:r>
              <a:rPr sz="1000" spc="-5" dirty="0">
                <a:latin typeface="Century Gothic"/>
                <a:cs typeface="Century Gothic"/>
              </a:rPr>
              <a:t>труда на </a:t>
            </a:r>
            <a:r>
              <a:rPr sz="1000" spc="-10" dirty="0">
                <a:latin typeface="Century Gothic"/>
                <a:cs typeface="Century Gothic"/>
              </a:rPr>
              <a:t>10%, 15% </a:t>
            </a:r>
            <a:r>
              <a:rPr sz="1000" spc="-5" dirty="0">
                <a:latin typeface="Century Gothic"/>
                <a:cs typeface="Century Gothic"/>
              </a:rPr>
              <a:t>и </a:t>
            </a:r>
            <a:r>
              <a:rPr sz="1000" spc="-10" dirty="0">
                <a:latin typeface="Century Gothic"/>
                <a:cs typeface="Century Gothic"/>
              </a:rPr>
              <a:t>30% </a:t>
            </a:r>
            <a:r>
              <a:rPr sz="1000" spc="-5" dirty="0">
                <a:latin typeface="Century Gothic"/>
                <a:cs typeface="Century Gothic"/>
              </a:rPr>
              <a:t>в 1, 2, 3</a:t>
            </a:r>
            <a:r>
              <a:rPr sz="1000" spc="-165" dirty="0">
                <a:latin typeface="Century Gothic"/>
                <a:cs typeface="Century Gothic"/>
              </a:rPr>
              <a:t> </a:t>
            </a:r>
            <a:r>
              <a:rPr sz="1000" spc="-5" dirty="0">
                <a:latin typeface="Century Gothic"/>
                <a:cs typeface="Century Gothic"/>
              </a:rPr>
              <a:t>год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98234" y="4905857"/>
            <a:ext cx="278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D6D6D6"/>
                </a:solidFill>
                <a:latin typeface="Arial"/>
                <a:cs typeface="Arial"/>
              </a:rPr>
              <a:t>ш</a:t>
            </a:r>
            <a:r>
              <a:rPr sz="1100" b="1" spc="-5" dirty="0">
                <a:solidFill>
                  <a:srgbClr val="D6D6D6"/>
                </a:solidFill>
                <a:latin typeface="Arial"/>
                <a:cs typeface="Arial"/>
              </a:rPr>
              <a:t>аг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205866"/>
            <a:ext cx="56222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УПРАВЛЕНИЕ ПОДДЕРЖКИ И 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РАЗВИТИЯ</a:t>
            </a:r>
            <a:r>
              <a:rPr sz="1400" b="1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ПРЕДПРИНИМАТЕЛЬСТВА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</a:rPr>
              <a:t>Начальник Управления – </a:t>
            </a:r>
            <a:r>
              <a:rPr sz="1000" spc="-10" dirty="0">
                <a:solidFill>
                  <a:srgbClr val="FFFFFF"/>
                </a:solidFill>
                <a:latin typeface="Century Gothic"/>
                <a:cs typeface="Century Gothic"/>
              </a:rPr>
              <a:t>Людмила</a:t>
            </a:r>
            <a:r>
              <a:rPr sz="10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entury Gothic"/>
                <a:cs typeface="Century Gothic"/>
              </a:rPr>
              <a:t>Лисятникова,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</a:rPr>
              <a:t>+7(498) 602-06-04, доб.</a:t>
            </a:r>
            <a:r>
              <a:rPr sz="1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FFFFFF"/>
                </a:solidFill>
                <a:latin typeface="Century Gothic"/>
                <a:cs typeface="Century Gothic"/>
              </a:rPr>
              <a:t>4-08-66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LisyatnikovaLL@mosreg.ru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28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870" y="2384805"/>
            <a:ext cx="51015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Программы поддержки малого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среднего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предпринимательства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29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2472" y="628954"/>
            <a:ext cx="1908682" cy="1145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7227" y="642162"/>
            <a:ext cx="1908683" cy="1145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78345" y="1078484"/>
            <a:ext cx="1455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</a:t>
            </a:r>
            <a:r>
              <a:rPr sz="1600" b="1" dirty="0">
                <a:solidFill>
                  <a:srgbClr val="404040"/>
                </a:solidFill>
                <a:latin typeface="Century Gothic"/>
                <a:cs typeface="Century Gothic"/>
              </a:rPr>
              <a:t>Г</a:t>
            </a:r>
            <a:r>
              <a:rPr sz="16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Р</a:t>
            </a: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А</a:t>
            </a:r>
            <a:r>
              <a:rPr sz="16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Н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ИЧ</a:t>
            </a: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Е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НИЯ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87829" y="1048677"/>
            <a:ext cx="365213" cy="365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78500" y="965466"/>
            <a:ext cx="504050" cy="504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0460" y="1075766"/>
            <a:ext cx="1141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СУБС</a:t>
            </a:r>
            <a:r>
              <a:rPr sz="16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И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ДИЯ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3131" y="1817877"/>
            <a:ext cx="405320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не более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10 млн</a:t>
            </a:r>
            <a:r>
              <a:rPr sz="1200" b="1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руб.</a:t>
            </a:r>
            <a:endParaRPr sz="12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не более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30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%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от фактически произведенных затрат  по закупке оборудования для создания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и </a:t>
            </a:r>
            <a:r>
              <a:rPr sz="1200" spc="-10" dirty="0">
                <a:solidFill>
                  <a:srgbClr val="404040"/>
                </a:solidFill>
                <a:latin typeface="Century Gothic"/>
                <a:cs typeface="Century Gothic"/>
              </a:rPr>
              <a:t>(или) 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развития либо модернизации</a:t>
            </a:r>
            <a:r>
              <a:rPr sz="12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производства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58944" y="3547364"/>
            <a:ext cx="37338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Оборудование:</a:t>
            </a:r>
            <a:endParaRPr sz="12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дата изготовления (выпуска) которого более 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5</a:t>
            </a:r>
            <a:r>
              <a:rPr sz="12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лет;</a:t>
            </a:r>
            <a:endParaRPr sz="12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транспортные средства </a:t>
            </a:r>
            <a:r>
              <a:rPr sz="1200" spc="-10" dirty="0">
                <a:solidFill>
                  <a:srgbClr val="404040"/>
                </a:solidFill>
                <a:latin typeface="Century Gothic"/>
                <a:cs typeface="Century Gothic"/>
              </a:rPr>
              <a:t>(за</a:t>
            </a:r>
            <a:r>
              <a:rPr sz="12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исключением</a:t>
            </a:r>
            <a:endParaRPr sz="12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спецтехники)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212" y="3154426"/>
            <a:ext cx="2700020" cy="58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Подача конкурсных</a:t>
            </a:r>
            <a:r>
              <a:rPr sz="12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заявок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1 раз в квартал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через сайт</a:t>
            </a:r>
            <a:r>
              <a:rPr sz="1200" spc="-1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РПГУ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sz="1050" u="sng" spc="-5" dirty="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entury Gothic"/>
                <a:cs typeface="Century Gothic"/>
                <a:hlinkClick r:id="rId7"/>
              </a:rPr>
              <a:t>https://uslugi.mosreg.ru/</a:t>
            </a:r>
            <a:r>
              <a:rPr sz="1050" spc="-5" dirty="0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212" y="3893921"/>
            <a:ext cx="3943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Решение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при наличии договора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-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ПОДТВЕРЖДЕНИЕ  ОПЛАТЫ НЕ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ТРЕБУЕТСЯ!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0212" y="4442561"/>
            <a:ext cx="389445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Предоставление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–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после подтверждения</a:t>
            </a:r>
            <a:r>
              <a:rPr sz="1200" b="1" spc="-1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оплаты.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7570" y="1788413"/>
            <a:ext cx="3706495" cy="13760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75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Показатели</a:t>
            </a:r>
            <a:r>
              <a:rPr sz="1200" spc="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деятельности:</a:t>
            </a:r>
            <a:endParaRPr sz="1200">
              <a:latin typeface="Century Gothic"/>
              <a:cs typeface="Century Gothic"/>
            </a:endParaRPr>
          </a:p>
          <a:p>
            <a:pPr marL="299085" marR="82550" indent="-287020" algn="just">
              <a:lnSpc>
                <a:spcPct val="100000"/>
              </a:lnSpc>
              <a:spcBef>
                <a:spcPts val="275"/>
              </a:spcBef>
              <a:buFont typeface="Wingdings"/>
              <a:buChar char=""/>
              <a:tabLst>
                <a:tab pos="299720" algn="l"/>
              </a:tabLst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коэффициент увеличения выручки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за год,  следующий за годом получения субсидии, 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к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размеру субсидии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-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не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менее</a:t>
            </a:r>
            <a:r>
              <a:rPr sz="1200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5</a:t>
            </a:r>
            <a:endParaRPr sz="1200">
              <a:latin typeface="Century Gothic"/>
              <a:cs typeface="Century Gothic"/>
            </a:endParaRPr>
          </a:p>
          <a:p>
            <a:pPr marL="285115" marR="5080" indent="-273050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85750" algn="l"/>
              </a:tabLst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рост производительности труда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за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2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года,  следующими за годом получения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субсидии</a:t>
            </a:r>
            <a:endParaRPr sz="1200">
              <a:latin typeface="Century Gothic"/>
              <a:cs typeface="Century Gothic"/>
            </a:endParaRPr>
          </a:p>
          <a:p>
            <a:pPr marL="269875" algn="just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-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не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менее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5 %</a:t>
            </a:r>
            <a:r>
              <a:rPr sz="1200" b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ежегодно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0473" y="205866"/>
            <a:ext cx="478917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КОМПЕНСАЦИЯ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ЗАТРАТ НА ПОКУПКУ</a:t>
            </a:r>
            <a:r>
              <a:rPr sz="1400" b="1" spc="-1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ОБОРУДОВАНИЯ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Постановление Правительства МО от </a:t>
            </a:r>
            <a:r>
              <a:rPr sz="1000" spc="-10" dirty="0">
                <a:latin typeface="Century Gothic"/>
                <a:cs typeface="Century Gothic"/>
              </a:rPr>
              <a:t>25.10.2016 </a:t>
            </a:r>
            <a:r>
              <a:rPr sz="1000" spc="-5" dirty="0">
                <a:latin typeface="Century Gothic"/>
                <a:cs typeface="Century Gothic"/>
              </a:rPr>
              <a:t>N</a:t>
            </a:r>
            <a:r>
              <a:rPr sz="1000" spc="55" dirty="0">
                <a:latin typeface="Century Gothic"/>
                <a:cs typeface="Century Gothic"/>
              </a:rPr>
              <a:t> </a:t>
            </a:r>
            <a:r>
              <a:rPr sz="1000" spc="-10" dirty="0">
                <a:latin typeface="Century Gothic"/>
                <a:cs typeface="Century Gothic"/>
              </a:rPr>
              <a:t>788/39</a:t>
            </a:r>
            <a:endParaRPr sz="1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9266" y="1742947"/>
            <a:ext cx="4076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ОТРАСЛЕВЫЕ </a:t>
            </a: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ПРОГРАММЫ</a:t>
            </a:r>
            <a:r>
              <a:rPr sz="1600" b="1" spc="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ПОДДЕРЖКИ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719150"/>
            <a:ext cx="13055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634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2585" y="908050"/>
            <a:ext cx="57461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5"/>
              </a:spcBef>
            </a:pPr>
            <a:r>
              <a:rPr sz="1400" b="1" spc="5" dirty="0">
                <a:solidFill>
                  <a:srgbClr val="404040"/>
                </a:solidFill>
                <a:latin typeface="Century Gothic"/>
                <a:cs typeface="Century Gothic"/>
              </a:rPr>
              <a:t>ПП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РФ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 </a:t>
            </a: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25.05.2017</a:t>
            </a:r>
            <a:r>
              <a:rPr sz="1400" b="1" i="1" spc="-8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№634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080"/>
              </a:lnSpc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Компенсация части затрат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на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производство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и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реализацию пилотных партий средств</a:t>
            </a:r>
            <a:r>
              <a:rPr sz="900" spc="7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производства</a:t>
            </a:r>
            <a:endParaRPr sz="9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har char="-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субсидия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до 150 млн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</a:t>
            </a:r>
            <a:r>
              <a:rPr sz="1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. </a:t>
            </a:r>
            <a:r>
              <a:rPr sz="1000" spc="-15" dirty="0">
                <a:solidFill>
                  <a:srgbClr val="404040"/>
                </a:solidFill>
                <a:latin typeface="Century Gothic"/>
                <a:cs typeface="Century Gothic"/>
              </a:rPr>
              <a:t>(до </a:t>
            </a:r>
            <a:r>
              <a:rPr sz="10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300 млн руб.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для отдельных видов</a:t>
            </a:r>
            <a:r>
              <a:rPr sz="1000" spc="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продукции)</a:t>
            </a:r>
            <a:r>
              <a:rPr sz="900" spc="-5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endParaRPr sz="9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субсидия не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более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50%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всех</a:t>
            </a:r>
            <a:r>
              <a:rPr sz="900" spc="-1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затрат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2543" y="2189479"/>
            <a:ext cx="1913255" cy="1043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04040"/>
                </a:solidFill>
                <a:latin typeface="Century Gothic"/>
                <a:cs typeface="Century Gothic"/>
              </a:rPr>
              <a:t>ТЯЖЕЛОЕ </a:t>
            </a: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МАШИНОСТРОЕНИЕ,  </a:t>
            </a:r>
            <a:r>
              <a:rPr sz="900" b="1" dirty="0">
                <a:solidFill>
                  <a:srgbClr val="404040"/>
                </a:solidFill>
                <a:latin typeface="Century Gothic"/>
                <a:cs typeface="Century Gothic"/>
              </a:rPr>
              <a:t>МЕТАЛЛУРГИЯ</a:t>
            </a:r>
            <a:r>
              <a:rPr sz="900" b="1" spc="-1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СТАНКОСТРОЕНИЕ,  </a:t>
            </a:r>
            <a:r>
              <a:rPr sz="900" b="1" dirty="0">
                <a:solidFill>
                  <a:srgbClr val="404040"/>
                </a:solidFill>
                <a:latin typeface="Century Gothic"/>
                <a:cs typeface="Century Gothic"/>
              </a:rPr>
              <a:t>ПИЩЕВОЕ</a:t>
            </a:r>
            <a:r>
              <a:rPr sz="900" b="1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МАШИНОСТРОЕНИЕ</a:t>
            </a:r>
            <a:endParaRPr sz="900">
              <a:latin typeface="Century Gothic"/>
              <a:cs typeface="Century Gothic"/>
            </a:endParaRPr>
          </a:p>
          <a:p>
            <a:pPr marL="26670" marR="356870">
              <a:lnSpc>
                <a:spcPct val="100000"/>
              </a:lnSpc>
              <a:spcBef>
                <a:spcPts val="445"/>
              </a:spcBef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ПП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РФ 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21.01.2014 №42  ПП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РФ 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27.11.2014 №1257  ПП РФ от 30.10.2014 №1128  ПП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РФ 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10.05.2017</a:t>
            </a:r>
            <a:r>
              <a:rPr sz="900" spc="-3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№547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52156" y="4228896"/>
            <a:ext cx="1418590" cy="42545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45085" algn="ctr">
              <a:lnSpc>
                <a:spcPct val="100000"/>
              </a:lnSpc>
              <a:spcBef>
                <a:spcPts val="595"/>
              </a:spcBef>
            </a:pP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АВИАСТРОЕНИЕ</a:t>
            </a:r>
            <a:endParaRPr sz="9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ПП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РФ 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16.02.2008</a:t>
            </a:r>
            <a:r>
              <a:rPr sz="900" spc="-5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№91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2543" y="3756456"/>
            <a:ext cx="1482090" cy="76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ЭЛЕКТРОННАЯ</a:t>
            </a:r>
            <a:r>
              <a:rPr sz="90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404040"/>
                </a:solidFill>
                <a:latin typeface="Century Gothic"/>
                <a:cs typeface="Century Gothic"/>
              </a:rPr>
              <a:t>И</a:t>
            </a:r>
            <a:endParaRPr sz="900">
              <a:latin typeface="Century Gothic"/>
              <a:cs typeface="Century Gothic"/>
            </a:endParaRPr>
          </a:p>
          <a:p>
            <a:pPr marL="12700" marR="236220">
              <a:lnSpc>
                <a:spcPct val="100000"/>
              </a:lnSpc>
            </a:pP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</a:t>
            </a:r>
            <a:r>
              <a:rPr sz="9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А</a:t>
            </a:r>
            <a:r>
              <a:rPr sz="900" b="1" dirty="0">
                <a:solidFill>
                  <a:srgbClr val="404040"/>
                </a:solidFill>
                <a:latin typeface="Century Gothic"/>
                <a:cs typeface="Century Gothic"/>
              </a:rPr>
              <a:t>Д</a:t>
            </a:r>
            <a:r>
              <a:rPr sz="900" b="1" spc="5" dirty="0">
                <a:solidFill>
                  <a:srgbClr val="404040"/>
                </a:solidFill>
                <a:latin typeface="Century Gothic"/>
                <a:cs typeface="Century Gothic"/>
              </a:rPr>
              <a:t>И</a:t>
            </a:r>
            <a:r>
              <a:rPr sz="900" b="1" dirty="0">
                <a:solidFill>
                  <a:srgbClr val="404040"/>
                </a:solidFill>
                <a:latin typeface="Century Gothic"/>
                <a:cs typeface="Century Gothic"/>
              </a:rPr>
              <a:t>О</a:t>
            </a:r>
            <a:r>
              <a:rPr sz="9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Э</a:t>
            </a:r>
            <a:r>
              <a:rPr sz="900" b="1" dirty="0">
                <a:solidFill>
                  <a:srgbClr val="404040"/>
                </a:solidFill>
                <a:latin typeface="Century Gothic"/>
                <a:cs typeface="Century Gothic"/>
              </a:rPr>
              <a:t>ЛЕК</a:t>
            </a:r>
            <a:r>
              <a:rPr sz="900" b="1" spc="5" dirty="0">
                <a:solidFill>
                  <a:srgbClr val="404040"/>
                </a:solidFill>
                <a:latin typeface="Century Gothic"/>
                <a:cs typeface="Century Gothic"/>
              </a:rPr>
              <a:t>Т</a:t>
            </a: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РОНН</a:t>
            </a:r>
            <a:r>
              <a:rPr sz="9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А</a:t>
            </a:r>
            <a:r>
              <a:rPr sz="900" b="1" dirty="0">
                <a:solidFill>
                  <a:srgbClr val="404040"/>
                </a:solidFill>
                <a:latin typeface="Century Gothic"/>
                <a:cs typeface="Century Gothic"/>
              </a:rPr>
              <a:t>Я  </a:t>
            </a: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ПРОМЫШЛЕННОСТЬ</a:t>
            </a:r>
            <a:endParaRPr sz="9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ПП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РФ 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17.02.2016 №109  ПП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РФ 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17.02.2016</a:t>
            </a:r>
            <a:r>
              <a:rPr sz="900" spc="-5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№110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24419" y="2187701"/>
            <a:ext cx="1386205" cy="1108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ЛЕГКАЯ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ПРОМЫШЛЕННОСТЬ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404040"/>
                </a:solidFill>
                <a:latin typeface="Century Gothic"/>
                <a:cs typeface="Century Gothic"/>
              </a:rPr>
              <a:t>И ДЕТСКИЕ</a:t>
            </a:r>
            <a:r>
              <a:rPr sz="900" b="1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ТОВАРЫ</a:t>
            </a:r>
            <a:endParaRPr sz="900">
              <a:latin typeface="Century Gothic"/>
              <a:cs typeface="Century Gothic"/>
            </a:endParaRPr>
          </a:p>
          <a:p>
            <a:pPr marL="22860" marR="5080" algn="just">
              <a:lnSpc>
                <a:spcPct val="100000"/>
              </a:lnSpc>
              <a:spcBef>
                <a:spcPts val="484"/>
              </a:spcBef>
            </a:pPr>
            <a:r>
              <a:rPr sz="800" dirty="0">
                <a:solidFill>
                  <a:srgbClr val="0D0D0D"/>
                </a:solidFill>
                <a:latin typeface="Century Gothic"/>
                <a:cs typeface="Century Gothic"/>
              </a:rPr>
              <a:t>ПП РФ от </a:t>
            </a:r>
            <a:r>
              <a:rPr sz="800" spc="-5" dirty="0">
                <a:solidFill>
                  <a:srgbClr val="0D0D0D"/>
                </a:solidFill>
                <a:latin typeface="Century Gothic"/>
                <a:cs typeface="Century Gothic"/>
              </a:rPr>
              <a:t>04.11.2014</a:t>
            </a:r>
            <a:r>
              <a:rPr sz="800" spc="-8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0D0D0D"/>
                </a:solidFill>
                <a:latin typeface="Century Gothic"/>
                <a:cs typeface="Century Gothic"/>
              </a:rPr>
              <a:t>№1162  </a:t>
            </a:r>
            <a:r>
              <a:rPr sz="800" dirty="0">
                <a:solidFill>
                  <a:srgbClr val="0D0D0D"/>
                </a:solidFill>
                <a:latin typeface="Century Gothic"/>
                <a:cs typeface="Century Gothic"/>
              </a:rPr>
              <a:t>ПП РФ от </a:t>
            </a:r>
            <a:r>
              <a:rPr sz="800" spc="-5" dirty="0">
                <a:solidFill>
                  <a:srgbClr val="0D0D0D"/>
                </a:solidFill>
                <a:latin typeface="Century Gothic"/>
                <a:cs typeface="Century Gothic"/>
              </a:rPr>
              <a:t>12.01.2017</a:t>
            </a:r>
            <a:r>
              <a:rPr sz="800" spc="-5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0D0D0D"/>
                </a:solidFill>
                <a:latin typeface="Century Gothic"/>
                <a:cs typeface="Century Gothic"/>
              </a:rPr>
              <a:t>№2</a:t>
            </a:r>
            <a:endParaRPr sz="800">
              <a:latin typeface="Century Gothic"/>
              <a:cs typeface="Century Gothic"/>
            </a:endParaRPr>
          </a:p>
          <a:p>
            <a:pPr marL="22860" marR="61594" algn="just">
              <a:lnSpc>
                <a:spcPct val="100000"/>
              </a:lnSpc>
            </a:pPr>
            <a:r>
              <a:rPr sz="800" dirty="0">
                <a:solidFill>
                  <a:srgbClr val="0D0D0D"/>
                </a:solidFill>
                <a:latin typeface="Century Gothic"/>
                <a:cs typeface="Century Gothic"/>
              </a:rPr>
              <a:t>ПП РФ от </a:t>
            </a:r>
            <a:r>
              <a:rPr sz="800" spc="-5" dirty="0">
                <a:solidFill>
                  <a:srgbClr val="0D0D0D"/>
                </a:solidFill>
                <a:latin typeface="Century Gothic"/>
                <a:cs typeface="Century Gothic"/>
              </a:rPr>
              <a:t>23.09.2016</a:t>
            </a:r>
            <a:r>
              <a:rPr sz="800" spc="-9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0D0D0D"/>
                </a:solidFill>
                <a:latin typeface="Century Gothic"/>
                <a:cs typeface="Century Gothic"/>
              </a:rPr>
              <a:t>№958  ПП РФ от </a:t>
            </a:r>
            <a:r>
              <a:rPr sz="800" spc="-5" dirty="0">
                <a:solidFill>
                  <a:srgbClr val="0D0D0D"/>
                </a:solidFill>
                <a:latin typeface="Century Gothic"/>
                <a:cs typeface="Century Gothic"/>
              </a:rPr>
              <a:t>27.08.2016</a:t>
            </a:r>
            <a:r>
              <a:rPr sz="800" spc="-9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0D0D0D"/>
                </a:solidFill>
                <a:latin typeface="Century Gothic"/>
                <a:cs typeface="Century Gothic"/>
              </a:rPr>
              <a:t>№857  ПП РФ от </a:t>
            </a:r>
            <a:r>
              <a:rPr sz="800" spc="-5" dirty="0">
                <a:solidFill>
                  <a:srgbClr val="0D0D0D"/>
                </a:solidFill>
                <a:latin typeface="Century Gothic"/>
                <a:cs typeface="Century Gothic"/>
              </a:rPr>
              <a:t>12.03.2015</a:t>
            </a:r>
            <a:r>
              <a:rPr sz="800" spc="-9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0D0D0D"/>
                </a:solidFill>
                <a:latin typeface="Century Gothic"/>
                <a:cs typeface="Century Gothic"/>
              </a:rPr>
              <a:t>№214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8052" y="3488138"/>
            <a:ext cx="1482725" cy="4584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СУДОСТРОЕНИЕ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ПП РФ от 22.05.2008</a:t>
            </a:r>
            <a:r>
              <a:rPr sz="900" spc="-1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№383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0525" y="2187701"/>
            <a:ext cx="2160905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ТРАНСПОРТНОЕ МАШИНОСТРОЕНИЕ</a:t>
            </a:r>
            <a:r>
              <a:rPr sz="900" b="1" spc="-1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404040"/>
                </a:solidFill>
                <a:latin typeface="Century Gothic"/>
                <a:cs typeface="Century Gothic"/>
              </a:rPr>
              <a:t>И  </a:t>
            </a: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АВТОМОБИЛЕСТРОЕНИЕ</a:t>
            </a:r>
            <a:endParaRPr sz="900">
              <a:latin typeface="Century Gothic"/>
              <a:cs typeface="Century Gothic"/>
            </a:endParaRPr>
          </a:p>
          <a:p>
            <a:pPr marL="15240" marR="615950">
              <a:lnSpc>
                <a:spcPct val="100000"/>
              </a:lnSpc>
              <a:spcBef>
                <a:spcPts val="540"/>
              </a:spcBef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ПП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РФ 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15.01.2014 №31  ПП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РФ 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15.01.2014 №32  ПП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РФ 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15.01.2014 №30  ПП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РФ 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19.11.2014 №1223  ПП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РФ 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27.12.2012</a:t>
            </a:r>
            <a:r>
              <a:rPr sz="900" spc="-4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№1432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3507" y="3756456"/>
            <a:ext cx="187007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ПРОИЗВОДСТВО МЕДИЦИНСКИХ  ИЗДЕЛИЙ </a:t>
            </a:r>
            <a:r>
              <a:rPr sz="900" b="1" dirty="0">
                <a:solidFill>
                  <a:srgbClr val="404040"/>
                </a:solidFill>
                <a:latin typeface="Century Gothic"/>
                <a:cs typeface="Century Gothic"/>
              </a:rPr>
              <a:t>И</a:t>
            </a:r>
            <a:r>
              <a:rPr sz="900" b="1" spc="-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ФАРМАЦЕВТИКА</a:t>
            </a:r>
            <a:endParaRPr sz="900">
              <a:latin typeface="Century Gothic"/>
              <a:cs typeface="Century Gothic"/>
            </a:endParaRPr>
          </a:p>
          <a:p>
            <a:pPr marL="42545" marR="298450" algn="just">
              <a:lnSpc>
                <a:spcPct val="100000"/>
              </a:lnSpc>
              <a:spcBef>
                <a:spcPts val="434"/>
              </a:spcBef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ПП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РФ 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01.10.2015 №1046  ПП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РФ 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01.10.2015 №1048  ПП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РФ 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01.10.2015 №1045  ПП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РФ от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30.12.2015</a:t>
            </a:r>
            <a:r>
              <a:rPr sz="900" spc="-4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№1503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20720" y="3827983"/>
            <a:ext cx="631177" cy="619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5132" y="2198395"/>
            <a:ext cx="540232" cy="540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44005" y="4284535"/>
            <a:ext cx="519468" cy="519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514" y="3746906"/>
            <a:ext cx="720077" cy="7200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86855" y="2082190"/>
            <a:ext cx="631545" cy="6315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0215" y="3507854"/>
            <a:ext cx="1170749" cy="563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04439" y="2067686"/>
            <a:ext cx="1063459" cy="5450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0473" y="205866"/>
            <a:ext cx="413702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МИНПРОМТОРГ</a:t>
            </a:r>
            <a:r>
              <a:rPr sz="1400" b="1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РОССИИ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ПП РФ – Постановление Правительства Российской</a:t>
            </a:r>
            <a:r>
              <a:rPr sz="1000" spc="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Федерации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5031" y="253111"/>
            <a:ext cx="124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3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205866"/>
            <a:ext cx="649605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КОМПЕНСАЦИЯ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ЗАТРАТ НА ПЕРВЫЙ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ВЗНОС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ПРИ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ЛИЗИНГЕ</a:t>
            </a:r>
            <a:r>
              <a:rPr sz="1400" b="1" spc="-1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ОБОРУДОВАНИЯ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Постановление Правительства МО от </a:t>
            </a:r>
            <a:r>
              <a:rPr sz="1000" spc="-10" dirty="0">
                <a:latin typeface="Century Gothic"/>
                <a:cs typeface="Century Gothic"/>
              </a:rPr>
              <a:t>25.10.2016 </a:t>
            </a:r>
            <a:r>
              <a:rPr sz="1000" spc="-5" dirty="0">
                <a:latin typeface="Century Gothic"/>
                <a:cs typeface="Century Gothic"/>
              </a:rPr>
              <a:t>N</a:t>
            </a:r>
            <a:r>
              <a:rPr sz="1000" spc="55" dirty="0">
                <a:latin typeface="Century Gothic"/>
                <a:cs typeface="Century Gothic"/>
              </a:rPr>
              <a:t> </a:t>
            </a:r>
            <a:r>
              <a:rPr sz="1000" spc="-10" dirty="0">
                <a:latin typeface="Century Gothic"/>
                <a:cs typeface="Century Gothic"/>
              </a:rPr>
              <a:t>788/39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30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2472" y="628954"/>
            <a:ext cx="1908682" cy="1145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7227" y="642162"/>
            <a:ext cx="1908683" cy="1145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78345" y="1078484"/>
            <a:ext cx="1455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</a:t>
            </a:r>
            <a:r>
              <a:rPr sz="1600" b="1" dirty="0">
                <a:solidFill>
                  <a:srgbClr val="404040"/>
                </a:solidFill>
                <a:latin typeface="Century Gothic"/>
                <a:cs typeface="Century Gothic"/>
              </a:rPr>
              <a:t>Г</a:t>
            </a:r>
            <a:r>
              <a:rPr sz="16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Р</a:t>
            </a: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А</a:t>
            </a:r>
            <a:r>
              <a:rPr sz="16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Н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ИЧ</a:t>
            </a: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Е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НИЯ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87829" y="1048677"/>
            <a:ext cx="365213" cy="365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8500" y="965466"/>
            <a:ext cx="504050" cy="504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0460" y="1075766"/>
            <a:ext cx="1141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СУБС</a:t>
            </a:r>
            <a:r>
              <a:rPr sz="16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И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ДИЯ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131" y="1817877"/>
            <a:ext cx="404114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не более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5 млн</a:t>
            </a:r>
            <a:r>
              <a:rPr sz="1400" b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руб.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675"/>
              </a:lnSpc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не более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70 %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от фактически уплаченного</a:t>
            </a:r>
            <a:r>
              <a:rPr sz="12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первого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ts val="1435"/>
              </a:lnSpc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взноса (аванса) по договорам</a:t>
            </a:r>
            <a:r>
              <a:rPr sz="1200" spc="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лизин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га</a:t>
            </a:r>
            <a:endParaRPr sz="1200">
              <a:latin typeface="Arial"/>
              <a:cs typeface="Arial"/>
            </a:endParaRPr>
          </a:p>
          <a:p>
            <a:pPr marL="12700" marR="441325">
              <a:lnSpc>
                <a:spcPct val="100000"/>
              </a:lnSpc>
              <a:spcBef>
                <a:spcPts val="1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по закупке оборудования для создания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и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(или)  развития либо модернизации</a:t>
            </a:r>
            <a:r>
              <a:rPr sz="1200" spc="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производства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58944" y="3547364"/>
            <a:ext cx="37338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Оборудование:</a:t>
            </a:r>
            <a:endParaRPr sz="12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дата изготовления (выпуска) которого более 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5</a:t>
            </a:r>
            <a:r>
              <a:rPr sz="12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лет;</a:t>
            </a:r>
            <a:endParaRPr sz="12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транспортные средства </a:t>
            </a:r>
            <a:r>
              <a:rPr sz="1200" spc="-10" dirty="0">
                <a:solidFill>
                  <a:srgbClr val="404040"/>
                </a:solidFill>
                <a:latin typeface="Century Gothic"/>
                <a:cs typeface="Century Gothic"/>
              </a:rPr>
              <a:t>(за</a:t>
            </a:r>
            <a:r>
              <a:rPr sz="12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исключением</a:t>
            </a:r>
            <a:endParaRPr sz="12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спецтехники)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212" y="3154426"/>
            <a:ext cx="2700020" cy="58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Подача конкурсных</a:t>
            </a:r>
            <a:r>
              <a:rPr sz="12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заявок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1 раз в квартал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через сайт</a:t>
            </a:r>
            <a:r>
              <a:rPr sz="1200" spc="-1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РПГУ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sz="1050" u="sng" spc="-5" dirty="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entury Gothic"/>
                <a:cs typeface="Century Gothic"/>
                <a:hlinkClick r:id="rId7"/>
              </a:rPr>
              <a:t>https://uslugi.mosreg.ru/</a:t>
            </a:r>
            <a:r>
              <a:rPr sz="1050" spc="-5" dirty="0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0212" y="3893921"/>
            <a:ext cx="3943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Решение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при наличии договора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-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ПОДТВЕРЖДЕНИЕ  ОПЛАТЫ НЕ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ТРЕБУЕТСЯ!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212" y="4442561"/>
            <a:ext cx="389445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Предоставление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–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после подтверждения</a:t>
            </a:r>
            <a:r>
              <a:rPr sz="1200" b="1" spc="-1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оплаты.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87570" y="1823466"/>
            <a:ext cx="2013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Показатели</a:t>
            </a:r>
            <a:r>
              <a:rPr sz="12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деятельности: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87570" y="2041398"/>
            <a:ext cx="37064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8255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720" algn="l"/>
              </a:tabLst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коэффициент увеличения выручки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за год,  следующий за годом получения субсидии, 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к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размеру субсидии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-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не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менее</a:t>
            </a:r>
            <a:r>
              <a:rPr sz="1200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5</a:t>
            </a:r>
            <a:endParaRPr sz="1200">
              <a:latin typeface="Century Gothic"/>
              <a:cs typeface="Century Gothic"/>
            </a:endParaRPr>
          </a:p>
          <a:p>
            <a:pPr marL="285115" marR="5080" indent="-273050" algn="just">
              <a:lnSpc>
                <a:spcPct val="100000"/>
              </a:lnSpc>
              <a:buFont typeface="Wingdings"/>
              <a:buChar char=""/>
              <a:tabLst>
                <a:tab pos="285750" algn="l"/>
              </a:tabLst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рост производительности труда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за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2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года,  следующими за годом получения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субсидии</a:t>
            </a:r>
            <a:endParaRPr sz="1200">
              <a:latin typeface="Century Gothic"/>
              <a:cs typeface="Century Gothic"/>
            </a:endParaRPr>
          </a:p>
          <a:p>
            <a:pPr marL="269875" algn="just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-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не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менее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5 %</a:t>
            </a:r>
            <a:r>
              <a:rPr sz="1200" b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ежегодно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473" y="205866"/>
            <a:ext cx="55156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ОСОБЫЕ РЕЖИМЫ НАЛОГООБЛОЖЕНИЯ ДЛЯ СУБЪЕКТОВ</a:t>
            </a:r>
            <a:r>
              <a:rPr spc="-155" dirty="0"/>
              <a:t> </a:t>
            </a:r>
            <a:r>
              <a:rPr spc="-5" dirty="0"/>
              <a:t>МСП</a:t>
            </a: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31</a:t>
            </a:r>
            <a:endParaRPr sz="1400">
              <a:latin typeface="Century Gothic"/>
              <a:cs typeface="Century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3542" y="919607"/>
          <a:ext cx="8209280" cy="211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8645"/>
              </a:tblGrid>
              <a:tr h="274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РЕЖИМЫ</a:t>
                      </a:r>
                      <a:r>
                        <a:rPr sz="1200" b="1" spc="-1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НАЛОГООБЛОЖЕНИЯ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Патентная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(ПСН) и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упрощенная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(УСН)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система</a:t>
                      </a:r>
                      <a:r>
                        <a:rPr sz="1200" b="1" spc="-6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налогообложения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129539" marR="12192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«Налоговые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каникулы»: налоговая ставка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0 %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для впервые зарегистрированных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ИП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2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года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для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ПСН по  37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видам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деятельности (производственная, социальная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+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бытовые услуги населению)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 для УСН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 49 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видам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деятельности (производственная, социальная, научная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+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бытовые услуги</a:t>
                      </a:r>
                      <a:r>
                        <a:rPr sz="1200" spc="10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населению)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Льгота </a:t>
                      </a: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предоставляется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 письменному заявлению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действует </a:t>
                      </a:r>
                      <a:r>
                        <a:rPr sz="1200" b="1" i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до</a:t>
                      </a:r>
                      <a:r>
                        <a:rPr sz="1200" b="1" i="1" spc="-4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i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31.12.2018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T w="12700" cap="flat" cmpd="sng" algn="ctr">
                      <a:solidFill>
                        <a:srgbClr val="51B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Упрощенная система</a:t>
                      </a:r>
                      <a:r>
                        <a:rPr sz="1200" b="1" spc="-3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налогообложения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1503045" marR="149606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Налоговая ставка: доход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–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расход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=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10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%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для 39 видов деятельности 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производственной, социальной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научной</a:t>
                      </a:r>
                      <a:r>
                        <a:rPr sz="1200" spc="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сферах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4572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(Закон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МО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от </a:t>
                      </a:r>
                      <a:r>
                        <a:rPr sz="1200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12.02.2009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№</a:t>
                      </a:r>
                      <a:r>
                        <a:rPr sz="1200" spc="8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9/2009-ОЗ)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66012" y="3250819"/>
            <a:ext cx="7176134" cy="158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8190" marR="75184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ТРЕХЛЕТНИЙ МОРАТОРИЙ НА ПЛАНОВЫЕ ПРОВЕРКИ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МСП</a:t>
            </a:r>
            <a:r>
              <a:rPr sz="1400" b="1" spc="-20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ВВЕДЕН  С 1 ЯНВАРЯ 2016 ГОДА ПО 31 ДЕКАБРЯ 2018</a:t>
            </a:r>
            <a:r>
              <a:rPr sz="1400" b="1" spc="-19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ГОДА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ts val="1435"/>
              </a:lnSpc>
            </a:pPr>
            <a:r>
              <a:rPr sz="1200" spc="-10" dirty="0">
                <a:latin typeface="Century Gothic"/>
                <a:cs typeface="Century Gothic"/>
              </a:rPr>
              <a:t>23.10.18 </a:t>
            </a:r>
            <a:r>
              <a:rPr sz="1200" dirty="0">
                <a:latin typeface="Century Gothic"/>
                <a:cs typeface="Century Gothic"/>
              </a:rPr>
              <a:t>в </a:t>
            </a:r>
            <a:r>
              <a:rPr sz="1200" spc="-5" dirty="0">
                <a:latin typeface="Century Gothic"/>
                <a:cs typeface="Century Gothic"/>
              </a:rPr>
              <a:t>рамках предпринимательского форума Общероссийской</a:t>
            </a:r>
            <a:r>
              <a:rPr sz="1200" spc="6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общественной</a:t>
            </a:r>
            <a:endParaRPr sz="1200">
              <a:latin typeface="Century Gothic"/>
              <a:cs typeface="Century Gothic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entury Gothic"/>
                <a:cs typeface="Century Gothic"/>
              </a:rPr>
              <a:t>организации малого </a:t>
            </a:r>
            <a:r>
              <a:rPr sz="1200" dirty="0">
                <a:latin typeface="Century Gothic"/>
                <a:cs typeface="Century Gothic"/>
              </a:rPr>
              <a:t>и среднего </a:t>
            </a:r>
            <a:r>
              <a:rPr sz="1200" spc="-5" dirty="0">
                <a:latin typeface="Century Gothic"/>
                <a:cs typeface="Century Gothic"/>
              </a:rPr>
              <a:t>предпринимательства </a:t>
            </a:r>
            <a:r>
              <a:rPr sz="1200" spc="-10" dirty="0">
                <a:latin typeface="Century Gothic"/>
                <a:cs typeface="Century Gothic"/>
              </a:rPr>
              <a:t>«ОПОРА </a:t>
            </a:r>
            <a:r>
              <a:rPr sz="1200" spc="-5" dirty="0">
                <a:latin typeface="Century Gothic"/>
                <a:cs typeface="Century Gothic"/>
              </a:rPr>
              <a:t>РОССИИ» «Малый бизнес </a:t>
            </a:r>
            <a:r>
              <a:rPr sz="1200" dirty="0">
                <a:latin typeface="Century Gothic"/>
                <a:cs typeface="Century Gothic"/>
              </a:rPr>
              <a:t>–  </a:t>
            </a:r>
            <a:r>
              <a:rPr sz="1200" spc="-5" dirty="0">
                <a:latin typeface="Century Gothic"/>
                <a:cs typeface="Century Gothic"/>
              </a:rPr>
              <a:t>национальный проект!» Президент Российской Федерации </a:t>
            </a:r>
            <a:r>
              <a:rPr sz="1200" spc="-10" dirty="0">
                <a:latin typeface="Century Gothic"/>
                <a:cs typeface="Century Gothic"/>
              </a:rPr>
              <a:t>В.В. </a:t>
            </a:r>
            <a:r>
              <a:rPr sz="1200" spc="-5" dirty="0">
                <a:latin typeface="Century Gothic"/>
                <a:cs typeface="Century Gothic"/>
              </a:rPr>
              <a:t>Путин предложил продлить  мораторий </a:t>
            </a:r>
            <a:r>
              <a:rPr sz="1200" dirty="0">
                <a:latin typeface="Century Gothic"/>
                <a:cs typeface="Century Gothic"/>
              </a:rPr>
              <a:t>на </a:t>
            </a:r>
            <a:r>
              <a:rPr sz="1200" spc="-5" dirty="0">
                <a:latin typeface="Century Gothic"/>
                <a:cs typeface="Century Gothic"/>
              </a:rPr>
              <a:t>плановые проверки по госконтролю для малого бизнеса </a:t>
            </a:r>
            <a:r>
              <a:rPr sz="1200" dirty="0">
                <a:latin typeface="Century Gothic"/>
                <a:cs typeface="Century Gothic"/>
              </a:rPr>
              <a:t>еще на два</a:t>
            </a:r>
            <a:r>
              <a:rPr sz="1200" spc="5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года</a:t>
            </a:r>
            <a:endParaRPr sz="1200">
              <a:latin typeface="Century Gothic"/>
              <a:cs typeface="Century Gothic"/>
            </a:endParaRPr>
          </a:p>
          <a:p>
            <a:pPr algn="ctr">
              <a:lnSpc>
                <a:spcPts val="1680"/>
              </a:lnSpc>
              <a:spcBef>
                <a:spcPts val="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МОРАТОРИЙ ПРОДЛЕН С 01.01.2019 ГОДА ПО 31 ДЕКАБРЯ 2020</a:t>
            </a:r>
            <a:r>
              <a:rPr sz="1400" b="1" spc="-2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ГОДА</a:t>
            </a:r>
            <a:endParaRPr sz="1400">
              <a:latin typeface="Century Gothic"/>
              <a:cs typeface="Century Gothic"/>
            </a:endParaRPr>
          </a:p>
          <a:p>
            <a:pPr marL="2540" algn="ctr">
              <a:lnSpc>
                <a:spcPts val="1440"/>
              </a:lnSpc>
            </a:pPr>
            <a:r>
              <a:rPr sz="1200" spc="-5" dirty="0">
                <a:latin typeface="Century Gothic"/>
                <a:cs typeface="Century Gothic"/>
              </a:rPr>
              <a:t>(федеральный закон от </a:t>
            </a:r>
            <a:r>
              <a:rPr sz="1200" spc="-10" dirty="0">
                <a:latin typeface="Century Gothic"/>
                <a:cs typeface="Century Gothic"/>
              </a:rPr>
              <a:t>25.12.2018 </a:t>
            </a:r>
            <a:r>
              <a:rPr sz="1200" dirty="0">
                <a:latin typeface="Century Gothic"/>
                <a:cs typeface="Century Gothic"/>
              </a:rPr>
              <a:t>№</a:t>
            </a:r>
            <a:r>
              <a:rPr sz="1200" spc="9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480-ФЗ)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205866"/>
            <a:ext cx="790765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МОСКОВСКИЙ ОБЛАСТНОЙ ФОНД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РАЗВИТИЯ МИКРОФИНАНСИРОВАНИЯ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СУБЪЕКТОВ</a:t>
            </a:r>
            <a:r>
              <a:rPr sz="1400" b="1" spc="-1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МСП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  <a:hlinkClick r:id="rId3"/>
              </a:rPr>
              <a:t>www.mofmicro.ru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32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7982" y="1059611"/>
            <a:ext cx="1908683" cy="1145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43854" y="1509217"/>
            <a:ext cx="1000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УСЛОВИЯ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76902" y="1378940"/>
            <a:ext cx="482498" cy="482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6536" y="782574"/>
            <a:ext cx="788415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Предоставление микрозаймов малым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и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средним предприятиям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Московской</a:t>
            </a:r>
            <a:r>
              <a:rPr sz="1400" b="1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области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3030" y="1146639"/>
            <a:ext cx="2129155" cy="1436370"/>
          </a:xfrm>
          <a:prstGeom prst="rect">
            <a:avLst/>
          </a:prstGeom>
        </p:spPr>
        <p:txBody>
          <a:bodyPr vert="horz" wrap="square" lIns="0" tIns="205105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615"/>
              </a:spcBef>
            </a:pPr>
            <a:r>
              <a:rPr sz="3200" b="1" dirty="0">
                <a:solidFill>
                  <a:srgbClr val="404040"/>
                </a:solidFill>
                <a:latin typeface="Century Gothic"/>
                <a:cs typeface="Century Gothic"/>
              </a:rPr>
              <a:t>ЗАЙМЫ</a:t>
            </a:r>
            <a:endParaRPr sz="3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до </a:t>
            </a:r>
            <a:r>
              <a:rPr sz="2000" b="1" dirty="0">
                <a:solidFill>
                  <a:srgbClr val="404040"/>
                </a:solidFill>
                <a:latin typeface="Century Gothic"/>
                <a:cs typeface="Century Gothic"/>
              </a:rPr>
              <a:t>5 млн</a:t>
            </a:r>
            <a:r>
              <a:rPr sz="2000" b="1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рублей</a:t>
            </a:r>
            <a:endParaRPr sz="2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entury Gothic"/>
                <a:cs typeface="Century Gothic"/>
              </a:rPr>
              <a:t>до </a:t>
            </a:r>
            <a:r>
              <a:rPr sz="2000" b="1" dirty="0">
                <a:solidFill>
                  <a:srgbClr val="404040"/>
                </a:solidFill>
                <a:latin typeface="Century Gothic"/>
                <a:cs typeface="Century Gothic"/>
              </a:rPr>
              <a:t>3-х</a:t>
            </a:r>
            <a:r>
              <a:rPr sz="2000" b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entury Gothic"/>
                <a:cs typeface="Century Gothic"/>
              </a:rPr>
              <a:t>лет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2886" y="2829814"/>
            <a:ext cx="30429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на </a:t>
            </a:r>
            <a:r>
              <a:rPr sz="1800" spc="-10" dirty="0">
                <a:latin typeface="Century Gothic"/>
                <a:cs typeface="Century Gothic"/>
              </a:rPr>
              <a:t>развитие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бизнеса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начинающему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бизнесу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оборотные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средства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63339" y="2041652"/>
            <a:ext cx="46685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Century Gothic"/>
                <a:cs typeface="Century Gothic"/>
              </a:rPr>
              <a:t>Ставка </a:t>
            </a:r>
            <a:r>
              <a:rPr sz="1200" dirty="0">
                <a:solidFill>
                  <a:srgbClr val="C00000"/>
                </a:solidFill>
                <a:latin typeface="Century Gothic"/>
                <a:cs typeface="Century Gothic"/>
              </a:rPr>
              <a:t>– </a:t>
            </a:r>
            <a:r>
              <a:rPr sz="1200" spc="-5" dirty="0">
                <a:solidFill>
                  <a:srgbClr val="C00000"/>
                </a:solidFill>
                <a:latin typeface="Century Gothic"/>
                <a:cs typeface="Century Gothic"/>
              </a:rPr>
              <a:t>от </a:t>
            </a:r>
            <a:r>
              <a:rPr sz="1400" b="1" spc="5" dirty="0">
                <a:solidFill>
                  <a:srgbClr val="C00000"/>
                </a:solidFill>
                <a:latin typeface="Century Gothic"/>
                <a:cs typeface="Century Gothic"/>
              </a:rPr>
              <a:t>8% </a:t>
            </a:r>
            <a:r>
              <a:rPr sz="1200" dirty="0">
                <a:solidFill>
                  <a:srgbClr val="C00000"/>
                </a:solidFill>
                <a:latin typeface="Century Gothic"/>
                <a:cs typeface="Century Gothic"/>
              </a:rPr>
              <a:t>до 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10,4%</a:t>
            </a:r>
            <a:r>
              <a:rPr sz="1400" b="1" spc="-11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Century Gothic"/>
                <a:cs typeface="Century Gothic"/>
              </a:rPr>
              <a:t>годовых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ts val="1440"/>
              </a:lnSpc>
            </a:pPr>
            <a:r>
              <a:rPr sz="1200" spc="-10" dirty="0">
                <a:latin typeface="Century Gothic"/>
                <a:cs typeface="Century Gothic"/>
              </a:rPr>
              <a:t>(для </a:t>
            </a:r>
            <a:r>
              <a:rPr sz="1200" spc="-5" dirty="0">
                <a:latin typeface="Century Gothic"/>
                <a:cs typeface="Century Gothic"/>
              </a:rPr>
              <a:t>промышленности </a:t>
            </a:r>
            <a:r>
              <a:rPr sz="1200" dirty="0">
                <a:latin typeface="Century Gothic"/>
                <a:cs typeface="Century Gothic"/>
              </a:rPr>
              <a:t>и </a:t>
            </a:r>
            <a:r>
              <a:rPr sz="1200" spc="-5" dirty="0">
                <a:latin typeface="Century Gothic"/>
                <a:cs typeface="Century Gothic"/>
              </a:rPr>
              <a:t>других приоритетных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направлений)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63339" y="2621026"/>
            <a:ext cx="27495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Century Gothic"/>
                <a:cs typeface="Century Gothic"/>
              </a:rPr>
              <a:t>Ставка </a:t>
            </a:r>
            <a:r>
              <a:rPr sz="1200" dirty="0">
                <a:solidFill>
                  <a:srgbClr val="C00000"/>
                </a:solidFill>
                <a:latin typeface="Century Gothic"/>
                <a:cs typeface="Century Gothic"/>
              </a:rPr>
              <a:t>– </a:t>
            </a:r>
            <a:r>
              <a:rPr sz="1200" spc="-5" dirty="0">
                <a:solidFill>
                  <a:srgbClr val="C00000"/>
                </a:solidFill>
                <a:latin typeface="Century Gothic"/>
                <a:cs typeface="Century Gothic"/>
              </a:rPr>
              <a:t>от </a:t>
            </a:r>
            <a:r>
              <a:rPr sz="1400" b="1" spc="5" dirty="0">
                <a:solidFill>
                  <a:srgbClr val="C00000"/>
                </a:solidFill>
                <a:latin typeface="Century Gothic"/>
                <a:cs typeface="Century Gothic"/>
              </a:rPr>
              <a:t>10% </a:t>
            </a:r>
            <a:r>
              <a:rPr sz="1200" dirty="0">
                <a:solidFill>
                  <a:srgbClr val="C00000"/>
                </a:solidFill>
                <a:latin typeface="Century Gothic"/>
                <a:cs typeface="Century Gothic"/>
              </a:rPr>
              <a:t>до </a:t>
            </a:r>
            <a:r>
              <a:rPr sz="1400" b="1" spc="5" dirty="0">
                <a:solidFill>
                  <a:srgbClr val="C00000"/>
                </a:solidFill>
                <a:latin typeface="Century Gothic"/>
                <a:cs typeface="Century Gothic"/>
              </a:rPr>
              <a:t>13% </a:t>
            </a:r>
            <a:r>
              <a:rPr sz="1200" spc="-5" dirty="0">
                <a:solidFill>
                  <a:srgbClr val="C00000"/>
                </a:solidFill>
                <a:latin typeface="Century Gothic"/>
                <a:cs typeface="Century Gothic"/>
              </a:rPr>
              <a:t>годовых  </a:t>
            </a:r>
            <a:r>
              <a:rPr sz="1200" spc="-10" dirty="0">
                <a:latin typeface="Century Gothic"/>
                <a:cs typeface="Century Gothic"/>
              </a:rPr>
              <a:t>(для </a:t>
            </a:r>
            <a:r>
              <a:rPr sz="1200" spc="-5" dirty="0">
                <a:latin typeface="Century Gothic"/>
                <a:cs typeface="Century Gothic"/>
              </a:rPr>
              <a:t>неприоритетных</a:t>
            </a:r>
            <a:r>
              <a:rPr sz="1200" spc="-4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направлений)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63339" y="3200146"/>
            <a:ext cx="465645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55164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entury Gothic"/>
                <a:cs typeface="Century Gothic"/>
              </a:rPr>
              <a:t>Без дополнительных комиссий  Гибкий график </a:t>
            </a:r>
            <a:r>
              <a:rPr sz="1100" spc="-5" dirty="0">
                <a:latin typeface="Century Gothic"/>
                <a:cs typeface="Century Gothic"/>
              </a:rPr>
              <a:t>погашения</a:t>
            </a:r>
            <a:r>
              <a:rPr sz="1100" spc="-1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(отсрочка</a:t>
            </a:r>
            <a:r>
              <a:rPr sz="1100" spc="-5" dirty="0">
                <a:solidFill>
                  <a:srgbClr val="404040"/>
                </a:solidFill>
                <a:latin typeface="Century Gothic"/>
                <a:cs typeface="Century Gothic"/>
              </a:rPr>
              <a:t>)  </a:t>
            </a:r>
            <a:r>
              <a:rPr sz="1100" dirty="0">
                <a:latin typeface="Century Gothic"/>
                <a:cs typeface="Century Gothic"/>
              </a:rPr>
              <a:t>Широкий </a:t>
            </a:r>
            <a:r>
              <a:rPr sz="1100" spc="-5" dirty="0">
                <a:latin typeface="Century Gothic"/>
                <a:cs typeface="Century Gothic"/>
              </a:rPr>
              <a:t>спектр </a:t>
            </a:r>
            <a:r>
              <a:rPr sz="1100" dirty="0">
                <a:latin typeface="Century Gothic"/>
                <a:cs typeface="Century Gothic"/>
              </a:rPr>
              <a:t>обеспечения </a:t>
            </a:r>
            <a:r>
              <a:rPr sz="1100" spc="-5" dirty="0">
                <a:latin typeface="Century Gothic"/>
                <a:cs typeface="Century Gothic"/>
              </a:rPr>
              <a:t>(залог)  Возможна поэтапная </a:t>
            </a:r>
            <a:r>
              <a:rPr sz="1100" dirty="0">
                <a:latin typeface="Century Gothic"/>
                <a:cs typeface="Century Gothic"/>
              </a:rPr>
              <a:t>выдача</a:t>
            </a:r>
            <a:r>
              <a:rPr sz="1100" spc="-5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займа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Century Gothic"/>
                <a:cs typeface="Century Gothic"/>
              </a:rPr>
              <a:t>Возможно </a:t>
            </a:r>
            <a:r>
              <a:rPr sz="1100" dirty="0">
                <a:latin typeface="Century Gothic"/>
                <a:cs typeface="Century Gothic"/>
              </a:rPr>
              <a:t>получение более одного</a:t>
            </a:r>
            <a:r>
              <a:rPr sz="1100" spc="-5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займа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entury Gothic"/>
                <a:cs typeface="Century Gothic"/>
              </a:rPr>
              <a:t>Возможно рефинансирование </a:t>
            </a:r>
            <a:r>
              <a:rPr sz="1100" dirty="0">
                <a:latin typeface="Century Gothic"/>
                <a:cs typeface="Century Gothic"/>
              </a:rPr>
              <a:t>действующих «дорогих»</a:t>
            </a:r>
            <a:r>
              <a:rPr sz="1100" spc="-9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кредитов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63339" y="4373981"/>
            <a:ext cx="26384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Century Gothic"/>
                <a:cs typeface="Century Gothic"/>
              </a:rPr>
              <a:t>Срок рассмотрения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до 10</a:t>
            </a:r>
            <a:r>
              <a:rPr sz="140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дней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86910" y="3242856"/>
            <a:ext cx="288759" cy="288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473" y="205866"/>
            <a:ext cx="44081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МОСКОВСКИЙ ОБЛАСТНОЙ ГАРАНТИЙНЫЙ</a:t>
            </a:r>
            <a:r>
              <a:rPr spc="-160" dirty="0"/>
              <a:t> </a:t>
            </a:r>
            <a:r>
              <a:rPr dirty="0"/>
              <a:t>ФОНД</a:t>
            </a: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33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4259" y="1203629"/>
            <a:ext cx="1908683" cy="1145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01469" y="1203629"/>
            <a:ext cx="1908683" cy="1145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39239" y="1637537"/>
            <a:ext cx="999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УСЛОВИЯ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90005" y="1653286"/>
            <a:ext cx="1277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ТРЕБОВАНИЯ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62071" y="1610144"/>
            <a:ext cx="365213" cy="365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3179" y="1522958"/>
            <a:ext cx="482498" cy="4824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4312" y="336891"/>
            <a:ext cx="7685405" cy="8051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755"/>
              </a:spcBef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  <a:hlinkClick r:id="rId7"/>
              </a:rPr>
              <a:t>www.mosreg-garant.ru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ts val="1670"/>
              </a:lnSpc>
              <a:spcBef>
                <a:spcPts val="1000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Предоставление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поручительств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по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обязательствам субъектов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МСП по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кредитным 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договорам/договорам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займа/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договорам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банковской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гарантии/договорам</a:t>
            </a:r>
            <a:r>
              <a:rPr sz="1400" b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лизинга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200" y="2173935"/>
            <a:ext cx="351472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по кредитным договорам/договорам</a:t>
            </a:r>
            <a:r>
              <a:rPr sz="1200" b="1" spc="-9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займа:</a:t>
            </a:r>
            <a:endParaRPr sz="12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dirty="0">
                <a:latin typeface="Century Gothic"/>
                <a:cs typeface="Century Gothic"/>
              </a:rPr>
              <a:t>до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50% </a:t>
            </a:r>
            <a:r>
              <a:rPr sz="1200" spc="-5" dirty="0">
                <a:latin typeface="Century Gothic"/>
                <a:cs typeface="Century Gothic"/>
              </a:rPr>
              <a:t>от суммы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кредита;</a:t>
            </a:r>
            <a:endParaRPr sz="12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spc="-5" dirty="0">
                <a:latin typeface="Century Gothic"/>
                <a:cs typeface="Century Gothic"/>
              </a:rPr>
              <a:t>на срок </a:t>
            </a:r>
            <a:r>
              <a:rPr sz="1200" dirty="0">
                <a:latin typeface="Century Gothic"/>
                <a:cs typeface="Century Gothic"/>
              </a:rPr>
              <a:t>до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5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лет </a:t>
            </a:r>
            <a:r>
              <a:rPr sz="1200" spc="-10" dirty="0">
                <a:latin typeface="Century Gothic"/>
                <a:cs typeface="Century Gothic"/>
              </a:rPr>
              <a:t>(торговля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18</a:t>
            </a:r>
            <a:r>
              <a:rPr sz="1200" b="1" spc="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мес</a:t>
            </a:r>
            <a:r>
              <a:rPr sz="1200" spc="-10" dirty="0">
                <a:latin typeface="Century Gothic"/>
                <a:cs typeface="Century Gothic"/>
              </a:rPr>
              <a:t>.);</a:t>
            </a:r>
            <a:endParaRPr sz="12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dirty="0">
                <a:latin typeface="Century Gothic"/>
                <a:cs typeface="Century Gothic"/>
              </a:rPr>
              <a:t>до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42 млн</a:t>
            </a:r>
            <a:r>
              <a:rPr sz="1200" b="1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руб.</a:t>
            </a:r>
            <a:r>
              <a:rPr sz="1200" spc="-5" dirty="0">
                <a:latin typeface="Century Gothic"/>
                <a:cs typeface="Century Gothic"/>
              </a:rPr>
              <a:t>;</a:t>
            </a:r>
            <a:endParaRPr sz="12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spc="-5" dirty="0">
                <a:latin typeface="Century Gothic"/>
                <a:cs typeface="Century Gothic"/>
              </a:rPr>
              <a:t>вознаграждение Фонда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1-2%</a:t>
            </a:r>
            <a:r>
              <a:rPr sz="1200" b="1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годовых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по банковским гарантиям </a:t>
            </a:r>
            <a:r>
              <a:rPr sz="1200" b="1" dirty="0">
                <a:solidFill>
                  <a:srgbClr val="C00000"/>
                </a:solidFill>
                <a:latin typeface="Century Gothic"/>
                <a:cs typeface="Century Gothic"/>
              </a:rPr>
              <a:t>(44 и</a:t>
            </a:r>
            <a:r>
              <a:rPr sz="1200" b="1" spc="-1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223-ФЗ):</a:t>
            </a:r>
            <a:endParaRPr sz="12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spcBef>
                <a:spcPts val="5"/>
              </a:spcBef>
              <a:buChar char="-"/>
              <a:tabLst>
                <a:tab pos="106045" algn="l"/>
              </a:tabLst>
            </a:pPr>
            <a:r>
              <a:rPr sz="1200" dirty="0">
                <a:latin typeface="Century Gothic"/>
                <a:cs typeface="Century Gothic"/>
              </a:rPr>
              <a:t>до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50% </a:t>
            </a:r>
            <a:r>
              <a:rPr sz="1200" spc="-5" dirty="0">
                <a:latin typeface="Century Gothic"/>
                <a:cs typeface="Century Gothic"/>
              </a:rPr>
              <a:t>от суммы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гарантии;</a:t>
            </a:r>
            <a:endParaRPr sz="12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spc="-5" dirty="0">
                <a:latin typeface="Century Gothic"/>
                <a:cs typeface="Century Gothic"/>
              </a:rPr>
              <a:t>на срок </a:t>
            </a:r>
            <a:r>
              <a:rPr sz="1200" dirty="0">
                <a:latin typeface="Century Gothic"/>
                <a:cs typeface="Century Gothic"/>
              </a:rPr>
              <a:t>до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3</a:t>
            </a:r>
            <a:r>
              <a:rPr sz="1200" b="1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лет</a:t>
            </a:r>
            <a:r>
              <a:rPr sz="1200" dirty="0">
                <a:latin typeface="Century Gothic"/>
                <a:cs typeface="Century Gothic"/>
              </a:rPr>
              <a:t>;</a:t>
            </a:r>
            <a:endParaRPr sz="12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dirty="0">
                <a:latin typeface="Century Gothic"/>
                <a:cs typeface="Century Gothic"/>
              </a:rPr>
              <a:t>до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30 млн</a:t>
            </a:r>
            <a:r>
              <a:rPr sz="1200" b="1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руб</a:t>
            </a:r>
            <a:r>
              <a:rPr sz="1200" spc="-10" dirty="0">
                <a:latin typeface="Century Gothic"/>
                <a:cs typeface="Century Gothic"/>
              </a:rPr>
              <a:t>.;</a:t>
            </a:r>
            <a:endParaRPr sz="12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spc="-5" dirty="0">
                <a:latin typeface="Century Gothic"/>
                <a:cs typeface="Century Gothic"/>
              </a:rPr>
              <a:t>вознаграждение Фонда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1%</a:t>
            </a:r>
            <a:r>
              <a:rPr sz="1200" b="1" spc="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годовых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по договорам</a:t>
            </a:r>
            <a:r>
              <a:rPr sz="1200" b="1" spc="-4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лизинга:</a:t>
            </a:r>
            <a:endParaRPr sz="12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dirty="0">
                <a:latin typeface="Century Gothic"/>
                <a:cs typeface="Century Gothic"/>
              </a:rPr>
              <a:t>до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50% </a:t>
            </a:r>
            <a:r>
              <a:rPr sz="1200" spc="-5" dirty="0">
                <a:latin typeface="Century Gothic"/>
                <a:cs typeface="Century Gothic"/>
              </a:rPr>
              <a:t>от суммы лизинга;</a:t>
            </a:r>
            <a:endParaRPr sz="12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spc="-5" dirty="0">
                <a:latin typeface="Century Gothic"/>
                <a:cs typeface="Century Gothic"/>
              </a:rPr>
              <a:t>на срок </a:t>
            </a:r>
            <a:r>
              <a:rPr sz="1200" dirty="0">
                <a:latin typeface="Century Gothic"/>
                <a:cs typeface="Century Gothic"/>
              </a:rPr>
              <a:t>до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5</a:t>
            </a:r>
            <a:r>
              <a:rPr sz="1200" b="1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лет</a:t>
            </a:r>
            <a:r>
              <a:rPr sz="1200" dirty="0">
                <a:latin typeface="Century Gothic"/>
                <a:cs typeface="Century Gothic"/>
              </a:rPr>
              <a:t>;</a:t>
            </a:r>
            <a:endParaRPr sz="12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dirty="0">
                <a:latin typeface="Century Gothic"/>
                <a:cs typeface="Century Gothic"/>
              </a:rPr>
              <a:t>до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42 млн</a:t>
            </a:r>
            <a:r>
              <a:rPr sz="1200" b="1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руб</a:t>
            </a:r>
            <a:r>
              <a:rPr sz="1200" spc="-10" dirty="0">
                <a:latin typeface="Century Gothic"/>
                <a:cs typeface="Century Gothic"/>
              </a:rPr>
              <a:t>.;</a:t>
            </a:r>
            <a:endParaRPr sz="12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spc="-5" dirty="0">
                <a:latin typeface="Century Gothic"/>
                <a:cs typeface="Century Gothic"/>
              </a:rPr>
              <a:t>вознаграждение Фонда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0,75%</a:t>
            </a:r>
            <a:r>
              <a:rPr sz="1200" b="1" spc="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годовых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7975" marR="829944">
              <a:lnSpc>
                <a:spcPct val="100000"/>
              </a:lnSpc>
              <a:spcBef>
                <a:spcPts val="100"/>
              </a:spcBef>
              <a:buChar char="-"/>
              <a:tabLst>
                <a:tab pos="4291330" algn="l"/>
              </a:tabLst>
            </a:pPr>
            <a:r>
              <a:rPr spc="-5" dirty="0"/>
              <a:t>Субъект </a:t>
            </a:r>
            <a:r>
              <a:rPr dirty="0"/>
              <a:t>МСП </a:t>
            </a:r>
            <a:r>
              <a:rPr spc="-5" dirty="0"/>
              <a:t>Московской области  старше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3 мес.;</a:t>
            </a:r>
            <a:endParaRPr sz="1400">
              <a:latin typeface="Century Gothic"/>
              <a:cs typeface="Century Gothic"/>
            </a:endParaRPr>
          </a:p>
          <a:p>
            <a:pPr marL="4210685" indent="-93345">
              <a:lnSpc>
                <a:spcPct val="100000"/>
              </a:lnSpc>
              <a:buChar char="-"/>
              <a:tabLst>
                <a:tab pos="4211955" algn="l"/>
              </a:tabLst>
            </a:pPr>
            <a:r>
              <a:rPr spc="-5" dirty="0"/>
              <a:t>Без долгов по налогам </a:t>
            </a:r>
            <a:r>
              <a:rPr dirty="0"/>
              <a:t>и</a:t>
            </a:r>
            <a:r>
              <a:rPr spc="55" dirty="0"/>
              <a:t> </a:t>
            </a:r>
            <a:r>
              <a:rPr spc="-5" dirty="0"/>
              <a:t>сборам;</a:t>
            </a:r>
          </a:p>
          <a:p>
            <a:pPr marL="4117975" marR="5080">
              <a:lnSpc>
                <a:spcPct val="100000"/>
              </a:lnSpc>
              <a:buChar char="-"/>
              <a:tabLst>
                <a:tab pos="4211955" algn="l"/>
              </a:tabLst>
            </a:pPr>
            <a:r>
              <a:rPr dirty="0"/>
              <a:t>С </a:t>
            </a:r>
            <a:r>
              <a:rPr spc="-5" dirty="0"/>
              <a:t>собственным залоговым обеспечением </a:t>
            </a:r>
            <a:r>
              <a:rPr dirty="0"/>
              <a:t>в  </a:t>
            </a:r>
            <a:r>
              <a:rPr spc="-5" dirty="0"/>
              <a:t>объеме не </a:t>
            </a:r>
            <a:r>
              <a:rPr dirty="0"/>
              <a:t>менее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50% </a:t>
            </a:r>
            <a:r>
              <a:rPr spc="-10" dirty="0"/>
              <a:t>(не </a:t>
            </a:r>
            <a:r>
              <a:rPr dirty="0"/>
              <a:t>менее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30% </a:t>
            </a:r>
            <a:r>
              <a:rPr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при  согарантии </a:t>
            </a:r>
            <a:r>
              <a:rPr dirty="0"/>
              <a:t>с АО </a:t>
            </a:r>
            <a:r>
              <a:rPr spc="-10" dirty="0"/>
              <a:t>«Корпорация </a:t>
            </a:r>
            <a:r>
              <a:rPr spc="-5" dirty="0"/>
              <a:t>МСП»/ </a:t>
            </a:r>
            <a:r>
              <a:rPr dirty="0"/>
              <a:t>АО </a:t>
            </a:r>
            <a:r>
              <a:rPr spc="-5" dirty="0"/>
              <a:t>«МСП  Банк» по </a:t>
            </a:r>
            <a:r>
              <a:rPr dirty="0"/>
              <a:t>кредитным</a:t>
            </a:r>
            <a:r>
              <a:rPr spc="-25" dirty="0"/>
              <a:t> </a:t>
            </a:r>
            <a:r>
              <a:rPr spc="-5" dirty="0"/>
              <a:t>договорам)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58944" y="3860698"/>
            <a:ext cx="385317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Поручительства не предоставляются субъектам  </a:t>
            </a:r>
            <a:r>
              <a:rPr sz="1200" b="1" dirty="0">
                <a:solidFill>
                  <a:srgbClr val="C00000"/>
                </a:solidFill>
                <a:latin typeface="Century Gothic"/>
                <a:cs typeface="Century Gothic"/>
              </a:rPr>
              <a:t>МСП,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 занимающимся:</a:t>
            </a:r>
            <a:endParaRPr sz="1200">
              <a:latin typeface="Century Gothic"/>
              <a:cs typeface="Century Gothic"/>
            </a:endParaRPr>
          </a:p>
          <a:p>
            <a:pPr marL="12700" marR="298450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spc="-5" dirty="0">
                <a:latin typeface="Century Gothic"/>
                <a:cs typeface="Century Gothic"/>
              </a:rPr>
              <a:t>Производством </a:t>
            </a:r>
            <a:r>
              <a:rPr sz="1200" dirty="0">
                <a:latin typeface="Century Gothic"/>
                <a:cs typeface="Century Gothic"/>
              </a:rPr>
              <a:t>и </a:t>
            </a:r>
            <a:r>
              <a:rPr sz="1200" spc="-5" dirty="0">
                <a:latin typeface="Century Gothic"/>
                <a:cs typeface="Century Gothic"/>
              </a:rPr>
              <a:t>реализацией подакцизных  товаров;</a:t>
            </a:r>
            <a:endParaRPr sz="12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spc="-5" dirty="0">
                <a:latin typeface="Century Gothic"/>
                <a:cs typeface="Century Gothic"/>
              </a:rPr>
              <a:t>Игорным бизнесом,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ломбардам;</a:t>
            </a:r>
            <a:endParaRPr sz="120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spc="-5" dirty="0">
                <a:latin typeface="Century Gothic"/>
                <a:cs typeface="Century Gothic"/>
              </a:rPr>
              <a:t>Добычей </a:t>
            </a:r>
            <a:r>
              <a:rPr sz="1200" dirty="0">
                <a:latin typeface="Century Gothic"/>
                <a:cs typeface="Century Gothic"/>
              </a:rPr>
              <a:t>и </a:t>
            </a:r>
            <a:r>
              <a:rPr sz="1200" spc="-5" dirty="0">
                <a:latin typeface="Century Gothic"/>
                <a:cs typeface="Century Gothic"/>
              </a:rPr>
              <a:t>реализацией полезных ископаемых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205866"/>
            <a:ext cx="221043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АО «КОРПОРАЦИЯ</a:t>
            </a:r>
            <a:r>
              <a:rPr sz="1400" b="1" spc="-1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МСП»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  <a:hlinkClick r:id="rId3"/>
              </a:rPr>
              <a:t>www.mosregco.ru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34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61305" y="1404162"/>
            <a:ext cx="1908682" cy="1145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728218"/>
            <a:ext cx="7354570" cy="1547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Предоставление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гарантии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, как обеспечение по кредиту в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коммерческом</a:t>
            </a:r>
            <a:r>
              <a:rPr sz="1400" spc="-1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банке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Предоставление поручительства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в целях получения кредита в</a:t>
            </a:r>
            <a:r>
              <a:rPr sz="1400" spc="-1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Банке-партнере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по льготной</a:t>
            </a:r>
            <a:r>
              <a:rPr sz="1400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ставке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R="534670" algn="r">
              <a:lnSpc>
                <a:spcPct val="100000"/>
              </a:lnSpc>
              <a:spcBef>
                <a:spcPts val="1380"/>
              </a:spcBef>
            </a:pP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ТР</a:t>
            </a:r>
            <a:r>
              <a:rPr sz="16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Е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Б</a:t>
            </a:r>
            <a:r>
              <a:rPr sz="1600" b="1" dirty="0">
                <a:solidFill>
                  <a:srgbClr val="404040"/>
                </a:solidFill>
                <a:latin typeface="Century Gothic"/>
                <a:cs typeface="Century Gothic"/>
              </a:rPr>
              <a:t>О</a:t>
            </a: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В</a:t>
            </a:r>
            <a:r>
              <a:rPr sz="16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АН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6240" y="2458288"/>
            <a:ext cx="2735580" cy="219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Гарантия:</a:t>
            </a:r>
            <a:endParaRPr sz="1200">
              <a:latin typeface="Century Gothic"/>
              <a:cs typeface="Century Gothic"/>
            </a:endParaRPr>
          </a:p>
          <a:p>
            <a:pPr marL="96520" indent="-83820">
              <a:lnSpc>
                <a:spcPts val="1680"/>
              </a:lnSpc>
              <a:spcBef>
                <a:spcPts val="5"/>
              </a:spcBef>
              <a:buChar char="-"/>
              <a:tabLst>
                <a:tab pos="96520" algn="l"/>
              </a:tabLst>
            </a:pPr>
            <a:r>
              <a:rPr sz="1100" dirty="0">
                <a:latin typeface="Century Gothic"/>
                <a:cs typeface="Century Gothic"/>
              </a:rPr>
              <a:t>До </a:t>
            </a:r>
            <a:r>
              <a:rPr sz="1400" b="1" spc="5" dirty="0">
                <a:solidFill>
                  <a:srgbClr val="404040"/>
                </a:solidFill>
                <a:latin typeface="Century Gothic"/>
                <a:cs typeface="Century Gothic"/>
              </a:rPr>
              <a:t>70% </a:t>
            </a:r>
            <a:r>
              <a:rPr sz="1100" dirty="0">
                <a:latin typeface="Century Gothic"/>
                <a:cs typeface="Century Gothic"/>
              </a:rPr>
              <a:t>от суммы</a:t>
            </a:r>
            <a:r>
              <a:rPr sz="1100" spc="-16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кредита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ts val="1440"/>
              </a:lnSpc>
            </a:pPr>
            <a:r>
              <a:rPr sz="1100" spc="-10" dirty="0">
                <a:latin typeface="Century Gothic"/>
                <a:cs typeface="Century Gothic"/>
              </a:rPr>
              <a:t>(по </a:t>
            </a:r>
            <a:r>
              <a:rPr sz="1100" dirty="0">
                <a:latin typeface="Century Gothic"/>
                <a:cs typeface="Century Gothic"/>
              </a:rPr>
              <a:t>кредитам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более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42 млн</a:t>
            </a:r>
            <a:r>
              <a:rPr sz="1200" b="1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руб</a:t>
            </a:r>
            <a:r>
              <a:rPr sz="1100" spc="-10" dirty="0">
                <a:latin typeface="Century Gothic"/>
                <a:cs typeface="Century Gothic"/>
              </a:rPr>
              <a:t>.);</a:t>
            </a:r>
            <a:endParaRPr sz="1100">
              <a:latin typeface="Century Gothic"/>
              <a:cs typeface="Century Gothic"/>
            </a:endParaRPr>
          </a:p>
          <a:p>
            <a:pPr marL="12700" marR="125730" indent="38100">
              <a:lnSpc>
                <a:spcPct val="100000"/>
              </a:lnSpc>
              <a:spcBef>
                <a:spcPts val="5"/>
              </a:spcBef>
              <a:buChar char="-"/>
              <a:tabLst>
                <a:tab pos="134620" algn="l"/>
              </a:tabLst>
            </a:pPr>
            <a:r>
              <a:rPr sz="1100" dirty="0">
                <a:latin typeface="Century Gothic"/>
                <a:cs typeface="Century Gothic"/>
              </a:rPr>
              <a:t>Вознаграждение за </a:t>
            </a:r>
            <a:r>
              <a:rPr sz="1100" spc="-5" dirty="0">
                <a:latin typeface="Century Gothic"/>
                <a:cs typeface="Century Gothic"/>
              </a:rPr>
              <a:t>гарантию </a:t>
            </a:r>
            <a:r>
              <a:rPr sz="11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1–1,25% </a:t>
            </a:r>
            <a:r>
              <a:rPr sz="1100" dirty="0">
                <a:latin typeface="Century Gothic"/>
                <a:cs typeface="Century Gothic"/>
              </a:rPr>
              <a:t>годовых от суммы</a:t>
            </a:r>
            <a:r>
              <a:rPr sz="1100" spc="-10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гарантии </a:t>
            </a:r>
            <a:r>
              <a:rPr sz="1100" spc="-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Поручительство:</a:t>
            </a:r>
            <a:endParaRPr sz="1200">
              <a:latin typeface="Century Gothic"/>
              <a:cs typeface="Century Gothic"/>
            </a:endParaRPr>
          </a:p>
          <a:p>
            <a:pPr marL="96520" indent="-83820">
              <a:lnSpc>
                <a:spcPct val="100000"/>
              </a:lnSpc>
              <a:buChar char="-"/>
              <a:tabLst>
                <a:tab pos="96520" algn="l"/>
              </a:tabLst>
            </a:pPr>
            <a:r>
              <a:rPr sz="1100" spc="-5" dirty="0">
                <a:latin typeface="Century Gothic"/>
                <a:cs typeface="Century Gothic"/>
              </a:rPr>
              <a:t>Кредит </a:t>
            </a:r>
            <a:r>
              <a:rPr sz="1100" dirty="0">
                <a:latin typeface="Century Gothic"/>
                <a:cs typeface="Century Gothic"/>
              </a:rPr>
              <a:t>от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3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млн до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1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млрд</a:t>
            </a:r>
            <a:r>
              <a:rPr sz="1200" b="1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рублей</a:t>
            </a:r>
            <a:r>
              <a:rPr sz="1100" spc="-5" dirty="0">
                <a:latin typeface="Century Gothic"/>
                <a:cs typeface="Century Gothic"/>
              </a:rPr>
              <a:t>;</a:t>
            </a:r>
            <a:endParaRPr sz="1100">
              <a:latin typeface="Century Gothic"/>
              <a:cs typeface="Century Gothic"/>
            </a:endParaRPr>
          </a:p>
          <a:p>
            <a:pPr marL="96520" indent="-83820">
              <a:lnSpc>
                <a:spcPts val="1320"/>
              </a:lnSpc>
              <a:buChar char="-"/>
              <a:tabLst>
                <a:tab pos="96520" algn="l"/>
              </a:tabLst>
            </a:pPr>
            <a:r>
              <a:rPr sz="1100" dirty="0">
                <a:latin typeface="Century Gothic"/>
                <a:cs typeface="Century Gothic"/>
              </a:rPr>
              <a:t>Ставка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кредита: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ts val="1440"/>
              </a:lnSpc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9,6% </a:t>
            </a:r>
            <a:r>
              <a:rPr sz="1100" dirty="0">
                <a:latin typeface="Century Gothic"/>
                <a:cs typeface="Century Gothic"/>
              </a:rPr>
              <a:t>для субъектов </a:t>
            </a:r>
            <a:r>
              <a:rPr sz="1100" spc="-5" dirty="0">
                <a:latin typeface="Century Gothic"/>
                <a:cs typeface="Century Gothic"/>
              </a:rPr>
              <a:t>среднего</a:t>
            </a:r>
            <a:r>
              <a:rPr sz="1100" spc="-9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бизнеса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10,6% </a:t>
            </a:r>
            <a:r>
              <a:rPr sz="1100" dirty="0">
                <a:latin typeface="Century Gothic"/>
                <a:cs typeface="Century Gothic"/>
              </a:rPr>
              <a:t>для субъектов </a:t>
            </a:r>
            <a:r>
              <a:rPr sz="1100" spc="-5" dirty="0">
                <a:latin typeface="Century Gothic"/>
                <a:cs typeface="Century Gothic"/>
              </a:rPr>
              <a:t>малого</a:t>
            </a:r>
            <a:r>
              <a:rPr sz="1100" spc="-6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бизнеса</a:t>
            </a:r>
            <a:endParaRPr sz="1100">
              <a:latin typeface="Century Gothic"/>
              <a:cs typeface="Century Gothic"/>
            </a:endParaRPr>
          </a:p>
          <a:p>
            <a:pPr marL="12700" marR="855980">
              <a:lnSpc>
                <a:spcPct val="100000"/>
              </a:lnSpc>
              <a:spcBef>
                <a:spcPts val="5"/>
              </a:spcBef>
              <a:buChar char="-"/>
              <a:tabLst>
                <a:tab pos="96520" algn="l"/>
              </a:tabLst>
            </a:pPr>
            <a:r>
              <a:rPr sz="1100" spc="-5" dirty="0">
                <a:latin typeface="Century Gothic"/>
                <a:cs typeface="Century Gothic"/>
              </a:rPr>
              <a:t>Льготное фондирование  </a:t>
            </a:r>
            <a:r>
              <a:rPr sz="1100" dirty="0">
                <a:latin typeface="Century Gothic"/>
                <a:cs typeface="Century Gothic"/>
              </a:rPr>
              <a:t>не больше 3-х</a:t>
            </a:r>
            <a:r>
              <a:rPr sz="1100" spc="-7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лет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10226" y="1729206"/>
            <a:ext cx="482498" cy="482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074" y="1772704"/>
            <a:ext cx="2283714" cy="2283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18969" y="3331591"/>
            <a:ext cx="2046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ГАРАНТИЯ,  ПОРУ</a:t>
            </a:r>
            <a:r>
              <a:rPr sz="1800" b="1" spc="-10" dirty="0">
                <a:latin typeface="Century Gothic"/>
                <a:cs typeface="Century Gothic"/>
              </a:rPr>
              <a:t>Ч</a:t>
            </a:r>
            <a:r>
              <a:rPr sz="1800" b="1" dirty="0">
                <a:latin typeface="Century Gothic"/>
                <a:cs typeface="Century Gothic"/>
              </a:rPr>
              <a:t>ИТЕЛЬСТВО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35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473" y="205866"/>
            <a:ext cx="6244590" cy="1345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АО «КОРПОРАЦИЯ</a:t>
            </a:r>
            <a:r>
              <a:rPr sz="1400" b="1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МСП»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090"/>
              </a:lnSpc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  <a:hlinkClick r:id="rId4"/>
              </a:rPr>
              <a:t>www.mosregco.ru</a:t>
            </a:r>
            <a:endParaRPr sz="1000">
              <a:latin typeface="Century Gothic"/>
              <a:cs typeface="Century Gothic"/>
            </a:endParaRPr>
          </a:p>
          <a:p>
            <a:pPr marL="1606550" algn="ctr">
              <a:lnSpc>
                <a:spcPts val="1570"/>
              </a:lnSpc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Программа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льготного лизинга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оборудования</a:t>
            </a:r>
            <a:r>
              <a:rPr sz="1400" b="1" spc="-10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для</a:t>
            </a:r>
            <a:endParaRPr sz="1400">
              <a:latin typeface="Century Gothic"/>
              <a:cs typeface="Century Gothic"/>
            </a:endParaRPr>
          </a:p>
          <a:p>
            <a:pPr marL="1605915" algn="ctr">
              <a:lnSpc>
                <a:spcPct val="100000"/>
              </a:lnSpc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субъектов малого</a:t>
            </a:r>
            <a:r>
              <a:rPr sz="140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предпринимательства</a:t>
            </a:r>
            <a:endParaRPr sz="1400">
              <a:latin typeface="Century Gothic"/>
              <a:cs typeface="Century Gothic"/>
            </a:endParaRPr>
          </a:p>
          <a:p>
            <a:pPr marL="2497455" indent="-10223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98090" algn="l"/>
              </a:tabLst>
            </a:pPr>
            <a:r>
              <a:rPr sz="1400" spc="-10" dirty="0">
                <a:solidFill>
                  <a:srgbClr val="404040"/>
                </a:solidFill>
                <a:latin typeface="Century Gothic"/>
                <a:cs typeface="Century Gothic"/>
              </a:rPr>
              <a:t>«РЛК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Республики Татарстан»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(г.</a:t>
            </a:r>
            <a:r>
              <a:rPr sz="1400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Казань);</a:t>
            </a:r>
            <a:endParaRPr sz="1400">
              <a:latin typeface="Century Gothic"/>
              <a:cs typeface="Century Gothic"/>
            </a:endParaRPr>
          </a:p>
          <a:p>
            <a:pPr marL="2497455" indent="-10223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98090" algn="l"/>
              </a:tabLst>
            </a:pPr>
            <a:r>
              <a:rPr sz="1400" spc="-10" dirty="0">
                <a:solidFill>
                  <a:srgbClr val="404040"/>
                </a:solidFill>
                <a:latin typeface="Century Gothic"/>
                <a:cs typeface="Century Gothic"/>
              </a:rPr>
              <a:t>«РЛК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Республики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Башкортостан»(г.</a:t>
            </a:r>
            <a:r>
              <a:rPr sz="14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Уфа);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654" y="1524355"/>
            <a:ext cx="3982085" cy="5892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14300" indent="-10223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114935" algn="l"/>
              </a:tabLst>
            </a:pPr>
            <a:r>
              <a:rPr sz="1400" spc="-10" dirty="0">
                <a:solidFill>
                  <a:srgbClr val="404040"/>
                </a:solidFill>
                <a:latin typeface="Century Gothic"/>
                <a:cs typeface="Century Gothic"/>
              </a:rPr>
              <a:t>«РЛК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Ярославской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области»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(г.</a:t>
            </a:r>
            <a:r>
              <a:rPr sz="1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Ярославль);</a:t>
            </a:r>
            <a:endParaRPr sz="1400">
              <a:latin typeface="Century Gothic"/>
              <a:cs typeface="Century Gothic"/>
            </a:endParaRPr>
          </a:p>
          <a:p>
            <a:pPr marL="114300" indent="-10223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14935" algn="l"/>
              </a:tabLst>
            </a:pPr>
            <a:r>
              <a:rPr sz="1400" spc="-10" dirty="0">
                <a:solidFill>
                  <a:srgbClr val="404040"/>
                </a:solidFill>
                <a:latin typeface="Century Gothic"/>
                <a:cs typeface="Century Gothic"/>
              </a:rPr>
              <a:t>«РЛК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Республики Саха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(Якутия)» (г.</a:t>
            </a:r>
            <a:r>
              <a:rPr sz="14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Якутск).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759" y="1597227"/>
            <a:ext cx="1726564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Сети</a:t>
            </a:r>
            <a:r>
              <a:rPr sz="1100" b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дочерних</a:t>
            </a:r>
            <a:endParaRPr sz="1100">
              <a:latin typeface="Century Gothic"/>
              <a:cs typeface="Century Gothic"/>
            </a:endParaRPr>
          </a:p>
          <a:p>
            <a:pPr marL="12700" marR="5080" indent="80645">
              <a:lnSpc>
                <a:spcPct val="100000"/>
              </a:lnSpc>
            </a:pP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лизинговых компаний 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АО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«Корпорация</a:t>
            </a:r>
            <a:r>
              <a:rPr sz="1100" b="1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«МСП»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76350" y="1171194"/>
            <a:ext cx="474345" cy="331470"/>
          </a:xfrm>
          <a:custGeom>
            <a:avLst/>
            <a:gdLst/>
            <a:ahLst/>
            <a:cxnLst/>
            <a:rect l="l" t="t" r="r" b="b"/>
            <a:pathLst>
              <a:path w="474344" h="331469">
                <a:moveTo>
                  <a:pt x="68199" y="205485"/>
                </a:moveTo>
                <a:lnTo>
                  <a:pt x="62230" y="205485"/>
                </a:lnTo>
                <a:lnTo>
                  <a:pt x="38147" y="210427"/>
                </a:lnTo>
                <a:lnTo>
                  <a:pt x="18351" y="223964"/>
                </a:lnTo>
                <a:lnTo>
                  <a:pt x="4937" y="244169"/>
                </a:lnTo>
                <a:lnTo>
                  <a:pt x="0" y="269113"/>
                </a:lnTo>
                <a:lnTo>
                  <a:pt x="4937" y="293121"/>
                </a:lnTo>
                <a:lnTo>
                  <a:pt x="18351" y="312880"/>
                </a:lnTo>
                <a:lnTo>
                  <a:pt x="38147" y="326280"/>
                </a:lnTo>
                <a:lnTo>
                  <a:pt x="62230" y="331215"/>
                </a:lnTo>
                <a:lnTo>
                  <a:pt x="87193" y="326280"/>
                </a:lnTo>
                <a:lnTo>
                  <a:pt x="107442" y="312880"/>
                </a:lnTo>
                <a:lnTo>
                  <a:pt x="116225" y="300100"/>
                </a:lnTo>
                <a:lnTo>
                  <a:pt x="62230" y="300100"/>
                </a:lnTo>
                <a:lnTo>
                  <a:pt x="50510" y="297545"/>
                </a:lnTo>
                <a:lnTo>
                  <a:pt x="40576" y="290702"/>
                </a:lnTo>
                <a:lnTo>
                  <a:pt x="33690" y="280812"/>
                </a:lnTo>
                <a:lnTo>
                  <a:pt x="31115" y="269113"/>
                </a:lnTo>
                <a:lnTo>
                  <a:pt x="33690" y="256532"/>
                </a:lnTo>
                <a:lnTo>
                  <a:pt x="40576" y="246189"/>
                </a:lnTo>
                <a:lnTo>
                  <a:pt x="50510" y="239180"/>
                </a:lnTo>
                <a:lnTo>
                  <a:pt x="62230" y="236600"/>
                </a:lnTo>
                <a:lnTo>
                  <a:pt x="117112" y="236600"/>
                </a:lnTo>
                <a:lnTo>
                  <a:pt x="114089" y="231411"/>
                </a:lnTo>
                <a:lnTo>
                  <a:pt x="105156" y="221741"/>
                </a:lnTo>
                <a:lnTo>
                  <a:pt x="113231" y="207009"/>
                </a:lnTo>
                <a:lnTo>
                  <a:pt x="72643" y="207009"/>
                </a:lnTo>
                <a:lnTo>
                  <a:pt x="68199" y="205485"/>
                </a:lnTo>
                <a:close/>
              </a:path>
              <a:path w="474344" h="331469">
                <a:moveTo>
                  <a:pt x="224464" y="124205"/>
                </a:moveTo>
                <a:lnTo>
                  <a:pt x="188213" y="124205"/>
                </a:lnTo>
                <a:lnTo>
                  <a:pt x="241553" y="221741"/>
                </a:lnTo>
                <a:lnTo>
                  <a:pt x="232693" y="231411"/>
                </a:lnTo>
                <a:lnTo>
                  <a:pt x="226202" y="242617"/>
                </a:lnTo>
                <a:lnTo>
                  <a:pt x="222212" y="255228"/>
                </a:lnTo>
                <a:lnTo>
                  <a:pt x="220853" y="269113"/>
                </a:lnTo>
                <a:lnTo>
                  <a:pt x="225813" y="293121"/>
                </a:lnTo>
                <a:lnTo>
                  <a:pt x="239395" y="312880"/>
                </a:lnTo>
                <a:lnTo>
                  <a:pt x="259643" y="326280"/>
                </a:lnTo>
                <a:lnTo>
                  <a:pt x="284606" y="331215"/>
                </a:lnTo>
                <a:lnTo>
                  <a:pt x="308689" y="326280"/>
                </a:lnTo>
                <a:lnTo>
                  <a:pt x="328485" y="312880"/>
                </a:lnTo>
                <a:lnTo>
                  <a:pt x="337161" y="300100"/>
                </a:lnTo>
                <a:lnTo>
                  <a:pt x="284606" y="300100"/>
                </a:lnTo>
                <a:lnTo>
                  <a:pt x="272006" y="297545"/>
                </a:lnTo>
                <a:lnTo>
                  <a:pt x="261619" y="290702"/>
                </a:lnTo>
                <a:lnTo>
                  <a:pt x="254567" y="280812"/>
                </a:lnTo>
                <a:lnTo>
                  <a:pt x="251968" y="269113"/>
                </a:lnTo>
                <a:lnTo>
                  <a:pt x="254567" y="256532"/>
                </a:lnTo>
                <a:lnTo>
                  <a:pt x="261620" y="246189"/>
                </a:lnTo>
                <a:lnTo>
                  <a:pt x="272006" y="239180"/>
                </a:lnTo>
                <a:lnTo>
                  <a:pt x="284606" y="236600"/>
                </a:lnTo>
                <a:lnTo>
                  <a:pt x="338088" y="236600"/>
                </a:lnTo>
                <a:lnTo>
                  <a:pt x="336817" y="234197"/>
                </a:lnTo>
                <a:lnTo>
                  <a:pt x="329056" y="224789"/>
                </a:lnTo>
                <a:lnTo>
                  <a:pt x="339360" y="208533"/>
                </a:lnTo>
                <a:lnTo>
                  <a:pt x="302387" y="208533"/>
                </a:lnTo>
                <a:lnTo>
                  <a:pt x="296418" y="207009"/>
                </a:lnTo>
                <a:lnTo>
                  <a:pt x="269747" y="207009"/>
                </a:lnTo>
                <a:lnTo>
                  <a:pt x="224464" y="124205"/>
                </a:lnTo>
                <a:close/>
              </a:path>
              <a:path w="474344" h="331469">
                <a:moveTo>
                  <a:pt x="117112" y="236600"/>
                </a:moveTo>
                <a:lnTo>
                  <a:pt x="62230" y="236600"/>
                </a:lnTo>
                <a:lnTo>
                  <a:pt x="74830" y="239180"/>
                </a:lnTo>
                <a:lnTo>
                  <a:pt x="85217" y="246189"/>
                </a:lnTo>
                <a:lnTo>
                  <a:pt x="92269" y="256532"/>
                </a:lnTo>
                <a:lnTo>
                  <a:pt x="94868" y="269113"/>
                </a:lnTo>
                <a:lnTo>
                  <a:pt x="92269" y="280812"/>
                </a:lnTo>
                <a:lnTo>
                  <a:pt x="85216" y="290702"/>
                </a:lnTo>
                <a:lnTo>
                  <a:pt x="74830" y="297545"/>
                </a:lnTo>
                <a:lnTo>
                  <a:pt x="62230" y="300100"/>
                </a:lnTo>
                <a:lnTo>
                  <a:pt x="116225" y="300100"/>
                </a:lnTo>
                <a:lnTo>
                  <a:pt x="121023" y="293121"/>
                </a:lnTo>
                <a:lnTo>
                  <a:pt x="125984" y="269113"/>
                </a:lnTo>
                <a:lnTo>
                  <a:pt x="124622" y="255228"/>
                </a:lnTo>
                <a:lnTo>
                  <a:pt x="120618" y="242617"/>
                </a:lnTo>
                <a:lnTo>
                  <a:pt x="117112" y="236600"/>
                </a:lnTo>
                <a:close/>
              </a:path>
              <a:path w="474344" h="331469">
                <a:moveTo>
                  <a:pt x="338088" y="236600"/>
                </a:moveTo>
                <a:lnTo>
                  <a:pt x="284606" y="236600"/>
                </a:lnTo>
                <a:lnTo>
                  <a:pt x="296326" y="239180"/>
                </a:lnTo>
                <a:lnTo>
                  <a:pt x="306260" y="246189"/>
                </a:lnTo>
                <a:lnTo>
                  <a:pt x="313146" y="256532"/>
                </a:lnTo>
                <a:lnTo>
                  <a:pt x="315722" y="269113"/>
                </a:lnTo>
                <a:lnTo>
                  <a:pt x="313146" y="280812"/>
                </a:lnTo>
                <a:lnTo>
                  <a:pt x="306260" y="290702"/>
                </a:lnTo>
                <a:lnTo>
                  <a:pt x="296326" y="297545"/>
                </a:lnTo>
                <a:lnTo>
                  <a:pt x="284606" y="300100"/>
                </a:lnTo>
                <a:lnTo>
                  <a:pt x="337161" y="300100"/>
                </a:lnTo>
                <a:lnTo>
                  <a:pt x="341899" y="293121"/>
                </a:lnTo>
                <a:lnTo>
                  <a:pt x="346837" y="269113"/>
                </a:lnTo>
                <a:lnTo>
                  <a:pt x="345719" y="256347"/>
                </a:lnTo>
                <a:lnTo>
                  <a:pt x="342376" y="244713"/>
                </a:lnTo>
                <a:lnTo>
                  <a:pt x="338088" y="236600"/>
                </a:lnTo>
                <a:close/>
              </a:path>
              <a:path w="474344" h="331469">
                <a:moveTo>
                  <a:pt x="410591" y="0"/>
                </a:moveTo>
                <a:lnTo>
                  <a:pt x="385627" y="4958"/>
                </a:lnTo>
                <a:lnTo>
                  <a:pt x="365378" y="18526"/>
                </a:lnTo>
                <a:lnTo>
                  <a:pt x="351797" y="38736"/>
                </a:lnTo>
                <a:lnTo>
                  <a:pt x="346837" y="63626"/>
                </a:lnTo>
                <a:lnTo>
                  <a:pt x="348150" y="75749"/>
                </a:lnTo>
                <a:lnTo>
                  <a:pt x="351821" y="87455"/>
                </a:lnTo>
                <a:lnTo>
                  <a:pt x="357445" y="98327"/>
                </a:lnTo>
                <a:lnTo>
                  <a:pt x="364617" y="107950"/>
                </a:lnTo>
                <a:lnTo>
                  <a:pt x="302387" y="208533"/>
                </a:lnTo>
                <a:lnTo>
                  <a:pt x="339360" y="208533"/>
                </a:lnTo>
                <a:lnTo>
                  <a:pt x="392811" y="124205"/>
                </a:lnTo>
                <a:lnTo>
                  <a:pt x="425342" y="124205"/>
                </a:lnTo>
                <a:lnTo>
                  <a:pt x="435534" y="122187"/>
                </a:lnTo>
                <a:lnTo>
                  <a:pt x="455739" y="108664"/>
                </a:lnTo>
                <a:lnTo>
                  <a:pt x="465170" y="94614"/>
                </a:lnTo>
                <a:lnTo>
                  <a:pt x="410591" y="94614"/>
                </a:lnTo>
                <a:lnTo>
                  <a:pt x="398228" y="92273"/>
                </a:lnTo>
                <a:lnTo>
                  <a:pt x="388365" y="85788"/>
                </a:lnTo>
                <a:lnTo>
                  <a:pt x="381837" y="75969"/>
                </a:lnTo>
                <a:lnTo>
                  <a:pt x="379475" y="63626"/>
                </a:lnTo>
                <a:lnTo>
                  <a:pt x="381837" y="51284"/>
                </a:lnTo>
                <a:lnTo>
                  <a:pt x="388365" y="41465"/>
                </a:lnTo>
                <a:lnTo>
                  <a:pt x="398228" y="34980"/>
                </a:lnTo>
                <a:lnTo>
                  <a:pt x="410591" y="32638"/>
                </a:lnTo>
                <a:lnTo>
                  <a:pt x="465192" y="32638"/>
                </a:lnTo>
                <a:lnTo>
                  <a:pt x="455739" y="18526"/>
                </a:lnTo>
                <a:lnTo>
                  <a:pt x="435534" y="4958"/>
                </a:lnTo>
                <a:lnTo>
                  <a:pt x="410591" y="0"/>
                </a:lnTo>
                <a:close/>
              </a:path>
              <a:path w="474344" h="331469">
                <a:moveTo>
                  <a:pt x="173355" y="0"/>
                </a:moveTo>
                <a:lnTo>
                  <a:pt x="148391" y="4958"/>
                </a:lnTo>
                <a:lnTo>
                  <a:pt x="128142" y="18526"/>
                </a:lnTo>
                <a:lnTo>
                  <a:pt x="114561" y="38736"/>
                </a:lnTo>
                <a:lnTo>
                  <a:pt x="109600" y="63626"/>
                </a:lnTo>
                <a:lnTo>
                  <a:pt x="111194" y="76630"/>
                </a:lnTo>
                <a:lnTo>
                  <a:pt x="115585" y="88788"/>
                </a:lnTo>
                <a:lnTo>
                  <a:pt x="122191" y="99827"/>
                </a:lnTo>
                <a:lnTo>
                  <a:pt x="130428" y="109473"/>
                </a:lnTo>
                <a:lnTo>
                  <a:pt x="77088" y="207009"/>
                </a:lnTo>
                <a:lnTo>
                  <a:pt x="113231" y="207009"/>
                </a:lnTo>
                <a:lnTo>
                  <a:pt x="158622" y="124205"/>
                </a:lnTo>
                <a:lnTo>
                  <a:pt x="224464" y="124205"/>
                </a:lnTo>
                <a:lnTo>
                  <a:pt x="216408" y="109473"/>
                </a:lnTo>
                <a:lnTo>
                  <a:pt x="224625" y="99827"/>
                </a:lnTo>
                <a:lnTo>
                  <a:pt x="227724" y="94614"/>
                </a:lnTo>
                <a:lnTo>
                  <a:pt x="173355" y="94614"/>
                </a:lnTo>
                <a:lnTo>
                  <a:pt x="160992" y="92273"/>
                </a:lnTo>
                <a:lnTo>
                  <a:pt x="151130" y="85788"/>
                </a:lnTo>
                <a:lnTo>
                  <a:pt x="144601" y="75969"/>
                </a:lnTo>
                <a:lnTo>
                  <a:pt x="142240" y="63626"/>
                </a:lnTo>
                <a:lnTo>
                  <a:pt x="144601" y="51284"/>
                </a:lnTo>
                <a:lnTo>
                  <a:pt x="151129" y="41465"/>
                </a:lnTo>
                <a:lnTo>
                  <a:pt x="160992" y="34980"/>
                </a:lnTo>
                <a:lnTo>
                  <a:pt x="173355" y="32638"/>
                </a:lnTo>
                <a:lnTo>
                  <a:pt x="228050" y="32638"/>
                </a:lnTo>
                <a:lnTo>
                  <a:pt x="218567" y="18526"/>
                </a:lnTo>
                <a:lnTo>
                  <a:pt x="198318" y="4958"/>
                </a:lnTo>
                <a:lnTo>
                  <a:pt x="173355" y="0"/>
                </a:lnTo>
                <a:close/>
              </a:path>
              <a:path w="474344" h="331469">
                <a:moveTo>
                  <a:pt x="290449" y="205485"/>
                </a:moveTo>
                <a:lnTo>
                  <a:pt x="278638" y="205485"/>
                </a:lnTo>
                <a:lnTo>
                  <a:pt x="274193" y="207009"/>
                </a:lnTo>
                <a:lnTo>
                  <a:pt x="296418" y="207009"/>
                </a:lnTo>
                <a:lnTo>
                  <a:pt x="290449" y="205485"/>
                </a:lnTo>
                <a:close/>
              </a:path>
              <a:path w="474344" h="331469">
                <a:moveTo>
                  <a:pt x="188213" y="124205"/>
                </a:moveTo>
                <a:lnTo>
                  <a:pt x="158622" y="124205"/>
                </a:lnTo>
                <a:lnTo>
                  <a:pt x="163068" y="125729"/>
                </a:lnTo>
                <a:lnTo>
                  <a:pt x="167512" y="127126"/>
                </a:lnTo>
                <a:lnTo>
                  <a:pt x="179324" y="127126"/>
                </a:lnTo>
                <a:lnTo>
                  <a:pt x="183769" y="125729"/>
                </a:lnTo>
                <a:lnTo>
                  <a:pt x="188213" y="124205"/>
                </a:lnTo>
                <a:close/>
              </a:path>
              <a:path w="474344" h="331469">
                <a:moveTo>
                  <a:pt x="425342" y="124205"/>
                </a:moveTo>
                <a:lnTo>
                  <a:pt x="392811" y="124205"/>
                </a:lnTo>
                <a:lnTo>
                  <a:pt x="398652" y="125729"/>
                </a:lnTo>
                <a:lnTo>
                  <a:pt x="404622" y="127126"/>
                </a:lnTo>
                <a:lnTo>
                  <a:pt x="410591" y="127126"/>
                </a:lnTo>
                <a:lnTo>
                  <a:pt x="425342" y="124205"/>
                </a:lnTo>
                <a:close/>
              </a:path>
              <a:path w="474344" h="331469">
                <a:moveTo>
                  <a:pt x="228050" y="32638"/>
                </a:moveTo>
                <a:lnTo>
                  <a:pt x="173355" y="32638"/>
                </a:lnTo>
                <a:lnTo>
                  <a:pt x="185717" y="34980"/>
                </a:lnTo>
                <a:lnTo>
                  <a:pt x="195579" y="41465"/>
                </a:lnTo>
                <a:lnTo>
                  <a:pt x="202108" y="51284"/>
                </a:lnTo>
                <a:lnTo>
                  <a:pt x="204469" y="63626"/>
                </a:lnTo>
                <a:lnTo>
                  <a:pt x="202108" y="75969"/>
                </a:lnTo>
                <a:lnTo>
                  <a:pt x="195580" y="85788"/>
                </a:lnTo>
                <a:lnTo>
                  <a:pt x="185717" y="92273"/>
                </a:lnTo>
                <a:lnTo>
                  <a:pt x="173355" y="94614"/>
                </a:lnTo>
                <a:lnTo>
                  <a:pt x="227724" y="94614"/>
                </a:lnTo>
                <a:lnTo>
                  <a:pt x="231187" y="88788"/>
                </a:lnTo>
                <a:lnTo>
                  <a:pt x="235535" y="76630"/>
                </a:lnTo>
                <a:lnTo>
                  <a:pt x="237109" y="63626"/>
                </a:lnTo>
                <a:lnTo>
                  <a:pt x="232148" y="38736"/>
                </a:lnTo>
                <a:lnTo>
                  <a:pt x="228050" y="32638"/>
                </a:lnTo>
                <a:close/>
              </a:path>
              <a:path w="474344" h="331469">
                <a:moveTo>
                  <a:pt x="465192" y="32638"/>
                </a:moveTo>
                <a:lnTo>
                  <a:pt x="410591" y="32638"/>
                </a:lnTo>
                <a:lnTo>
                  <a:pt x="422953" y="34980"/>
                </a:lnTo>
                <a:lnTo>
                  <a:pt x="432815" y="41465"/>
                </a:lnTo>
                <a:lnTo>
                  <a:pt x="439344" y="51284"/>
                </a:lnTo>
                <a:lnTo>
                  <a:pt x="441706" y="63626"/>
                </a:lnTo>
                <a:lnTo>
                  <a:pt x="439344" y="75969"/>
                </a:lnTo>
                <a:lnTo>
                  <a:pt x="432816" y="85788"/>
                </a:lnTo>
                <a:lnTo>
                  <a:pt x="422953" y="92273"/>
                </a:lnTo>
                <a:lnTo>
                  <a:pt x="410591" y="94614"/>
                </a:lnTo>
                <a:lnTo>
                  <a:pt x="465170" y="94614"/>
                </a:lnTo>
                <a:lnTo>
                  <a:pt x="469276" y="88497"/>
                </a:lnTo>
                <a:lnTo>
                  <a:pt x="474218" y="63626"/>
                </a:lnTo>
                <a:lnTo>
                  <a:pt x="469276" y="38736"/>
                </a:lnTo>
                <a:lnTo>
                  <a:pt x="465192" y="32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6350" y="1171194"/>
            <a:ext cx="474345" cy="331470"/>
          </a:xfrm>
          <a:custGeom>
            <a:avLst/>
            <a:gdLst/>
            <a:ahLst/>
            <a:cxnLst/>
            <a:rect l="l" t="t" r="r" b="b"/>
            <a:pathLst>
              <a:path w="474344" h="331469">
                <a:moveTo>
                  <a:pt x="410591" y="0"/>
                </a:moveTo>
                <a:lnTo>
                  <a:pt x="385627" y="4958"/>
                </a:lnTo>
                <a:lnTo>
                  <a:pt x="365378" y="18526"/>
                </a:lnTo>
                <a:lnTo>
                  <a:pt x="351797" y="38736"/>
                </a:lnTo>
                <a:lnTo>
                  <a:pt x="346837" y="63626"/>
                </a:lnTo>
                <a:lnTo>
                  <a:pt x="348150" y="75749"/>
                </a:lnTo>
                <a:lnTo>
                  <a:pt x="351821" y="87455"/>
                </a:lnTo>
                <a:lnTo>
                  <a:pt x="357445" y="98327"/>
                </a:lnTo>
                <a:lnTo>
                  <a:pt x="364617" y="107950"/>
                </a:lnTo>
                <a:lnTo>
                  <a:pt x="328640" y="166100"/>
                </a:lnTo>
                <a:lnTo>
                  <a:pt x="310165" y="195960"/>
                </a:lnTo>
                <a:lnTo>
                  <a:pt x="303359" y="206962"/>
                </a:lnTo>
                <a:lnTo>
                  <a:pt x="302387" y="208533"/>
                </a:lnTo>
                <a:lnTo>
                  <a:pt x="296418" y="207009"/>
                </a:lnTo>
                <a:lnTo>
                  <a:pt x="290449" y="205485"/>
                </a:lnTo>
                <a:lnTo>
                  <a:pt x="284606" y="205485"/>
                </a:lnTo>
                <a:lnTo>
                  <a:pt x="278638" y="205485"/>
                </a:lnTo>
                <a:lnTo>
                  <a:pt x="274193" y="207009"/>
                </a:lnTo>
                <a:lnTo>
                  <a:pt x="269747" y="207009"/>
                </a:lnTo>
                <a:lnTo>
                  <a:pt x="238910" y="150621"/>
                </a:lnTo>
                <a:lnTo>
                  <a:pt x="223075" y="121665"/>
                </a:lnTo>
                <a:lnTo>
                  <a:pt x="217241" y="110997"/>
                </a:lnTo>
                <a:lnTo>
                  <a:pt x="216408" y="109473"/>
                </a:lnTo>
                <a:lnTo>
                  <a:pt x="224625" y="99827"/>
                </a:lnTo>
                <a:lnTo>
                  <a:pt x="231187" y="88788"/>
                </a:lnTo>
                <a:lnTo>
                  <a:pt x="235535" y="76630"/>
                </a:lnTo>
                <a:lnTo>
                  <a:pt x="237109" y="63626"/>
                </a:lnTo>
                <a:lnTo>
                  <a:pt x="232148" y="38736"/>
                </a:lnTo>
                <a:lnTo>
                  <a:pt x="218567" y="18526"/>
                </a:lnTo>
                <a:lnTo>
                  <a:pt x="198318" y="4958"/>
                </a:lnTo>
                <a:lnTo>
                  <a:pt x="173355" y="0"/>
                </a:lnTo>
                <a:lnTo>
                  <a:pt x="148391" y="4958"/>
                </a:lnTo>
                <a:lnTo>
                  <a:pt x="128143" y="18526"/>
                </a:lnTo>
                <a:lnTo>
                  <a:pt x="114561" y="38736"/>
                </a:lnTo>
                <a:lnTo>
                  <a:pt x="109600" y="63626"/>
                </a:lnTo>
                <a:lnTo>
                  <a:pt x="111194" y="76630"/>
                </a:lnTo>
                <a:lnTo>
                  <a:pt x="115585" y="88788"/>
                </a:lnTo>
                <a:lnTo>
                  <a:pt x="122191" y="99827"/>
                </a:lnTo>
                <a:lnTo>
                  <a:pt x="130428" y="109473"/>
                </a:lnTo>
                <a:lnTo>
                  <a:pt x="99591" y="165861"/>
                </a:lnTo>
                <a:lnTo>
                  <a:pt x="83756" y="194817"/>
                </a:lnTo>
                <a:lnTo>
                  <a:pt x="77922" y="205485"/>
                </a:lnTo>
                <a:lnTo>
                  <a:pt x="77088" y="207009"/>
                </a:lnTo>
                <a:lnTo>
                  <a:pt x="72643" y="207009"/>
                </a:lnTo>
                <a:lnTo>
                  <a:pt x="68199" y="205485"/>
                </a:lnTo>
                <a:lnTo>
                  <a:pt x="62230" y="205485"/>
                </a:lnTo>
                <a:lnTo>
                  <a:pt x="38147" y="210427"/>
                </a:lnTo>
                <a:lnTo>
                  <a:pt x="18351" y="223964"/>
                </a:lnTo>
                <a:lnTo>
                  <a:pt x="4937" y="244169"/>
                </a:lnTo>
                <a:lnTo>
                  <a:pt x="0" y="269113"/>
                </a:lnTo>
                <a:lnTo>
                  <a:pt x="4937" y="293121"/>
                </a:lnTo>
                <a:lnTo>
                  <a:pt x="18351" y="312880"/>
                </a:lnTo>
                <a:lnTo>
                  <a:pt x="38147" y="326280"/>
                </a:lnTo>
                <a:lnTo>
                  <a:pt x="62230" y="331215"/>
                </a:lnTo>
                <a:lnTo>
                  <a:pt x="87193" y="326280"/>
                </a:lnTo>
                <a:lnTo>
                  <a:pt x="107442" y="312880"/>
                </a:lnTo>
                <a:lnTo>
                  <a:pt x="121023" y="293121"/>
                </a:lnTo>
                <a:lnTo>
                  <a:pt x="125984" y="269113"/>
                </a:lnTo>
                <a:lnTo>
                  <a:pt x="124622" y="255228"/>
                </a:lnTo>
                <a:lnTo>
                  <a:pt x="120618" y="242617"/>
                </a:lnTo>
                <a:lnTo>
                  <a:pt x="114089" y="231411"/>
                </a:lnTo>
                <a:lnTo>
                  <a:pt x="105156" y="221741"/>
                </a:lnTo>
                <a:lnTo>
                  <a:pt x="136066" y="165353"/>
                </a:lnTo>
                <a:lnTo>
                  <a:pt x="151939" y="136397"/>
                </a:lnTo>
                <a:lnTo>
                  <a:pt x="157787" y="125729"/>
                </a:lnTo>
                <a:lnTo>
                  <a:pt x="158622" y="124205"/>
                </a:lnTo>
                <a:lnTo>
                  <a:pt x="163068" y="125729"/>
                </a:lnTo>
                <a:lnTo>
                  <a:pt x="167512" y="127126"/>
                </a:lnTo>
                <a:lnTo>
                  <a:pt x="173355" y="127126"/>
                </a:lnTo>
                <a:lnTo>
                  <a:pt x="179324" y="127126"/>
                </a:lnTo>
                <a:lnTo>
                  <a:pt x="183769" y="125729"/>
                </a:lnTo>
                <a:lnTo>
                  <a:pt x="188213" y="124205"/>
                </a:lnTo>
                <a:lnTo>
                  <a:pt x="219051" y="180593"/>
                </a:lnTo>
                <a:lnTo>
                  <a:pt x="234886" y="209550"/>
                </a:lnTo>
                <a:lnTo>
                  <a:pt x="240720" y="220217"/>
                </a:lnTo>
                <a:lnTo>
                  <a:pt x="241553" y="221741"/>
                </a:lnTo>
                <a:lnTo>
                  <a:pt x="232693" y="231411"/>
                </a:lnTo>
                <a:lnTo>
                  <a:pt x="226202" y="242617"/>
                </a:lnTo>
                <a:lnTo>
                  <a:pt x="222212" y="255228"/>
                </a:lnTo>
                <a:lnTo>
                  <a:pt x="220853" y="269113"/>
                </a:lnTo>
                <a:lnTo>
                  <a:pt x="225813" y="293121"/>
                </a:lnTo>
                <a:lnTo>
                  <a:pt x="239394" y="312880"/>
                </a:lnTo>
                <a:lnTo>
                  <a:pt x="259643" y="326280"/>
                </a:lnTo>
                <a:lnTo>
                  <a:pt x="284606" y="331215"/>
                </a:lnTo>
                <a:lnTo>
                  <a:pt x="308689" y="326280"/>
                </a:lnTo>
                <a:lnTo>
                  <a:pt x="328485" y="312880"/>
                </a:lnTo>
                <a:lnTo>
                  <a:pt x="341899" y="293121"/>
                </a:lnTo>
                <a:lnTo>
                  <a:pt x="346837" y="269113"/>
                </a:lnTo>
                <a:lnTo>
                  <a:pt x="345719" y="256347"/>
                </a:lnTo>
                <a:lnTo>
                  <a:pt x="342376" y="244713"/>
                </a:lnTo>
                <a:lnTo>
                  <a:pt x="336817" y="234197"/>
                </a:lnTo>
                <a:lnTo>
                  <a:pt x="329056" y="224789"/>
                </a:lnTo>
                <a:lnTo>
                  <a:pt x="365914" y="166639"/>
                </a:lnTo>
                <a:lnTo>
                  <a:pt x="384841" y="136778"/>
                </a:lnTo>
                <a:lnTo>
                  <a:pt x="391814" y="125777"/>
                </a:lnTo>
                <a:lnTo>
                  <a:pt x="392811" y="124205"/>
                </a:lnTo>
                <a:lnTo>
                  <a:pt x="398652" y="125729"/>
                </a:lnTo>
                <a:lnTo>
                  <a:pt x="404622" y="127126"/>
                </a:lnTo>
                <a:lnTo>
                  <a:pt x="410591" y="127126"/>
                </a:lnTo>
                <a:lnTo>
                  <a:pt x="435534" y="122187"/>
                </a:lnTo>
                <a:lnTo>
                  <a:pt x="455739" y="108664"/>
                </a:lnTo>
                <a:lnTo>
                  <a:pt x="469276" y="88497"/>
                </a:lnTo>
                <a:lnTo>
                  <a:pt x="474218" y="63626"/>
                </a:lnTo>
                <a:lnTo>
                  <a:pt x="469276" y="38736"/>
                </a:lnTo>
                <a:lnTo>
                  <a:pt x="455739" y="18526"/>
                </a:lnTo>
                <a:lnTo>
                  <a:pt x="435534" y="4958"/>
                </a:lnTo>
                <a:lnTo>
                  <a:pt x="410591" y="0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2702" y="1403032"/>
            <a:ext cx="73278" cy="73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3827" y="1199070"/>
            <a:ext cx="71754" cy="71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3555" y="1403032"/>
            <a:ext cx="73278" cy="73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1063" y="1199070"/>
            <a:ext cx="71755" cy="71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8414" y="1491361"/>
            <a:ext cx="239395" cy="372110"/>
          </a:xfrm>
          <a:custGeom>
            <a:avLst/>
            <a:gdLst/>
            <a:ahLst/>
            <a:cxnLst/>
            <a:rect l="l" t="t" r="r" b="b"/>
            <a:pathLst>
              <a:path w="239394" h="372110">
                <a:moveTo>
                  <a:pt x="64008" y="0"/>
                </a:moveTo>
                <a:lnTo>
                  <a:pt x="18161" y="40766"/>
                </a:lnTo>
                <a:lnTo>
                  <a:pt x="150749" y="189991"/>
                </a:lnTo>
                <a:lnTo>
                  <a:pt x="0" y="324103"/>
                </a:lnTo>
                <a:lnTo>
                  <a:pt x="42164" y="371601"/>
                </a:lnTo>
                <a:lnTo>
                  <a:pt x="238887" y="196723"/>
                </a:lnTo>
                <a:lnTo>
                  <a:pt x="64008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60169" y="2240407"/>
            <a:ext cx="6487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355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РЛК предоставляют лизинговое финансирование на всей территории  Российской Федерации вне зависимости от местонахождения</a:t>
            </a:r>
            <a:r>
              <a:rPr sz="1200" b="1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лизингополучателя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15488" y="2816200"/>
            <a:ext cx="6045200" cy="18205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6%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-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российское</a:t>
            </a:r>
            <a:r>
              <a:rPr sz="1400" spc="-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оборудование;</a:t>
            </a:r>
            <a:endParaRPr sz="14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8%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-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иностранное</a:t>
            </a:r>
            <a:r>
              <a:rPr sz="1400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оборудование;</a:t>
            </a:r>
            <a:endParaRPr sz="14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беззалоговое</a:t>
            </a:r>
            <a:r>
              <a:rPr sz="14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финансирование;</a:t>
            </a:r>
            <a:endParaRPr sz="14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нет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ограничения в выборе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оборудования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и</a:t>
            </a:r>
            <a:r>
              <a:rPr sz="1400" spc="-10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поставщика;</a:t>
            </a:r>
            <a:endParaRPr sz="14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свободный график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платежей исходя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из сезонности</a:t>
            </a:r>
            <a:r>
              <a:rPr sz="1400" spc="-1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бизнеса;</a:t>
            </a:r>
            <a:endParaRPr sz="14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первый платеж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через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30</a:t>
            </a:r>
            <a:r>
              <a:rPr sz="1400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дней;</a:t>
            </a:r>
            <a:endParaRPr sz="14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поручительство Московского областного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Гарантийного</a:t>
            </a:r>
            <a:r>
              <a:rPr sz="1400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фонда.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94942" y="3040633"/>
            <a:ext cx="127762" cy="1292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3622" y="3282441"/>
            <a:ext cx="239395" cy="371475"/>
          </a:xfrm>
          <a:custGeom>
            <a:avLst/>
            <a:gdLst/>
            <a:ahLst/>
            <a:cxnLst/>
            <a:rect l="l" t="t" r="r" b="b"/>
            <a:pathLst>
              <a:path w="239394" h="371475">
                <a:moveTo>
                  <a:pt x="64007" y="0"/>
                </a:moveTo>
                <a:lnTo>
                  <a:pt x="18160" y="40766"/>
                </a:lnTo>
                <a:lnTo>
                  <a:pt x="150748" y="189991"/>
                </a:lnTo>
                <a:lnTo>
                  <a:pt x="0" y="323976"/>
                </a:lnTo>
                <a:lnTo>
                  <a:pt x="42163" y="371474"/>
                </a:lnTo>
                <a:lnTo>
                  <a:pt x="238886" y="196595"/>
                </a:lnTo>
                <a:lnTo>
                  <a:pt x="6400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7736" y="3219640"/>
            <a:ext cx="232028" cy="203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92174" y="3053588"/>
            <a:ext cx="343535" cy="452120"/>
          </a:xfrm>
          <a:custGeom>
            <a:avLst/>
            <a:gdLst/>
            <a:ahLst/>
            <a:cxnLst/>
            <a:rect l="l" t="t" r="r" b="b"/>
            <a:pathLst>
              <a:path w="343535" h="452120">
                <a:moveTo>
                  <a:pt x="55371" y="0"/>
                </a:moveTo>
                <a:lnTo>
                  <a:pt x="44831" y="0"/>
                </a:lnTo>
                <a:lnTo>
                  <a:pt x="27807" y="3706"/>
                </a:lnTo>
                <a:lnTo>
                  <a:pt x="13509" y="13843"/>
                </a:lnTo>
                <a:lnTo>
                  <a:pt x="3665" y="28932"/>
                </a:lnTo>
                <a:lnTo>
                  <a:pt x="0" y="47498"/>
                </a:lnTo>
                <a:lnTo>
                  <a:pt x="0" y="404494"/>
                </a:lnTo>
                <a:lnTo>
                  <a:pt x="3665" y="423080"/>
                </a:lnTo>
                <a:lnTo>
                  <a:pt x="13509" y="438213"/>
                </a:lnTo>
                <a:lnTo>
                  <a:pt x="27807" y="448393"/>
                </a:lnTo>
                <a:lnTo>
                  <a:pt x="44831" y="452119"/>
                </a:lnTo>
                <a:lnTo>
                  <a:pt x="295528" y="452119"/>
                </a:lnTo>
                <a:lnTo>
                  <a:pt x="314094" y="448393"/>
                </a:lnTo>
                <a:lnTo>
                  <a:pt x="329183" y="438213"/>
                </a:lnTo>
                <a:lnTo>
                  <a:pt x="339320" y="423080"/>
                </a:lnTo>
                <a:lnTo>
                  <a:pt x="339860" y="420369"/>
                </a:lnTo>
                <a:lnTo>
                  <a:pt x="36956" y="420369"/>
                </a:lnTo>
                <a:lnTo>
                  <a:pt x="31622" y="412495"/>
                </a:lnTo>
                <a:lnTo>
                  <a:pt x="31622" y="36956"/>
                </a:lnTo>
                <a:lnTo>
                  <a:pt x="36956" y="31623"/>
                </a:lnTo>
                <a:lnTo>
                  <a:pt x="55371" y="31623"/>
                </a:lnTo>
                <a:lnTo>
                  <a:pt x="60706" y="23749"/>
                </a:lnTo>
                <a:lnTo>
                  <a:pt x="60706" y="7874"/>
                </a:lnTo>
                <a:lnTo>
                  <a:pt x="55371" y="0"/>
                </a:lnTo>
                <a:close/>
              </a:path>
              <a:path w="343535" h="452120">
                <a:moveTo>
                  <a:pt x="295528" y="0"/>
                </a:moveTo>
                <a:lnTo>
                  <a:pt x="226948" y="0"/>
                </a:lnTo>
                <a:lnTo>
                  <a:pt x="219075" y="7874"/>
                </a:lnTo>
                <a:lnTo>
                  <a:pt x="219075" y="23749"/>
                </a:lnTo>
                <a:lnTo>
                  <a:pt x="226948" y="31623"/>
                </a:lnTo>
                <a:lnTo>
                  <a:pt x="306069" y="31623"/>
                </a:lnTo>
                <a:lnTo>
                  <a:pt x="311403" y="36956"/>
                </a:lnTo>
                <a:lnTo>
                  <a:pt x="311403" y="412495"/>
                </a:lnTo>
                <a:lnTo>
                  <a:pt x="306069" y="420369"/>
                </a:lnTo>
                <a:lnTo>
                  <a:pt x="339860" y="420369"/>
                </a:lnTo>
                <a:lnTo>
                  <a:pt x="343026" y="404494"/>
                </a:lnTo>
                <a:lnTo>
                  <a:pt x="343026" y="47498"/>
                </a:lnTo>
                <a:lnTo>
                  <a:pt x="339320" y="28932"/>
                </a:lnTo>
                <a:lnTo>
                  <a:pt x="329184" y="13843"/>
                </a:lnTo>
                <a:lnTo>
                  <a:pt x="314094" y="3706"/>
                </a:lnTo>
                <a:lnTo>
                  <a:pt x="295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2174" y="3053588"/>
            <a:ext cx="343535" cy="452120"/>
          </a:xfrm>
          <a:custGeom>
            <a:avLst/>
            <a:gdLst/>
            <a:ahLst/>
            <a:cxnLst/>
            <a:rect l="l" t="t" r="r" b="b"/>
            <a:pathLst>
              <a:path w="343535" h="452120">
                <a:moveTo>
                  <a:pt x="295528" y="452119"/>
                </a:moveTo>
                <a:lnTo>
                  <a:pt x="150594" y="452119"/>
                </a:lnTo>
                <a:lnTo>
                  <a:pt x="76168" y="452119"/>
                </a:lnTo>
                <a:lnTo>
                  <a:pt x="48748" y="452119"/>
                </a:lnTo>
                <a:lnTo>
                  <a:pt x="44831" y="452119"/>
                </a:lnTo>
                <a:lnTo>
                  <a:pt x="27807" y="448393"/>
                </a:lnTo>
                <a:lnTo>
                  <a:pt x="13509" y="438213"/>
                </a:lnTo>
                <a:lnTo>
                  <a:pt x="3665" y="423080"/>
                </a:lnTo>
                <a:lnTo>
                  <a:pt x="0" y="404494"/>
                </a:lnTo>
                <a:lnTo>
                  <a:pt x="0" y="198106"/>
                </a:lnTo>
                <a:lnTo>
                  <a:pt x="0" y="92122"/>
                </a:lnTo>
                <a:lnTo>
                  <a:pt x="0" y="53076"/>
                </a:lnTo>
                <a:lnTo>
                  <a:pt x="0" y="47498"/>
                </a:lnTo>
                <a:lnTo>
                  <a:pt x="3665" y="28932"/>
                </a:lnTo>
                <a:lnTo>
                  <a:pt x="13509" y="13842"/>
                </a:lnTo>
                <a:lnTo>
                  <a:pt x="27807" y="3706"/>
                </a:lnTo>
                <a:lnTo>
                  <a:pt x="44831" y="0"/>
                </a:lnTo>
                <a:lnTo>
                  <a:pt x="55371" y="0"/>
                </a:lnTo>
                <a:lnTo>
                  <a:pt x="60706" y="7874"/>
                </a:lnTo>
                <a:lnTo>
                  <a:pt x="60706" y="15748"/>
                </a:lnTo>
                <a:lnTo>
                  <a:pt x="60706" y="23749"/>
                </a:lnTo>
                <a:lnTo>
                  <a:pt x="55371" y="31623"/>
                </a:lnTo>
                <a:lnTo>
                  <a:pt x="44831" y="31623"/>
                </a:lnTo>
                <a:lnTo>
                  <a:pt x="36956" y="31623"/>
                </a:lnTo>
                <a:lnTo>
                  <a:pt x="31622" y="36956"/>
                </a:lnTo>
                <a:lnTo>
                  <a:pt x="31622" y="47498"/>
                </a:lnTo>
                <a:lnTo>
                  <a:pt x="31622" y="253886"/>
                </a:lnTo>
                <a:lnTo>
                  <a:pt x="31622" y="359870"/>
                </a:lnTo>
                <a:lnTo>
                  <a:pt x="31622" y="398916"/>
                </a:lnTo>
                <a:lnTo>
                  <a:pt x="31622" y="404494"/>
                </a:lnTo>
                <a:lnTo>
                  <a:pt x="31622" y="412495"/>
                </a:lnTo>
                <a:lnTo>
                  <a:pt x="36956" y="420369"/>
                </a:lnTo>
                <a:lnTo>
                  <a:pt x="306069" y="420369"/>
                </a:lnTo>
                <a:lnTo>
                  <a:pt x="311403" y="412495"/>
                </a:lnTo>
                <a:lnTo>
                  <a:pt x="311403" y="36956"/>
                </a:lnTo>
                <a:lnTo>
                  <a:pt x="306069" y="31623"/>
                </a:lnTo>
                <a:lnTo>
                  <a:pt x="226948" y="31623"/>
                </a:lnTo>
                <a:lnTo>
                  <a:pt x="219075" y="23749"/>
                </a:lnTo>
                <a:lnTo>
                  <a:pt x="219075" y="15748"/>
                </a:lnTo>
                <a:lnTo>
                  <a:pt x="219075" y="7874"/>
                </a:lnTo>
                <a:lnTo>
                  <a:pt x="226948" y="0"/>
                </a:lnTo>
                <a:lnTo>
                  <a:pt x="295528" y="0"/>
                </a:lnTo>
                <a:lnTo>
                  <a:pt x="314094" y="3706"/>
                </a:lnTo>
                <a:lnTo>
                  <a:pt x="329184" y="13843"/>
                </a:lnTo>
                <a:lnTo>
                  <a:pt x="339320" y="28932"/>
                </a:lnTo>
                <a:lnTo>
                  <a:pt x="343026" y="47498"/>
                </a:lnTo>
                <a:lnTo>
                  <a:pt x="343026" y="253886"/>
                </a:lnTo>
                <a:lnTo>
                  <a:pt x="343026" y="359870"/>
                </a:lnTo>
                <a:lnTo>
                  <a:pt x="343026" y="398916"/>
                </a:lnTo>
                <a:lnTo>
                  <a:pt x="343026" y="404494"/>
                </a:lnTo>
                <a:lnTo>
                  <a:pt x="339320" y="423080"/>
                </a:lnTo>
                <a:lnTo>
                  <a:pt x="329183" y="438213"/>
                </a:lnTo>
                <a:lnTo>
                  <a:pt x="314094" y="448393"/>
                </a:lnTo>
                <a:lnTo>
                  <a:pt x="295528" y="45211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11783" y="3618357"/>
            <a:ext cx="1401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86995" indent="-15113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Преиму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щ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ес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тва 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программы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льготного</a:t>
            </a:r>
            <a:r>
              <a:rPr sz="1200" b="1" spc="-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лизинга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46302" y="2715767"/>
            <a:ext cx="7124065" cy="0"/>
          </a:xfrm>
          <a:custGeom>
            <a:avLst/>
            <a:gdLst/>
            <a:ahLst/>
            <a:cxnLst/>
            <a:rect l="l" t="t" r="r" b="b"/>
            <a:pathLst>
              <a:path w="7124065">
                <a:moveTo>
                  <a:pt x="0" y="0"/>
                </a:moveTo>
                <a:lnTo>
                  <a:pt x="712373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36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5513" y="806373"/>
            <a:ext cx="1908683" cy="1145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51678" y="1255521"/>
            <a:ext cx="8820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УСЛОВИЯ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88966" y="1150213"/>
            <a:ext cx="482498" cy="482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9883" y="175006"/>
            <a:ext cx="75330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6409" marR="5080" indent="-47434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Предоставление малым </a:t>
            </a:r>
            <a:r>
              <a:rPr dirty="0"/>
              <a:t>и </a:t>
            </a:r>
            <a:r>
              <a:rPr spc="-5" dirty="0"/>
              <a:t>средним предприятиям </a:t>
            </a:r>
            <a:r>
              <a:rPr dirty="0"/>
              <a:t>Московской </a:t>
            </a:r>
            <a:r>
              <a:rPr spc="-5" dirty="0"/>
              <a:t>области </a:t>
            </a:r>
            <a:r>
              <a:rPr dirty="0"/>
              <a:t>льготного  </a:t>
            </a:r>
            <a:r>
              <a:rPr spc="-5" dirty="0"/>
              <a:t>кредитования (Постановление Правительства </a:t>
            </a:r>
            <a:r>
              <a:rPr dirty="0"/>
              <a:t>РФ </a:t>
            </a:r>
            <a:r>
              <a:rPr spc="-5" dirty="0"/>
              <a:t>от </a:t>
            </a:r>
            <a:r>
              <a:rPr dirty="0"/>
              <a:t>30.12.2018г.</a:t>
            </a:r>
            <a:r>
              <a:rPr spc="-114" dirty="0"/>
              <a:t> </a:t>
            </a:r>
            <a:r>
              <a:rPr dirty="0"/>
              <a:t>№1764)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2671" y="836498"/>
            <a:ext cx="34829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Деятельность в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одной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или</a:t>
            </a:r>
            <a:r>
              <a:rPr sz="1400" b="1" spc="-1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нескольких</a:t>
            </a:r>
            <a:endParaRPr sz="1400">
              <a:latin typeface="Century Gothic"/>
              <a:cs typeface="Century Gothic"/>
            </a:endParaRPr>
          </a:p>
          <a:p>
            <a:pPr marL="90170">
              <a:lnSpc>
                <a:spcPct val="100000"/>
              </a:lnSpc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приоритетных отраслях</a:t>
            </a:r>
            <a:r>
              <a:rPr sz="1400" b="1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экономики: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7717" y="1810257"/>
            <a:ext cx="1659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Century Gothic"/>
                <a:cs typeface="Century Gothic"/>
              </a:rPr>
              <a:t>Ставка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не выше</a:t>
            </a:r>
            <a:r>
              <a:rPr sz="1200" b="1" spc="-5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8,5%</a:t>
            </a:r>
            <a:endParaRPr sz="1200">
              <a:latin typeface="Century Gothic"/>
              <a:cs typeface="Century Gothic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807" y="1420435"/>
          <a:ext cx="4262120" cy="235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545"/>
                <a:gridCol w="2187575"/>
              </a:tblGrid>
              <a:tr h="2351860">
                <a:tc>
                  <a:txBody>
                    <a:bodyPr/>
                    <a:lstStyle/>
                    <a:p>
                      <a:pPr marL="469900" indent="-3429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469265" algn="l"/>
                          <a:tab pos="469900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сельское</a:t>
                      </a:r>
                      <a:r>
                        <a:rPr sz="11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хозяйство;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69900" indent="-34290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69265" algn="l"/>
                          <a:tab pos="469900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обрабатывающее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производство;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69900" marR="66675" indent="-34290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69265" algn="l"/>
                          <a:tab pos="469900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производство и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распределение  электроэнергии,</a:t>
                      </a:r>
                      <a:r>
                        <a:rPr sz="11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газа  и</a:t>
                      </a:r>
                      <a:r>
                        <a:rPr sz="11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воды;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69900" indent="-34290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69265" algn="l"/>
                          <a:tab pos="469900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строительство;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69900" marR="412115" indent="-34290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69265" algn="l"/>
                          <a:tab pos="469900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деятельность в  сфере</a:t>
                      </a:r>
                      <a:r>
                        <a:rPr sz="1100" spc="-1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туризма;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69900" marR="48514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469265" algn="l"/>
                          <a:tab pos="469900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деятельность в  области  информации</a:t>
                      </a:r>
                      <a:r>
                        <a:rPr sz="1100" spc="-1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и  связи;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417830" indent="-34417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417830" algn="l"/>
                          <a:tab pos="41846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здравоохранение;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17830" indent="-34417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17830" algn="l"/>
                          <a:tab pos="41846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образование;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17830" indent="-34417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17830" algn="l"/>
                          <a:tab pos="418465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водоснабжение;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17830" indent="-34417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17830" algn="l"/>
                          <a:tab pos="418465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деятельность</a:t>
                      </a:r>
                      <a:r>
                        <a:rPr sz="11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гостиниц;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17830" marR="119380" indent="-34353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17830" algn="l"/>
                          <a:tab pos="418465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деятельность в</a:t>
                      </a:r>
                      <a:r>
                        <a:rPr sz="1100" spc="-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области 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культуры;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17830" indent="-34417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17830" algn="l"/>
                          <a:tab pos="41846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наука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1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техника;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17830" indent="-34417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17830" algn="l"/>
                          <a:tab pos="41846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прочие</a:t>
                      </a:r>
                      <a:r>
                        <a:rPr sz="11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услуги;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17830" marR="328930" indent="-34353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17830" algn="l"/>
                          <a:tab pos="418465" algn="l"/>
                        </a:tabLst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торговля (только при  реализации  инвестиционных  проектов);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L="417830" marR="389255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417830" algn="l"/>
                          <a:tab pos="418465" algn="l"/>
                        </a:tabLst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транспортировка</a:t>
                      </a:r>
                      <a:r>
                        <a:rPr sz="1100" spc="-114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и  хранение.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/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347717" y="2176017"/>
            <a:ext cx="470916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Century Gothic"/>
                <a:cs typeface="Century Gothic"/>
              </a:rPr>
              <a:t>Сумма </a:t>
            </a:r>
            <a:r>
              <a:rPr sz="1200" dirty="0">
                <a:solidFill>
                  <a:srgbClr val="C00000"/>
                </a:solidFill>
                <a:latin typeface="Century Gothic"/>
                <a:cs typeface="Century Gothic"/>
              </a:rPr>
              <a:t>кредита –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от 500 тыс. руб. </a:t>
            </a:r>
            <a:r>
              <a:rPr sz="1200" b="1" dirty="0">
                <a:solidFill>
                  <a:srgbClr val="C00000"/>
                </a:solidFill>
                <a:latin typeface="Century Gothic"/>
                <a:cs typeface="Century Gothic"/>
              </a:rPr>
              <a:t>до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500 млн. руб.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C00000"/>
                </a:solidFill>
                <a:latin typeface="Century Gothic"/>
                <a:cs typeface="Century Gothic"/>
              </a:rPr>
              <a:t>Срок кредита </a:t>
            </a:r>
            <a:r>
              <a:rPr sz="1200" dirty="0">
                <a:solidFill>
                  <a:srgbClr val="C00000"/>
                </a:solidFill>
                <a:latin typeface="Century Gothic"/>
                <a:cs typeface="Century Gothic"/>
              </a:rPr>
              <a:t>– </a:t>
            </a:r>
            <a:r>
              <a:rPr sz="1200" b="1" dirty="0">
                <a:solidFill>
                  <a:srgbClr val="C00000"/>
                </a:solidFill>
                <a:latin typeface="Century Gothic"/>
                <a:cs typeface="Century Gothic"/>
              </a:rPr>
              <a:t>до 3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лет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entury Gothic"/>
                <a:cs typeface="Century Gothic"/>
              </a:rPr>
              <a:t>(на </a:t>
            </a:r>
            <a:r>
              <a:rPr sz="1200" spc="-5" dirty="0">
                <a:latin typeface="Century Gothic"/>
                <a:cs typeface="Century Gothic"/>
              </a:rPr>
              <a:t>пополнение оборотных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средств)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C00000"/>
                </a:solidFill>
                <a:latin typeface="Century Gothic"/>
                <a:cs typeface="Century Gothic"/>
              </a:rPr>
              <a:t>Сумма </a:t>
            </a:r>
            <a:r>
              <a:rPr sz="1200" dirty="0">
                <a:solidFill>
                  <a:srgbClr val="C00000"/>
                </a:solidFill>
                <a:latin typeface="Century Gothic"/>
                <a:cs typeface="Century Gothic"/>
              </a:rPr>
              <a:t>кредита –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от 500 тыс. руб. </a:t>
            </a:r>
            <a:r>
              <a:rPr sz="1200" b="1" dirty="0">
                <a:solidFill>
                  <a:srgbClr val="C00000"/>
                </a:solidFill>
                <a:latin typeface="Century Gothic"/>
                <a:cs typeface="Century Gothic"/>
              </a:rPr>
              <a:t>до 1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млрд.</a:t>
            </a:r>
            <a:r>
              <a:rPr sz="1200" b="1" spc="-3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руб.</a:t>
            </a:r>
            <a:endParaRPr sz="1200">
              <a:latin typeface="Century Gothic"/>
              <a:cs typeface="Century Gothic"/>
            </a:endParaRPr>
          </a:p>
          <a:p>
            <a:pPr marL="12700" marR="459105" indent="1426210">
              <a:lnSpc>
                <a:spcPct val="100000"/>
              </a:lnSpc>
            </a:pP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от 500 тыс. руб. </a:t>
            </a:r>
            <a:r>
              <a:rPr sz="1200" b="1" dirty="0">
                <a:solidFill>
                  <a:srgbClr val="C00000"/>
                </a:solidFill>
                <a:latin typeface="Century Gothic"/>
                <a:cs typeface="Century Gothic"/>
              </a:rPr>
              <a:t>до 2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млрд. руб. </a:t>
            </a:r>
            <a:r>
              <a:rPr sz="1200" spc="-10" dirty="0">
                <a:latin typeface="Century Gothic"/>
                <a:cs typeface="Century Gothic"/>
              </a:rPr>
              <a:t>(для  </a:t>
            </a:r>
            <a:r>
              <a:rPr sz="1200" spc="-5" dirty="0">
                <a:latin typeface="Century Gothic"/>
                <a:cs typeface="Century Gothic"/>
              </a:rPr>
              <a:t>отраслей: туризм, гостиничный бизнес, предприятия  общепита </a:t>
            </a:r>
            <a:r>
              <a:rPr sz="1200" spc="-10" dirty="0">
                <a:latin typeface="Century Gothic"/>
                <a:cs typeface="Century Gothic"/>
              </a:rPr>
              <a:t>(кроме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ресторанов))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C00000"/>
                </a:solidFill>
                <a:latin typeface="Century Gothic"/>
                <a:cs typeface="Century Gothic"/>
              </a:rPr>
              <a:t>Срок кредита </a:t>
            </a:r>
            <a:r>
              <a:rPr sz="1200" dirty="0">
                <a:solidFill>
                  <a:srgbClr val="C00000"/>
                </a:solidFill>
                <a:latin typeface="Century Gothic"/>
                <a:cs typeface="Century Gothic"/>
              </a:rPr>
              <a:t>– </a:t>
            </a:r>
            <a:r>
              <a:rPr sz="1200" b="1" dirty="0">
                <a:solidFill>
                  <a:srgbClr val="C00000"/>
                </a:solidFill>
                <a:latin typeface="Century Gothic"/>
                <a:cs typeface="Century Gothic"/>
              </a:rPr>
              <a:t>до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10</a:t>
            </a:r>
            <a:r>
              <a:rPr sz="1200" b="1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лет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ts val="1305"/>
              </a:lnSpc>
            </a:pPr>
            <a:r>
              <a:rPr sz="1200" spc="-10" dirty="0">
                <a:latin typeface="Century Gothic"/>
                <a:cs typeface="Century Gothic"/>
              </a:rPr>
              <a:t>(на </a:t>
            </a:r>
            <a:r>
              <a:rPr sz="1200" spc="-5" dirty="0">
                <a:latin typeface="Century Gothic"/>
                <a:cs typeface="Century Gothic"/>
              </a:rPr>
              <a:t>инвестиционные цели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)</a:t>
            </a:r>
            <a:endParaRPr sz="1200">
              <a:latin typeface="Century Gothic"/>
              <a:cs typeface="Century Gothic"/>
            </a:endParaRPr>
          </a:p>
          <a:p>
            <a:pPr marL="80010">
              <a:lnSpc>
                <a:spcPts val="1545"/>
              </a:lnSpc>
              <a:tabLst>
                <a:tab pos="4297680" algn="l"/>
              </a:tabLst>
            </a:pPr>
            <a:r>
              <a:rPr sz="1400" u="sng" dirty="0">
                <a:solidFill>
                  <a:srgbClr val="40404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5" dirty="0">
                <a:solidFill>
                  <a:srgbClr val="C00000"/>
                </a:solidFill>
                <a:latin typeface="Century Gothic"/>
                <a:cs typeface="Century Gothic"/>
              </a:rPr>
              <a:t>Обеспечение:</a:t>
            </a:r>
            <a:endParaRPr sz="12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entury Gothic"/>
                <a:cs typeface="Century Gothic"/>
              </a:rPr>
              <a:t>Залог недвижимости, приобретаемой  техники/оборудования, поручительство собственников, иное  имущество заемщика, гарантийные инструменты  господдержки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МСП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446" y="3971035"/>
            <a:ext cx="3729990" cy="62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u="heavy" spc="-35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entury Gothic"/>
                <a:cs typeface="Century Gothic"/>
              </a:rPr>
              <a:t>Список уполномоченных</a:t>
            </a:r>
            <a:r>
              <a:rPr sz="1400" b="1" u="heavy" spc="-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entury Gothic"/>
                <a:cs typeface="Century Gothic"/>
              </a:rPr>
              <a:t>банков: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b="1" u="heavy" spc="-5" dirty="0">
                <a:solidFill>
                  <a:srgbClr val="0177BC"/>
                </a:solidFill>
                <a:uFill>
                  <a:solidFill>
                    <a:srgbClr val="0177BC"/>
                  </a:solidFill>
                </a:uFill>
                <a:latin typeface="Century Gothic"/>
                <a:cs typeface="Century Gothic"/>
                <a:hlinkClick r:id="rId5"/>
              </a:rPr>
              <a:t>http://economy.gov.ru/minec/press/news/2019022501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7144" y="302514"/>
            <a:ext cx="4396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Центры </a:t>
            </a:r>
            <a:r>
              <a:rPr sz="1800" dirty="0"/>
              <a:t>«Мой </a:t>
            </a:r>
            <a:r>
              <a:rPr sz="1800" spc="-5" dirty="0"/>
              <a:t>бизнес» </a:t>
            </a:r>
            <a:r>
              <a:rPr sz="1800" dirty="0"/>
              <a:t>в</a:t>
            </a:r>
            <a:r>
              <a:rPr sz="1800" spc="-110" dirty="0"/>
              <a:t> </a:t>
            </a:r>
            <a:r>
              <a:rPr sz="1800" spc="-5" dirty="0"/>
              <a:t>Подмосковье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35496" y="3454"/>
            <a:ext cx="1250276" cy="750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5711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37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2966" y="1197990"/>
            <a:ext cx="7689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У</a:t>
            </a:r>
            <a:r>
              <a:rPr sz="15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С</a:t>
            </a:r>
            <a:r>
              <a:rPr sz="1500" b="1" dirty="0">
                <a:solidFill>
                  <a:srgbClr val="404040"/>
                </a:solidFill>
                <a:latin typeface="Century Gothic"/>
                <a:cs typeface="Century Gothic"/>
              </a:rPr>
              <a:t>ЛУГИ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1333" y="1127252"/>
            <a:ext cx="22288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417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Преимущества  </a:t>
            </a:r>
            <a:r>
              <a:rPr sz="1500" b="1" dirty="0">
                <a:solidFill>
                  <a:srgbClr val="404040"/>
                </a:solidFill>
                <a:latin typeface="Century Gothic"/>
                <a:cs typeface="Century Gothic"/>
              </a:rPr>
              <a:t>Центров </a:t>
            </a:r>
            <a:r>
              <a:rPr sz="15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«Мой</a:t>
            </a:r>
            <a:r>
              <a:rPr sz="1500" b="1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бизнес»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6180" y="754760"/>
            <a:ext cx="58718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Открыто 12 центров по оказанию услуг</a:t>
            </a:r>
            <a:r>
              <a:rPr sz="1500" b="1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предпринимателям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7396" y="1694789"/>
            <a:ext cx="328612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38860">
              <a:lnSpc>
                <a:spcPct val="15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индивидуальный подход  принцип 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«одного</a:t>
            </a:r>
            <a:r>
              <a:rPr sz="1400" b="1" spc="-5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окна»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все </a:t>
            </a:r>
            <a:r>
              <a:rPr sz="1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услуги оказываются</a:t>
            </a:r>
            <a:r>
              <a:rPr sz="1400" b="1" spc="-7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entury Gothic"/>
                <a:cs typeface="Century Gothic"/>
              </a:rPr>
              <a:t>бесплатно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3171" y="1645665"/>
            <a:ext cx="2962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консультирование по </a:t>
            </a:r>
            <a:r>
              <a:rPr sz="1200" dirty="0">
                <a:latin typeface="Century Gothic"/>
                <a:cs typeface="Century Gothic"/>
              </a:rPr>
              <a:t>всем </a:t>
            </a:r>
            <a:r>
              <a:rPr sz="1200" spc="-5" dirty="0">
                <a:latin typeface="Century Gothic"/>
                <a:cs typeface="Century Gothic"/>
              </a:rPr>
              <a:t>вопросам  бизнеса;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171" y="2194382"/>
            <a:ext cx="28371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помощь </a:t>
            </a:r>
            <a:r>
              <a:rPr sz="1200" dirty="0">
                <a:latin typeface="Century Gothic"/>
                <a:cs typeface="Century Gothic"/>
              </a:rPr>
              <a:t>в </a:t>
            </a:r>
            <a:r>
              <a:rPr sz="1200" spc="-5" dirty="0">
                <a:latin typeface="Century Gothic"/>
                <a:cs typeface="Century Gothic"/>
              </a:rPr>
              <a:t>оформлении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документов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3171" y="2560447"/>
            <a:ext cx="32848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содействие </a:t>
            </a:r>
            <a:r>
              <a:rPr sz="1200" dirty="0">
                <a:latin typeface="Century Gothic"/>
                <a:cs typeface="Century Gothic"/>
              </a:rPr>
              <a:t>в </a:t>
            </a:r>
            <a:r>
              <a:rPr sz="1200" spc="-5" dirty="0">
                <a:latin typeface="Century Gothic"/>
                <a:cs typeface="Century Gothic"/>
              </a:rPr>
              <a:t>подключении </a:t>
            </a:r>
            <a:r>
              <a:rPr sz="1200" dirty="0">
                <a:latin typeface="Century Gothic"/>
                <a:cs typeface="Century Gothic"/>
              </a:rPr>
              <a:t>к </a:t>
            </a:r>
            <a:r>
              <a:rPr sz="1200" spc="-5" dirty="0">
                <a:latin typeface="Century Gothic"/>
                <a:cs typeface="Century Gothic"/>
              </a:rPr>
              <a:t>инженерным  сетям, подборе помещений </a:t>
            </a:r>
            <a:r>
              <a:rPr sz="1200" dirty="0">
                <a:latin typeface="Century Gothic"/>
                <a:cs typeface="Century Gothic"/>
              </a:rPr>
              <a:t>и </a:t>
            </a:r>
            <a:r>
              <a:rPr sz="1200" spc="-5" dirty="0">
                <a:latin typeface="Century Gothic"/>
                <a:cs typeface="Century Gothic"/>
              </a:rPr>
              <a:t>земельных  участков для </a:t>
            </a:r>
            <a:r>
              <a:rPr sz="1200" dirty="0">
                <a:latin typeface="Century Gothic"/>
                <a:cs typeface="Century Gothic"/>
              </a:rPr>
              <a:t>ведения</a:t>
            </a:r>
            <a:r>
              <a:rPr sz="1200" spc="-5" dirty="0">
                <a:latin typeface="Century Gothic"/>
                <a:cs typeface="Century Gothic"/>
              </a:rPr>
              <a:t> бизнеса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3171" y="3291916"/>
            <a:ext cx="34055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Помощь </a:t>
            </a:r>
            <a:r>
              <a:rPr sz="1200" dirty="0">
                <a:latin typeface="Century Gothic"/>
                <a:cs typeface="Century Gothic"/>
              </a:rPr>
              <a:t>в </a:t>
            </a:r>
            <a:r>
              <a:rPr sz="1200" spc="-5" dirty="0">
                <a:latin typeface="Century Gothic"/>
                <a:cs typeface="Century Gothic"/>
              </a:rPr>
              <a:t>получении </a:t>
            </a:r>
            <a:r>
              <a:rPr sz="1200" dirty="0">
                <a:latin typeface="Century Gothic"/>
                <a:cs typeface="Century Gothic"/>
              </a:rPr>
              <a:t>мер</a:t>
            </a:r>
            <a:r>
              <a:rPr sz="1200" spc="-5" dirty="0">
                <a:latin typeface="Century Gothic"/>
                <a:cs typeface="Century Gothic"/>
              </a:rPr>
              <a:t> государственной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entury Gothic"/>
                <a:cs typeface="Century Gothic"/>
              </a:rPr>
              <a:t>поддержки, </a:t>
            </a:r>
            <a:r>
              <a:rPr sz="1200" dirty="0">
                <a:latin typeface="Century Gothic"/>
                <a:cs typeface="Century Gothic"/>
              </a:rPr>
              <a:t>в </a:t>
            </a:r>
            <a:r>
              <a:rPr sz="1200" spc="-5" dirty="0">
                <a:latin typeface="Century Gothic"/>
                <a:cs typeface="Century Gothic"/>
              </a:rPr>
              <a:t>том </a:t>
            </a:r>
            <a:r>
              <a:rPr sz="1200" dirty="0">
                <a:latin typeface="Century Gothic"/>
                <a:cs typeface="Century Gothic"/>
              </a:rPr>
              <a:t>числе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финансовой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3171" y="3840886"/>
            <a:ext cx="2681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помощь </a:t>
            </a:r>
            <a:r>
              <a:rPr sz="1200" dirty="0">
                <a:latin typeface="Century Gothic"/>
                <a:cs typeface="Century Gothic"/>
              </a:rPr>
              <a:t>в </a:t>
            </a:r>
            <a:r>
              <a:rPr sz="1200" spc="-5" dirty="0">
                <a:latin typeface="Century Gothic"/>
                <a:cs typeface="Century Gothic"/>
              </a:rPr>
              <a:t>получении услуг Центра  поддержки</a:t>
            </a:r>
            <a:r>
              <a:rPr sz="1200" spc="-6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предпринимательства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3171" y="4389831"/>
            <a:ext cx="2831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помощь </a:t>
            </a:r>
            <a:r>
              <a:rPr sz="1200" dirty="0">
                <a:latin typeface="Century Gothic"/>
                <a:cs typeface="Century Gothic"/>
              </a:rPr>
              <a:t>в </a:t>
            </a:r>
            <a:r>
              <a:rPr sz="1200" spc="-5" dirty="0">
                <a:latin typeface="Century Gothic"/>
                <a:cs typeface="Century Gothic"/>
              </a:rPr>
              <a:t>получении услуг  Регионального центра инжиниринга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7600" y="210578"/>
            <a:ext cx="903300" cy="470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838" y="205752"/>
            <a:ext cx="913130" cy="480695"/>
          </a:xfrm>
          <a:custGeom>
            <a:avLst/>
            <a:gdLst/>
            <a:ahLst/>
            <a:cxnLst/>
            <a:rect l="l" t="t" r="r" b="b"/>
            <a:pathLst>
              <a:path w="913130" h="480695">
                <a:moveTo>
                  <a:pt x="0" y="480428"/>
                </a:moveTo>
                <a:lnTo>
                  <a:pt x="912825" y="480428"/>
                </a:lnTo>
                <a:lnTo>
                  <a:pt x="912825" y="0"/>
                </a:lnTo>
                <a:lnTo>
                  <a:pt x="0" y="0"/>
                </a:lnTo>
                <a:lnTo>
                  <a:pt x="0" y="48042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251572" y="4175861"/>
            <a:ext cx="138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Мойбизнес50.рф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97678" y="4192320"/>
            <a:ext cx="13379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+7 </a:t>
            </a:r>
            <a:r>
              <a:rPr sz="1200" spc="-10" dirty="0">
                <a:latin typeface="Century Gothic"/>
                <a:cs typeface="Century Gothic"/>
              </a:rPr>
              <a:t>(495)</a:t>
            </a:r>
            <a:r>
              <a:rPr sz="1200" spc="-5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109-07-07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75986" y="2867990"/>
            <a:ext cx="3107055" cy="100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1394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Контакты</a:t>
            </a:r>
            <a:endParaRPr sz="15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130"/>
              </a:spcBef>
            </a:pPr>
            <a:r>
              <a:rPr sz="1200" spc="-5" dirty="0">
                <a:latin typeface="Century Gothic"/>
                <a:cs typeface="Century Gothic"/>
              </a:rPr>
              <a:t>Центральный офис «Мой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бизнес»</a:t>
            </a:r>
            <a:endParaRPr sz="1200"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  <a:spcBef>
                <a:spcPts val="495"/>
              </a:spcBef>
            </a:pPr>
            <a:r>
              <a:rPr sz="1200" spc="-5" dirty="0">
                <a:latin typeface="Century Gothic"/>
                <a:cs typeface="Century Gothic"/>
              </a:rPr>
              <a:t>143407, Московская область,  г.Красногорск, бульвар Строителей,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д.2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26022" y="4582464"/>
            <a:ext cx="1031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  <a:hlinkClick r:id="rId5"/>
              </a:rPr>
              <a:t>info@airmo.ru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6131" y="2142566"/>
            <a:ext cx="378002" cy="3780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24222" y="3364103"/>
            <a:ext cx="449999" cy="2700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8495" y="4152328"/>
            <a:ext cx="199872" cy="2700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92468" y="4137418"/>
            <a:ext cx="270001" cy="2700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202" y="2658567"/>
            <a:ext cx="426288" cy="3780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9831" y="3299155"/>
            <a:ext cx="378002" cy="3780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7848" y="3827665"/>
            <a:ext cx="378002" cy="3780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9844" y="4331233"/>
            <a:ext cx="378002" cy="3780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9712" y="1647901"/>
            <a:ext cx="378002" cy="3780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758944" y="1685289"/>
            <a:ext cx="368300" cy="105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60"/>
              </a:lnSpc>
              <a:spcBef>
                <a:spcPts val="100"/>
              </a:spcBef>
            </a:pPr>
            <a:r>
              <a:rPr sz="27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2700">
              <a:latin typeface="MS Gothic"/>
              <a:cs typeface="MS Gothic"/>
            </a:endParaRPr>
          </a:p>
          <a:p>
            <a:pPr marL="12700">
              <a:lnSpc>
                <a:spcPts val="2435"/>
              </a:lnSpc>
            </a:pPr>
            <a:r>
              <a:rPr sz="27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2700">
              <a:latin typeface="MS Gothic"/>
              <a:cs typeface="MS Gothic"/>
            </a:endParaRPr>
          </a:p>
          <a:p>
            <a:pPr marL="12700">
              <a:lnSpc>
                <a:spcPts val="2915"/>
              </a:lnSpc>
            </a:pPr>
            <a:r>
              <a:rPr sz="27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2700">
              <a:latin typeface="MS Gothic"/>
              <a:cs typeface="MS Gothic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26861" y="4536109"/>
            <a:ext cx="253707" cy="2700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38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627" y="3064255"/>
            <a:ext cx="2908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entury Gothic"/>
                <a:cs typeface="Century Gothic"/>
              </a:rPr>
              <a:t>обучение </a:t>
            </a:r>
            <a:r>
              <a:rPr sz="1200" spc="-5" dirty="0">
                <a:latin typeface="Century Gothic"/>
                <a:cs typeface="Century Gothic"/>
              </a:rPr>
              <a:t>(семинары, круглые столы,  конференции, форумы,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тренинги)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627" y="3612845"/>
            <a:ext cx="2801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entury Gothic"/>
                <a:cs typeface="Century Gothic"/>
              </a:rPr>
              <a:t>участие </a:t>
            </a:r>
            <a:r>
              <a:rPr sz="1200" b="1" dirty="0">
                <a:latin typeface="Century Gothic"/>
                <a:cs typeface="Century Gothic"/>
              </a:rPr>
              <a:t>в</a:t>
            </a:r>
            <a:r>
              <a:rPr sz="1200" b="1" spc="-90" dirty="0">
                <a:latin typeface="Century Gothic"/>
                <a:cs typeface="Century Gothic"/>
              </a:rPr>
              <a:t> </a:t>
            </a:r>
            <a:r>
              <a:rPr sz="1200" b="1" spc="-5" dirty="0">
                <a:latin typeface="Century Gothic"/>
                <a:cs typeface="Century Gothic"/>
              </a:rPr>
              <a:t>выставочно-ярмарочных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entury Gothic"/>
                <a:cs typeface="Century Gothic"/>
              </a:rPr>
              <a:t>мероприятиях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627" y="4161840"/>
            <a:ext cx="3187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entury Gothic"/>
                <a:cs typeface="Century Gothic"/>
              </a:rPr>
              <a:t>содействие </a:t>
            </a:r>
            <a:r>
              <a:rPr sz="1200" b="1" dirty="0">
                <a:latin typeface="Century Gothic"/>
                <a:cs typeface="Century Gothic"/>
              </a:rPr>
              <a:t>в </a:t>
            </a:r>
            <a:r>
              <a:rPr sz="1200" b="1" spc="-5" dirty="0">
                <a:latin typeface="Century Gothic"/>
                <a:cs typeface="Century Gothic"/>
              </a:rPr>
              <a:t>популяризации продукции  субъектов</a:t>
            </a:r>
            <a:r>
              <a:rPr sz="1200" b="1" spc="-2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МСП.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7600" y="210578"/>
            <a:ext cx="903300" cy="470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2838" y="205752"/>
            <a:ext cx="913130" cy="480695"/>
          </a:xfrm>
          <a:custGeom>
            <a:avLst/>
            <a:gdLst/>
            <a:ahLst/>
            <a:cxnLst/>
            <a:rect l="l" t="t" r="r" b="b"/>
            <a:pathLst>
              <a:path w="913130" h="480695">
                <a:moveTo>
                  <a:pt x="0" y="480428"/>
                </a:moveTo>
                <a:lnTo>
                  <a:pt x="912825" y="480428"/>
                </a:lnTo>
                <a:lnTo>
                  <a:pt x="912825" y="0"/>
                </a:lnTo>
                <a:lnTo>
                  <a:pt x="0" y="0"/>
                </a:lnTo>
                <a:lnTo>
                  <a:pt x="0" y="48042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9650" y="287477"/>
            <a:ext cx="7796530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99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Центры «Мой бизнес» в</a:t>
            </a:r>
            <a:r>
              <a:rPr sz="1800" b="1" spc="-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Подмосковье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890"/>
              </a:spcBef>
            </a:pPr>
            <a:r>
              <a:rPr sz="1500" b="1" dirty="0">
                <a:solidFill>
                  <a:srgbClr val="404040"/>
                </a:solidFill>
                <a:latin typeface="Century Gothic"/>
                <a:cs typeface="Century Gothic"/>
              </a:rPr>
              <a:t>ЦЕНТР </a:t>
            </a:r>
            <a:r>
              <a:rPr sz="15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ПОДДЕРЖКИ ПРЕДПРИНИМАТЕЛЬСТВА</a:t>
            </a:r>
            <a:endParaRPr sz="1500">
              <a:latin typeface="Century Gothic"/>
              <a:cs typeface="Century Gothic"/>
            </a:endParaRPr>
          </a:p>
          <a:p>
            <a:pPr marL="5102225">
              <a:lnSpc>
                <a:spcPct val="100000"/>
              </a:lnSpc>
              <a:spcBef>
                <a:spcPts val="819"/>
              </a:spcBef>
            </a:pPr>
            <a:r>
              <a:rPr sz="15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Преимущества</a:t>
            </a:r>
            <a:endParaRPr sz="1500">
              <a:latin typeface="Century Gothic"/>
              <a:cs typeface="Century Gothic"/>
            </a:endParaRPr>
          </a:p>
          <a:p>
            <a:pPr marL="916305">
              <a:lnSpc>
                <a:spcPct val="100000"/>
              </a:lnSpc>
              <a:tabLst>
                <a:tab pos="3933190" algn="l"/>
              </a:tabLst>
            </a:pPr>
            <a:r>
              <a:rPr sz="15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УСЛУГИ	</a:t>
            </a:r>
            <a:r>
              <a:rPr sz="1500" b="1" dirty="0">
                <a:solidFill>
                  <a:srgbClr val="FF0000"/>
                </a:solidFill>
                <a:latin typeface="Century Gothic"/>
                <a:cs typeface="Century Gothic"/>
              </a:rPr>
              <a:t>Центра </a:t>
            </a:r>
            <a:r>
              <a:rPr sz="15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поддержки</a:t>
            </a:r>
            <a:r>
              <a:rPr sz="1500" b="1" spc="-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предпринимателей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917" y="1776222"/>
            <a:ext cx="4241800" cy="11309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40385" marR="30480" indent="-502920">
              <a:lnSpc>
                <a:spcPct val="93500"/>
              </a:lnSpc>
              <a:spcBef>
                <a:spcPts val="310"/>
              </a:spcBef>
            </a:pPr>
            <a:r>
              <a:rPr sz="4050" baseline="-30864" dirty="0">
                <a:solidFill>
                  <a:srgbClr val="C00000"/>
                </a:solidFill>
                <a:latin typeface="MS Gothic"/>
                <a:cs typeface="MS Gothic"/>
              </a:rPr>
              <a:t>✔ </a:t>
            </a:r>
            <a:r>
              <a:rPr sz="1200" b="1" spc="-5" dirty="0">
                <a:latin typeface="Century Gothic"/>
                <a:cs typeface="Century Gothic"/>
              </a:rPr>
              <a:t>консультирование </a:t>
            </a:r>
            <a:r>
              <a:rPr sz="1200" spc="-10" dirty="0">
                <a:latin typeface="Century Gothic"/>
                <a:cs typeface="Century Gothic"/>
              </a:rPr>
              <a:t>(по </a:t>
            </a:r>
            <a:r>
              <a:rPr sz="1200" spc="-5" dirty="0">
                <a:latin typeface="Century Gothic"/>
                <a:cs typeface="Century Gothic"/>
              </a:rPr>
              <a:t>вопросам начала  собственного дела, финансового  планирования, маркетинга, применения  трудового законодательства, лицензирования</a:t>
            </a:r>
            <a:r>
              <a:rPr sz="1200" spc="4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и</a:t>
            </a:r>
            <a:endParaRPr sz="1200">
              <a:latin typeface="Century Gothic"/>
              <a:cs typeface="Century Gothic"/>
            </a:endParaRPr>
          </a:p>
          <a:p>
            <a:pPr marL="48895" algn="ctr">
              <a:lnSpc>
                <a:spcPct val="100000"/>
              </a:lnSpc>
            </a:pPr>
            <a:r>
              <a:rPr sz="1200" spc="-5" dirty="0">
                <a:latin typeface="Century Gothic"/>
                <a:cs typeface="Century Gothic"/>
              </a:rPr>
              <a:t>патентования, правовым вопросам </a:t>
            </a:r>
            <a:r>
              <a:rPr sz="1200" dirty="0">
                <a:latin typeface="Century Gothic"/>
                <a:cs typeface="Century Gothic"/>
              </a:rPr>
              <a:t>и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др.)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42535" y="4134103"/>
            <a:ext cx="11633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г</a:t>
            </a:r>
            <a:r>
              <a:rPr sz="1200" spc="-15" dirty="0">
                <a:latin typeface="Century Gothic"/>
                <a:cs typeface="Century Gothic"/>
              </a:rPr>
              <a:t>.</a:t>
            </a:r>
            <a:r>
              <a:rPr sz="1200" spc="-10" dirty="0">
                <a:latin typeface="Century Gothic"/>
                <a:cs typeface="Century Gothic"/>
              </a:rPr>
              <a:t>Воло</a:t>
            </a:r>
            <a:r>
              <a:rPr sz="1200" dirty="0">
                <a:latin typeface="Century Gothic"/>
                <a:cs typeface="Century Gothic"/>
              </a:rPr>
              <a:t>к</a:t>
            </a:r>
            <a:r>
              <a:rPr sz="1200" spc="-15" dirty="0">
                <a:latin typeface="Century Gothic"/>
                <a:cs typeface="Century Gothic"/>
              </a:rPr>
              <a:t>о</a:t>
            </a:r>
            <a:r>
              <a:rPr sz="1200" spc="-10" dirty="0">
                <a:latin typeface="Century Gothic"/>
                <a:cs typeface="Century Gothic"/>
              </a:rPr>
              <a:t>л</a:t>
            </a:r>
            <a:r>
              <a:rPr sz="1200" spc="-5" dirty="0">
                <a:latin typeface="Century Gothic"/>
                <a:cs typeface="Century Gothic"/>
              </a:rPr>
              <a:t>а</a:t>
            </a:r>
            <a:r>
              <a:rPr sz="1200" dirty="0">
                <a:latin typeface="Century Gothic"/>
                <a:cs typeface="Century Gothic"/>
              </a:rPr>
              <a:t>мск  </a:t>
            </a:r>
            <a:r>
              <a:rPr sz="1200" spc="-5" dirty="0">
                <a:latin typeface="Century Gothic"/>
                <a:cs typeface="Century Gothic"/>
              </a:rPr>
              <a:t>г.Дмитров  г.Истра  г.Коломна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11033" y="4101795"/>
            <a:ext cx="13119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г.Ногинск  г.Орехово-Зуево  </a:t>
            </a:r>
            <a:r>
              <a:rPr sz="1200" dirty="0">
                <a:latin typeface="Century Gothic"/>
                <a:cs typeface="Century Gothic"/>
              </a:rPr>
              <a:t>г</a:t>
            </a:r>
            <a:r>
              <a:rPr sz="1200" spc="-15" dirty="0">
                <a:latin typeface="Century Gothic"/>
                <a:cs typeface="Century Gothic"/>
              </a:rPr>
              <a:t>.</a:t>
            </a:r>
            <a:r>
              <a:rPr sz="1200" spc="-10" dirty="0">
                <a:latin typeface="Century Gothic"/>
                <a:cs typeface="Century Gothic"/>
              </a:rPr>
              <a:t>Сол</a:t>
            </a:r>
            <a:r>
              <a:rPr sz="1200" spc="-5" dirty="0">
                <a:latin typeface="Century Gothic"/>
                <a:cs typeface="Century Gothic"/>
              </a:rPr>
              <a:t>нечн</a:t>
            </a:r>
            <a:r>
              <a:rPr sz="1200" spc="-10" dirty="0">
                <a:latin typeface="Century Gothic"/>
                <a:cs typeface="Century Gothic"/>
              </a:rPr>
              <a:t>о</a:t>
            </a:r>
            <a:r>
              <a:rPr sz="1200" dirty="0">
                <a:latin typeface="Century Gothic"/>
                <a:cs typeface="Century Gothic"/>
              </a:rPr>
              <a:t>г</a:t>
            </a:r>
            <a:r>
              <a:rPr sz="1200" spc="-10" dirty="0">
                <a:latin typeface="Century Gothic"/>
                <a:cs typeface="Century Gothic"/>
              </a:rPr>
              <a:t>о</a:t>
            </a:r>
            <a:r>
              <a:rPr sz="1200" spc="-5" dirty="0">
                <a:latin typeface="Century Gothic"/>
                <a:cs typeface="Century Gothic"/>
              </a:rPr>
              <a:t>р</a:t>
            </a:r>
            <a:r>
              <a:rPr sz="1200" dirty="0">
                <a:latin typeface="Century Gothic"/>
                <a:cs typeface="Century Gothic"/>
              </a:rPr>
              <a:t>ск  </a:t>
            </a:r>
            <a:r>
              <a:rPr sz="1200" spc="-5" dirty="0">
                <a:latin typeface="Century Gothic"/>
                <a:cs typeface="Century Gothic"/>
              </a:rPr>
              <a:t>г.Реутов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2666" y="3721100"/>
            <a:ext cx="34848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entury Gothic"/>
                <a:cs typeface="Century Gothic"/>
              </a:rPr>
              <a:t>Центры «Мой </a:t>
            </a:r>
            <a:r>
              <a:rPr sz="1400" b="1" spc="-5" dirty="0">
                <a:latin typeface="Century Gothic"/>
                <a:cs typeface="Century Gothic"/>
              </a:rPr>
              <a:t>бизнес» </a:t>
            </a:r>
            <a:r>
              <a:rPr sz="1400" b="1" dirty="0">
                <a:latin typeface="Century Gothic"/>
                <a:cs typeface="Century Gothic"/>
              </a:rPr>
              <a:t>в</a:t>
            </a:r>
            <a:r>
              <a:rPr sz="1400" b="1" spc="-10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Подмосковье: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26658" y="4117644"/>
            <a:ext cx="11410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г.Королев  </a:t>
            </a:r>
            <a:r>
              <a:rPr sz="1200" dirty="0">
                <a:latin typeface="Century Gothic"/>
                <a:cs typeface="Century Gothic"/>
              </a:rPr>
              <a:t>г</a:t>
            </a:r>
            <a:r>
              <a:rPr sz="1200" spc="-10" dirty="0">
                <a:latin typeface="Century Gothic"/>
                <a:cs typeface="Century Gothic"/>
              </a:rPr>
              <a:t>.</a:t>
            </a:r>
            <a:r>
              <a:rPr sz="1200" dirty="0">
                <a:latin typeface="Century Gothic"/>
                <a:cs typeface="Century Gothic"/>
              </a:rPr>
              <a:t>К</a:t>
            </a:r>
            <a:r>
              <a:rPr sz="1200" spc="-5" dirty="0">
                <a:latin typeface="Century Gothic"/>
                <a:cs typeface="Century Gothic"/>
              </a:rPr>
              <a:t>ра</a:t>
            </a:r>
            <a:r>
              <a:rPr sz="1200" dirty="0">
                <a:latin typeface="Century Gothic"/>
                <a:cs typeface="Century Gothic"/>
              </a:rPr>
              <a:t>с</a:t>
            </a:r>
            <a:r>
              <a:rPr sz="1200" spc="-5" dirty="0">
                <a:latin typeface="Century Gothic"/>
                <a:cs typeface="Century Gothic"/>
              </a:rPr>
              <a:t>но</a:t>
            </a:r>
            <a:r>
              <a:rPr sz="1200" dirty="0">
                <a:latin typeface="Century Gothic"/>
                <a:cs typeface="Century Gothic"/>
              </a:rPr>
              <a:t>г</a:t>
            </a:r>
            <a:r>
              <a:rPr sz="1200" spc="-10" dirty="0">
                <a:latin typeface="Century Gothic"/>
                <a:cs typeface="Century Gothic"/>
              </a:rPr>
              <a:t>о</a:t>
            </a:r>
            <a:r>
              <a:rPr sz="1200" spc="-5" dirty="0">
                <a:latin typeface="Century Gothic"/>
                <a:cs typeface="Century Gothic"/>
              </a:rPr>
              <a:t>рск  г.Люберцы  г.Можайск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4317" y="2814218"/>
            <a:ext cx="371475" cy="175768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7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2700">
              <a:latin typeface="MS Gothic"/>
              <a:cs typeface="MS Gothic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7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2700">
              <a:latin typeface="MS Gothic"/>
              <a:cs typeface="MS Gothic"/>
            </a:endParaRPr>
          </a:p>
          <a:p>
            <a:pPr marL="15240">
              <a:lnSpc>
                <a:spcPct val="100000"/>
              </a:lnSpc>
              <a:spcBef>
                <a:spcPts val="1270"/>
              </a:spcBef>
            </a:pPr>
            <a:r>
              <a:rPr sz="27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2700">
              <a:latin typeface="MS Gothic"/>
              <a:cs typeface="MS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47996" y="1733804"/>
            <a:ext cx="3683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2700">
              <a:latin typeface="MS Gothic"/>
              <a:cs typeface="MS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22596" y="1750314"/>
            <a:ext cx="4369435" cy="171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5459" marR="139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получить услуги Центра может любой субъект  малого </a:t>
            </a:r>
            <a:r>
              <a:rPr sz="1200" dirty="0">
                <a:latin typeface="Century Gothic"/>
                <a:cs typeface="Century Gothic"/>
              </a:rPr>
              <a:t>и </a:t>
            </a:r>
            <a:r>
              <a:rPr sz="1200" spc="-5" dirty="0">
                <a:latin typeface="Century Gothic"/>
                <a:cs typeface="Century Gothic"/>
              </a:rPr>
              <a:t>среднего предпринимательства </a:t>
            </a:r>
            <a:r>
              <a:rPr sz="1200" dirty="0">
                <a:latin typeface="Century Gothic"/>
                <a:cs typeface="Century Gothic"/>
              </a:rPr>
              <a:t>в  </a:t>
            </a:r>
            <a:r>
              <a:rPr sz="1200" spc="-5" dirty="0">
                <a:latin typeface="Century Gothic"/>
                <a:cs typeface="Century Gothic"/>
              </a:rPr>
              <a:t>любой сфере бизнеса (производство, торговля,  услуги)</a:t>
            </a:r>
            <a:endParaRPr sz="1200">
              <a:latin typeface="Century Gothic"/>
              <a:cs typeface="Century Gothic"/>
            </a:endParaRPr>
          </a:p>
          <a:p>
            <a:pPr marL="38100">
              <a:lnSpc>
                <a:spcPts val="2190"/>
              </a:lnSpc>
            </a:pPr>
            <a:r>
              <a:rPr sz="4050" baseline="-19547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r>
              <a:rPr sz="4050" spc="-517" baseline="-19547" dirty="0">
                <a:solidFill>
                  <a:srgbClr val="C00000"/>
                </a:solidFill>
                <a:latin typeface="MS Gothic"/>
                <a:cs typeface="MS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все </a:t>
            </a:r>
            <a:r>
              <a:rPr sz="1200" spc="-5" dirty="0">
                <a:latin typeface="Century Gothic"/>
                <a:cs typeface="Century Gothic"/>
              </a:rPr>
              <a:t>услуги оказываются бесплатно</a:t>
            </a:r>
            <a:endParaRPr sz="1200">
              <a:latin typeface="Century Gothic"/>
              <a:cs typeface="Century Gothic"/>
            </a:endParaRPr>
          </a:p>
          <a:p>
            <a:pPr marL="505459" marR="30480" indent="-452120">
              <a:lnSpc>
                <a:spcPct val="82800"/>
              </a:lnSpc>
              <a:spcBef>
                <a:spcPts val="105"/>
              </a:spcBef>
            </a:pPr>
            <a:r>
              <a:rPr sz="4050" baseline="-30864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r>
              <a:rPr sz="4050" spc="-735" baseline="-30864" dirty="0">
                <a:solidFill>
                  <a:srgbClr val="C00000"/>
                </a:solidFill>
                <a:latin typeface="MS Gothic"/>
                <a:cs typeface="MS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помощь </a:t>
            </a:r>
            <a:r>
              <a:rPr sz="1200" dirty="0">
                <a:latin typeface="Century Gothic"/>
                <a:cs typeface="Century Gothic"/>
              </a:rPr>
              <a:t>в </a:t>
            </a:r>
            <a:r>
              <a:rPr sz="1200" spc="-5" dirty="0">
                <a:latin typeface="Century Gothic"/>
                <a:cs typeface="Century Gothic"/>
              </a:rPr>
              <a:t>оформлении услуг Центра поддержки  предпринимательства можно получить </a:t>
            </a:r>
            <a:r>
              <a:rPr sz="1200" dirty="0">
                <a:latin typeface="Century Gothic"/>
                <a:cs typeface="Century Gothic"/>
              </a:rPr>
              <a:t>в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любом</a:t>
            </a:r>
            <a:endParaRPr sz="1200">
              <a:latin typeface="Century Gothic"/>
              <a:cs typeface="Century Gothic"/>
            </a:endParaRPr>
          </a:p>
          <a:p>
            <a:pPr marL="505459">
              <a:lnSpc>
                <a:spcPct val="100000"/>
              </a:lnSpc>
            </a:pPr>
            <a:r>
              <a:rPr sz="1200" spc="-5" dirty="0">
                <a:latin typeface="Century Gothic"/>
                <a:cs typeface="Century Gothic"/>
              </a:rPr>
              <a:t>Центре «Мой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бизнес»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96" y="3454"/>
            <a:ext cx="1250276" cy="750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91076" y="3442792"/>
            <a:ext cx="19856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Услуги</a:t>
            </a:r>
            <a:r>
              <a:rPr sz="1200" b="1" spc="-7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предоставляются  на условиях  софинансирования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59" y="1252219"/>
            <a:ext cx="3020695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281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УСЛУГИ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445"/>
              </a:spcBef>
            </a:pPr>
            <a:r>
              <a:rPr sz="1200" b="1" spc="-5" dirty="0">
                <a:latin typeface="Century Gothic"/>
                <a:cs typeface="Century Gothic"/>
              </a:rPr>
              <a:t>разработка программ </a:t>
            </a:r>
            <a:r>
              <a:rPr sz="1200" b="1" spc="-10" dirty="0">
                <a:latin typeface="Century Gothic"/>
                <a:cs typeface="Century Gothic"/>
              </a:rPr>
              <a:t>модернизации,  </a:t>
            </a:r>
            <a:r>
              <a:rPr sz="1200" b="1" spc="-5" dirty="0">
                <a:latin typeface="Century Gothic"/>
                <a:cs typeface="Century Gothic"/>
              </a:rPr>
              <a:t>бизнес-планов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659" y="2228214"/>
            <a:ext cx="2742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entury Gothic"/>
                <a:cs typeface="Century Gothic"/>
              </a:rPr>
              <a:t>проведение аудитов </a:t>
            </a:r>
            <a:r>
              <a:rPr sz="1200" spc="-5" dirty="0">
                <a:latin typeface="Century Gothic"/>
                <a:cs typeface="Century Gothic"/>
              </a:rPr>
              <a:t>(технические,  финансовые,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управленческие)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7659" y="3508628"/>
            <a:ext cx="31883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entury Gothic"/>
                <a:cs typeface="Century Gothic"/>
              </a:rPr>
              <a:t>проектно-конструкторские </a:t>
            </a:r>
            <a:r>
              <a:rPr sz="1200" b="1" dirty="0">
                <a:latin typeface="Century Gothic"/>
                <a:cs typeface="Century Gothic"/>
              </a:rPr>
              <a:t>и </a:t>
            </a:r>
            <a:r>
              <a:rPr sz="1200" b="1" spc="-5" dirty="0">
                <a:latin typeface="Century Gothic"/>
                <a:cs typeface="Century Gothic"/>
              </a:rPr>
              <a:t>расчетно-  аналитические услуги </a:t>
            </a:r>
            <a:r>
              <a:rPr sz="1200" spc="-5" dirty="0">
                <a:latin typeface="Century Gothic"/>
                <a:cs typeface="Century Gothic"/>
              </a:rPr>
              <a:t>(связанные </a:t>
            </a:r>
            <a:r>
              <a:rPr sz="1200" dirty="0">
                <a:latin typeface="Century Gothic"/>
                <a:cs typeface="Century Gothic"/>
              </a:rPr>
              <a:t>с  </a:t>
            </a:r>
            <a:r>
              <a:rPr sz="1200" spc="-5" dirty="0">
                <a:latin typeface="Century Gothic"/>
                <a:cs typeface="Century Gothic"/>
              </a:rPr>
              <a:t>созданием или совершенствованием  продукции)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7659" y="4423359"/>
            <a:ext cx="2789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entury Gothic"/>
                <a:cs typeface="Century Gothic"/>
              </a:rPr>
              <a:t>формирование конструкторской </a:t>
            </a:r>
            <a:r>
              <a:rPr sz="1200" b="1" dirty="0">
                <a:latin typeface="Century Gothic"/>
                <a:cs typeface="Century Gothic"/>
              </a:rPr>
              <a:t>и  </a:t>
            </a:r>
            <a:r>
              <a:rPr sz="1200" b="1" spc="-5" dirty="0">
                <a:latin typeface="Century Gothic"/>
                <a:cs typeface="Century Gothic"/>
              </a:rPr>
              <a:t>технологической</a:t>
            </a:r>
            <a:r>
              <a:rPr sz="1200" b="1" spc="-45" dirty="0">
                <a:latin typeface="Century Gothic"/>
                <a:cs typeface="Century Gothic"/>
              </a:rPr>
              <a:t> </a:t>
            </a:r>
            <a:r>
              <a:rPr sz="1200" b="1" spc="-5" dirty="0">
                <a:latin typeface="Century Gothic"/>
                <a:cs typeface="Century Gothic"/>
              </a:rPr>
              <a:t>документации.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7600" y="210578"/>
            <a:ext cx="903300" cy="470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2838" y="205752"/>
            <a:ext cx="913130" cy="480695"/>
          </a:xfrm>
          <a:custGeom>
            <a:avLst/>
            <a:gdLst/>
            <a:ahLst/>
            <a:cxnLst/>
            <a:rect l="l" t="t" r="r" b="b"/>
            <a:pathLst>
              <a:path w="913130" h="480695">
                <a:moveTo>
                  <a:pt x="0" y="480428"/>
                </a:moveTo>
                <a:lnTo>
                  <a:pt x="912825" y="480428"/>
                </a:lnTo>
                <a:lnTo>
                  <a:pt x="912825" y="0"/>
                </a:lnTo>
                <a:lnTo>
                  <a:pt x="0" y="0"/>
                </a:lnTo>
                <a:lnTo>
                  <a:pt x="0" y="48042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2335" y="287477"/>
            <a:ext cx="5382260" cy="75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Центры «Мой бизнес» в</a:t>
            </a:r>
            <a:r>
              <a:rPr sz="1800" b="1" spc="-1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Подмосковье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15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РЕГИОНАЛЬНЫЙ ЦЕНТР</a:t>
            </a:r>
            <a:r>
              <a:rPr sz="1500" b="1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ИНЖИНИРИНГА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945" y="1506473"/>
            <a:ext cx="368300" cy="110363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7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2700">
              <a:latin typeface="MS Gothic"/>
              <a:cs typeface="MS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7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2700">
              <a:latin typeface="MS Gothic"/>
              <a:cs typeface="MS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0967" y="2586608"/>
            <a:ext cx="296100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3060"/>
              </a:lnSpc>
              <a:spcBef>
                <a:spcPts val="100"/>
              </a:spcBef>
            </a:pPr>
            <a:r>
              <a:rPr sz="4050" baseline="-19547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r>
              <a:rPr sz="4050" spc="-1050" baseline="-19547" dirty="0">
                <a:solidFill>
                  <a:srgbClr val="C00000"/>
                </a:solidFill>
                <a:latin typeface="MS Gothic"/>
                <a:cs typeface="MS Gothic"/>
              </a:rPr>
              <a:t> </a:t>
            </a:r>
            <a:r>
              <a:rPr sz="1200" b="1" spc="-5" dirty="0">
                <a:latin typeface="Century Gothic"/>
                <a:cs typeface="Century Gothic"/>
              </a:rPr>
              <a:t>маркетинговые услуги</a:t>
            </a:r>
            <a:endParaRPr sz="1200">
              <a:latin typeface="Century Gothic"/>
              <a:cs typeface="Century Gothic"/>
            </a:endParaRPr>
          </a:p>
          <a:p>
            <a:pPr marL="38100">
              <a:lnSpc>
                <a:spcPts val="3060"/>
              </a:lnSpc>
            </a:pPr>
            <a:r>
              <a:rPr sz="4050" baseline="-20576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r>
              <a:rPr sz="4050" spc="-1064" baseline="-20576" dirty="0">
                <a:solidFill>
                  <a:srgbClr val="C00000"/>
                </a:solidFill>
                <a:latin typeface="MS Gothic"/>
                <a:cs typeface="MS Gothic"/>
              </a:rPr>
              <a:t> </a:t>
            </a:r>
            <a:r>
              <a:rPr sz="1200" b="1" spc="-5" dirty="0">
                <a:latin typeface="Century Gothic"/>
                <a:cs typeface="Century Gothic"/>
              </a:rPr>
              <a:t>сертификация </a:t>
            </a:r>
            <a:r>
              <a:rPr sz="1200" b="1" dirty="0">
                <a:latin typeface="Century Gothic"/>
                <a:cs typeface="Century Gothic"/>
              </a:rPr>
              <a:t>и </a:t>
            </a:r>
            <a:r>
              <a:rPr sz="1200" b="1" spc="-5" dirty="0">
                <a:latin typeface="Century Gothic"/>
                <a:cs typeface="Century Gothic"/>
              </a:rPr>
              <a:t>патентование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9849" y="4356303"/>
            <a:ext cx="36893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2700">
              <a:latin typeface="MS Gothic"/>
              <a:cs typeface="MS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9849" y="3459226"/>
            <a:ext cx="3683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2700">
              <a:latin typeface="MS Gothic"/>
              <a:cs typeface="MS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00803" y="1401063"/>
            <a:ext cx="375920" cy="12744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490"/>
              </a:spcBef>
            </a:pPr>
            <a:r>
              <a:rPr sz="27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2700">
              <a:latin typeface="MS Gothic"/>
              <a:cs typeface="MS Gothic"/>
            </a:endParaRPr>
          </a:p>
          <a:p>
            <a:pPr marL="20320">
              <a:lnSpc>
                <a:spcPts val="2905"/>
              </a:lnSpc>
              <a:spcBef>
                <a:spcPts val="395"/>
              </a:spcBef>
            </a:pPr>
            <a:r>
              <a:rPr sz="27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2700">
              <a:latin typeface="MS Gothic"/>
              <a:cs typeface="MS Gothic"/>
            </a:endParaRPr>
          </a:p>
          <a:p>
            <a:pPr marL="12700">
              <a:lnSpc>
                <a:spcPts val="2905"/>
              </a:lnSpc>
            </a:pPr>
            <a:r>
              <a:rPr sz="2700" dirty="0">
                <a:solidFill>
                  <a:srgbClr val="C00000"/>
                </a:solidFill>
                <a:latin typeface="MS Gothic"/>
                <a:cs typeface="MS Gothic"/>
              </a:rPr>
              <a:t>✔</a:t>
            </a:r>
            <a:endParaRPr sz="2700">
              <a:latin typeface="MS Gothic"/>
              <a:cs typeface="MS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80988" y="3156204"/>
            <a:ext cx="547115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0988" y="3643884"/>
            <a:ext cx="647700" cy="4038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84847" y="3643884"/>
            <a:ext cx="291083" cy="4038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60163" y="1125092"/>
            <a:ext cx="3624579" cy="2313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2284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Кому 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предоставляются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980"/>
              </a:spcBef>
            </a:pPr>
            <a:r>
              <a:rPr sz="1200" spc="-5" dirty="0">
                <a:latin typeface="Century Gothic"/>
                <a:cs typeface="Century Gothic"/>
              </a:rPr>
              <a:t>производственное предприятие </a:t>
            </a:r>
            <a:r>
              <a:rPr sz="1200" dirty="0">
                <a:latin typeface="Century Gothic"/>
                <a:cs typeface="Century Gothic"/>
              </a:rPr>
              <a:t>- </a:t>
            </a:r>
            <a:r>
              <a:rPr sz="1200" spc="-5" dirty="0">
                <a:latin typeface="Century Gothic"/>
                <a:cs typeface="Century Gothic"/>
              </a:rPr>
              <a:t>субъект </a:t>
            </a:r>
            <a:r>
              <a:rPr sz="1200" dirty="0">
                <a:latin typeface="Century Gothic"/>
                <a:cs typeface="Century Gothic"/>
              </a:rPr>
              <a:t>МСП  </a:t>
            </a:r>
            <a:r>
              <a:rPr sz="1200" spc="-5" dirty="0">
                <a:latin typeface="Century Gothic"/>
                <a:cs typeface="Century Gothic"/>
              </a:rPr>
              <a:t>Московской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области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spc="-5" dirty="0">
                <a:latin typeface="Century Gothic"/>
                <a:cs typeface="Century Gothic"/>
              </a:rPr>
              <a:t>отсутствуют долги </a:t>
            </a:r>
            <a:r>
              <a:rPr sz="1200" dirty="0">
                <a:latin typeface="Century Gothic"/>
                <a:cs typeface="Century Gothic"/>
              </a:rPr>
              <a:t>по </a:t>
            </a:r>
            <a:r>
              <a:rPr sz="1200" spc="-5" dirty="0">
                <a:latin typeface="Century Gothic"/>
                <a:cs typeface="Century Gothic"/>
              </a:rPr>
              <a:t>налогам </a:t>
            </a:r>
            <a:r>
              <a:rPr sz="1200" dirty="0">
                <a:latin typeface="Century Gothic"/>
                <a:cs typeface="Century Gothic"/>
              </a:rPr>
              <a:t>и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сборам</a:t>
            </a:r>
            <a:endParaRPr sz="1200">
              <a:latin typeface="Century Gothic"/>
              <a:cs typeface="Century Gothic"/>
            </a:endParaRPr>
          </a:p>
          <a:p>
            <a:pPr marL="12700" marR="604520">
              <a:lnSpc>
                <a:spcPct val="100000"/>
              </a:lnSpc>
              <a:spcBef>
                <a:spcPts val="905"/>
              </a:spcBef>
            </a:pPr>
            <a:r>
              <a:rPr sz="1200" spc="-5" dirty="0">
                <a:latin typeface="Century Gothic"/>
                <a:cs typeface="Century Gothic"/>
              </a:rPr>
              <a:t>не находится </a:t>
            </a:r>
            <a:r>
              <a:rPr sz="1200" dirty="0">
                <a:latin typeface="Century Gothic"/>
                <a:cs typeface="Century Gothic"/>
              </a:rPr>
              <a:t>в </a:t>
            </a:r>
            <a:r>
              <a:rPr sz="1200" spc="-5" dirty="0">
                <a:latin typeface="Century Gothic"/>
                <a:cs typeface="Century Gothic"/>
              </a:rPr>
              <a:t>стадии реорганизации,  ликвидации или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банкротства</a:t>
            </a:r>
            <a:endParaRPr sz="1200">
              <a:latin typeface="Century Gothic"/>
              <a:cs typeface="Century Gothic"/>
            </a:endParaRPr>
          </a:p>
          <a:p>
            <a:pPr marR="280035" algn="ctr">
              <a:lnSpc>
                <a:spcPct val="100000"/>
              </a:lnSpc>
              <a:spcBef>
                <a:spcPts val="1250"/>
              </a:spcBef>
            </a:pP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Условия</a:t>
            </a:r>
            <a:endParaRPr sz="1600">
              <a:latin typeface="Century Gothic"/>
              <a:cs typeface="Century Gothic"/>
            </a:endParaRPr>
          </a:p>
          <a:p>
            <a:pPr marL="1635760">
              <a:lnSpc>
                <a:spcPct val="100000"/>
              </a:lnSpc>
              <a:spcBef>
                <a:spcPts val="1270"/>
              </a:spcBef>
            </a:pP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5 % </a:t>
            </a:r>
            <a:r>
              <a:rPr sz="1200" spc="-5" dirty="0">
                <a:latin typeface="Century Gothic"/>
                <a:cs typeface="Century Gothic"/>
              </a:rPr>
              <a:t>стоимости</a:t>
            </a:r>
            <a:r>
              <a:rPr sz="1200" spc="-4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услуги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83222" y="3337714"/>
            <a:ext cx="2512695" cy="9563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spc="-5" dirty="0">
                <a:latin typeface="Century Gothic"/>
                <a:cs typeface="Century Gothic"/>
              </a:rPr>
              <a:t>оплачивает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Заявитель</a:t>
            </a:r>
            <a:endParaRPr sz="1200">
              <a:latin typeface="Century Gothic"/>
              <a:cs typeface="Century Gothic"/>
            </a:endParaRPr>
          </a:p>
          <a:p>
            <a:pPr marL="12700" marR="5080">
              <a:lnSpc>
                <a:spcPct val="100299"/>
              </a:lnSpc>
              <a:spcBef>
                <a:spcPts val="705"/>
              </a:spcBef>
            </a:pP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95 % </a:t>
            </a:r>
            <a:r>
              <a:rPr sz="1200" spc="-5" dirty="0">
                <a:latin typeface="Century Gothic"/>
                <a:cs typeface="Century Gothic"/>
              </a:rPr>
              <a:t>стоимости услуги  оплачивает Региональный центр  инжиниринга за </a:t>
            </a:r>
            <a:r>
              <a:rPr sz="1200" dirty="0">
                <a:latin typeface="Century Gothic"/>
                <a:cs typeface="Century Gothic"/>
              </a:rPr>
              <a:t>счет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субсидии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50129" y="4426102"/>
            <a:ext cx="37090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entury Gothic"/>
                <a:cs typeface="Century Gothic"/>
              </a:rPr>
              <a:t>Помощь </a:t>
            </a:r>
            <a:r>
              <a:rPr sz="1200" b="1" dirty="0">
                <a:latin typeface="Century Gothic"/>
                <a:cs typeface="Century Gothic"/>
              </a:rPr>
              <a:t>в </a:t>
            </a:r>
            <a:r>
              <a:rPr sz="1200" b="1" spc="-5" dirty="0">
                <a:latin typeface="Century Gothic"/>
                <a:cs typeface="Century Gothic"/>
              </a:rPr>
              <a:t>оформлении инжиниринговых</a:t>
            </a:r>
            <a:r>
              <a:rPr sz="1200" b="1" spc="-65" dirty="0">
                <a:latin typeface="Century Gothic"/>
                <a:cs typeface="Century Gothic"/>
              </a:rPr>
              <a:t> </a:t>
            </a:r>
            <a:r>
              <a:rPr sz="1200" b="1" spc="-5" dirty="0">
                <a:latin typeface="Century Gothic"/>
                <a:cs typeface="Century Gothic"/>
              </a:rPr>
              <a:t>услуг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entury Gothic"/>
                <a:cs typeface="Century Gothic"/>
              </a:rPr>
              <a:t>можно получить </a:t>
            </a:r>
            <a:r>
              <a:rPr sz="1200" b="1" dirty="0">
                <a:latin typeface="Century Gothic"/>
                <a:cs typeface="Century Gothic"/>
              </a:rPr>
              <a:t>в </a:t>
            </a:r>
            <a:r>
              <a:rPr sz="1200" b="1" spc="-5" dirty="0">
                <a:latin typeface="Century Gothic"/>
                <a:cs typeface="Century Gothic"/>
              </a:rPr>
              <a:t>любом Центре </a:t>
            </a:r>
            <a:r>
              <a:rPr sz="1200" b="1" dirty="0">
                <a:latin typeface="Century Gothic"/>
                <a:cs typeface="Century Gothic"/>
              </a:rPr>
              <a:t>«Мой</a:t>
            </a:r>
            <a:r>
              <a:rPr sz="1200" b="1" spc="-85" dirty="0">
                <a:latin typeface="Century Gothic"/>
                <a:cs typeface="Century Gothic"/>
              </a:rPr>
              <a:t> </a:t>
            </a:r>
            <a:r>
              <a:rPr sz="1200" b="1" spc="-5" dirty="0">
                <a:latin typeface="Century Gothic"/>
                <a:cs typeface="Century Gothic"/>
              </a:rPr>
              <a:t>бизнес»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39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67096" y="555561"/>
            <a:ext cx="1589531" cy="953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8269" y="555561"/>
            <a:ext cx="1589532" cy="953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4215" y="1447927"/>
            <a:ext cx="38709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Основной или дополнительный </a:t>
            </a:r>
            <a:r>
              <a:rPr sz="1200" dirty="0">
                <a:latin typeface="Century Gothic"/>
                <a:cs typeface="Century Gothic"/>
              </a:rPr>
              <a:t>вид </a:t>
            </a:r>
            <a:r>
              <a:rPr sz="1200" spc="-5" dirty="0">
                <a:latin typeface="Century Gothic"/>
                <a:cs typeface="Century Gothic"/>
              </a:rPr>
              <a:t>деятельности  организации относится </a:t>
            </a:r>
            <a:r>
              <a:rPr sz="1200" dirty="0">
                <a:latin typeface="Century Gothic"/>
                <a:cs typeface="Century Gothic"/>
              </a:rPr>
              <a:t>к </a:t>
            </a:r>
            <a:r>
              <a:rPr sz="1200" spc="-5" dirty="0">
                <a:latin typeface="Century Gothic"/>
                <a:cs typeface="Century Gothic"/>
              </a:rPr>
              <a:t>группировке 62 раздела  </a:t>
            </a:r>
            <a:r>
              <a:rPr sz="1200" dirty="0">
                <a:latin typeface="Century Gothic"/>
                <a:cs typeface="Century Gothic"/>
              </a:rPr>
              <a:t>J </a:t>
            </a:r>
            <a:r>
              <a:rPr sz="1200" spc="-5" dirty="0">
                <a:latin typeface="Century Gothic"/>
                <a:cs typeface="Century Gothic"/>
              </a:rPr>
              <a:t>ОКВЭД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215" y="2179701"/>
            <a:ext cx="374522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Срок выполнения комплексного проекта не  превышает </a:t>
            </a:r>
            <a:r>
              <a:rPr sz="1200" dirty="0">
                <a:latin typeface="Century Gothic"/>
                <a:cs typeface="Century Gothic"/>
              </a:rPr>
              <a:t>2 </a:t>
            </a:r>
            <a:r>
              <a:rPr sz="1200" spc="-5" dirty="0">
                <a:latin typeface="Century Gothic"/>
                <a:cs typeface="Century Gothic"/>
              </a:rPr>
              <a:t>лет </a:t>
            </a:r>
            <a:r>
              <a:rPr sz="1200" dirty="0">
                <a:latin typeface="Century Gothic"/>
                <a:cs typeface="Century Gothic"/>
              </a:rPr>
              <a:t>и </a:t>
            </a:r>
            <a:r>
              <a:rPr sz="1200" spc="-5" dirty="0">
                <a:latin typeface="Century Gothic"/>
                <a:cs typeface="Century Gothic"/>
              </a:rPr>
              <a:t>выполнение начато </a:t>
            </a:r>
            <a:r>
              <a:rPr sz="1200" dirty="0">
                <a:latin typeface="Century Gothic"/>
                <a:cs typeface="Century Gothic"/>
              </a:rPr>
              <a:t>в </a:t>
            </a:r>
            <a:r>
              <a:rPr sz="1200" spc="-5" dirty="0">
                <a:latin typeface="Century Gothic"/>
                <a:cs typeface="Century Gothic"/>
              </a:rPr>
              <a:t>срок </a:t>
            </a:r>
            <a:r>
              <a:rPr sz="1200" dirty="0">
                <a:latin typeface="Century Gothic"/>
                <a:cs typeface="Century Gothic"/>
              </a:rPr>
              <a:t>не  </a:t>
            </a:r>
            <a:r>
              <a:rPr sz="1200" spc="-5" dirty="0">
                <a:latin typeface="Century Gothic"/>
                <a:cs typeface="Century Gothic"/>
              </a:rPr>
              <a:t>ранее </a:t>
            </a:r>
            <a:r>
              <a:rPr sz="1200" dirty="0">
                <a:latin typeface="Century Gothic"/>
                <a:cs typeface="Century Gothic"/>
              </a:rPr>
              <a:t>1 </a:t>
            </a:r>
            <a:r>
              <a:rPr sz="1200" spc="-5" dirty="0">
                <a:latin typeface="Century Gothic"/>
                <a:cs typeface="Century Gothic"/>
              </a:rPr>
              <a:t>года, предшествующего году подачи  заявки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215" y="3094482"/>
            <a:ext cx="3601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Разработанные программные продукты будут  внедрены на предприятиях обрабатывающих  отраслей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промышленности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6045" y="926337"/>
            <a:ext cx="999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УСЛОВИЯ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7295" y="930655"/>
            <a:ext cx="1141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СУБ</a:t>
            </a:r>
            <a:r>
              <a:rPr sz="1600" b="1" dirty="0">
                <a:solidFill>
                  <a:srgbClr val="404040"/>
                </a:solidFill>
                <a:latin typeface="Century Gothic"/>
                <a:cs typeface="Century Gothic"/>
              </a:rPr>
              <a:t>С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ИДИЯ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41340" y="837209"/>
            <a:ext cx="401802" cy="401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40177" y="896772"/>
            <a:ext cx="304139" cy="304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46979" y="1450085"/>
            <a:ext cx="34728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не более </a:t>
            </a:r>
            <a:r>
              <a:rPr sz="1200" b="1" spc="-5" dirty="0">
                <a:latin typeface="Century Gothic"/>
                <a:cs typeface="Century Gothic"/>
              </a:rPr>
              <a:t>50 </a:t>
            </a:r>
            <a:r>
              <a:rPr sz="1200" b="1" dirty="0">
                <a:latin typeface="Century Gothic"/>
                <a:cs typeface="Century Gothic"/>
              </a:rPr>
              <a:t>% </a:t>
            </a:r>
            <a:r>
              <a:rPr sz="1200" spc="-5" dirty="0">
                <a:latin typeface="Century Gothic"/>
                <a:cs typeface="Century Gothic"/>
              </a:rPr>
              <a:t>расходов связанных </a:t>
            </a:r>
            <a:r>
              <a:rPr sz="1200" dirty="0">
                <a:latin typeface="Century Gothic"/>
                <a:cs typeface="Century Gothic"/>
              </a:rPr>
              <a:t>с  </a:t>
            </a:r>
            <a:r>
              <a:rPr sz="1200" spc="-10" dirty="0">
                <a:latin typeface="Century Gothic"/>
                <a:cs typeface="Century Gothic"/>
              </a:rPr>
              <a:t>разработкой </a:t>
            </a:r>
            <a:r>
              <a:rPr sz="1200" spc="-5" dirty="0">
                <a:latin typeface="Century Gothic"/>
                <a:cs typeface="Century Gothic"/>
              </a:rPr>
              <a:t>цифровых платформ </a:t>
            </a:r>
            <a:r>
              <a:rPr sz="1200" dirty="0">
                <a:latin typeface="Century Gothic"/>
                <a:cs typeface="Century Gothic"/>
              </a:rPr>
              <a:t>/  </a:t>
            </a:r>
            <a:r>
              <a:rPr sz="1200" spc="-5" dirty="0">
                <a:latin typeface="Century Gothic"/>
                <a:cs typeface="Century Gothic"/>
              </a:rPr>
              <a:t>программных </a:t>
            </a:r>
            <a:r>
              <a:rPr sz="1200" spc="-10" dirty="0">
                <a:latin typeface="Century Gothic"/>
                <a:cs typeface="Century Gothic"/>
              </a:rPr>
              <a:t>продуктов </a:t>
            </a:r>
            <a:r>
              <a:rPr sz="1200" dirty="0">
                <a:latin typeface="Century Gothic"/>
                <a:cs typeface="Century Gothic"/>
              </a:rPr>
              <a:t>в </a:t>
            </a:r>
            <a:r>
              <a:rPr sz="1200" spc="-5" dirty="0">
                <a:latin typeface="Century Gothic"/>
                <a:cs typeface="Century Gothic"/>
              </a:rPr>
              <a:t>целях создания </a:t>
            </a:r>
            <a:r>
              <a:rPr sz="1200" dirty="0">
                <a:latin typeface="Century Gothic"/>
                <a:cs typeface="Century Gothic"/>
              </a:rPr>
              <a:t>/  </a:t>
            </a:r>
            <a:r>
              <a:rPr sz="1200" spc="-5" dirty="0">
                <a:latin typeface="Century Gothic"/>
                <a:cs typeface="Century Gothic"/>
              </a:rPr>
              <a:t>развития производства высокотехнологичной  промышленной продукции, </a:t>
            </a:r>
            <a:r>
              <a:rPr sz="1200" dirty="0">
                <a:latin typeface="Century Gothic"/>
                <a:cs typeface="Century Gothic"/>
              </a:rPr>
              <a:t>в </a:t>
            </a:r>
            <a:r>
              <a:rPr sz="1200" spc="-5" dirty="0">
                <a:latin typeface="Century Gothic"/>
                <a:cs typeface="Century Gothic"/>
              </a:rPr>
              <a:t>том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числе: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6979" y="2547620"/>
            <a:ext cx="3837304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2920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Century Gothic"/>
                <a:cs typeface="Century Gothic"/>
              </a:rPr>
              <a:t>затраты на </a:t>
            </a:r>
            <a:r>
              <a:rPr sz="1100" spc="-5" dirty="0">
                <a:latin typeface="Century Gothic"/>
                <a:cs typeface="Century Gothic"/>
              </a:rPr>
              <a:t>оплату </a:t>
            </a:r>
            <a:r>
              <a:rPr sz="1100" dirty="0">
                <a:latin typeface="Century Gothic"/>
                <a:cs typeface="Century Gothic"/>
              </a:rPr>
              <a:t>труда </a:t>
            </a:r>
            <a:r>
              <a:rPr sz="1100" spc="-5" dirty="0">
                <a:latin typeface="Century Gothic"/>
                <a:cs typeface="Century Gothic"/>
              </a:rPr>
              <a:t>работников </a:t>
            </a:r>
            <a:r>
              <a:rPr sz="1100" dirty="0">
                <a:latin typeface="Century Gothic"/>
                <a:cs typeface="Century Gothic"/>
              </a:rPr>
              <a:t>занятых  разработкой цифровых платформ /  </a:t>
            </a:r>
            <a:r>
              <a:rPr sz="1100" spc="-5" dirty="0">
                <a:latin typeface="Century Gothic"/>
                <a:cs typeface="Century Gothic"/>
              </a:rPr>
              <a:t>программных</a:t>
            </a:r>
            <a:r>
              <a:rPr sz="1100" spc="-4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продуктов</a:t>
            </a:r>
            <a:endParaRPr sz="1100">
              <a:latin typeface="Century Gothic"/>
              <a:cs typeface="Century Gothic"/>
            </a:endParaRPr>
          </a:p>
          <a:p>
            <a:pPr marL="184785" marR="11112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Century Gothic"/>
                <a:cs typeface="Century Gothic"/>
              </a:rPr>
              <a:t>до 10% </a:t>
            </a:r>
            <a:r>
              <a:rPr sz="1100" dirty="0">
                <a:latin typeface="Century Gothic"/>
                <a:cs typeface="Century Gothic"/>
              </a:rPr>
              <a:t>расходов на оснащение и</a:t>
            </a:r>
            <a:r>
              <a:rPr sz="1100" spc="-15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обслуживание  вновь создаваемых и </a:t>
            </a:r>
            <a:r>
              <a:rPr sz="1100" spc="-5" dirty="0">
                <a:latin typeface="Century Gothic"/>
                <a:cs typeface="Century Gothic"/>
              </a:rPr>
              <a:t>модернизируемых  высокопроизводительных </a:t>
            </a:r>
            <a:r>
              <a:rPr sz="1100" dirty="0">
                <a:latin typeface="Century Gothic"/>
                <a:cs typeface="Century Gothic"/>
              </a:rPr>
              <a:t>рабочих</a:t>
            </a:r>
            <a:r>
              <a:rPr sz="1100" spc="-8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мест</a:t>
            </a:r>
            <a:endParaRPr sz="1100">
              <a:latin typeface="Century Gothic"/>
              <a:cs typeface="Century Gothic"/>
            </a:endParaRPr>
          </a:p>
          <a:p>
            <a:pPr marL="184785" marR="33147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Century Gothic"/>
                <a:cs typeface="Century Gothic"/>
              </a:rPr>
              <a:t>до 5 % </a:t>
            </a:r>
            <a:r>
              <a:rPr sz="1100" dirty="0">
                <a:latin typeface="Century Gothic"/>
                <a:cs typeface="Century Gothic"/>
              </a:rPr>
              <a:t>затрат на приобретение /</a:t>
            </a:r>
            <a:r>
              <a:rPr sz="1100" spc="-14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изготовление  стендов, </a:t>
            </a:r>
            <a:r>
              <a:rPr sz="1100" spc="-5" dirty="0">
                <a:latin typeface="Century Gothic"/>
                <a:cs typeface="Century Gothic"/>
              </a:rPr>
              <a:t>испытательных </a:t>
            </a:r>
            <a:r>
              <a:rPr sz="1100" dirty="0">
                <a:latin typeface="Century Gothic"/>
                <a:cs typeface="Century Gothic"/>
              </a:rPr>
              <a:t>станций, и </a:t>
            </a:r>
            <a:r>
              <a:rPr sz="1100" spc="-5" dirty="0">
                <a:latin typeface="Century Gothic"/>
                <a:cs typeface="Century Gothic"/>
              </a:rPr>
              <a:t>др.  специального</a:t>
            </a:r>
            <a:r>
              <a:rPr sz="1100" spc="-4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оборудования</a:t>
            </a:r>
            <a:endParaRPr sz="11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Century Gothic"/>
                <a:cs typeface="Century Gothic"/>
              </a:rPr>
              <a:t>до 15% </a:t>
            </a:r>
            <a:r>
              <a:rPr sz="1100" dirty="0">
                <a:latin typeface="Century Gothic"/>
                <a:cs typeface="Century Gothic"/>
              </a:rPr>
              <a:t>затрат на</a:t>
            </a:r>
            <a:r>
              <a:rPr sz="1100" spc="-8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соисполнителей</a:t>
            </a:r>
            <a:endParaRPr sz="1100">
              <a:latin typeface="Century Gothic"/>
              <a:cs typeface="Century Gothic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Century Gothic"/>
                <a:cs typeface="Century Gothic"/>
              </a:rPr>
              <a:t>до 10% </a:t>
            </a:r>
            <a:r>
              <a:rPr sz="1100" dirty="0">
                <a:latin typeface="Century Gothic"/>
                <a:cs typeface="Century Gothic"/>
              </a:rPr>
              <a:t>расходов на приобретение у российских</a:t>
            </a:r>
            <a:r>
              <a:rPr sz="1100" spc="-23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и  иностранных организаций лицензий на</a:t>
            </a:r>
            <a:r>
              <a:rPr sz="1100" spc="-15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ПО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4215" y="4881168"/>
            <a:ext cx="50761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entury Gothic"/>
                <a:cs typeface="Century Gothic"/>
              </a:rPr>
              <a:t>Ссылка на </a:t>
            </a:r>
            <a:r>
              <a:rPr sz="1050" b="1" spc="-5" dirty="0">
                <a:latin typeface="Century Gothic"/>
                <a:cs typeface="Century Gothic"/>
              </a:rPr>
              <a:t>сайт администратора </a:t>
            </a:r>
            <a:r>
              <a:rPr sz="1050" b="1" dirty="0">
                <a:latin typeface="Century Gothic"/>
                <a:cs typeface="Century Gothic"/>
              </a:rPr>
              <a:t>меры </a:t>
            </a:r>
            <a:r>
              <a:rPr sz="1050" b="1" spc="-5" dirty="0">
                <a:latin typeface="Century Gothic"/>
                <a:cs typeface="Century Gothic"/>
              </a:rPr>
              <a:t>поддержки:</a:t>
            </a:r>
            <a:r>
              <a:rPr sz="1050" b="1" spc="10" dirty="0">
                <a:latin typeface="Century Gothic"/>
                <a:cs typeface="Century Gothic"/>
              </a:rPr>
              <a:t> </a:t>
            </a:r>
            <a:r>
              <a:rPr sz="1050" spc="-5" dirty="0">
                <a:latin typeface="Century Gothic"/>
                <a:cs typeface="Century Gothic"/>
              </a:rPr>
              <a:t>https://goo-gl.su/aLh6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215" y="4487367"/>
            <a:ext cx="351599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entury Gothic"/>
                <a:cs typeface="Century Gothic"/>
              </a:rPr>
              <a:t>Периодичность рассмотрения заявок</a:t>
            </a:r>
            <a:r>
              <a:rPr sz="1100" b="1" spc="-80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на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entury Gothic"/>
                <a:cs typeface="Century Gothic"/>
              </a:rPr>
              <a:t>предоставление субсидии: </a:t>
            </a:r>
            <a:r>
              <a:rPr sz="1100" b="1" dirty="0">
                <a:latin typeface="Century Gothic"/>
                <a:cs typeface="Century Gothic"/>
              </a:rPr>
              <a:t>не реже 1 раза в</a:t>
            </a:r>
            <a:r>
              <a:rPr sz="1100" b="1" spc="-95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год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0473" y="205866"/>
            <a:ext cx="662559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МИНПРОМТОРГ</a:t>
            </a:r>
            <a:r>
              <a:rPr sz="1200" b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РОССИИ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252525"/>
                </a:solidFill>
                <a:latin typeface="Century Gothic"/>
                <a:cs typeface="Century Gothic"/>
              </a:rPr>
              <a:t>ПП РФ от </a:t>
            </a:r>
            <a:r>
              <a:rPr sz="1000" spc="-10" dirty="0">
                <a:solidFill>
                  <a:srgbClr val="252525"/>
                </a:solidFill>
                <a:latin typeface="Century Gothic"/>
                <a:cs typeface="Century Gothic"/>
              </a:rPr>
              <a:t>30.04.2019 </a:t>
            </a:r>
            <a:r>
              <a:rPr sz="1000" spc="-5" dirty="0">
                <a:solidFill>
                  <a:srgbClr val="252525"/>
                </a:solidFill>
                <a:latin typeface="Century Gothic"/>
                <a:cs typeface="Century Gothic"/>
              </a:rPr>
              <a:t>№ </a:t>
            </a:r>
            <a:r>
              <a:rPr sz="1000" spc="-10" dirty="0">
                <a:solidFill>
                  <a:srgbClr val="252525"/>
                </a:solidFill>
                <a:latin typeface="Century Gothic"/>
                <a:cs typeface="Century Gothic"/>
              </a:rPr>
              <a:t>529 «Субсидии </a:t>
            </a:r>
            <a:r>
              <a:rPr sz="1000" spc="-5" dirty="0">
                <a:solidFill>
                  <a:srgbClr val="252525"/>
                </a:solidFill>
                <a:latin typeface="Century Gothic"/>
                <a:cs typeface="Century Gothic"/>
              </a:rPr>
              <a:t>на разработку цифровых платформ и программных</a:t>
            </a:r>
            <a:r>
              <a:rPr sz="1000" spc="204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52525"/>
                </a:solidFill>
                <a:latin typeface="Century Gothic"/>
                <a:cs typeface="Century Gothic"/>
              </a:rPr>
              <a:t>продуктов»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5031" y="253111"/>
            <a:ext cx="124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4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205866"/>
            <a:ext cx="49441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УПРАВЛЕНИЕ ИННОВАЦИОННОЙ И НАУЧНОЙ</a:t>
            </a:r>
            <a:r>
              <a:rPr sz="1400" b="1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ПОЛИТИКИ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</a:rPr>
              <a:t>Начальник Управления – Виктория</a:t>
            </a:r>
            <a:r>
              <a:rPr sz="100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</a:rPr>
              <a:t>Халимендик,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</a:rPr>
              <a:t>+7(498) 602-06-04, доб.</a:t>
            </a:r>
            <a:r>
              <a:rPr sz="1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FFFFFF"/>
                </a:solidFill>
                <a:latin typeface="Century Gothic"/>
                <a:cs typeface="Century Gothic"/>
              </a:rPr>
              <a:t>4-08-13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KhalimendikVB@mosreg.ru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40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870" y="1865452"/>
            <a:ext cx="405257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Социальная ипотека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Гранты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Реестр инновационной</a:t>
            </a:r>
            <a:r>
              <a:rPr sz="18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продукции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205866"/>
            <a:ext cx="710882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СОЦИАЛЬНАЯ</a:t>
            </a:r>
            <a:r>
              <a:rPr sz="1400" b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ИПОТЕКА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Century Gothic"/>
                <a:cs typeface="Century Gothic"/>
              </a:rPr>
              <a:t>РАСПОРЯЖЕНИЕ</a:t>
            </a:r>
            <a:r>
              <a:rPr sz="1000" spc="130" dirty="0">
                <a:latin typeface="Century Gothic"/>
                <a:cs typeface="Century Gothic"/>
              </a:rPr>
              <a:t> </a:t>
            </a:r>
            <a:r>
              <a:rPr sz="1000" spc="-5" dirty="0">
                <a:latin typeface="Century Gothic"/>
                <a:cs typeface="Century Gothic"/>
              </a:rPr>
              <a:t>МИНИНИСТЕРСТВА </a:t>
            </a:r>
            <a:r>
              <a:rPr sz="1000" spc="-10" dirty="0">
                <a:latin typeface="Century Gothic"/>
                <a:cs typeface="Century Gothic"/>
              </a:rPr>
              <a:t>ИНВЕСТИЦИЙ </a:t>
            </a:r>
            <a:r>
              <a:rPr sz="1000" spc="-5" dirty="0">
                <a:latin typeface="Century Gothic"/>
                <a:cs typeface="Century Gothic"/>
              </a:rPr>
              <a:t>И </a:t>
            </a:r>
            <a:r>
              <a:rPr sz="1000" spc="-10" dirty="0">
                <a:latin typeface="Century Gothic"/>
                <a:cs typeface="Century Gothic"/>
              </a:rPr>
              <a:t>ИННОВАЦИЙ </a:t>
            </a:r>
            <a:r>
              <a:rPr sz="1000" spc="-5" dirty="0">
                <a:latin typeface="Century Gothic"/>
                <a:cs typeface="Century Gothic"/>
              </a:rPr>
              <a:t>МОСКОВСКОЙ </a:t>
            </a:r>
            <a:r>
              <a:rPr sz="1000" spc="-15" dirty="0">
                <a:latin typeface="Century Gothic"/>
                <a:cs typeface="Century Gothic"/>
              </a:rPr>
              <a:t>ОБЛАСТИ </a:t>
            </a:r>
            <a:r>
              <a:rPr sz="1000" spc="-10" dirty="0">
                <a:latin typeface="Century Gothic"/>
                <a:cs typeface="Century Gothic"/>
              </a:rPr>
              <a:t>ОТ 12.02.2016 </a:t>
            </a:r>
            <a:r>
              <a:rPr sz="1000" spc="-5" dirty="0">
                <a:latin typeface="Century Gothic"/>
                <a:cs typeface="Century Gothic"/>
              </a:rPr>
              <a:t>№ </a:t>
            </a:r>
            <a:r>
              <a:rPr sz="1000" spc="10" dirty="0">
                <a:latin typeface="Century Gothic"/>
                <a:cs typeface="Century Gothic"/>
              </a:rPr>
              <a:t>3-P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41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2205" y="783716"/>
            <a:ext cx="3830320" cy="507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Льготная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ипотека</a:t>
            </a:r>
            <a:r>
              <a:rPr sz="1050" u="sng" spc="-9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для</a:t>
            </a:r>
            <a:r>
              <a:rPr sz="1050" dirty="0">
                <a:latin typeface="Century Gothic"/>
                <a:cs typeface="Century Gothic"/>
              </a:rPr>
              <a:t>:</a:t>
            </a:r>
            <a:endParaRPr sz="1050">
              <a:latin typeface="Century Gothic"/>
              <a:cs typeface="Century Gothic"/>
            </a:endParaRPr>
          </a:p>
          <a:p>
            <a:pPr marL="93345" indent="-81280">
              <a:lnSpc>
                <a:spcPct val="100000"/>
              </a:lnSpc>
              <a:spcBef>
                <a:spcPts val="5"/>
              </a:spcBef>
              <a:buChar char="-"/>
              <a:tabLst>
                <a:tab pos="93980" algn="l"/>
              </a:tabLst>
            </a:pPr>
            <a:r>
              <a:rPr sz="1050" dirty="0">
                <a:latin typeface="Century Gothic"/>
                <a:cs typeface="Century Gothic"/>
              </a:rPr>
              <a:t>молодых </a:t>
            </a:r>
            <a:r>
              <a:rPr sz="1050" spc="-5" dirty="0">
                <a:latin typeface="Century Gothic"/>
                <a:cs typeface="Century Gothic"/>
              </a:rPr>
              <a:t>ученых </a:t>
            </a:r>
            <a:r>
              <a:rPr sz="1050" spc="5" dirty="0">
                <a:latin typeface="Century Gothic"/>
                <a:cs typeface="Century Gothic"/>
              </a:rPr>
              <a:t>и </a:t>
            </a:r>
            <a:r>
              <a:rPr sz="1050" dirty="0">
                <a:latin typeface="Century Gothic"/>
                <a:cs typeface="Century Gothic"/>
              </a:rPr>
              <a:t>специалистов </a:t>
            </a:r>
            <a:r>
              <a:rPr sz="1050" spc="-5" dirty="0">
                <a:latin typeface="Century Gothic"/>
                <a:cs typeface="Century Gothic"/>
              </a:rPr>
              <a:t>научных</a:t>
            </a:r>
            <a:r>
              <a:rPr sz="1050" spc="-15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организаций;</a:t>
            </a:r>
            <a:endParaRPr sz="1050">
              <a:latin typeface="Century Gothic"/>
              <a:cs typeface="Century Gothic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050" dirty="0">
                <a:latin typeface="Century Gothic"/>
                <a:cs typeface="Century Gothic"/>
              </a:rPr>
              <a:t>молодых </a:t>
            </a:r>
            <a:r>
              <a:rPr sz="1050" spc="-5" dirty="0">
                <a:latin typeface="Century Gothic"/>
                <a:cs typeface="Century Gothic"/>
              </a:rPr>
              <a:t>уникальных специалистов организаций</a:t>
            </a:r>
            <a:r>
              <a:rPr sz="1050" spc="-90" dirty="0">
                <a:latin typeface="Century Gothic"/>
                <a:cs typeface="Century Gothic"/>
              </a:rPr>
              <a:t> </a:t>
            </a:r>
            <a:r>
              <a:rPr sz="1050" spc="-5" dirty="0">
                <a:latin typeface="Century Gothic"/>
                <a:cs typeface="Century Gothic"/>
              </a:rPr>
              <a:t>ОПК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36108" y="694220"/>
            <a:ext cx="365213" cy="365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15736" y="724280"/>
            <a:ext cx="3465195" cy="1962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entury Gothic"/>
                <a:cs typeface="Century Gothic"/>
              </a:rPr>
              <a:t>Количество</a:t>
            </a:r>
            <a:r>
              <a:rPr sz="1200" u="sng" spc="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entury Gothic"/>
                <a:cs typeface="Century Gothic"/>
              </a:rPr>
              <a:t>специалистов,</a:t>
            </a:r>
            <a:endParaRPr sz="1200">
              <a:latin typeface="Century Gothic"/>
              <a:cs typeface="Century Gothic"/>
            </a:endParaRPr>
          </a:p>
          <a:p>
            <a:pPr marL="414655">
              <a:lnSpc>
                <a:spcPct val="100000"/>
              </a:lnSpc>
            </a:pPr>
            <a:r>
              <a:rPr sz="12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entury Gothic"/>
                <a:cs typeface="Century Gothic"/>
              </a:rPr>
              <a:t>получивших</a:t>
            </a:r>
            <a:r>
              <a:rPr sz="12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entury Gothic"/>
                <a:cs typeface="Century Gothic"/>
              </a:rPr>
              <a:t>поддержку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:</a:t>
            </a:r>
            <a:endParaRPr sz="1200">
              <a:latin typeface="Century Gothic"/>
              <a:cs typeface="Century Gothic"/>
            </a:endParaRPr>
          </a:p>
          <a:p>
            <a:pPr marL="414655">
              <a:lnSpc>
                <a:spcPct val="100000"/>
              </a:lnSpc>
              <a:spcBef>
                <a:spcPts val="200"/>
              </a:spcBef>
            </a:pPr>
            <a:r>
              <a:rPr sz="1200" spc="-10" dirty="0">
                <a:solidFill>
                  <a:srgbClr val="404040"/>
                </a:solidFill>
                <a:latin typeface="Century Gothic"/>
                <a:cs typeface="Century Gothic"/>
              </a:rPr>
              <a:t>2016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–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2019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гг.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–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407</a:t>
            </a:r>
            <a:r>
              <a:rPr sz="1200" b="1" spc="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человек</a:t>
            </a:r>
            <a:endParaRPr sz="1200">
              <a:latin typeface="Century Gothic"/>
              <a:cs typeface="Century Gothic"/>
            </a:endParaRPr>
          </a:p>
          <a:p>
            <a:pPr marL="414655">
              <a:lnSpc>
                <a:spcPct val="100000"/>
              </a:lnSpc>
              <a:spcBef>
                <a:spcPts val="625"/>
              </a:spcBef>
            </a:pPr>
            <a:r>
              <a:rPr sz="12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entury Gothic"/>
                <a:cs typeface="Century Gothic"/>
              </a:rPr>
              <a:t>План</a:t>
            </a:r>
            <a:r>
              <a:rPr sz="1200" u="sng" spc="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entury Gothic"/>
                <a:cs typeface="Century Gothic"/>
              </a:rPr>
              <a:t>поддержки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:</a:t>
            </a:r>
            <a:endParaRPr sz="1200">
              <a:latin typeface="Century Gothic"/>
              <a:cs typeface="Century Gothic"/>
            </a:endParaRPr>
          </a:p>
          <a:p>
            <a:pPr marL="414655">
              <a:lnSpc>
                <a:spcPct val="100000"/>
              </a:lnSpc>
              <a:spcBef>
                <a:spcPts val="175"/>
              </a:spcBef>
            </a:pPr>
            <a:r>
              <a:rPr sz="1200" spc="-10" dirty="0">
                <a:solidFill>
                  <a:srgbClr val="404040"/>
                </a:solidFill>
                <a:latin typeface="Century Gothic"/>
                <a:cs typeface="Century Gothic"/>
              </a:rPr>
              <a:t>2020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г.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–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100</a:t>
            </a:r>
            <a:r>
              <a:rPr sz="1200" b="1" spc="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человек</a:t>
            </a:r>
            <a:endParaRPr sz="12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750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Для участия в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программе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необходимо</a:t>
            </a:r>
            <a:r>
              <a:rPr sz="1050" u="sng" spc="-17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обратиться</a:t>
            </a:r>
            <a:r>
              <a:rPr sz="1050" dirty="0">
                <a:latin typeface="Century Gothic"/>
                <a:cs typeface="Century Gothic"/>
              </a:rPr>
              <a:t>:  </a:t>
            </a:r>
            <a:r>
              <a:rPr sz="1050" b="1" spc="-5" dirty="0">
                <a:latin typeface="Century Gothic"/>
                <a:cs typeface="Century Gothic"/>
              </a:rPr>
              <a:t>молодые </a:t>
            </a:r>
            <a:r>
              <a:rPr sz="1050" b="1" dirty="0">
                <a:latin typeface="Century Gothic"/>
                <a:cs typeface="Century Gothic"/>
              </a:rPr>
              <a:t>ученые и </a:t>
            </a:r>
            <a:r>
              <a:rPr sz="1050" b="1" spc="-5" dirty="0">
                <a:latin typeface="Century Gothic"/>
                <a:cs typeface="Century Gothic"/>
              </a:rPr>
              <a:t>специалисты </a:t>
            </a:r>
            <a:r>
              <a:rPr sz="1050" dirty="0">
                <a:latin typeface="Century Gothic"/>
                <a:cs typeface="Century Gothic"/>
              </a:rPr>
              <a:t>– </a:t>
            </a:r>
            <a:r>
              <a:rPr sz="1050" spc="-5" dirty="0">
                <a:latin typeface="Century Gothic"/>
                <a:cs typeface="Century Gothic"/>
              </a:rPr>
              <a:t>Управление  инновационной </a:t>
            </a:r>
            <a:r>
              <a:rPr sz="1050" dirty="0">
                <a:latin typeface="Century Gothic"/>
                <a:cs typeface="Century Gothic"/>
              </a:rPr>
              <a:t>и научной</a:t>
            </a:r>
            <a:r>
              <a:rPr sz="1050" spc="-8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политики</a:t>
            </a:r>
            <a:endParaRPr sz="1050">
              <a:latin typeface="Century Gothic"/>
              <a:cs typeface="Century Gothic"/>
            </a:endParaRPr>
          </a:p>
          <a:p>
            <a:pPr marL="12700" marR="52705">
              <a:lnSpc>
                <a:spcPct val="100000"/>
              </a:lnSpc>
            </a:pPr>
            <a:r>
              <a:rPr sz="1050" b="1" spc="-5" dirty="0">
                <a:latin typeface="Century Gothic"/>
                <a:cs typeface="Century Gothic"/>
              </a:rPr>
              <a:t>молодые </a:t>
            </a:r>
            <a:r>
              <a:rPr sz="1050" b="1" dirty="0">
                <a:latin typeface="Century Gothic"/>
                <a:cs typeface="Century Gothic"/>
              </a:rPr>
              <a:t>уникальные </a:t>
            </a:r>
            <a:r>
              <a:rPr sz="1050" b="1" spc="-5" dirty="0">
                <a:latin typeface="Century Gothic"/>
                <a:cs typeface="Century Gothic"/>
              </a:rPr>
              <a:t>специалисты </a:t>
            </a:r>
            <a:r>
              <a:rPr sz="1050" dirty="0">
                <a:latin typeface="Century Gothic"/>
                <a:cs typeface="Century Gothic"/>
              </a:rPr>
              <a:t>– </a:t>
            </a:r>
            <a:r>
              <a:rPr sz="1050" spc="-5" dirty="0">
                <a:latin typeface="Century Gothic"/>
                <a:cs typeface="Century Gothic"/>
              </a:rPr>
              <a:t>Управление  промышленной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политики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839" y="713943"/>
            <a:ext cx="561644" cy="56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8643" y="2979165"/>
            <a:ext cx="1840230" cy="880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A2A2A"/>
                </a:solidFill>
                <a:latin typeface="Century Gothic"/>
                <a:cs typeface="Century Gothic"/>
              </a:rPr>
              <a:t>Шаг</a:t>
            </a:r>
            <a:r>
              <a:rPr sz="1600" b="1" spc="5" dirty="0">
                <a:solidFill>
                  <a:srgbClr val="2A2A2A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A2A2A"/>
                </a:solidFill>
                <a:latin typeface="Century Gothic"/>
                <a:cs typeface="Century Gothic"/>
              </a:rPr>
              <a:t>1</a:t>
            </a:r>
            <a:endParaRPr sz="1600">
              <a:latin typeface="Century Gothic"/>
              <a:cs typeface="Century Gothic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0"/>
              </a:spcBef>
            </a:pP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Подать пакет документов в  Министерство инвестиции</a:t>
            </a:r>
            <a:r>
              <a:rPr sz="1000" spc="-45" dirty="0">
                <a:solidFill>
                  <a:srgbClr val="2A2A2A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и  инноваций</a:t>
            </a:r>
            <a:r>
              <a:rPr sz="1000" spc="-15" dirty="0">
                <a:solidFill>
                  <a:srgbClr val="2A2A2A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МО</a:t>
            </a:r>
            <a:endParaRPr sz="1000">
              <a:latin typeface="Century Gothic"/>
              <a:cs typeface="Century Gothic"/>
            </a:endParaRPr>
          </a:p>
          <a:p>
            <a:pPr marL="1270" algn="ctr">
              <a:lnSpc>
                <a:spcPct val="100000"/>
              </a:lnSpc>
            </a:pP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(январь -</a:t>
            </a:r>
            <a:r>
              <a:rPr sz="1000" spc="20" dirty="0">
                <a:solidFill>
                  <a:srgbClr val="2A2A2A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февраль)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3541" y="2979165"/>
            <a:ext cx="3145790" cy="880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A2A2A"/>
                </a:solidFill>
                <a:latin typeface="Century Gothic"/>
                <a:cs typeface="Century Gothic"/>
              </a:rPr>
              <a:t>Шаг</a:t>
            </a:r>
            <a:r>
              <a:rPr sz="1600" b="1" spc="10" dirty="0">
                <a:solidFill>
                  <a:srgbClr val="2A2A2A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A2A2A"/>
                </a:solidFill>
                <a:latin typeface="Century Gothic"/>
                <a:cs typeface="Century Gothic"/>
              </a:rPr>
              <a:t>2</a:t>
            </a:r>
            <a:endParaRPr sz="1600">
              <a:latin typeface="Century Gothic"/>
              <a:cs typeface="Century Gothic"/>
            </a:endParaRPr>
          </a:p>
          <a:p>
            <a:pPr marL="135890" marR="128270" algn="ctr">
              <a:lnSpc>
                <a:spcPct val="100000"/>
              </a:lnSpc>
              <a:spcBef>
                <a:spcPts val="10"/>
              </a:spcBef>
            </a:pP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Проверка заявителя и </a:t>
            </a:r>
            <a:r>
              <a:rPr sz="1000" spc="-10" dirty="0">
                <a:solidFill>
                  <a:srgbClr val="2A2A2A"/>
                </a:solidFill>
                <a:latin typeface="Century Gothic"/>
                <a:cs typeface="Century Gothic"/>
              </a:rPr>
              <a:t>получение </a:t>
            </a: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заключений  </a:t>
            </a:r>
            <a:r>
              <a:rPr sz="1000" spc="-10" dirty="0">
                <a:solidFill>
                  <a:srgbClr val="2A2A2A"/>
                </a:solidFill>
                <a:latin typeface="Century Gothic"/>
                <a:cs typeface="Century Gothic"/>
              </a:rPr>
              <a:t>об </a:t>
            </a: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отсутствии существенных</a:t>
            </a:r>
            <a:r>
              <a:rPr sz="1000" spc="10" dirty="0">
                <a:solidFill>
                  <a:srgbClr val="2A2A2A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ограничений,</a:t>
            </a:r>
            <a:endParaRPr sz="1000">
              <a:latin typeface="Century Gothic"/>
              <a:cs typeface="Century Gothic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влияющих на возможность участия в программе  </a:t>
            </a:r>
            <a:r>
              <a:rPr sz="1000" spc="-10" dirty="0">
                <a:solidFill>
                  <a:srgbClr val="2A2A2A"/>
                </a:solidFill>
                <a:latin typeface="Century Gothic"/>
                <a:cs typeface="Century Gothic"/>
              </a:rPr>
              <a:t>(март </a:t>
            </a: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-</a:t>
            </a:r>
            <a:r>
              <a:rPr sz="1000" spc="50" dirty="0">
                <a:solidFill>
                  <a:srgbClr val="2A2A2A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апрель)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15254" y="4042968"/>
            <a:ext cx="608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A2A2A"/>
                </a:solidFill>
                <a:latin typeface="Century Gothic"/>
                <a:cs typeface="Century Gothic"/>
              </a:rPr>
              <a:t>Шаг</a:t>
            </a:r>
            <a:r>
              <a:rPr sz="1600" b="1" spc="-55" dirty="0">
                <a:solidFill>
                  <a:srgbClr val="2A2A2A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A2A2A"/>
                </a:solidFill>
                <a:latin typeface="Century Gothic"/>
                <a:cs typeface="Century Gothic"/>
              </a:rPr>
              <a:t>5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3798" y="4288637"/>
            <a:ext cx="256794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Выбор </a:t>
            </a:r>
            <a:r>
              <a:rPr sz="1000" spc="-10" dirty="0">
                <a:solidFill>
                  <a:srgbClr val="2A2A2A"/>
                </a:solidFill>
                <a:latin typeface="Century Gothic"/>
                <a:cs typeface="Century Gothic"/>
              </a:rPr>
              <a:t>жилья </a:t>
            </a: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и </a:t>
            </a:r>
            <a:r>
              <a:rPr sz="1000" spc="-10" dirty="0">
                <a:solidFill>
                  <a:srgbClr val="2A2A2A"/>
                </a:solidFill>
                <a:latin typeface="Century Gothic"/>
                <a:cs typeface="Century Gothic"/>
              </a:rPr>
              <a:t>оформление </a:t>
            </a: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договоров  </a:t>
            </a:r>
            <a:r>
              <a:rPr sz="1000" spc="-10" dirty="0">
                <a:solidFill>
                  <a:srgbClr val="2A2A2A"/>
                </a:solidFill>
                <a:latin typeface="Century Gothic"/>
                <a:cs typeface="Century Gothic"/>
              </a:rPr>
              <a:t>ипотечного</a:t>
            </a:r>
            <a:r>
              <a:rPr sz="1000" spc="10" dirty="0">
                <a:solidFill>
                  <a:srgbClr val="2A2A2A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кредитования</a:t>
            </a:r>
            <a:endParaRPr sz="1000">
              <a:latin typeface="Century Gothic"/>
              <a:cs typeface="Century Gothic"/>
            </a:endParaRPr>
          </a:p>
          <a:p>
            <a:pPr marL="36195" algn="ctr">
              <a:lnSpc>
                <a:spcPct val="100000"/>
              </a:lnSpc>
            </a:pPr>
            <a:r>
              <a:rPr sz="1000" spc="-10" dirty="0">
                <a:solidFill>
                  <a:srgbClr val="2A2A2A"/>
                </a:solidFill>
                <a:latin typeface="Century Gothic"/>
                <a:cs typeface="Century Gothic"/>
              </a:rPr>
              <a:t>(октябрь)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77890" y="2939033"/>
            <a:ext cx="2950845" cy="1184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A2A2A"/>
                </a:solidFill>
                <a:latin typeface="Century Gothic"/>
                <a:cs typeface="Century Gothic"/>
              </a:rPr>
              <a:t>Шаг</a:t>
            </a:r>
            <a:r>
              <a:rPr sz="1600" b="1" spc="10" dirty="0">
                <a:solidFill>
                  <a:srgbClr val="2A2A2A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A2A2A"/>
                </a:solidFill>
                <a:latin typeface="Century Gothic"/>
                <a:cs typeface="Century Gothic"/>
              </a:rPr>
              <a:t>3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Одобрение</a:t>
            </a:r>
            <a:r>
              <a:rPr sz="1000" spc="15" dirty="0">
                <a:solidFill>
                  <a:srgbClr val="2A2A2A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на</a:t>
            </a:r>
            <a:endParaRPr sz="1000">
              <a:latin typeface="Century Gothic"/>
              <a:cs typeface="Century Gothic"/>
            </a:endParaRPr>
          </a:p>
          <a:p>
            <a:pPr marL="12065" marR="5080" indent="635" algn="ctr">
              <a:lnSpc>
                <a:spcPct val="100000"/>
              </a:lnSpc>
            </a:pP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Совете директоров </a:t>
            </a:r>
            <a:r>
              <a:rPr sz="1000" spc="-10" dirty="0">
                <a:solidFill>
                  <a:srgbClr val="2A2A2A"/>
                </a:solidFill>
                <a:latin typeface="Century Gothic"/>
                <a:cs typeface="Century Gothic"/>
              </a:rPr>
              <a:t>организаций ОПК </a:t>
            </a: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МО/  Научно-техническом совете МО  Утверждение списка одобренных участников  Комиссией Мининвеста</a:t>
            </a:r>
            <a:r>
              <a:rPr sz="1000" dirty="0">
                <a:solidFill>
                  <a:srgbClr val="2A2A2A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МО</a:t>
            </a:r>
            <a:endParaRPr sz="1000">
              <a:latin typeface="Century Gothic"/>
              <a:cs typeface="Century Gothic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000" spc="-15" dirty="0">
                <a:solidFill>
                  <a:srgbClr val="2A2A2A"/>
                </a:solidFill>
                <a:latin typeface="Century Gothic"/>
                <a:cs typeface="Century Gothic"/>
              </a:rPr>
              <a:t>(Июль)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8289" y="4042968"/>
            <a:ext cx="2121535" cy="727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A2A2A"/>
                </a:solidFill>
                <a:latin typeface="Century Gothic"/>
                <a:cs typeface="Century Gothic"/>
              </a:rPr>
              <a:t>Шаг</a:t>
            </a:r>
            <a:r>
              <a:rPr sz="1600" b="1" spc="5" dirty="0">
                <a:solidFill>
                  <a:srgbClr val="2A2A2A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A2A2A"/>
                </a:solidFill>
                <a:latin typeface="Century Gothic"/>
                <a:cs typeface="Century Gothic"/>
              </a:rPr>
              <a:t>4</a:t>
            </a:r>
            <a:endParaRPr sz="1600">
              <a:latin typeface="Century Gothic"/>
              <a:cs typeface="Century Gothic"/>
            </a:endParaRPr>
          </a:p>
          <a:p>
            <a:pPr marL="12065" marR="5080" algn="ctr">
              <a:lnSpc>
                <a:spcPct val="100000"/>
              </a:lnSpc>
              <a:spcBef>
                <a:spcPts val="15"/>
              </a:spcBef>
            </a:pP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Вручение свидетельств на право  получения жилищной </a:t>
            </a:r>
            <a:r>
              <a:rPr sz="1000" spc="-10" dirty="0">
                <a:solidFill>
                  <a:srgbClr val="2A2A2A"/>
                </a:solidFill>
                <a:latin typeface="Century Gothic"/>
                <a:cs typeface="Century Gothic"/>
              </a:rPr>
              <a:t>субсидии  </a:t>
            </a:r>
            <a:r>
              <a:rPr sz="1000" spc="-5" dirty="0">
                <a:solidFill>
                  <a:srgbClr val="2A2A2A"/>
                </a:solidFill>
                <a:latin typeface="Century Gothic"/>
                <a:cs typeface="Century Gothic"/>
              </a:rPr>
              <a:t>(сентябрь)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1503" y="1473834"/>
            <a:ext cx="3495040" cy="149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Критерии</a:t>
            </a:r>
            <a:r>
              <a:rPr sz="1050" u="sng" spc="-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участия</a:t>
            </a:r>
            <a:r>
              <a:rPr sz="1050" spc="-5" dirty="0">
                <a:latin typeface="Century Gothic"/>
                <a:cs typeface="Century Gothic"/>
              </a:rPr>
              <a:t>: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184785" algn="l"/>
              </a:tabLst>
            </a:pPr>
            <a:r>
              <a:rPr sz="1050" dirty="0">
                <a:latin typeface="Century Gothic"/>
                <a:cs typeface="Century Gothic"/>
              </a:rPr>
              <a:t>-	возраст до 35</a:t>
            </a:r>
            <a:r>
              <a:rPr sz="1050" spc="-60" dirty="0">
                <a:latin typeface="Century Gothic"/>
                <a:cs typeface="Century Gothic"/>
              </a:rPr>
              <a:t> </a:t>
            </a:r>
            <a:r>
              <a:rPr sz="1050" spc="-5" dirty="0">
                <a:latin typeface="Century Gothic"/>
                <a:cs typeface="Century Gothic"/>
              </a:rPr>
              <a:t>лет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Условия</a:t>
            </a:r>
            <a:r>
              <a:rPr sz="1050" u="sng" spc="-5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предоставления</a:t>
            </a:r>
            <a:r>
              <a:rPr sz="1050" dirty="0">
                <a:latin typeface="Century Gothic"/>
                <a:cs typeface="Century Gothic"/>
              </a:rPr>
              <a:t>:</a:t>
            </a:r>
            <a:endParaRPr sz="105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050" b="1" spc="-5" dirty="0">
                <a:latin typeface="Century Gothic"/>
                <a:cs typeface="Century Gothic"/>
              </a:rPr>
              <a:t>Проценты </a:t>
            </a:r>
            <a:r>
              <a:rPr sz="1050" b="1" dirty="0">
                <a:latin typeface="Century Gothic"/>
                <a:cs typeface="Century Gothic"/>
              </a:rPr>
              <a:t>по </a:t>
            </a:r>
            <a:r>
              <a:rPr sz="1050" b="1" spc="-5" dirty="0">
                <a:latin typeface="Century Gothic"/>
                <a:cs typeface="Century Gothic"/>
              </a:rPr>
              <a:t>кредиту </a:t>
            </a:r>
            <a:r>
              <a:rPr sz="1050" b="1" dirty="0">
                <a:latin typeface="Century Gothic"/>
                <a:cs typeface="Century Gothic"/>
              </a:rPr>
              <a:t>платит</a:t>
            </a:r>
            <a:r>
              <a:rPr sz="1050" b="1" spc="-45" dirty="0">
                <a:latin typeface="Century Gothic"/>
                <a:cs typeface="Century Gothic"/>
              </a:rPr>
              <a:t> </a:t>
            </a:r>
            <a:r>
              <a:rPr sz="1050" b="1" spc="-5" dirty="0">
                <a:latin typeface="Century Gothic"/>
                <a:cs typeface="Century Gothic"/>
              </a:rPr>
              <a:t>участник</a:t>
            </a:r>
            <a:endParaRPr sz="1050">
              <a:latin typeface="Century Gothic"/>
              <a:cs typeface="Century Gothic"/>
            </a:endParaRPr>
          </a:p>
          <a:p>
            <a:pPr marL="105410" indent="-9334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050" b="1" dirty="0">
                <a:latin typeface="Century Gothic"/>
                <a:cs typeface="Century Gothic"/>
              </a:rPr>
              <a:t>100% </a:t>
            </a:r>
            <a:r>
              <a:rPr sz="1050" b="1" spc="-5" dirty="0">
                <a:latin typeface="Century Gothic"/>
                <a:cs typeface="Century Gothic"/>
              </a:rPr>
              <a:t>оплачивается </a:t>
            </a:r>
            <a:r>
              <a:rPr sz="1050" b="1" dirty="0">
                <a:latin typeface="Century Gothic"/>
                <a:cs typeface="Century Gothic"/>
              </a:rPr>
              <a:t>из бюджета</a:t>
            </a:r>
            <a:r>
              <a:rPr sz="1050" b="1" spc="-40" dirty="0">
                <a:latin typeface="Century Gothic"/>
                <a:cs typeface="Century Gothic"/>
              </a:rPr>
              <a:t> </a:t>
            </a:r>
            <a:r>
              <a:rPr sz="1050" b="1" spc="-5" dirty="0">
                <a:latin typeface="Century Gothic"/>
                <a:cs typeface="Century Gothic"/>
              </a:rPr>
              <a:t>Московской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Century Gothic"/>
                <a:cs typeface="Century Gothic"/>
              </a:rPr>
              <a:t>области </a:t>
            </a:r>
            <a:r>
              <a:rPr sz="1050" b="1" spc="-5" dirty="0">
                <a:latin typeface="Century Gothic"/>
                <a:cs typeface="Century Gothic"/>
              </a:rPr>
              <a:t>(50% </a:t>
            </a:r>
            <a:r>
              <a:rPr sz="1050" b="1" dirty="0">
                <a:latin typeface="Century Gothic"/>
                <a:cs typeface="Century Gothic"/>
              </a:rPr>
              <a:t>жилищная </a:t>
            </a:r>
            <a:r>
              <a:rPr sz="1050" b="1" spc="-5" dirty="0">
                <a:latin typeface="Century Gothic"/>
                <a:cs typeface="Century Gothic"/>
              </a:rPr>
              <a:t>субсидия </a:t>
            </a:r>
            <a:r>
              <a:rPr sz="1050" b="1" dirty="0">
                <a:latin typeface="Century Gothic"/>
                <a:cs typeface="Century Gothic"/>
              </a:rPr>
              <a:t>/ 50% в</a:t>
            </a:r>
            <a:r>
              <a:rPr sz="1050" b="1" spc="-55" dirty="0">
                <a:latin typeface="Century Gothic"/>
                <a:cs typeface="Century Gothic"/>
              </a:rPr>
              <a:t> </a:t>
            </a:r>
            <a:r>
              <a:rPr sz="1050" b="1" spc="-5" dirty="0">
                <a:latin typeface="Century Gothic"/>
                <a:cs typeface="Century Gothic"/>
              </a:rPr>
              <a:t>течение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spc="-5" dirty="0">
                <a:latin typeface="Century Gothic"/>
                <a:cs typeface="Century Gothic"/>
              </a:rPr>
              <a:t>срока погашения ипотечного</a:t>
            </a:r>
            <a:r>
              <a:rPr sz="1050" b="1" spc="-45" dirty="0">
                <a:latin typeface="Century Gothic"/>
                <a:cs typeface="Century Gothic"/>
              </a:rPr>
              <a:t> </a:t>
            </a:r>
            <a:r>
              <a:rPr sz="1050" b="1" spc="-5" dirty="0">
                <a:latin typeface="Century Gothic"/>
                <a:cs typeface="Century Gothic"/>
              </a:rPr>
              <a:t>кредита)</a:t>
            </a:r>
            <a:endParaRPr sz="1050">
              <a:latin typeface="Century Gothic"/>
              <a:cs typeface="Century Gothic"/>
            </a:endParaRPr>
          </a:p>
          <a:p>
            <a:pPr marL="111125">
              <a:lnSpc>
                <a:spcPct val="100000"/>
              </a:lnSpc>
              <a:spcBef>
                <a:spcPts val="770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Как принять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участие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в</a:t>
            </a:r>
            <a:r>
              <a:rPr sz="1050" u="sng" spc="-9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программе</a:t>
            </a:r>
            <a:r>
              <a:rPr sz="1050" dirty="0">
                <a:latin typeface="Century Gothic"/>
                <a:cs typeface="Century Gothic"/>
              </a:rPr>
              <a:t>:</a:t>
            </a:r>
            <a:endParaRPr sz="10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473" y="205866"/>
            <a:ext cx="4422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ГРАНТЫ </a:t>
            </a:r>
            <a:r>
              <a:rPr spc="-5" dirty="0"/>
              <a:t>ПРАВИТЕЛЬСТВА </a:t>
            </a:r>
            <a:r>
              <a:rPr dirty="0"/>
              <a:t>МОСКОВСКОЙ</a:t>
            </a:r>
            <a:r>
              <a:rPr spc="-100" dirty="0"/>
              <a:t> </a:t>
            </a:r>
            <a:r>
              <a:rPr dirty="0"/>
              <a:t>ОБЛАСТИ</a:t>
            </a: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42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5736" y="2179066"/>
            <a:ext cx="5086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Г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Р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А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</a:t>
            </a:r>
            <a:r>
              <a:rPr sz="1200" spc="-10" dirty="0">
                <a:solidFill>
                  <a:srgbClr val="404040"/>
                </a:solidFill>
                <a:latin typeface="Century Gothic"/>
                <a:cs typeface="Century Gothic"/>
              </a:rPr>
              <a:t>Т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5736" y="2545207"/>
            <a:ext cx="1660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До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10 000 000</a:t>
            </a:r>
            <a:r>
              <a:rPr sz="12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рублей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5736" y="2910967"/>
            <a:ext cx="673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СРОК: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До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3</a:t>
            </a:r>
            <a:r>
              <a:rPr sz="1200" b="1" spc="-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лет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998" y="4403242"/>
            <a:ext cx="821372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entury Gothic"/>
                <a:cs typeface="Century Gothic"/>
              </a:rPr>
              <a:t>Срок окончания сбора заявок по мероприятию в 2019 </a:t>
            </a:r>
            <a:r>
              <a:rPr sz="1100" spc="-5" dirty="0">
                <a:solidFill>
                  <a:srgbClr val="404040"/>
                </a:solidFill>
                <a:latin typeface="Century Gothic"/>
                <a:cs typeface="Century Gothic"/>
              </a:rPr>
              <a:t>году </a:t>
            </a:r>
            <a:r>
              <a:rPr sz="1100" dirty="0">
                <a:solidFill>
                  <a:srgbClr val="404040"/>
                </a:solidFill>
                <a:latin typeface="Century Gothic"/>
                <a:cs typeface="Century Gothic"/>
              </a:rPr>
              <a:t>–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5</a:t>
            </a:r>
            <a:r>
              <a:rPr sz="1100" b="1" spc="-1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ноября.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Информацию по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мероприятию можно получить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по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тел. +7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(498)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602-06-04 </a:t>
            </a:r>
            <a:r>
              <a:rPr sz="1100" b="1" dirty="0">
                <a:solidFill>
                  <a:srgbClr val="404040"/>
                </a:solidFill>
                <a:latin typeface="Century Gothic"/>
                <a:cs typeface="Century Gothic"/>
              </a:rPr>
              <a:t>доб. 40823 (Чудинов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Виктор</a:t>
            </a:r>
            <a:r>
              <a:rPr sz="1100" b="1" spc="-1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Николаевич)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870" y="420750"/>
            <a:ext cx="3898265" cy="1603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175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entury Gothic"/>
                <a:cs typeface="Century Gothic"/>
              </a:rPr>
              <a:t>в сферах науки, технологий, техники и инноваций  </a:t>
            </a:r>
            <a:r>
              <a:rPr sz="1000" spc="-15" dirty="0">
                <a:latin typeface="Century Gothic"/>
                <a:cs typeface="Century Gothic"/>
              </a:rPr>
              <a:t>ЗАКОН </a:t>
            </a:r>
            <a:r>
              <a:rPr sz="1000" spc="-5" dirty="0">
                <a:latin typeface="Century Gothic"/>
                <a:cs typeface="Century Gothic"/>
              </a:rPr>
              <a:t>МОСКОВСКОЙ </a:t>
            </a:r>
            <a:r>
              <a:rPr sz="1000" spc="-15" dirty="0">
                <a:latin typeface="Century Gothic"/>
                <a:cs typeface="Century Gothic"/>
              </a:rPr>
              <a:t>ОБЛАСТИ </a:t>
            </a:r>
            <a:r>
              <a:rPr sz="1000" spc="-5" dirty="0">
                <a:latin typeface="Century Gothic"/>
                <a:cs typeface="Century Gothic"/>
              </a:rPr>
              <a:t>от </a:t>
            </a:r>
            <a:r>
              <a:rPr sz="1000" spc="-10" dirty="0">
                <a:latin typeface="Century Gothic"/>
                <a:cs typeface="Century Gothic"/>
              </a:rPr>
              <a:t>21.03.2013 </a:t>
            </a:r>
            <a:r>
              <a:rPr sz="1000" spc="-5" dirty="0">
                <a:latin typeface="Century Gothic"/>
                <a:cs typeface="Century Gothic"/>
              </a:rPr>
              <a:t>№</a:t>
            </a:r>
            <a:r>
              <a:rPr sz="1000" spc="185" dirty="0">
                <a:latin typeface="Century Gothic"/>
                <a:cs typeface="Century Gothic"/>
              </a:rPr>
              <a:t> </a:t>
            </a:r>
            <a:r>
              <a:rPr sz="1000" spc="-5" dirty="0">
                <a:latin typeface="Century Gothic"/>
                <a:cs typeface="Century Gothic"/>
              </a:rPr>
              <a:t>8/47-П</a:t>
            </a:r>
            <a:endParaRPr sz="1000">
              <a:latin typeface="Century Gothic"/>
              <a:cs typeface="Century Gothic"/>
            </a:endParaRPr>
          </a:p>
          <a:p>
            <a:pPr marL="38100">
              <a:lnSpc>
                <a:spcPct val="100000"/>
              </a:lnSpc>
            </a:pPr>
            <a:r>
              <a:rPr sz="1000" spc="-10" dirty="0">
                <a:latin typeface="Century Gothic"/>
                <a:cs typeface="Century Gothic"/>
              </a:rPr>
              <a:t>ПОСТАНОВЛЕНИЕ ПРАВИТЕЛЬСТВА </a:t>
            </a:r>
            <a:r>
              <a:rPr sz="1000" spc="-5" dirty="0">
                <a:latin typeface="Century Gothic"/>
                <a:cs typeface="Century Gothic"/>
              </a:rPr>
              <a:t>МОСКОВСКОЙ</a:t>
            </a:r>
            <a:r>
              <a:rPr sz="1000" spc="165" dirty="0">
                <a:latin typeface="Century Gothic"/>
                <a:cs typeface="Century Gothic"/>
              </a:rPr>
              <a:t> </a:t>
            </a:r>
            <a:r>
              <a:rPr sz="1000" spc="-15" dirty="0">
                <a:latin typeface="Century Gothic"/>
                <a:cs typeface="Century Gothic"/>
              </a:rPr>
              <a:t>ОБЛАСТИ</a:t>
            </a:r>
            <a:endParaRPr sz="1000">
              <a:latin typeface="Century Gothic"/>
              <a:cs typeface="Century Gothic"/>
            </a:endParaRPr>
          </a:p>
          <a:p>
            <a:pPr marL="381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ОТ </a:t>
            </a:r>
            <a:r>
              <a:rPr sz="1000" spc="-10" dirty="0">
                <a:latin typeface="Century Gothic"/>
                <a:cs typeface="Century Gothic"/>
              </a:rPr>
              <a:t>09.10.2019 </a:t>
            </a:r>
            <a:r>
              <a:rPr sz="1000" spc="-5" dirty="0">
                <a:latin typeface="Century Gothic"/>
                <a:cs typeface="Century Gothic"/>
              </a:rPr>
              <a:t>№</a:t>
            </a:r>
            <a:r>
              <a:rPr sz="1000" spc="10" dirty="0">
                <a:latin typeface="Century Gothic"/>
                <a:cs typeface="Century Gothic"/>
              </a:rPr>
              <a:t> </a:t>
            </a:r>
            <a:r>
              <a:rPr sz="1000" spc="-10" dirty="0">
                <a:latin typeface="Century Gothic"/>
                <a:cs typeface="Century Gothic"/>
              </a:rPr>
              <a:t>699/33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НА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ЧТО:</a:t>
            </a:r>
            <a:endParaRPr sz="1400">
              <a:latin typeface="Century Gothic"/>
              <a:cs typeface="Century Gothic"/>
            </a:endParaRPr>
          </a:p>
          <a:p>
            <a:pPr marL="12700" marR="255270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На реализацию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научных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,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научно-технических  </a:t>
            </a:r>
            <a:r>
              <a:rPr sz="1200" b="1" dirty="0">
                <a:solidFill>
                  <a:srgbClr val="404040"/>
                </a:solidFill>
                <a:latin typeface="Century Gothic"/>
                <a:cs typeface="Century Gothic"/>
              </a:rPr>
              <a:t>и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инновационных проектов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,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особо значимых 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для Московской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области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540" y="2170302"/>
            <a:ext cx="20218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ОБЯЗАТЕЛЬНЫЕ</a:t>
            </a:r>
            <a:r>
              <a:rPr sz="1200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УСЛОВИЯ: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540" y="2536012"/>
            <a:ext cx="38531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Софинансирование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грантополучателем</a:t>
            </a:r>
            <a:r>
              <a:rPr sz="1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проекта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в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размере </a:t>
            </a: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не менее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20%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от гранта;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540" y="3084957"/>
            <a:ext cx="39897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Наличие производственных</a:t>
            </a:r>
            <a:r>
              <a:rPr sz="1200" b="1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мощностей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Century Gothic"/>
                <a:cs typeface="Century Gothic"/>
              </a:rPr>
              <a:t>у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грантополучателя или промышленного партнера.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15736" y="1002001"/>
            <a:ext cx="2883535" cy="83946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КОМУ: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Организациям</a:t>
            </a:r>
            <a:r>
              <a:rPr sz="12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зарегистрированным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на территории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Московской</a:t>
            </a:r>
            <a:r>
              <a:rPr sz="1200" b="1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области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473" y="205866"/>
            <a:ext cx="4419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КОРПОРАЦИЯ </a:t>
            </a:r>
            <a:r>
              <a:rPr spc="-5" dirty="0">
                <a:solidFill>
                  <a:srgbClr val="FFFFFF"/>
                </a:solidFill>
              </a:rPr>
              <a:t>РАЗВИТИЯ </a:t>
            </a:r>
            <a:r>
              <a:rPr dirty="0">
                <a:solidFill>
                  <a:srgbClr val="FFFFFF"/>
                </a:solidFill>
              </a:rPr>
              <a:t>МОСКОВСКОЙ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ОБЛАСТИ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473" y="420750"/>
            <a:ext cx="118999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h</a:t>
            </a:r>
            <a:r>
              <a:rPr sz="1000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tt</a:t>
            </a: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p</a:t>
            </a:r>
            <a:r>
              <a:rPr sz="1000" spc="-20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:</a:t>
            </a:r>
            <a:r>
              <a:rPr sz="1000" spc="-10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//</a:t>
            </a: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mo</a:t>
            </a:r>
            <a:r>
              <a:rPr sz="1000" spc="-10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reg</a:t>
            </a:r>
            <a:r>
              <a:rPr sz="1000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c</a:t>
            </a:r>
            <a:r>
              <a:rPr sz="1000" spc="-10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o</a:t>
            </a:r>
            <a:r>
              <a:rPr sz="1000" spc="-20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.</a:t>
            </a: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ru </a:t>
            </a: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  <a:hlinkClick r:id="rId4"/>
              </a:rPr>
              <a:t>info@mosregco.ru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FFFFFF"/>
                </a:solidFill>
                <a:latin typeface="Century Gothic"/>
                <a:cs typeface="Century Gothic"/>
              </a:rPr>
              <a:t>+7 </a:t>
            </a:r>
            <a:r>
              <a:rPr sz="1000" spc="-10" dirty="0">
                <a:solidFill>
                  <a:srgbClr val="FFFFFF"/>
                </a:solidFill>
                <a:latin typeface="Century Gothic"/>
                <a:cs typeface="Century Gothic"/>
              </a:rPr>
              <a:t>(495)</a:t>
            </a:r>
            <a:r>
              <a:rPr sz="1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entury Gothic"/>
                <a:cs typeface="Century Gothic"/>
              </a:rPr>
              <a:t>280-79-84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43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6571" y="2312923"/>
            <a:ext cx="58597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Привлечение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инвестиций,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сопровождение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реализация 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инвестиционных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проектов, развитие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инвестиционной  инфраструктуры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205866"/>
            <a:ext cx="441960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КОРПОРАЦИЯ </a:t>
            </a:r>
            <a:r>
              <a:rPr spc="-5" dirty="0"/>
              <a:t>РАЗВИТИЯ </a:t>
            </a:r>
            <a:r>
              <a:rPr dirty="0"/>
              <a:t>МОСКОВСКОЙ</a:t>
            </a:r>
            <a:r>
              <a:rPr spc="-105" dirty="0"/>
              <a:t> </a:t>
            </a:r>
            <a:r>
              <a:rPr dirty="0"/>
              <a:t>ОБЛАСТИ</a:t>
            </a:r>
          </a:p>
          <a:p>
            <a:pPr marL="12700">
              <a:lnSpc>
                <a:spcPct val="100000"/>
              </a:lnSpc>
            </a:pPr>
            <a:r>
              <a:rPr sz="1000" b="0" spc="-5" dirty="0">
                <a:latin typeface="Century Gothic"/>
                <a:cs typeface="Century Gothic"/>
                <a:hlinkClick r:id="rId2"/>
              </a:rPr>
              <a:t>http://mosregco.ru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44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996" y="1954148"/>
            <a:ext cx="174752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Сопровождение  инвестиционных  проектов по</a:t>
            </a:r>
            <a:r>
              <a:rPr sz="1200" spc="-6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принципу</a:t>
            </a:r>
            <a:endParaRPr sz="1200">
              <a:latin typeface="Century Gothic"/>
              <a:cs typeface="Century Gothic"/>
            </a:endParaRPr>
          </a:p>
          <a:p>
            <a:pPr marL="24765" marR="16510" indent="2540" algn="ctr">
              <a:lnSpc>
                <a:spcPct val="100000"/>
              </a:lnSpc>
            </a:pPr>
            <a:r>
              <a:rPr sz="1200" spc="-10" dirty="0">
                <a:latin typeface="Century Gothic"/>
                <a:cs typeface="Century Gothic"/>
              </a:rPr>
              <a:t>«одного окна»,  </a:t>
            </a:r>
            <a:r>
              <a:rPr sz="1200" spc="-5" dirty="0">
                <a:latin typeface="Century Gothic"/>
                <a:cs typeface="Century Gothic"/>
              </a:rPr>
              <a:t>минимизация</a:t>
            </a:r>
            <a:r>
              <a:rPr sz="1200" spc="-5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рисков,  экономия </a:t>
            </a:r>
            <a:r>
              <a:rPr sz="1200" dirty="0">
                <a:latin typeface="Century Gothic"/>
                <a:cs typeface="Century Gothic"/>
              </a:rPr>
              <a:t>время  </a:t>
            </a:r>
            <a:r>
              <a:rPr sz="1200" spc="-5" dirty="0">
                <a:latin typeface="Century Gothic"/>
                <a:cs typeface="Century Gothic"/>
              </a:rPr>
              <a:t>инвестора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8547" y="2059304"/>
            <a:ext cx="21488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Предоставление  отраслевой аналитики,  консультация инвестора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по  </a:t>
            </a:r>
            <a:r>
              <a:rPr sz="1200" spc="-5" dirty="0">
                <a:latin typeface="Century Gothic"/>
                <a:cs typeface="Century Gothic"/>
              </a:rPr>
              <a:t>мерам государственной  поддержки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1603" y="1954148"/>
            <a:ext cx="198056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Подбор площадки для  реализации проекта  (индустриальный парк,  особая экономическая  зона, земельный</a:t>
            </a:r>
            <a:r>
              <a:rPr sz="1200" spc="-4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участок,  находящийся </a:t>
            </a:r>
            <a:r>
              <a:rPr sz="1200" dirty="0">
                <a:latin typeface="Century Gothic"/>
                <a:cs typeface="Century Gothic"/>
              </a:rPr>
              <a:t>в  </a:t>
            </a:r>
            <a:r>
              <a:rPr sz="1200" spc="-5" dirty="0">
                <a:latin typeface="Century Gothic"/>
                <a:cs typeface="Century Gothic"/>
              </a:rPr>
              <a:t>муниципальной или  государственной  собственности, частный  земельный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участок)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7122" y="2026411"/>
            <a:ext cx="16617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Создание </a:t>
            </a:r>
            <a:r>
              <a:rPr sz="1200" dirty="0">
                <a:latin typeface="Century Gothic"/>
                <a:cs typeface="Century Gothic"/>
              </a:rPr>
              <a:t>и</a:t>
            </a:r>
            <a:r>
              <a:rPr sz="1200" spc="-5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развитие  индустриальных  парков, научных  кластеров, особых  экономических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зон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60035" y="1635632"/>
            <a:ext cx="0" cy="2232660"/>
          </a:xfrm>
          <a:custGeom>
            <a:avLst/>
            <a:gdLst/>
            <a:ahLst/>
            <a:cxnLst/>
            <a:rect l="l" t="t" r="r" b="b"/>
            <a:pathLst>
              <a:path h="2232660">
                <a:moveTo>
                  <a:pt x="0" y="0"/>
                </a:moveTo>
                <a:lnTo>
                  <a:pt x="0" y="2232279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3739" y="1635632"/>
            <a:ext cx="0" cy="2232660"/>
          </a:xfrm>
          <a:custGeom>
            <a:avLst/>
            <a:gdLst/>
            <a:ahLst/>
            <a:cxnLst/>
            <a:rect l="l" t="t" r="r" b="b"/>
            <a:pathLst>
              <a:path h="2232660">
                <a:moveTo>
                  <a:pt x="0" y="0"/>
                </a:moveTo>
                <a:lnTo>
                  <a:pt x="0" y="2232279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20306" y="1635632"/>
            <a:ext cx="0" cy="2232660"/>
          </a:xfrm>
          <a:custGeom>
            <a:avLst/>
            <a:gdLst/>
            <a:ahLst/>
            <a:cxnLst/>
            <a:rect l="l" t="t" r="r" b="b"/>
            <a:pathLst>
              <a:path h="2232660">
                <a:moveTo>
                  <a:pt x="0" y="0"/>
                </a:moveTo>
                <a:lnTo>
                  <a:pt x="0" y="2232279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263" y="25311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45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473" y="225678"/>
            <a:ext cx="4065270" cy="4070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Подготовка кадров под заказ</a:t>
            </a:r>
            <a:r>
              <a:rPr sz="1400" b="1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работодателя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entury Gothic"/>
                <a:cs typeface="Century Gothic"/>
                <a:hlinkClick r:id="rId4"/>
              </a:rPr>
              <a:t>http://kadry.uni-dubna.ru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6576" y="4689754"/>
            <a:ext cx="7254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70855" algn="l"/>
              </a:tabLst>
            </a:pPr>
            <a:r>
              <a:rPr sz="18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На 2019-2020 </a:t>
            </a:r>
            <a:r>
              <a:rPr sz="1800" b="1" dirty="0">
                <a:solidFill>
                  <a:srgbClr val="0D0D0D"/>
                </a:solidFill>
                <a:latin typeface="Century Gothic"/>
                <a:cs typeface="Century Gothic"/>
              </a:rPr>
              <a:t>гг. </a:t>
            </a:r>
            <a:r>
              <a:rPr sz="1800" spc="-10" dirty="0">
                <a:solidFill>
                  <a:srgbClr val="0D0D0D"/>
                </a:solidFill>
                <a:latin typeface="Century Gothic"/>
                <a:cs typeface="Century Gothic"/>
              </a:rPr>
              <a:t>планируется </a:t>
            </a:r>
            <a:r>
              <a:rPr sz="1800" spc="-5" dirty="0">
                <a:solidFill>
                  <a:srgbClr val="0D0D0D"/>
                </a:solidFill>
                <a:latin typeface="Century Gothic"/>
                <a:cs typeface="Century Gothic"/>
              </a:rPr>
              <a:t>подготовка</a:t>
            </a:r>
            <a:r>
              <a:rPr sz="1800" spc="9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18</a:t>
            </a:r>
            <a:r>
              <a:rPr sz="1800" b="1" spc="1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000	специалистов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0856" y="1211326"/>
            <a:ext cx="3839210" cy="211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entury Gothic"/>
                <a:cs typeface="Century Gothic"/>
              </a:rPr>
              <a:t>более 3 </a:t>
            </a:r>
            <a:r>
              <a:rPr sz="1800" b="1" spc="-5" dirty="0">
                <a:latin typeface="Century Gothic"/>
                <a:cs typeface="Century Gothic"/>
              </a:rPr>
              <a:t>500</a:t>
            </a:r>
            <a:r>
              <a:rPr sz="1800" b="1" spc="-8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компаний-работодателей</a:t>
            </a:r>
            <a:endParaRPr sz="1400">
              <a:latin typeface="Century Gothic"/>
              <a:cs typeface="Century Gothic"/>
            </a:endParaRPr>
          </a:p>
          <a:p>
            <a:pPr marL="12700" marR="654685">
              <a:lnSpc>
                <a:spcPct val="100000"/>
              </a:lnSpc>
              <a:spcBef>
                <a:spcPts val="1415"/>
              </a:spcBef>
            </a:pP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Система профессионального  образования:</a:t>
            </a:r>
            <a:endParaRPr sz="1600">
              <a:latin typeface="Century Gothic"/>
              <a:cs typeface="Century Gothic"/>
            </a:endParaRPr>
          </a:p>
          <a:p>
            <a:pPr marL="405765" indent="-348615">
              <a:lnSpc>
                <a:spcPct val="100000"/>
              </a:lnSpc>
              <a:spcBef>
                <a:spcPts val="1385"/>
              </a:spcBef>
              <a:buSzPct val="116666"/>
              <a:buFont typeface="Century Gothic"/>
              <a:buAutoNum type="arabicPlain" startAt="49"/>
              <a:tabLst>
                <a:tab pos="405765" algn="l"/>
                <a:tab pos="406400" algn="l"/>
              </a:tabLst>
            </a:pPr>
            <a:r>
              <a:rPr sz="1200" spc="-5" dirty="0">
                <a:latin typeface="Century Gothic"/>
                <a:cs typeface="Century Gothic"/>
              </a:rPr>
              <a:t>образовательных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учреждений</a:t>
            </a:r>
            <a:endParaRPr sz="1200">
              <a:latin typeface="Century Gothic"/>
              <a:cs typeface="Century Gothic"/>
            </a:endParaRPr>
          </a:p>
          <a:p>
            <a:pPr marL="307975" indent="-250825">
              <a:lnSpc>
                <a:spcPct val="100000"/>
              </a:lnSpc>
              <a:spcBef>
                <a:spcPts val="1295"/>
              </a:spcBef>
              <a:buAutoNum type="arabicPlain" startAt="49"/>
              <a:tabLst>
                <a:tab pos="308610" algn="l"/>
              </a:tabLst>
            </a:pPr>
            <a:r>
              <a:rPr sz="1400" b="1" spc="-5" dirty="0">
                <a:latin typeface="Century Gothic"/>
                <a:cs typeface="Century Gothic"/>
              </a:rPr>
              <a:t>тыс. </a:t>
            </a:r>
            <a:r>
              <a:rPr sz="1200" spc="-5" dirty="0">
                <a:latin typeface="Century Gothic"/>
                <a:cs typeface="Century Gothic"/>
              </a:rPr>
              <a:t>бюджетных</a:t>
            </a:r>
            <a:r>
              <a:rPr sz="1200" spc="-5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мест</a:t>
            </a:r>
            <a:endParaRPr sz="1200">
              <a:latin typeface="Century Gothic"/>
              <a:cs typeface="Century Gothic"/>
            </a:endParaRPr>
          </a:p>
          <a:p>
            <a:pPr marL="57785">
              <a:lnSpc>
                <a:spcPct val="100000"/>
              </a:lnSpc>
              <a:spcBef>
                <a:spcPts val="1300"/>
              </a:spcBef>
            </a:pPr>
            <a:r>
              <a:rPr sz="1400" b="1" dirty="0">
                <a:latin typeface="Century Gothic"/>
                <a:cs typeface="Century Gothic"/>
              </a:rPr>
              <a:t>15 </a:t>
            </a:r>
            <a:r>
              <a:rPr sz="1400" b="1" spc="-5" dirty="0">
                <a:latin typeface="Century Gothic"/>
                <a:cs typeface="Century Gothic"/>
              </a:rPr>
              <a:t>тыс. </a:t>
            </a:r>
            <a:r>
              <a:rPr sz="1200" spc="-5" dirty="0">
                <a:latin typeface="Century Gothic"/>
                <a:cs typeface="Century Gothic"/>
              </a:rPr>
              <a:t>внебюджетных</a:t>
            </a:r>
            <a:r>
              <a:rPr sz="1200" spc="-6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мест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8698" y="1211326"/>
            <a:ext cx="3503295" cy="326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entury Gothic"/>
                <a:cs typeface="Century Gothic"/>
              </a:rPr>
              <a:t>более </a:t>
            </a:r>
            <a:r>
              <a:rPr sz="1800" b="1" spc="-5" dirty="0">
                <a:latin typeface="Century Gothic"/>
                <a:cs typeface="Century Gothic"/>
              </a:rPr>
              <a:t>38 000 </a:t>
            </a:r>
            <a:r>
              <a:rPr sz="1400" spc="-5" dirty="0">
                <a:latin typeface="Century Gothic"/>
                <a:cs typeface="Century Gothic"/>
              </a:rPr>
              <a:t>заявленных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вакансий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Участники</a:t>
            </a:r>
            <a:r>
              <a:rPr sz="180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проекта:</a:t>
            </a:r>
            <a:endParaRPr sz="1800">
              <a:latin typeface="Century Gothic"/>
              <a:cs typeface="Century Gothic"/>
            </a:endParaRPr>
          </a:p>
          <a:p>
            <a:pPr marL="45085">
              <a:lnSpc>
                <a:spcPct val="100000"/>
              </a:lnSpc>
              <a:spcBef>
                <a:spcPts val="795"/>
              </a:spcBef>
            </a:pPr>
            <a:r>
              <a:rPr sz="12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Колледж</a:t>
            </a:r>
            <a:r>
              <a:rPr sz="1200" b="1" spc="-4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«Подмосковье»</a:t>
            </a:r>
            <a:endParaRPr sz="1200">
              <a:latin typeface="Century Gothic"/>
              <a:cs typeface="Century Gothic"/>
            </a:endParaRPr>
          </a:p>
          <a:p>
            <a:pPr marL="45085">
              <a:lnSpc>
                <a:spcPct val="100000"/>
              </a:lnSpc>
              <a:spcBef>
                <a:spcPts val="10"/>
              </a:spcBef>
            </a:pPr>
            <a:r>
              <a:rPr sz="1000" spc="-10" dirty="0">
                <a:solidFill>
                  <a:srgbClr val="0D0D0D"/>
                </a:solidFill>
                <a:latin typeface="Century Gothic"/>
                <a:cs typeface="Century Gothic"/>
              </a:rPr>
              <a:t>Завод </a:t>
            </a:r>
            <a:r>
              <a:rPr sz="1000" spc="-5" dirty="0">
                <a:solidFill>
                  <a:srgbClr val="0D0D0D"/>
                </a:solidFill>
                <a:latin typeface="Century Gothic"/>
                <a:cs typeface="Century Gothic"/>
              </a:rPr>
              <a:t>«Мерседес»</a:t>
            </a:r>
            <a:endParaRPr sz="1000">
              <a:latin typeface="Century Gothic"/>
              <a:cs typeface="Century Gothic"/>
            </a:endParaRPr>
          </a:p>
          <a:p>
            <a:pPr marL="45085">
              <a:lnSpc>
                <a:spcPct val="100000"/>
              </a:lnSpc>
              <a:spcBef>
                <a:spcPts val="630"/>
              </a:spcBef>
            </a:pPr>
            <a:r>
              <a:rPr sz="12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Сергиево-Посадский</a:t>
            </a:r>
            <a:r>
              <a:rPr sz="1200" b="1" spc="-3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колледж</a:t>
            </a:r>
            <a:endParaRPr sz="1200">
              <a:latin typeface="Century Gothic"/>
              <a:cs typeface="Century Gothic"/>
            </a:endParaRPr>
          </a:p>
          <a:p>
            <a:pPr marL="45085">
              <a:lnSpc>
                <a:spcPct val="100000"/>
              </a:lnSpc>
              <a:spcBef>
                <a:spcPts val="10"/>
              </a:spcBef>
            </a:pPr>
            <a:r>
              <a:rPr sz="1000" spc="-10" dirty="0">
                <a:solidFill>
                  <a:srgbClr val="0D0D0D"/>
                </a:solidFill>
                <a:latin typeface="Century Gothic"/>
                <a:cs typeface="Century Gothic"/>
              </a:rPr>
              <a:t>Загорский </a:t>
            </a:r>
            <a:r>
              <a:rPr sz="1000" spc="-5" dirty="0">
                <a:solidFill>
                  <a:srgbClr val="0D0D0D"/>
                </a:solidFill>
                <a:latin typeface="Century Gothic"/>
                <a:cs typeface="Century Gothic"/>
              </a:rPr>
              <a:t>трубный</a:t>
            </a:r>
            <a:r>
              <a:rPr sz="100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Century Gothic"/>
                <a:cs typeface="Century Gothic"/>
              </a:rPr>
              <a:t>завод</a:t>
            </a:r>
            <a:endParaRPr sz="1000">
              <a:latin typeface="Century Gothic"/>
              <a:cs typeface="Century Gothic"/>
            </a:endParaRPr>
          </a:p>
          <a:p>
            <a:pPr marL="45085">
              <a:lnSpc>
                <a:spcPct val="100000"/>
              </a:lnSpc>
              <a:spcBef>
                <a:spcPts val="530"/>
              </a:spcBef>
            </a:pPr>
            <a:r>
              <a:rPr sz="12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Колледж</a:t>
            </a:r>
            <a:r>
              <a:rPr sz="1200" b="1" spc="-9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«Московия»</a:t>
            </a:r>
            <a:endParaRPr sz="1200">
              <a:latin typeface="Century Gothic"/>
              <a:cs typeface="Century Gothic"/>
            </a:endParaRPr>
          </a:p>
          <a:p>
            <a:pPr marL="45085">
              <a:lnSpc>
                <a:spcPct val="100000"/>
              </a:lnSpc>
              <a:spcBef>
                <a:spcPts val="10"/>
              </a:spcBef>
            </a:pPr>
            <a:r>
              <a:rPr sz="1000" spc="-5" dirty="0">
                <a:solidFill>
                  <a:srgbClr val="0D0D0D"/>
                </a:solidFill>
                <a:latin typeface="Century Gothic"/>
                <a:cs typeface="Century Gothic"/>
              </a:rPr>
              <a:t>ЦППК</a:t>
            </a:r>
            <a:endParaRPr sz="1000">
              <a:latin typeface="Century Gothic"/>
              <a:cs typeface="Century Gothic"/>
            </a:endParaRPr>
          </a:p>
          <a:p>
            <a:pPr marL="45085">
              <a:lnSpc>
                <a:spcPct val="100000"/>
              </a:lnSpc>
              <a:spcBef>
                <a:spcPts val="675"/>
              </a:spcBef>
            </a:pPr>
            <a:r>
              <a:rPr sz="12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Колледж</a:t>
            </a:r>
            <a:r>
              <a:rPr sz="1200" b="1" spc="-4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«Подмосковье»</a:t>
            </a:r>
            <a:endParaRPr sz="1200">
              <a:latin typeface="Century Gothic"/>
              <a:cs typeface="Century Gothic"/>
            </a:endParaRPr>
          </a:p>
          <a:p>
            <a:pPr marL="45085">
              <a:lnSpc>
                <a:spcPct val="100000"/>
              </a:lnSpc>
              <a:spcBef>
                <a:spcPts val="55"/>
              </a:spcBef>
            </a:pPr>
            <a:r>
              <a:rPr sz="1000" spc="-5" dirty="0">
                <a:solidFill>
                  <a:srgbClr val="0D0D0D"/>
                </a:solidFill>
                <a:latin typeface="Century Gothic"/>
                <a:cs typeface="Century Gothic"/>
              </a:rPr>
              <a:t>Шереметьево</a:t>
            </a:r>
            <a:endParaRPr sz="1000">
              <a:latin typeface="Century Gothic"/>
              <a:cs typeface="Century Gothic"/>
            </a:endParaRPr>
          </a:p>
          <a:p>
            <a:pPr marL="45085">
              <a:lnSpc>
                <a:spcPct val="100000"/>
              </a:lnSpc>
              <a:spcBef>
                <a:spcPts val="585"/>
              </a:spcBef>
            </a:pPr>
            <a:r>
              <a:rPr sz="12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Химкинский</a:t>
            </a:r>
            <a:r>
              <a:rPr sz="1200" b="1" spc="2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техникум</a:t>
            </a:r>
            <a:endParaRPr sz="1200">
              <a:latin typeface="Century Gothic"/>
              <a:cs typeface="Century Gothic"/>
            </a:endParaRPr>
          </a:p>
          <a:p>
            <a:pPr marL="45085">
              <a:lnSpc>
                <a:spcPct val="100000"/>
              </a:lnSpc>
              <a:spcBef>
                <a:spcPts val="10"/>
              </a:spcBef>
            </a:pPr>
            <a:r>
              <a:rPr sz="1000" spc="-5" dirty="0">
                <a:solidFill>
                  <a:srgbClr val="0D0D0D"/>
                </a:solidFill>
                <a:latin typeface="Century Gothic"/>
                <a:cs typeface="Century Gothic"/>
              </a:rPr>
              <a:t>Хино Моторс</a:t>
            </a:r>
            <a:endParaRPr sz="1000">
              <a:latin typeface="Century Gothic"/>
              <a:cs typeface="Century Gothic"/>
            </a:endParaRPr>
          </a:p>
          <a:p>
            <a:pPr marL="45085">
              <a:lnSpc>
                <a:spcPct val="100000"/>
              </a:lnSpc>
              <a:spcBef>
                <a:spcPts val="635"/>
              </a:spcBef>
            </a:pPr>
            <a:r>
              <a:rPr sz="12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Колледж</a:t>
            </a:r>
            <a:r>
              <a:rPr sz="1200" b="1" spc="-40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«Московия»</a:t>
            </a:r>
            <a:endParaRPr sz="1200">
              <a:latin typeface="Century Gothic"/>
              <a:cs typeface="Century Gothic"/>
            </a:endParaRPr>
          </a:p>
          <a:p>
            <a:pPr marL="45085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0D0D0D"/>
                </a:solidFill>
                <a:latin typeface="Century Gothic"/>
                <a:cs typeface="Century Gothic"/>
              </a:rPr>
              <a:t>Группа</a:t>
            </a:r>
            <a:r>
              <a:rPr sz="1000" spc="1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Century Gothic"/>
                <a:cs typeface="Century Gothic"/>
              </a:rPr>
              <a:t>Черкизово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708" y="3725672"/>
            <a:ext cx="271018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5080" indent="-32512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entury Gothic"/>
                <a:cs typeface="Century Gothic"/>
              </a:rPr>
              <a:t>Трудоустройство</a:t>
            </a:r>
            <a:r>
              <a:rPr sz="1400" spc="-10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выпускников  </a:t>
            </a:r>
            <a:r>
              <a:rPr sz="1400" spc="-5" dirty="0">
                <a:latin typeface="Century Gothic"/>
                <a:cs typeface="Century Gothic"/>
              </a:rPr>
              <a:t>составляет </a:t>
            </a:r>
            <a:r>
              <a:rPr sz="1400" b="1" dirty="0">
                <a:latin typeface="Century Gothic"/>
                <a:cs typeface="Century Gothic"/>
              </a:rPr>
              <a:t>более</a:t>
            </a:r>
            <a:r>
              <a:rPr sz="1400" b="1" spc="-4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80%</a:t>
            </a:r>
            <a:r>
              <a:rPr sz="1400" dirty="0"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7173" y="855725"/>
            <a:ext cx="7428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Информационная </a:t>
            </a: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система мониторинга кадровых потребностей</a:t>
            </a:r>
            <a:r>
              <a:rPr sz="1600" b="1" spc="3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МО: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0466" y="858418"/>
            <a:ext cx="272643" cy="272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5573" y="1293494"/>
            <a:ext cx="85725" cy="152400"/>
          </a:xfrm>
          <a:custGeom>
            <a:avLst/>
            <a:gdLst/>
            <a:ahLst/>
            <a:cxnLst/>
            <a:rect l="l" t="t" r="r" b="b"/>
            <a:pathLst>
              <a:path w="85725" h="152400">
                <a:moveTo>
                  <a:pt x="0" y="0"/>
                </a:moveTo>
                <a:lnTo>
                  <a:pt x="9220" y="152145"/>
                </a:lnTo>
                <a:lnTo>
                  <a:pt x="85178" y="7124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47132" y="1293494"/>
            <a:ext cx="85725" cy="152400"/>
          </a:xfrm>
          <a:custGeom>
            <a:avLst/>
            <a:gdLst/>
            <a:ahLst/>
            <a:cxnLst/>
            <a:rect l="l" t="t" r="r" b="b"/>
            <a:pathLst>
              <a:path w="85725" h="152400">
                <a:moveTo>
                  <a:pt x="0" y="0"/>
                </a:moveTo>
                <a:lnTo>
                  <a:pt x="9270" y="152145"/>
                </a:lnTo>
                <a:lnTo>
                  <a:pt x="85216" y="7124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05050" y="2170302"/>
            <a:ext cx="4533265" cy="511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МИНИСТЕРСТВО </a:t>
            </a:r>
            <a:r>
              <a:rPr sz="16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ИНВЕСТИЦИЙ 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</a:t>
            </a:r>
            <a:r>
              <a:rPr sz="1600" b="1" spc="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ИННОВАЦИЙ</a:t>
            </a:r>
            <a:endParaRPr sz="1600">
              <a:latin typeface="Century Gothic"/>
              <a:cs typeface="Century Gothic"/>
            </a:endParaRPr>
          </a:p>
          <a:p>
            <a:pPr marL="1905" algn="ctr">
              <a:lnSpc>
                <a:spcPts val="1914"/>
              </a:lnSpc>
            </a:pPr>
            <a:r>
              <a:rPr sz="1600" spc="-5" dirty="0">
                <a:latin typeface="Century Gothic"/>
                <a:cs typeface="Century Gothic"/>
              </a:rPr>
              <a:t>МОСКОВСКОЙ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ОБЛАСТИ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205866"/>
            <a:ext cx="413702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ПРАВИТЕЛЬСТВО</a:t>
            </a:r>
            <a:r>
              <a:rPr sz="1400" b="1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РФ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ПП РФ – Постановление Правительства Российской</a:t>
            </a:r>
            <a:r>
              <a:rPr sz="1000" spc="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</a:rPr>
              <a:t>Федерации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5031" y="253111"/>
            <a:ext cx="124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5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2801" y="1268983"/>
            <a:ext cx="4302760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852D07"/>
                </a:solidFill>
                <a:latin typeface="Century Gothic"/>
                <a:cs typeface="Century Gothic"/>
              </a:rPr>
              <a:t>Министерство образования </a:t>
            </a:r>
            <a:r>
              <a:rPr sz="1400" b="1" dirty="0">
                <a:solidFill>
                  <a:srgbClr val="852D07"/>
                </a:solidFill>
                <a:latin typeface="Century Gothic"/>
                <a:cs typeface="Century Gothic"/>
              </a:rPr>
              <a:t>и </a:t>
            </a:r>
            <a:r>
              <a:rPr sz="1400" b="1" spc="-5" dirty="0">
                <a:solidFill>
                  <a:srgbClr val="852D07"/>
                </a:solidFill>
                <a:latin typeface="Century Gothic"/>
                <a:cs typeface="Century Gothic"/>
              </a:rPr>
              <a:t>науки</a:t>
            </a:r>
            <a:r>
              <a:rPr sz="1400" b="1" spc="-85" dirty="0">
                <a:solidFill>
                  <a:srgbClr val="852D07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852D07"/>
                </a:solidFill>
                <a:latin typeface="Century Gothic"/>
                <a:cs typeface="Century Gothic"/>
              </a:rPr>
              <a:t>РФ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680"/>
              </a:lnSpc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ПП РФ от </a:t>
            </a: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09.04.2010</a:t>
            </a:r>
            <a:r>
              <a:rPr sz="1400" b="1" i="1" spc="-8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№218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080"/>
              </a:lnSpc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Субсидии на проведение </a:t>
            </a:r>
            <a:r>
              <a:rPr sz="900" spc="-10" dirty="0">
                <a:solidFill>
                  <a:srgbClr val="0D0D0D"/>
                </a:solidFill>
                <a:latin typeface="Century Gothic"/>
                <a:cs typeface="Century Gothic"/>
              </a:rPr>
              <a:t>НИОКР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И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ОКР для промышленных</a:t>
            </a:r>
            <a:r>
              <a:rPr sz="900" spc="8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предприятий:</a:t>
            </a:r>
            <a:endParaRPr sz="9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har char="-"/>
              <a:tabLst>
                <a:tab pos="184785" algn="l"/>
                <a:tab pos="185420" algn="l"/>
              </a:tabLst>
            </a:pPr>
            <a:r>
              <a:rPr sz="1000" spc="-5" dirty="0">
                <a:solidFill>
                  <a:srgbClr val="0D0D0D"/>
                </a:solidFill>
                <a:latin typeface="Century Gothic"/>
                <a:cs typeface="Century Gothic"/>
              </a:rPr>
              <a:t>до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100 млн</a:t>
            </a:r>
            <a:r>
              <a:rPr sz="105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руб.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;</a:t>
            </a:r>
            <a:endParaRPr sz="9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до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50%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инвестиций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в</a:t>
            </a:r>
            <a:r>
              <a:rPr sz="900" spc="-1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проект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305" y="588324"/>
            <a:ext cx="1732280" cy="2838450"/>
          </a:xfrm>
          <a:prstGeom prst="rect">
            <a:avLst/>
          </a:prstGeom>
        </p:spPr>
        <p:txBody>
          <a:bodyPr vert="horz" wrap="square" lIns="0" tIns="504190" rIns="0" bIns="0" rtlCol="0">
            <a:spAutoFit/>
          </a:bodyPr>
          <a:lstStyle/>
          <a:p>
            <a:pPr marR="15875" algn="r">
              <a:lnSpc>
                <a:spcPct val="100000"/>
              </a:lnSpc>
              <a:spcBef>
                <a:spcPts val="3970"/>
              </a:spcBef>
            </a:pPr>
            <a:r>
              <a:rPr sz="6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218</a:t>
            </a:r>
            <a:endParaRPr sz="600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3875"/>
              </a:spcBef>
            </a:pPr>
            <a:r>
              <a:rPr sz="60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1764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2801" y="2675382"/>
            <a:ext cx="4065904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52D07"/>
                </a:solidFill>
                <a:latin typeface="Century Gothic"/>
                <a:cs typeface="Century Gothic"/>
              </a:rPr>
              <a:t>Министерство </a:t>
            </a:r>
            <a:r>
              <a:rPr sz="1400" b="1" dirty="0">
                <a:solidFill>
                  <a:srgbClr val="852D07"/>
                </a:solidFill>
                <a:latin typeface="Century Gothic"/>
                <a:cs typeface="Century Gothic"/>
              </a:rPr>
              <a:t>экономического </a:t>
            </a:r>
            <a:r>
              <a:rPr sz="1400" b="1" spc="-5" dirty="0">
                <a:solidFill>
                  <a:srgbClr val="852D07"/>
                </a:solidFill>
                <a:latin typeface="Century Gothic"/>
                <a:cs typeface="Century Gothic"/>
              </a:rPr>
              <a:t>развития</a:t>
            </a:r>
            <a:r>
              <a:rPr sz="1400" b="1" spc="-110" dirty="0">
                <a:solidFill>
                  <a:srgbClr val="852D07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852D07"/>
                </a:solidFill>
                <a:latin typeface="Century Gothic"/>
                <a:cs typeface="Century Gothic"/>
              </a:rPr>
              <a:t>РФ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ПП РФ от </a:t>
            </a: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30.12.2018</a:t>
            </a:r>
            <a:r>
              <a:rPr sz="1400" b="1" i="1" spc="-8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i="1" dirty="0">
                <a:solidFill>
                  <a:srgbClr val="404040"/>
                </a:solidFill>
                <a:latin typeface="Century Gothic"/>
                <a:cs typeface="Century Gothic"/>
              </a:rPr>
              <a:t>№1764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52801" y="3315716"/>
            <a:ext cx="6565900" cy="80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Льготное кредитование для субъектов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МСП в</a:t>
            </a:r>
            <a:r>
              <a:rPr sz="900" spc="2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банках-партнерах</a:t>
            </a:r>
            <a:endParaRPr sz="9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har char="-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ставка </a:t>
            </a:r>
            <a:r>
              <a:rPr sz="1050" b="1" dirty="0">
                <a:solidFill>
                  <a:srgbClr val="0D0D0D"/>
                </a:solidFill>
                <a:latin typeface="Century Gothic"/>
                <a:cs typeface="Century Gothic"/>
              </a:rPr>
              <a:t>не выше 8,5%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для субъектов</a:t>
            </a:r>
            <a:r>
              <a:rPr sz="900" spc="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МСП;</a:t>
            </a:r>
            <a:endParaRPr sz="9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займ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от 500 тыс.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руб.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до 1 млрд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руб. </a:t>
            </a:r>
            <a:r>
              <a:rPr sz="1050" b="1" spc="-5" dirty="0">
                <a:latin typeface="Century Gothic"/>
                <a:cs typeface="Century Gothic"/>
              </a:rPr>
              <a:t>сроком </a:t>
            </a:r>
            <a:r>
              <a:rPr sz="1050" b="1" dirty="0">
                <a:latin typeface="Century Gothic"/>
                <a:cs typeface="Century Gothic"/>
              </a:rPr>
              <a:t>до 10 лет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на </a:t>
            </a:r>
            <a:r>
              <a:rPr sz="105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инвестиционные</a:t>
            </a:r>
            <a:r>
              <a:rPr sz="1050" b="1" spc="2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050" b="1" dirty="0">
                <a:solidFill>
                  <a:srgbClr val="C00000"/>
                </a:solidFill>
                <a:latin typeface="Century Gothic"/>
                <a:cs typeface="Century Gothic"/>
              </a:rPr>
              <a:t>цели</a:t>
            </a:r>
            <a:endParaRPr sz="1050">
              <a:latin typeface="Century Gothic"/>
              <a:cs typeface="Century Gothic"/>
            </a:endParaRPr>
          </a:p>
          <a:p>
            <a:pPr marL="193675">
              <a:lnSpc>
                <a:spcPct val="100000"/>
              </a:lnSpc>
            </a:pP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(до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2 млрд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руб. </a:t>
            </a:r>
            <a:r>
              <a:rPr sz="1050" b="1" dirty="0">
                <a:solidFill>
                  <a:srgbClr val="C00000"/>
                </a:solidFill>
                <a:latin typeface="Century Gothic"/>
                <a:cs typeface="Century Gothic"/>
              </a:rPr>
              <a:t>для </a:t>
            </a:r>
            <a:r>
              <a:rPr sz="105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отраслей: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туризм, гостиничный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бизнес,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предприятия общепита </a:t>
            </a:r>
            <a:r>
              <a:rPr sz="900" spc="-10" dirty="0">
                <a:solidFill>
                  <a:srgbClr val="0D0D0D"/>
                </a:solidFill>
                <a:latin typeface="Century Gothic"/>
                <a:cs typeface="Century Gothic"/>
              </a:rPr>
              <a:t>(кроме</a:t>
            </a:r>
            <a:r>
              <a:rPr sz="900" spc="10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ресторанов)</a:t>
            </a:r>
            <a:endParaRPr sz="900">
              <a:latin typeface="Century Gothic"/>
              <a:cs typeface="Century Gothic"/>
            </a:endParaRPr>
          </a:p>
          <a:p>
            <a:pPr marL="177165" indent="-165100">
              <a:lnSpc>
                <a:spcPct val="100000"/>
              </a:lnSpc>
              <a:buChar char="-"/>
              <a:tabLst>
                <a:tab pos="177800" algn="l"/>
              </a:tabLst>
            </a:pP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займ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от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500 тыс.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руб. </a:t>
            </a:r>
            <a:r>
              <a:rPr sz="1050" b="1" dirty="0">
                <a:solidFill>
                  <a:srgbClr val="404040"/>
                </a:solidFill>
                <a:latin typeface="Century Gothic"/>
                <a:cs typeface="Century Gothic"/>
              </a:rPr>
              <a:t>до 500 млн </a:t>
            </a:r>
            <a:r>
              <a:rPr sz="105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руб. </a:t>
            </a:r>
            <a:r>
              <a:rPr sz="1050" b="1" spc="-5" dirty="0">
                <a:solidFill>
                  <a:srgbClr val="0D0D0D"/>
                </a:solidFill>
                <a:latin typeface="Century Gothic"/>
                <a:cs typeface="Century Gothic"/>
              </a:rPr>
              <a:t>сроком </a:t>
            </a:r>
            <a:r>
              <a:rPr sz="1050" b="1" spc="5" dirty="0">
                <a:solidFill>
                  <a:srgbClr val="0D0D0D"/>
                </a:solidFill>
                <a:latin typeface="Century Gothic"/>
                <a:cs typeface="Century Gothic"/>
              </a:rPr>
              <a:t>до </a:t>
            </a:r>
            <a:r>
              <a:rPr sz="1050" b="1" dirty="0">
                <a:solidFill>
                  <a:srgbClr val="0D0D0D"/>
                </a:solidFill>
                <a:latin typeface="Century Gothic"/>
                <a:cs typeface="Century Gothic"/>
              </a:rPr>
              <a:t>3 лет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на </a:t>
            </a:r>
            <a:r>
              <a:rPr sz="105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оборотные</a:t>
            </a:r>
            <a:r>
              <a:rPr sz="1050" b="1" spc="2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050" b="1" dirty="0">
                <a:solidFill>
                  <a:srgbClr val="C00000"/>
                </a:solidFill>
                <a:latin typeface="Century Gothic"/>
                <a:cs typeface="Century Gothic"/>
              </a:rPr>
              <a:t>цели,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2801" y="4253280"/>
            <a:ext cx="59531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В 2019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году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в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программе участвуют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70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уполномоченных банков, представляющие </a:t>
            </a:r>
            <a:r>
              <a:rPr sz="900" dirty="0">
                <a:solidFill>
                  <a:srgbClr val="0D0D0D"/>
                </a:solidFill>
                <a:latin typeface="Century Gothic"/>
                <a:cs typeface="Century Gothic"/>
              </a:rPr>
              <a:t>29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регионов</a:t>
            </a:r>
            <a:r>
              <a:rPr sz="900" spc="65" dirty="0">
                <a:solidFill>
                  <a:srgbClr val="0D0D0D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0D0D0D"/>
                </a:solidFill>
                <a:latin typeface="Century Gothic"/>
                <a:cs typeface="Century Gothic"/>
              </a:rPr>
              <a:t>страны.</a:t>
            </a:r>
            <a:endParaRPr sz="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473" y="205866"/>
            <a:ext cx="35953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ФОНД </a:t>
            </a:r>
            <a:r>
              <a:rPr spc="-5" dirty="0"/>
              <a:t>РАЗВИТИЯ ПРОМЫШЛЕННОСТИ</a:t>
            </a:r>
            <a:r>
              <a:rPr spc="-85" dirty="0"/>
              <a:t> </a:t>
            </a:r>
            <a:r>
              <a:rPr dirty="0"/>
              <a:t>РФ</a:t>
            </a: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5031" y="253111"/>
            <a:ext cx="124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6</a:t>
            </a:r>
            <a:endParaRPr sz="1400">
              <a:latin typeface="Century Gothic"/>
              <a:cs typeface="Century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67537" y="853186"/>
          <a:ext cx="8065134" cy="417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5985"/>
                <a:gridCol w="1748155"/>
                <a:gridCol w="1502409"/>
                <a:gridCol w="1377315"/>
              </a:tblGrid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Программа</a:t>
                      </a:r>
                      <a:r>
                        <a:rPr sz="1400" b="1" spc="-3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финансирования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7370" marR="179070" indent="-2362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Сумма</a:t>
                      </a:r>
                      <a:r>
                        <a:rPr sz="1400" b="1" spc="-9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займа 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млн</a:t>
                      </a:r>
                      <a:r>
                        <a:rPr sz="1400" b="1" spc="-3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руб.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Процентная</a:t>
                      </a:r>
                      <a:r>
                        <a:rPr sz="1400" b="1" spc="-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ставка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284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Проекты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развития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51B8A2"/>
                      </a:solidFill>
                      <a:prstDash val="soli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1B8A2"/>
                      </a:solidFill>
                      <a:prstDash val="soli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3%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  <a:p>
                      <a:pPr marL="134620" marR="115570" indent="-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первые </a:t>
                      </a:r>
                      <a:r>
                        <a:rPr sz="9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3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года при  банковской</a:t>
                      </a:r>
                      <a:r>
                        <a:rPr sz="900" spc="-6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гарантии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51B8A2"/>
                      </a:solidFill>
                      <a:prstDash val="soli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5%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  <a:p>
                      <a:pPr marL="204470" marR="1847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при других</a:t>
                      </a:r>
                      <a:r>
                        <a:rPr sz="900" spc="-6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видах  обеспечения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51B8A2"/>
                      </a:solidFill>
                      <a:prstDash val="soli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350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Станкостроение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L="125730" algn="ctr">
                        <a:lnSpc>
                          <a:spcPts val="1664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50 -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500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93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Комплектующие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изделия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110489" marB="0"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1B8A2">
                        <a:alpha val="1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1%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первые </a:t>
                      </a:r>
                      <a:r>
                        <a:rPr sz="9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900" spc="-2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года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43815" marB="0"/>
                </a:tc>
                <a:tc rowSpan="2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5%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оставшийся</a:t>
                      </a:r>
                      <a:r>
                        <a:rPr sz="900" spc="-1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срок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43815" marB="0"/>
                </a:tc>
              </a:tr>
              <a:tr h="3708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Конверсия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80 -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750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/>
                </a:tc>
              </a:tr>
              <a:tr h="3708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Лизинговые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проекты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5 -</a:t>
                      </a:r>
                      <a:r>
                        <a:rPr sz="1400" spc="-2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500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3708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Маркировка</a:t>
                      </a:r>
                      <a:r>
                        <a:rPr sz="1400" spc="-4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лекарств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5 -</a:t>
                      </a:r>
                      <a:r>
                        <a:rPr sz="1400" spc="-2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1%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5085" marB="0">
                    <a:solidFill>
                      <a:srgbClr val="51B8A2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Производительность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труда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50 -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300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77724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Цифровизация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промышленности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20 -</a:t>
                      </a:r>
                      <a:r>
                        <a:rPr sz="1400" spc="-3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500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1%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  <a:p>
                      <a:pPr marL="244475" marR="227329" indent="-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софтом  РФ/системным  интегратором</a:t>
                      </a:r>
                      <a:r>
                        <a:rPr sz="900" spc="-7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РФ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5%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остальных</a:t>
                      </a:r>
                      <a:r>
                        <a:rPr sz="900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случаях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83768" y="412570"/>
            <a:ext cx="4841875" cy="41148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60"/>
              </a:spcBef>
            </a:pPr>
            <a:r>
              <a:rPr sz="1000" spc="-5" dirty="0">
                <a:latin typeface="Century Gothic"/>
                <a:cs typeface="Century Gothic"/>
                <a:hlinkClick r:id="rId4"/>
              </a:rPr>
              <a:t>www.frprf.ru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Льготное финансирование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промышленных</a:t>
            </a:r>
            <a:r>
              <a:rPr sz="1400" spc="-9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проектов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205866"/>
            <a:ext cx="311785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ФОНД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СОДЕЙСТВИЯ</a:t>
            </a:r>
            <a:r>
              <a:rPr sz="1400" b="1" spc="-8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ИННОВАЦИЯМ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entury Gothic"/>
                <a:cs typeface="Century Gothic"/>
                <a:hlinkClick r:id="rId2"/>
              </a:rPr>
              <a:t>http://fasie.ru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5031" y="253111"/>
            <a:ext cx="124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7</a:t>
            </a:r>
            <a:endParaRPr sz="1400">
              <a:latin typeface="Century Gothic"/>
              <a:cs typeface="Century Gothic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9514" y="693166"/>
          <a:ext cx="8785225" cy="4373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1830"/>
                <a:gridCol w="3843020"/>
                <a:gridCol w="1576070"/>
                <a:gridCol w="1424940"/>
              </a:tblGrid>
              <a:tr h="370839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Название</a:t>
                      </a:r>
                      <a:r>
                        <a:rPr sz="1100" b="1" spc="-1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программы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60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Субъект</a:t>
                      </a:r>
                      <a:r>
                        <a:rPr sz="1100" b="1" spc="-2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поддержки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Размер</a:t>
                      </a:r>
                      <a:r>
                        <a:rPr sz="1100" b="1" spc="-3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гранта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Срок</a:t>
                      </a:r>
                      <a:r>
                        <a:rPr sz="1100" b="1" spc="-4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выполнения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</a:tr>
              <a:tr h="493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3020"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«СТАРТ»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T w="12700">
                      <a:solidFill>
                        <a:srgbClr val="51B8A2"/>
                      </a:solidFill>
                      <a:prstDash val="soli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Поддержка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стартапов </a:t>
                      </a: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 ранних стадиях</a:t>
                      </a:r>
                      <a:r>
                        <a:rPr sz="1050" spc="-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развития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T w="12700">
                      <a:solidFill>
                        <a:srgbClr val="51B8A2"/>
                      </a:solidFill>
                      <a:prstDash val="soli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До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9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млн</a:t>
                      </a:r>
                      <a:r>
                        <a:rPr sz="1200" b="1" spc="-4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рублей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47955" marB="0">
                    <a:lnT w="12700">
                      <a:solidFill>
                        <a:srgbClr val="51B8A2"/>
                      </a:solidFill>
                      <a:prstDash val="soli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47955" marB="0">
                    <a:lnT w="12700">
                      <a:solidFill>
                        <a:srgbClr val="51B8A2"/>
                      </a:solidFill>
                      <a:prstDash val="soli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9361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«КОММЕРЦИАЛИЗАЦИЯ»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4925" marR="75565">
                        <a:lnSpc>
                          <a:spcPct val="114799"/>
                        </a:lnSpc>
                      </a:pP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Поддержка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малых инновационных предприятий,  </a:t>
                      </a: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завершивших НИОКР и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планирующих </a:t>
                      </a: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создание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или  расширение производства инновационной</a:t>
                      </a:r>
                      <a:r>
                        <a:rPr sz="1050" spc="-5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продукции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1750" algn="ctr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До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15 млн</a:t>
                      </a:r>
                      <a:r>
                        <a:rPr sz="1200" b="1" spc="-4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рублей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683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200" b="1" spc="-1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</a:tr>
              <a:tr h="720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56590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«РАЗВИТИЕ»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 marR="255270">
                        <a:lnSpc>
                          <a:spcPct val="114500"/>
                        </a:lnSpc>
                      </a:pP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Поддержка компаний, имеющих опыт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разработки</a:t>
                      </a:r>
                      <a:r>
                        <a:rPr sz="1050" spc="-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  продаж наукоемкой</a:t>
                      </a:r>
                      <a:r>
                        <a:rPr sz="1050" spc="-7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продукции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До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20 млн</a:t>
                      </a:r>
                      <a:r>
                        <a:rPr sz="1200" b="1" spc="-4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рублей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Не более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200" b="1" spc="-5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лет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736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25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«КООПЕРАЦИЯ»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34925" algn="just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Поддержка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малых инновационных</a:t>
                      </a:r>
                      <a:r>
                        <a:rPr sz="1050" spc="-114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предприятий,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  <a:p>
                      <a:pPr marL="34925" marR="601345" algn="just">
                        <a:lnSpc>
                          <a:spcPts val="1450"/>
                        </a:lnSpc>
                        <a:spcBef>
                          <a:spcPts val="70"/>
                        </a:spcBef>
                      </a:pP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направленная </a:t>
                      </a: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 развитие партнерства</a:t>
                      </a:r>
                      <a:r>
                        <a:rPr sz="1050" spc="-18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между  малыми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предприятиями </a:t>
                      </a: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 средним и крупным  бизнесом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32384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До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25 млн</a:t>
                      </a:r>
                      <a:r>
                        <a:rPr sz="1200" b="1" spc="-3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рублей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Не более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200" b="1" spc="-1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лет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/>
                </a:tc>
              </a:tr>
              <a:tr h="1104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«ИНТЕРНАЦИОНАЛИЗАЦИЯ»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12700">
                      <a:solidFill>
                        <a:srgbClr val="51B8A2"/>
                      </a:solidFill>
                      <a:prstDash val="solid"/>
                    </a:lnB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Поддержка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малых </a:t>
                      </a: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компаний,</a:t>
                      </a:r>
                      <a:r>
                        <a:rPr sz="1050" spc="-9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реализующих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  <a:p>
                      <a:pPr marL="34925" marR="80010">
                        <a:lnSpc>
                          <a:spcPts val="1450"/>
                        </a:lnSpc>
                        <a:spcBef>
                          <a:spcPts val="70"/>
                        </a:spcBef>
                      </a:pP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совместные проекты по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разработке </a:t>
                      </a: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 освоению  выпуска новых видов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продукции </a:t>
                      </a: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с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участием  </a:t>
                      </a: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зарубежных партнеров а также поддержку компаний, 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разрабатывающих продукцию </a:t>
                      </a: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для </a:t>
                      </a:r>
                      <a:r>
                        <a:rPr sz="105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реализации</a:t>
                      </a:r>
                      <a:r>
                        <a:rPr sz="1050" spc="-8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зарубежных</a:t>
                      </a:r>
                      <a:r>
                        <a:rPr sz="1050" spc="-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рынках</a:t>
                      </a:r>
                      <a:endParaRPr sz="105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B w="12700">
                      <a:solidFill>
                        <a:srgbClr val="51B8A2"/>
                      </a:solidFill>
                      <a:prstDash val="solid"/>
                    </a:lnB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32384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До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15 млн</a:t>
                      </a:r>
                      <a:r>
                        <a:rPr sz="1200" b="1" spc="-3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рублей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12700">
                      <a:solidFill>
                        <a:srgbClr val="51B8A2"/>
                      </a:solidFill>
                      <a:prstDash val="solid"/>
                    </a:lnB>
                    <a:solidFill>
                      <a:srgbClr val="51B8A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Не более </a:t>
                      </a: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200" b="1" spc="-1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лет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12700">
                      <a:solidFill>
                        <a:srgbClr val="51B8A2"/>
                      </a:solidFill>
                      <a:prstDash val="solid"/>
                    </a:lnB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473" y="205866"/>
            <a:ext cx="426275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АГЕНТСТВО ПО </a:t>
            </a:r>
            <a:r>
              <a:rPr spc="-5" dirty="0"/>
              <a:t>ТЕХНОЛОГИЧЕСКОМУ</a:t>
            </a:r>
            <a:r>
              <a:rPr spc="-95" dirty="0"/>
              <a:t> </a:t>
            </a:r>
            <a:r>
              <a:rPr spc="-5" dirty="0"/>
              <a:t>РАЗВИТИЮ</a:t>
            </a:r>
          </a:p>
          <a:p>
            <a:pPr marL="12700">
              <a:lnSpc>
                <a:spcPct val="100000"/>
              </a:lnSpc>
            </a:pPr>
            <a:r>
              <a:rPr sz="1000" b="0" spc="-5" dirty="0">
                <a:solidFill>
                  <a:srgbClr val="000000"/>
                </a:solidFill>
                <a:latin typeface="Century Gothic"/>
                <a:cs typeface="Century Gothic"/>
                <a:hlinkClick r:id="rId3"/>
              </a:rPr>
              <a:t>www.tech-agency.ru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5031" y="253111"/>
            <a:ext cx="124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8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473" y="1578609"/>
            <a:ext cx="7727315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4272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Содействие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реализации проектов трансфера технологий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от поиска 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технологического решения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до заключения</a:t>
            </a:r>
            <a:r>
              <a:rPr sz="1400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сделки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Портфель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готовых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технологических решений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и их внедрение, включая содействие</a:t>
            </a:r>
            <a:r>
              <a:rPr sz="1400" spc="-1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в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привлечении</a:t>
            </a:r>
            <a:r>
              <a:rPr sz="14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финансирования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</a:pP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Помощь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крупным компаниям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в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разработке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и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реализации программы развития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сети 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поставщиков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 marR="195580">
              <a:lnSpc>
                <a:spcPct val="100000"/>
              </a:lnSpc>
            </a:pP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Содействие проектам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международных совместных исследований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и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разработок </a:t>
            </a:r>
            <a:r>
              <a:rPr sz="1400" dirty="0">
                <a:solidFill>
                  <a:srgbClr val="404040"/>
                </a:solidFill>
                <a:latin typeface="Century Gothic"/>
                <a:cs typeface="Century Gothic"/>
              </a:rPr>
              <a:t>в  целях </a:t>
            </a:r>
            <a:r>
              <a:rPr sz="1400" spc="-5" dirty="0">
                <a:solidFill>
                  <a:srgbClr val="404040"/>
                </a:solidFill>
                <a:latin typeface="Century Gothic"/>
                <a:cs typeface="Century Gothic"/>
              </a:rPr>
              <a:t>конечного </a:t>
            </a:r>
            <a:r>
              <a:rPr sz="1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трансфера технологий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в</a:t>
            </a:r>
            <a:r>
              <a:rPr sz="1400" b="1" spc="-8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РФ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205866"/>
            <a:ext cx="313372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РОССИЙСКИЙ ЭКСПОРТНЫЙ</a:t>
            </a:r>
            <a:r>
              <a:rPr sz="1400" b="1" spc="-1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entury Gothic"/>
                <a:cs typeface="Century Gothic"/>
              </a:rPr>
              <a:t>ЦЕНТР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  <a:hlinkClick r:id="rId3"/>
              </a:rPr>
              <a:t>www.exportcenter.ru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3441"/>
            <a:ext cx="1250276" cy="75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5031" y="253111"/>
            <a:ext cx="124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9</a:t>
            </a:r>
            <a:endParaRPr sz="1400">
              <a:latin typeface="Century Gothic"/>
              <a:cs typeface="Century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9546" y="1221232"/>
          <a:ext cx="7993380" cy="302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2745"/>
              </a:tblGrid>
              <a:tr h="2880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Направления</a:t>
                      </a:r>
                      <a:r>
                        <a:rPr sz="1200" b="1" spc="-3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поддержки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51B8A2"/>
                      </a:solidFill>
                      <a:prstDash val="solid"/>
                    </a:lnT>
                    <a:lnB w="12700">
                      <a:solidFill>
                        <a:srgbClr val="51B8A2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Единое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окно поддержки</a:t>
                      </a:r>
                      <a:r>
                        <a:rPr sz="1200" b="1" spc="-2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экспорта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 cap="flat" cmpd="sng" algn="ctr">
                      <a:solidFill>
                        <a:srgbClr val="51B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2772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Консультирование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обучение</a:t>
                      </a:r>
                      <a:r>
                        <a:rPr sz="1200" spc="-1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экспортеров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/>
                </a:tc>
              </a:tr>
              <a:tr h="4389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Компенсация части затрат на</a:t>
                      </a:r>
                      <a:r>
                        <a:rPr sz="1200" spc="4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транспортировку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Авансирование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части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затрат на конгрессно-выставочные</a:t>
                      </a:r>
                      <a:r>
                        <a:rPr sz="1200" spc="4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мероприятия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/>
                </a:tc>
              </a:tr>
              <a:tr h="457200">
                <a:tc>
                  <a:txBody>
                    <a:bodyPr/>
                    <a:lstStyle/>
                    <a:p>
                      <a:pPr marL="91440" marR="817244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Финансирование размещения продукции компании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дегустационно-демонстрационном  павильоне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815" marB="0"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  <a:tr h="457212">
                <a:tc>
                  <a:txBody>
                    <a:bodyPr/>
                    <a:lstStyle/>
                    <a:p>
                      <a:pPr marL="91440" marR="12757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Финансирование участия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мероприятиях, направленных на продвижение продукции  агропромышленного комплекса на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внешние</a:t>
                      </a:r>
                      <a:r>
                        <a:rPr sz="1200" spc="-2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рынки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815" marB="0"/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Поиск потенциальных иностранных покупателей, включая предварительный контакт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200" spc="30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проверку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Century Gothic"/>
                          <a:cs typeface="Century Gothic"/>
                        </a:rPr>
                        <a:t>интереса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3815" marB="0">
                    <a:solidFill>
                      <a:srgbClr val="51B8A2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4833</Words>
  <Application>Microsoft Office PowerPoint</Application>
  <PresentationFormat>Экран (16:9)</PresentationFormat>
  <Paragraphs>922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MS Gothic</vt:lpstr>
      <vt:lpstr>Arial</vt:lpstr>
      <vt:lpstr>Calibri</vt:lpstr>
      <vt:lpstr>Century Gothic</vt:lpstr>
      <vt:lpstr>Times New Roman</vt:lpstr>
      <vt:lpstr>Wingdings</vt:lpstr>
      <vt:lpstr>Office Theme</vt:lpstr>
      <vt:lpstr>ПОДДЕРЖКА ПРОМЫШЛЕННОСТИ МОСКОВСКОЙ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ФОНД РАЗВИТИЯ ПРОМЫШЛЕННОСТИ РФ</vt:lpstr>
      <vt:lpstr>Презентация PowerPoint</vt:lpstr>
      <vt:lpstr>АГЕНТСТВО ПО ТЕХНОЛОГИЧЕСКОМУ РАЗВИТИЮ www.tech-agency.ru</vt:lpstr>
      <vt:lpstr>Презентация PowerPoint</vt:lpstr>
      <vt:lpstr>Презентация PowerPoint</vt:lpstr>
      <vt:lpstr>Презентация PowerPoint</vt:lpstr>
      <vt:lpstr>РЕГИОНАЛЬНЫЕ МЕРЫ ПОДДЕРЖКИ</vt:lpstr>
      <vt:lpstr>Презентация PowerPoint</vt:lpstr>
      <vt:lpstr>НАЛОГОВЫЕ ЛЬГОТЫ</vt:lpstr>
      <vt:lpstr>СТАТЬЯ 26.15</vt:lpstr>
      <vt:lpstr>СТАТЬЯ 26.18</vt:lpstr>
      <vt:lpstr>СТАТЬЯ 26.20 ЗАКОН МОСКОВСКОЙ ОБЛАСТИ № 151/2004-ОЗ от 24.11.2004</vt:lpstr>
      <vt:lpstr>СТАТЬЯ 26.21 ЗАКОН МОСКОВСКОЙ ОБЛАСТИ № 151/2004-ОЗ от 24.11.2004</vt:lpstr>
      <vt:lpstr>Презентация PowerPoint</vt:lpstr>
      <vt:lpstr>Инвестиционный налоговый вычет</vt:lpstr>
      <vt:lpstr>ПРЕДОСТАВЛЕНИЕ УЧАСТКА НА БЕСКОНКУРСНОЙ ОСНОВЕ</vt:lpstr>
      <vt:lpstr>УПРАВЛЕНИЕ ПРОМЫШЛЕННОЙ ПОЛИТИКИ</vt:lpstr>
      <vt:lpstr>ВОЗМЕЩЕНИЕ ЗАТРАТ НА СОЗДАНИЕ ОБЪЕКТОВ ИНЖЕНЕРНОЙ ИНФРАСТРУКТУРЫ ПОСТАНОВЛЕНИЕ ПРАВИТЕЛЬСТВА МОСКОВСКОЙ ОБЛАСТИ ОТ 25.10.2016 № 788/39</vt:lpstr>
      <vt:lpstr>Презентация PowerPoint</vt:lpstr>
      <vt:lpstr>Презентация PowerPoint</vt:lpstr>
      <vt:lpstr>ФОНД ПОДДЕРЖКИ ВНЕШНЕЭКОНОМИЧЕСКОЙ ДЕЯТЕЛЬНОСТИ МОСКОВСКОЙ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ОСОБЫЕ РЕЖИМЫ НАЛОГООБЛОЖЕНИЯ ДЛЯ СУБЪЕКТОВ МСП</vt:lpstr>
      <vt:lpstr>Презентация PowerPoint</vt:lpstr>
      <vt:lpstr>МОСКОВСКИЙ ОБЛАСТНОЙ ГАРАНТИЙНЫЙ ФОНД</vt:lpstr>
      <vt:lpstr>Презентация PowerPoint</vt:lpstr>
      <vt:lpstr>Презентация PowerPoint</vt:lpstr>
      <vt:lpstr>Предоставление малым и средним предприятиям Московской области льготного  кредитования (Постановление Правительства РФ от 30.12.2018г. №1764)</vt:lpstr>
      <vt:lpstr>Центры «Мой бизнес» в Подмосковье</vt:lpstr>
      <vt:lpstr>Презентация PowerPoint</vt:lpstr>
      <vt:lpstr>Презентация PowerPoint</vt:lpstr>
      <vt:lpstr>Презентация PowerPoint</vt:lpstr>
      <vt:lpstr>Презентация PowerPoint</vt:lpstr>
      <vt:lpstr>ГРАНТЫ ПРАВИТЕЛЬСТВА МОСКОВСКОЙ ОБЛАСТИ</vt:lpstr>
      <vt:lpstr>КОРПОРАЦИЯ РАЗВИТИЯ МОСКОВСКОЙ ОБЛАСТИ</vt:lpstr>
      <vt:lpstr>КОРПОРАЦИЯ РАЗВИТИЯ МОСКОВСКОЙ ОБЛАСТИ http://mosregco.ru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Дембицкий Михаил Николаевич</dc:creator>
  <cp:lastModifiedBy>Золотарева Ольга Вячеславовна</cp:lastModifiedBy>
  <cp:revision>1</cp:revision>
  <dcterms:created xsi:type="dcterms:W3CDTF">2020-02-04T08:36:29Z</dcterms:created>
  <dcterms:modified xsi:type="dcterms:W3CDTF">2020-02-04T08:40:03Z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2020-02-04T00:00:00Z</vt:filetime>
  </property>
</Properties>
</file>