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0" r:id="rId33"/>
    <p:sldId id="301" r:id="rId34"/>
    <p:sldId id="291" r:id="rId35"/>
    <p:sldId id="293" r:id="rId36"/>
    <p:sldId id="295" r:id="rId37"/>
    <p:sldId id="296" r:id="rId38"/>
    <p:sldId id="297" r:id="rId39"/>
    <p:sldId id="298" r:id="rId4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ДЕКЛАРАЦИОННОЙ КАМПАНИИ 2022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2021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40 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2020 года,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2021 </a:t>
            </a:r>
            <a:r>
              <a:rPr lang="ru-RU" sz="2000" b="1" i="1" dirty="0" smtClean="0">
                <a:latin typeface="Century" panose="02040604050505020304" pitchFamily="18" charset="0"/>
              </a:rPr>
              <a:t>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103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2022 года (за отчетный 2021 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года (за отчетный 2021 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724128" y="1700808"/>
            <a:ext cx="324036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банков 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  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Повторное </a:t>
            </a:r>
            <a:r>
              <a:rPr lang="ru-RU" sz="1400" dirty="0">
                <a:latin typeface="Century" panose="02040604050505020304" pitchFamily="18" charset="0"/>
              </a:rPr>
              <a:t>представление сведений, заполненных в 2022 году с использованием версии специального программного обеспечения «Справки БК» 2.5.0 (предыдущей), размещённой до указанной даты, не </a:t>
            </a:r>
            <a:r>
              <a:rPr lang="ru-RU" sz="1400" dirty="0" smtClean="0">
                <a:latin typeface="Century" panose="02040604050505020304" pitchFamily="18" charset="0"/>
              </a:rPr>
              <a:t>требовалось</a:t>
            </a:r>
            <a:endParaRPr lang="ru-RU" sz="1400" dirty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221829" y="371703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058033" y="4437112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106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</a:t>
            </a:r>
            <a:r>
              <a:rPr lang="ru-RU" sz="2000" dirty="0">
                <a:latin typeface="Century" panose="02040604050505020304" pitchFamily="18" charset="0"/>
              </a:rPr>
              <a:t>82 Методических 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</a:t>
            </a:r>
            <a:r>
              <a:rPr lang="ru-RU" sz="2000" dirty="0" err="1" smtClean="0">
                <a:latin typeface="Century" panose="02040604050505020304" pitchFamily="18" charset="0"/>
              </a:rPr>
              <a:t>Росреестра</a:t>
            </a:r>
            <a:r>
              <a:rPr lang="ru-RU" sz="2000" dirty="0" smtClean="0">
                <a:latin typeface="Century" panose="02040604050505020304" pitchFamily="18" charset="0"/>
              </a:rPr>
              <a:t>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553206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    </a:t>
            </a:r>
            <a:r>
              <a:rPr lang="ru-RU" sz="1900" dirty="0" smtClean="0">
                <a:latin typeface="Century" panose="02040604050505020304" pitchFamily="18" charset="0"/>
              </a:rPr>
              <a:t>Госслужащий </a:t>
            </a:r>
            <a:r>
              <a:rPr lang="ru-RU" sz="1900" dirty="0">
                <a:latin typeface="Century" panose="02040604050505020304" pitchFamily="18" charset="0"/>
              </a:rPr>
              <a:t>вправе </a:t>
            </a:r>
            <a:r>
              <a:rPr lang="ru-RU" sz="1900" dirty="0" smtClean="0">
                <a:latin typeface="Century" panose="02040604050505020304" pitchFamily="18" charset="0"/>
              </a:rPr>
              <a:t>внести изменения               в </a:t>
            </a:r>
            <a:r>
              <a:rPr lang="ru-RU" sz="1900" dirty="0">
                <a:latin typeface="Century" panose="02040604050505020304" pitchFamily="18" charset="0"/>
              </a:rPr>
              <a:t>уже поданные сведения, если он, например, обнаружил в них ошибку.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Для </a:t>
            </a:r>
            <a:r>
              <a:rPr lang="ru-RU" sz="1900" dirty="0">
                <a:latin typeface="Century" panose="02040604050505020304" pitchFamily="18" charset="0"/>
              </a:rPr>
              <a:t>этого он должен подготовить новую справку по той же форме, что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Направить </a:t>
            </a:r>
            <a:r>
              <a:rPr lang="ru-RU" sz="1900" dirty="0">
                <a:latin typeface="Century" panose="02040604050505020304" pitchFamily="18" charset="0"/>
              </a:rPr>
              <a:t>уточненные сведения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кадровую службу </a:t>
            </a:r>
            <a:r>
              <a:rPr lang="ru-RU" sz="1900" dirty="0">
                <a:latin typeface="Century" panose="02040604050505020304" pitchFamily="18" charset="0"/>
              </a:rPr>
              <a:t>можно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течение месяца </a:t>
            </a:r>
            <a:r>
              <a:rPr lang="ru-RU" sz="1900" dirty="0" smtClean="0">
                <a:latin typeface="Century" panose="02040604050505020304" pitchFamily="18" charset="0"/>
              </a:rPr>
              <a:t>           с </a:t>
            </a:r>
            <a:r>
              <a:rPr lang="ru-RU" sz="1900" dirty="0">
                <a:latin typeface="Century" panose="02040604050505020304" pitchFamily="18" charset="0"/>
              </a:rPr>
              <a:t>даты окончания срока для их подачи. </a:t>
            </a:r>
            <a:r>
              <a:rPr lang="ru-RU" sz="1900" dirty="0" smtClean="0">
                <a:latin typeface="Century" panose="02040604050505020304" pitchFamily="18" charset="0"/>
              </a:rPr>
              <a:t>  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если госслужащий представил </a:t>
            </a:r>
            <a:r>
              <a:rPr lang="ru-RU" sz="1900" dirty="0" smtClean="0">
                <a:latin typeface="Century" panose="02040604050505020304" pitchFamily="18" charset="0"/>
              </a:rPr>
              <a:t>справку </a:t>
            </a:r>
            <a:r>
              <a:rPr lang="ru-RU" sz="1900" dirty="0">
                <a:latin typeface="Century" panose="02040604050505020304" pitchFamily="18" charset="0"/>
              </a:rPr>
              <a:t>1 марта, </a:t>
            </a:r>
            <a:r>
              <a:rPr lang="ru-RU" sz="1900" dirty="0" smtClean="0">
                <a:latin typeface="Century" panose="02040604050505020304" pitchFamily="18" charset="0"/>
              </a:rPr>
              <a:t>а </a:t>
            </a:r>
            <a:r>
              <a:rPr lang="ru-RU" sz="1900" dirty="0">
                <a:latin typeface="Century" panose="02040604050505020304" pitchFamily="18" charset="0"/>
              </a:rPr>
              <a:t>срок ее подачи </a:t>
            </a:r>
            <a:r>
              <a:rPr lang="ru-RU" sz="1900" dirty="0" smtClean="0">
                <a:latin typeface="Century" panose="02040604050505020304" pitchFamily="18" charset="0"/>
              </a:rPr>
              <a:t>установлен до 30 апреля, то </a:t>
            </a:r>
            <a:r>
              <a:rPr lang="ru-RU" sz="1900" dirty="0">
                <a:latin typeface="Century" panose="02040604050505020304" pitchFamily="18" charset="0"/>
              </a:rPr>
              <a:t>уточнить сведения он может до 30 мая.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Такие </a:t>
            </a:r>
            <a:r>
              <a:rPr lang="ru-RU" sz="1900" dirty="0">
                <a:latin typeface="Century" panose="02040604050505020304" pitchFamily="18" charset="0"/>
              </a:rPr>
              <a:t>правила установлены в </a:t>
            </a:r>
            <a:r>
              <a:rPr lang="ru-RU" sz="1900" dirty="0" smtClean="0">
                <a:latin typeface="Century" panose="02040604050505020304" pitchFamily="18" charset="0"/>
              </a:rPr>
              <a:t>пункте 8 Положения, утвержденного </a:t>
            </a:r>
            <a:r>
              <a:rPr lang="ru-RU" sz="1900" dirty="0">
                <a:latin typeface="Century" panose="02040604050505020304" pitchFamily="18" charset="0"/>
              </a:rPr>
              <a:t>Указом Президента РФ от 18.05.2009 N 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26.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5" y="1593960"/>
            <a:ext cx="67687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пункту 8 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966" y="5629670"/>
            <a:ext cx="84815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Если </a:t>
            </a:r>
            <a:r>
              <a:rPr lang="ru-RU" sz="1600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dirty="0" smtClean="0">
                <a:latin typeface="Century" panose="02040604050505020304" pitchFamily="18" charset="0"/>
              </a:rPr>
              <a:t>день, то </a:t>
            </a:r>
            <a:r>
              <a:rPr lang="ru-RU" sz="1600" dirty="0">
                <a:latin typeface="Century" panose="02040604050505020304" pitchFamily="18" charset="0"/>
              </a:rPr>
              <a:t>сведения представляются в последний рабочий день.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В 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Century" panose="02040604050505020304" pitchFamily="18" charset="0"/>
              </a:rPr>
              <a:t>Подпункт </a:t>
            </a:r>
            <a:r>
              <a:rPr lang="ru-RU" sz="1700" dirty="0">
                <a:latin typeface="Century" panose="02040604050505020304" pitchFamily="18" charset="0"/>
              </a:rPr>
              <a:t>27 пункта 60 Методических рекомендаций Минтруда</a:t>
            </a:r>
            <a:endParaRPr lang="ru-RU" sz="17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4819</TotalTime>
  <Words>4695</Words>
  <Application>Microsoft Office PowerPoint</Application>
  <PresentationFormat>Экран (4:3)</PresentationFormat>
  <Paragraphs>305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Calibri</vt:lpstr>
      <vt:lpstr>Century</vt:lpstr>
      <vt:lpstr>Times New Roman</vt:lpstr>
      <vt:lpstr>Wingdings</vt:lpstr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Палий Светлана Валериевна</cp:lastModifiedBy>
  <cp:revision>141</cp:revision>
  <cp:lastPrinted>2022-06-08T06:41:55Z</cp:lastPrinted>
  <dcterms:created xsi:type="dcterms:W3CDTF">2022-02-08T14:53:54Z</dcterms:created>
  <dcterms:modified xsi:type="dcterms:W3CDTF">2022-06-08T06:49:13Z</dcterms:modified>
</cp:coreProperties>
</file>