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0037A4"/>
    <a:srgbClr val="782A2C"/>
    <a:srgbClr val="A61235"/>
    <a:srgbClr val="D8BEEC"/>
    <a:srgbClr val="B7ECFF"/>
    <a:srgbClr val="8BE1FF"/>
    <a:srgbClr val="B7B7FF"/>
    <a:srgbClr val="66FFFF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79" autoAdjust="0"/>
    <p:restoredTop sz="94726" autoAdjust="0"/>
  </p:normalViewPr>
  <p:slideViewPr>
    <p:cSldViewPr>
      <p:cViewPr varScale="1">
        <p:scale>
          <a:sx n="96" d="100"/>
          <a:sy n="96" d="100"/>
        </p:scale>
        <p:origin x="-21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7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8;&#1072;&#1073;&#1083;&#1080;&#1094;&#1099;%20&#1082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51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408813897606736E-2"/>
          <c:y val="0.1136726968383686"/>
          <c:w val="0.96250003320312105"/>
          <c:h val="0.5512976866496436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906EEB4-4585-44F8-912C-4FCBD08E5657}" type="VALUE">
                      <a:rPr lang="ru-RU"/>
                      <a:pPr/>
                      <a:t>[ЗНАЧЕНИЕ]</a:t>
                    </a:fld>
                    <a:r>
                      <a:rPr lang="ru-RU"/>
                      <a:t>  тыс. руб.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4442409765652546E-2"/>
                  <c:y val="3.8821543153165751E-2"/>
                </c:manualLayout>
              </c:layout>
              <c:tx>
                <c:rich>
                  <a:bodyPr/>
                  <a:lstStyle/>
                  <a:p>
                    <a:fld id="{8C3EA701-A11A-477E-A5E7-565B2168FE29}" type="VALUE">
                      <a:rPr lang="ru-RU"/>
                      <a:pPr/>
                      <a:t>[ЗНАЧЕНИЕ]</a:t>
                    </a:fld>
                    <a:r>
                      <a:rPr lang="ru-RU"/>
                      <a:t> тыс. руб.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6603197593341216"/>
                      <c:h val="0.115601924759405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7866232233010092E-2"/>
                  <c:y val="-5.803652668416448E-2"/>
                </c:manualLayout>
              </c:layout>
              <c:tx>
                <c:rich>
                  <a:bodyPr/>
                  <a:lstStyle/>
                  <a:p>
                    <a:fld id="{E0485EA0-CA0D-46FA-86BA-E76DF12C63D4}" type="VALUE">
                      <a:rPr lang="ru-RU"/>
                      <a:pPr/>
                      <a:t>[ЗНАЧЕНИЕ]</a:t>
                    </a:fld>
                    <a:r>
                      <a:rPr lang="ru-RU"/>
                      <a:t> тыс. руб.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3541666666666666"/>
                      <c:h val="0.118055555555555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0042611074098024E-4"/>
                  <c:y val="2.0919728783902011E-2"/>
                </c:manualLayout>
              </c:layout>
              <c:tx>
                <c:rich>
                  <a:bodyPr/>
                  <a:lstStyle/>
                  <a:p>
                    <a:fld id="{5C19B7E8-CACD-4283-A04E-107AE3B92B11}" type="VALUE">
                      <a:rPr lang="ru-RU"/>
                      <a:pPr/>
                      <a:t>[ЗНАЧЕНИЕ]</a:t>
                    </a:fld>
                    <a:r>
                      <a:rPr lang="ru-RU"/>
                      <a:t> тыс. руб.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2430555555555554"/>
                      <c:h val="0.11458333333333333"/>
                    </c:manualLayout>
                  </c15:layout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Лист1!$A$1:$A$4</c:f>
              <c:strCache>
                <c:ptCount val="4"/>
                <c:pt idx="0">
                  <c:v>Подпрограмма «Дошкольное образование»</c:v>
                </c:pt>
                <c:pt idx="1">
                  <c:v>Подпрограмма «Общее образование»</c:v>
                </c:pt>
                <c:pt idx="2">
                  <c:v>Подпрограмма «Дополнительное образование детей»</c:v>
                </c:pt>
                <c:pt idx="3">
                  <c:v>Подпрограмма «Другие вопросы в области образования»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3076671.6</c:v>
                </c:pt>
                <c:pt idx="1">
                  <c:v>4793511.9000000004</c:v>
                </c:pt>
                <c:pt idx="2">
                  <c:v>690593.1</c:v>
                </c:pt>
                <c:pt idx="3">
                  <c:v>42773.4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055041149789085"/>
          <c:w val="1"/>
          <c:h val="0.200036556212391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006203014479864"/>
          <c:y val="7.7032716239666746E-2"/>
          <c:w val="0.68544513572565968"/>
          <c:h val="0.8037027575965745"/>
        </c:manualLayout>
      </c:layout>
      <c:bar3DChart>
        <c:barDir val="col"/>
        <c:grouping val="stacked"/>
        <c:ser>
          <c:idx val="1"/>
          <c:order val="0"/>
          <c:tx>
            <c:strRef>
              <c:f>Лист1!$A$4</c:f>
              <c:strCache>
                <c:ptCount val="1"/>
                <c:pt idx="0">
                  <c:v>Средства бюджета Московсокй области</c:v>
                </c:pt>
              </c:strCache>
            </c:strRef>
          </c:tx>
          <c:cat>
            <c:strRef>
              <c:f>Лист1!$B$2:$D$2</c:f>
              <c:strCache>
                <c:ptCount val="3"/>
                <c:pt idx="0">
                  <c:v>Утвержденный план на 2018 год</c:v>
                </c:pt>
                <c:pt idx="1">
                  <c:v>Проект на 2019 год</c:v>
                </c:pt>
                <c:pt idx="2">
                  <c:v>Увеличение расходов</c:v>
                </c:pt>
              </c:strCache>
            </c:strRef>
          </c:cat>
          <c:val>
            <c:numRef>
              <c:f>Лист1!$B$4:$D$4</c:f>
              <c:numCache>
                <c:formatCode>#,##0.00</c:formatCode>
                <c:ptCount val="3"/>
                <c:pt idx="0">
                  <c:v>570</c:v>
                </c:pt>
                <c:pt idx="1">
                  <c:v>26210.5</c:v>
                </c:pt>
                <c:pt idx="2">
                  <c:v>25640.5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Средства Воскресенского муниципального района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val>
            <c:numRef>
              <c:f>Лист1!$B$3:$D$3</c:f>
              <c:numCache>
                <c:formatCode>#,##0.00</c:formatCode>
                <c:ptCount val="3"/>
                <c:pt idx="0">
                  <c:v>287360.8</c:v>
                </c:pt>
                <c:pt idx="1">
                  <c:v>298214.09999999998</c:v>
                </c:pt>
                <c:pt idx="2">
                  <c:v>10853.299999999987</c:v>
                </c:pt>
              </c:numCache>
            </c:numRef>
          </c:val>
        </c:ser>
        <c:shape val="cylinder"/>
        <c:axId val="132462464"/>
        <c:axId val="139417856"/>
        <c:axId val="0"/>
      </c:bar3DChart>
      <c:catAx>
        <c:axId val="132462464"/>
        <c:scaling>
          <c:orientation val="minMax"/>
        </c:scaling>
        <c:axPos val="b"/>
        <c:tickLblPos val="nextTo"/>
        <c:txPr>
          <a:bodyPr rot="0"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417856"/>
        <c:crosses val="autoZero"/>
        <c:auto val="1"/>
        <c:lblAlgn val="ctr"/>
        <c:lblOffset val="100"/>
      </c:catAx>
      <c:valAx>
        <c:axId val="13941785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46246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781948096302069"/>
          <c:y val="0.18229684182195738"/>
          <c:w val="0.17885327556197475"/>
          <c:h val="0.52658935399719353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0.46667</cdr:x>
      <cdr:y>0.09859</cdr:y>
    </cdr:from>
    <cdr:to>
      <cdr:x>0.59259</cdr:x>
      <cdr:y>0.16901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6504" y="504055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324 424,60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</cdr:x>
      <cdr:y>0.46479</cdr:y>
    </cdr:from>
    <cdr:to>
      <cdr:x>0.28889</cdr:x>
      <cdr:y>0.53521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2376263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0.28148</cdr:x>
      <cdr:y>0.47887</cdr:y>
    </cdr:from>
    <cdr:to>
      <cdr:x>0.38519</cdr:x>
      <cdr:y>0.56338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2448271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287 360,80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0.48889</cdr:x>
      <cdr:y>0.47887</cdr:y>
    </cdr:from>
    <cdr:to>
      <cdr:x>0.59259</cdr:x>
      <cdr:y>0.5493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52528" y="2448271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298 214,10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0.28889</cdr:x>
      <cdr:y>0.78873</cdr:y>
    </cdr:from>
    <cdr:to>
      <cdr:x>0.38519</cdr:x>
      <cdr:y>0.85915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08312" y="4032447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570,00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0.48889</cdr:x>
      <cdr:y>0.77465</cdr:y>
    </cdr:from>
    <cdr:to>
      <cdr:x>0.58519</cdr:x>
      <cdr:y>0.84507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52528" y="3960439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26 210,50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0.78873</cdr:y>
    </cdr:from>
    <cdr:to>
      <cdr:x>0.79259</cdr:x>
      <cdr:y>0.85915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696744" y="4032447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25 640,50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0.71831</cdr:y>
    </cdr:from>
    <cdr:to>
      <cdr:x>0.8</cdr:x>
      <cdr:y>0.77465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696744" y="3672407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10 853,30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0.64444</cdr:x>
      <cdr:y>0.59155</cdr:y>
    </cdr:from>
    <cdr:to>
      <cdr:x>0.77037</cdr:x>
      <cdr:y>0.70423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64696" y="3024335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36 493,80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5BE9B-C99B-4E34-A315-067C53F8392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F26B5-C95A-4268-A241-46804CF9D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58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F26B5-C95A-4268-A241-46804CF9D3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03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1674-5311-418E-8274-202ADD51BC7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E965-1BC9-4220-B9C6-782F8EFD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7544" y="97930"/>
            <a:ext cx="8280920" cy="7148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Информация о расходах бюджета Воскресенского муниципального района с учётом интересов целевых групп пользователей, на которые направлены мероприятия муниципальной программы «Социальная защита населения на 2017-2021 годы»</a:t>
            </a:r>
            <a:endParaRPr kumimoji="0" lang="ru-RU" sz="2000" b="1" i="0" u="none" strike="noStrike" kern="120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39552" y="812800"/>
            <a:ext cx="8280920" cy="5742932"/>
            <a:chOff x="2937942" y="47952"/>
            <a:chExt cx="2916745" cy="6048672"/>
          </a:xfrm>
          <a:solidFill>
            <a:schemeClr val="bg1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937942" y="47952"/>
              <a:ext cx="2916745" cy="604867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457884" y="166265"/>
              <a:ext cx="2324043" cy="24854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t" anchorCtr="1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tx1"/>
                  </a:solidFill>
                </a:rPr>
                <a:t>Подпрограмма «Обеспечение </a:t>
              </a:r>
              <a:r>
                <a:rPr lang="ru-RU" sz="2400" b="1" dirty="0">
                  <a:solidFill>
                    <a:schemeClr val="tx1"/>
                  </a:solidFill>
                </a:rPr>
                <a:t>реализации мер социальной поддержки, направленных на повышение 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рождаемости»</a:t>
              </a:r>
              <a:endParaRPr lang="ru-RU" sz="2400" b="1" dirty="0">
                <a:solidFill>
                  <a:schemeClr val="tx1"/>
                </a:solidFill>
              </a:endParaRPr>
            </a:p>
            <a:p>
              <a:pPr lvl="0" algn="ctr"/>
              <a:r>
                <a:rPr lang="ru-RU" b="1" dirty="0" smtClean="0">
                  <a:solidFill>
                    <a:schemeClr val="tx1"/>
                  </a:solidFill>
                </a:rPr>
                <a:t>Р</a:t>
              </a:r>
              <a:r>
                <a:rPr lang="ru-RU" b="1" u="none" kern="1200" dirty="0" smtClean="0">
                  <a:solidFill>
                    <a:schemeClr val="tx1"/>
                  </a:solidFill>
                </a:rPr>
                <a:t>еализация </a:t>
              </a:r>
              <a:r>
                <a:rPr lang="ru-RU" b="1" dirty="0" smtClean="0">
                  <a:solidFill>
                    <a:schemeClr val="tx1"/>
                  </a:solidFill>
                </a:rPr>
                <a:t>мероприятия: Обеспечение </a:t>
              </a:r>
              <a:r>
                <a:rPr lang="ru-RU" b="1" dirty="0">
                  <a:solidFill>
                    <a:schemeClr val="tx1"/>
                  </a:solidFill>
                </a:rPr>
                <a:t>переданных государственных полномочий по обеспечению  полноценным питанием беременных женщин, кормящих матерей, а также детей в возрасте до трех лет</a:t>
              </a:r>
              <a:endParaRPr lang="ru-RU" b="1" dirty="0" smtClean="0">
                <a:solidFill>
                  <a:srgbClr val="C00000"/>
                </a:solidFill>
              </a:endParaRPr>
            </a:p>
            <a:p>
              <a:pPr lvl="0"/>
              <a:endParaRPr lang="ru-RU" sz="1000" dirty="0"/>
            </a:p>
          </p:txBody>
        </p:sp>
      </p:grpSp>
      <p:sp>
        <p:nvSpPr>
          <p:cNvPr id="12" name="Овал 11"/>
          <p:cNvSpPr/>
          <p:nvPr/>
        </p:nvSpPr>
        <p:spPr>
          <a:xfrm>
            <a:off x="791580" y="961859"/>
            <a:ext cx="1152128" cy="1100833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8812122"/>
              </p:ext>
            </p:extLst>
          </p:nvPr>
        </p:nvGraphicFramePr>
        <p:xfrm>
          <a:off x="683569" y="3284984"/>
          <a:ext cx="597666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1584176"/>
                <a:gridCol w="1728192"/>
                <a:gridCol w="1944216"/>
              </a:tblGrid>
              <a:tr h="1058416">
                <a:tc>
                  <a:txBody>
                    <a:bodyPr/>
                    <a:lstStyle/>
                    <a:p>
                      <a:r>
                        <a:rPr lang="ru-RU" dirty="0" smtClean="0"/>
                        <a:t>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Выделено из бюджета МО,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получателей в год,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 количество получателей в месяц, чел.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55632 (факт)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4636 (факт)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27779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50892 (факт)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4241 (факт)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29197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58572 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4881 (план)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30364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58572 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4881 (план)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31579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58572 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4881 (план)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9120"/>
            <a:ext cx="2016224" cy="1431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428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3774" y="307587"/>
            <a:ext cx="7731642" cy="1503628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В рамках подпрограммы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Развитие дошкольного образования» </a:t>
            </a:r>
            <a:r>
              <a:rPr lang="ru-RU" sz="2700" b="1" dirty="0" smtClean="0"/>
              <a:t>предусматривается: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62046" y="2140806"/>
            <a:ext cx="4843370" cy="422482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финансовое </a:t>
            </a:r>
            <a:r>
              <a:rPr lang="ru-RU" dirty="0"/>
              <a:t>обеспечение государственных гарантий реализации прав граждан на получение общедоступного и бесплатного дошкольного </a:t>
            </a:r>
            <a:r>
              <a:rPr lang="ru-RU" dirty="0" smtClean="0"/>
              <a:t>образования;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деятельности дошкольных образовательных </a:t>
            </a:r>
            <a:r>
              <a:rPr lang="ru-RU" dirty="0" smtClean="0"/>
              <a:t>организаций;</a:t>
            </a:r>
          </a:p>
          <a:p>
            <a:r>
              <a:rPr lang="ru-RU" dirty="0" smtClean="0"/>
              <a:t>укрепление </a:t>
            </a:r>
            <a:r>
              <a:rPr lang="ru-RU" dirty="0"/>
              <a:t>материально-технической базы муниципальных дошкольных образовательных </a:t>
            </a:r>
            <a:r>
              <a:rPr lang="ru-RU" dirty="0" smtClean="0"/>
              <a:t>организаций;</a:t>
            </a:r>
          </a:p>
          <a:p>
            <a:r>
              <a:rPr lang="ru-RU" dirty="0" smtClean="0"/>
              <a:t>закупка </a:t>
            </a:r>
            <a:r>
              <a:rPr lang="ru-RU" dirty="0"/>
              <a:t>оборудования для дошкольных образовательных организаций - победителей областного конкурса на присвоение статуса Региональной инновационной площадки в 2019 </a:t>
            </a:r>
            <a:r>
              <a:rPr lang="ru-RU" dirty="0" smtClean="0"/>
              <a:t>году;</a:t>
            </a:r>
          </a:p>
          <a:p>
            <a:r>
              <a:rPr lang="ru-RU" dirty="0" smtClean="0"/>
              <a:t>мероприятия </a:t>
            </a:r>
            <a:r>
              <a:rPr lang="ru-RU" dirty="0"/>
              <a:t>по проведению капитального ремонта в муниципальных дошкольных образовательных организациях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1" r="9253"/>
          <a:stretch/>
        </p:blipFill>
        <p:spPr>
          <a:xfrm>
            <a:off x="435219" y="2140806"/>
            <a:ext cx="3468566" cy="37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12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3774" y="307587"/>
            <a:ext cx="5618284" cy="1503628"/>
          </a:xfrm>
        </p:spPr>
        <p:txBody>
          <a:bodyPr>
            <a:noAutofit/>
          </a:bodyPr>
          <a:lstStyle/>
          <a:p>
            <a:r>
              <a:rPr lang="ru-RU" sz="2400" b="1" dirty="0"/>
              <a:t>В рамках подпрограммы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«Развитие </a:t>
            </a:r>
            <a:r>
              <a:rPr lang="ru-RU" sz="2400" b="1" dirty="0"/>
              <a:t>общего </a:t>
            </a:r>
            <a:r>
              <a:rPr lang="ru-RU" sz="2400" b="1" dirty="0" smtClean="0"/>
              <a:t>образования» предусматривается: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55077" y="1934309"/>
            <a:ext cx="7850340" cy="443132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обеспечение </a:t>
            </a:r>
            <a:r>
              <a:rPr lang="ru-RU" dirty="0"/>
              <a:t>государственных гарантий реализации прав граждан на получение общедоступного и бесплатного </a:t>
            </a:r>
            <a:r>
              <a:rPr lang="ru-RU" dirty="0" smtClean="0"/>
              <a:t>начального</a:t>
            </a:r>
            <a:r>
              <a:rPr lang="ru-RU" dirty="0"/>
              <a:t>, основного общего, среднего общего </a:t>
            </a:r>
            <a:r>
              <a:rPr lang="ru-RU" dirty="0" smtClean="0"/>
              <a:t>образования;</a:t>
            </a:r>
          </a:p>
          <a:p>
            <a:r>
              <a:rPr lang="ru-RU" dirty="0"/>
              <a:t>обеспечение деятельности школ-детских садов, школ начальных, неполных средних и средних, школ- интернатов;</a:t>
            </a:r>
          </a:p>
          <a:p>
            <a:r>
              <a:rPr lang="ru-RU" dirty="0" smtClean="0"/>
              <a:t>оказание услуг по присмотру и уходу за детьми в муниципальных общеобразовательных организациях для установленной льготной категории граждан;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подвоза обучающихся к месту обучения в муниципальные общеобразовательные организации, расположенные в сельских населенных </a:t>
            </a:r>
            <a:r>
              <a:rPr lang="ru-RU" dirty="0" smtClean="0"/>
              <a:t>пунктах;</a:t>
            </a:r>
          </a:p>
          <a:p>
            <a:r>
              <a:rPr lang="ru-RU" dirty="0" smtClean="0"/>
              <a:t>укрепление </a:t>
            </a:r>
            <a:r>
              <a:rPr lang="ru-RU" dirty="0"/>
              <a:t>материально-технической базы </a:t>
            </a:r>
            <a:r>
              <a:rPr lang="ru-RU" dirty="0" smtClean="0"/>
              <a:t>учреждений, а также  </a:t>
            </a:r>
            <a:r>
              <a:rPr lang="ru-RU" dirty="0"/>
              <a:t>приобретение автобусов для доставки обучающихся в общеобразовательные, расположенные в сельских населенных </a:t>
            </a:r>
            <a:r>
              <a:rPr lang="ru-RU" dirty="0" smtClean="0"/>
              <a:t>пунктах;</a:t>
            </a:r>
          </a:p>
          <a:p>
            <a:r>
              <a:rPr lang="ru-RU" dirty="0" smtClean="0"/>
              <a:t>закупка </a:t>
            </a:r>
            <a:r>
              <a:rPr lang="ru-RU" dirty="0"/>
              <a:t>оборудования для муниципальных общеобразовательных организаций - победителей областного конкурса на присвоение статуса Региональной инновационной площадки Московской </a:t>
            </a:r>
            <a:r>
              <a:rPr lang="ru-RU" dirty="0" smtClean="0"/>
              <a:t>на </a:t>
            </a:r>
            <a:r>
              <a:rPr lang="ru-RU" dirty="0"/>
              <a:t>2019 </a:t>
            </a:r>
            <a:r>
              <a:rPr lang="ru-RU" dirty="0" smtClean="0"/>
              <a:t>год;</a:t>
            </a:r>
          </a:p>
          <a:p>
            <a:r>
              <a:rPr lang="ru-RU" dirty="0" smtClean="0"/>
              <a:t>мероприятия </a:t>
            </a:r>
            <a:r>
              <a:rPr lang="ru-RU" dirty="0"/>
              <a:t>по проведению капитального ремонта в муниципальных общеобразовательных </a:t>
            </a:r>
            <a:r>
              <a:rPr lang="ru-RU" dirty="0" smtClean="0"/>
              <a:t>организациях;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предоставление </a:t>
            </a:r>
            <a:r>
              <a:rPr lang="ru-RU" dirty="0"/>
              <a:t>компенсаций стоимости питания, а также компенсаций проезда к месту учебы и обратно отдельным категориям обучающихся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деятельности комиссий по делам несовершеннолетних и защите их </a:t>
            </a:r>
            <a:r>
              <a:rPr lang="ru-RU" dirty="0" smtClean="0"/>
              <a:t>прав.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5950" y="70338"/>
            <a:ext cx="1639467" cy="17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31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39102" y="2057477"/>
            <a:ext cx="4002345" cy="3423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defTabSz="913593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www.vmr-mo.ru/upload/medialibrary/bc8/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746" y="2449340"/>
            <a:ext cx="3263450" cy="346687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69655" y="2384029"/>
            <a:ext cx="4371792" cy="3592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4379" y="2579961"/>
            <a:ext cx="4002345" cy="32002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77528" y="2710583"/>
            <a:ext cx="3817621" cy="2573921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«Развитие физической культуры, спорта, молодежной политики и создание условий для формирования здорового образа жизни в Воскресенском муниципальном районе на 2017-2021 годы»</a:t>
            </a: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1230" y="294089"/>
            <a:ext cx="7881541" cy="182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4379" y="424711"/>
            <a:ext cx="7635243" cy="15674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39103" y="555332"/>
            <a:ext cx="7388944" cy="142366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sz="4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4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5100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8080" y="4278038"/>
            <a:ext cx="2586131" cy="2089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88214" y="1208438"/>
            <a:ext cx="2647705" cy="3461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541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развития сферы физической культуры и спорта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46506" y="1273749"/>
            <a:ext cx="5418559" cy="2808357"/>
          </a:xfrm>
        </p:spPr>
        <p:txBody>
          <a:bodyPr>
            <a:normAutofit lnSpcReduction="10000"/>
          </a:bodyPr>
          <a:lstStyle/>
          <a:p>
            <a:pPr marL="274030" indent="-274030">
              <a:spcBef>
                <a:spcPts val="263"/>
              </a:spcBef>
              <a:buNone/>
              <a:defRPr/>
            </a:pPr>
            <a:endParaRPr lang="ru-RU" sz="1600" dirty="0" smtClean="0"/>
          </a:p>
          <a:p>
            <a:pPr marL="274030" indent="-274030">
              <a:spcBef>
                <a:spcPts val="263"/>
              </a:spcBef>
              <a:buFont typeface="Wingdings" pitchFamily="2" charset="2"/>
              <a:buChar char="v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условий для развития на территории </a:t>
            </a:r>
          </a:p>
          <a:p>
            <a:pPr marL="274030" indent="-274030">
              <a:spcBef>
                <a:spcPts val="263"/>
              </a:spcBef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муниципального района физической культуры, </a:t>
            </a:r>
          </a:p>
          <a:p>
            <a:pPr marL="274030" indent="-274030">
              <a:spcBef>
                <a:spcPts val="263"/>
              </a:spcBef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массового спорта и туризма, профессионального</a:t>
            </a:r>
          </a:p>
          <a:p>
            <a:pPr marL="274030" indent="-274030">
              <a:spcBef>
                <a:spcPts val="263"/>
              </a:spcBef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спорта;</a:t>
            </a:r>
          </a:p>
          <a:p>
            <a:pPr marL="274030" indent="-274030">
              <a:spcBef>
                <a:spcPts val="263"/>
              </a:spcBef>
              <a:buFont typeface="Wingdings" pitchFamily="2" charset="2"/>
              <a:buChar char="v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официальных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274030" indent="-274030">
              <a:spcBef>
                <a:spcPts val="263"/>
              </a:spcBef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оздоровительных, спортивных мероприятий на</a:t>
            </a:r>
          </a:p>
          <a:p>
            <a:pPr marL="274030" indent="-274030">
              <a:spcBef>
                <a:spcPts val="263"/>
              </a:spcBef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территории Воскресенского муниципального</a:t>
            </a:r>
          </a:p>
          <a:p>
            <a:pPr marL="274030" indent="-274030">
              <a:spcBef>
                <a:spcPts val="263"/>
              </a:spcBef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Московской области</a:t>
            </a:r>
          </a:p>
          <a:p>
            <a:pPr marL="274030" indent="-274030">
              <a:buFont typeface="Wingdings" pitchFamily="2" charset="2"/>
              <a:buChar char="v"/>
              <a:defRPr/>
            </a:pPr>
            <a:endParaRPr lang="ru-RU" sz="1600" dirty="0" smtClean="0"/>
          </a:p>
          <a:p>
            <a:pPr marL="274030" indent="-274030">
              <a:buFont typeface="Wingdings" pitchFamily="2" charset="2"/>
              <a:buChar char="v"/>
              <a:defRPr/>
            </a:pPr>
            <a:endParaRPr lang="ru-RU" sz="1600" dirty="0" smtClean="0"/>
          </a:p>
          <a:p>
            <a:pPr marL="274030" indent="-274030">
              <a:buFont typeface="Wingdings" pitchFamily="2" charset="2"/>
              <a:buChar char="v"/>
              <a:defRPr/>
            </a:pPr>
            <a:endParaRPr lang="ru-RU" sz="1600" dirty="0" smtClean="0"/>
          </a:p>
          <a:p>
            <a:pPr marL="274030" indent="-274030">
              <a:buFont typeface="Wingdings" pitchFamily="2" charset="2"/>
              <a:buChar char="v"/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030" indent="-274030">
              <a:buFont typeface="Wingdings" pitchFamily="2" charset="2"/>
              <a:buChar char="v"/>
              <a:defRPr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Бюджет для граждан\фото\IMG_2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111364" y="1339059"/>
            <a:ext cx="2431272" cy="1719195"/>
          </a:xfrm>
          <a:prstGeom prst="rect">
            <a:avLst/>
          </a:prstGeom>
          <a:noFill/>
        </p:spPr>
      </p:pic>
      <p:pic>
        <p:nvPicPr>
          <p:cNvPr id="7" name="Picture 4" descr="https://sun1-4.userapi.com/WHjKTS3b_FRuFfXZk188gTgKkLfnyA0Mufswmw/li0uF4Yry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364" y="3167757"/>
            <a:ext cx="2391403" cy="13715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78935" y="4865834"/>
            <a:ext cx="5418559" cy="122739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spcBef>
                <a:spcPts val="263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реализация молодежной политики на территории Воскресенского муниципального района;</a:t>
            </a:r>
          </a:p>
          <a:p>
            <a:pPr>
              <a:spcBef>
                <a:spcPts val="263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молодежных мероприятий различной направленности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9" descr="https://pp.userapi.com/c846221/v846221253/4aff3/XhNAnFZZyL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30" y="4408659"/>
            <a:ext cx="2336557" cy="1828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4485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9655" y="274639"/>
            <a:ext cx="7696817" cy="803178"/>
          </a:xfrm>
        </p:spPr>
        <p:txBody>
          <a:bodyPr>
            <a:normAutofit/>
          </a:bodyPr>
          <a:lstStyle/>
          <a:p>
            <a:pPr algn="ctr"/>
            <a:r>
              <a:rPr lang="ru-RU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 расходов по отрасли «Физическая культура и спорт» в 2018 – 2019 годах</a:t>
            </a:r>
            <a:endParaRPr lang="ru-RU" sz="21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357" y="1861545"/>
          <a:ext cx="8312562" cy="463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-480000">
            <a:off x="1985822" y="1260321"/>
            <a:ext cx="2602903" cy="1256093"/>
          </a:xfrm>
          <a:prstGeom prst="curvedDownArrow">
            <a:avLst>
              <a:gd name="adj1" fmla="val 25000"/>
              <a:gd name="adj2" fmla="val 9221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-360000">
            <a:off x="2325835" y="1568449"/>
            <a:ext cx="1550239" cy="707789"/>
          </a:xfrm>
          <a:prstGeom prst="rect">
            <a:avLst/>
          </a:prstGeom>
          <a:noFill/>
          <a:scene3d>
            <a:camera prst="orthographicFront">
              <a:rot lat="0" lon="0" rev="240000"/>
            </a:camera>
            <a:lightRig rig="threePt" dir="t"/>
          </a:scene3d>
        </p:spPr>
        <p:txBody>
          <a:bodyPr wrap="square" lIns="91344" tIns="45672" rIns="91344" bIns="45672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Увеличение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 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36 493,80 тыс.руб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или на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11,25%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2301" y="1534992"/>
            <a:ext cx="800469" cy="26559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2168" y="2645272"/>
            <a:ext cx="1169916" cy="30706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287 930,80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779"/>
            <a:ext cx="8301869" cy="718417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Основные мероприятия программы «Развитие физической культуры, спорта, молодежной политики и создание условий для формирования здорового образа жизни в Воскресенском муниципальном районе на 2017-2021 годы» 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997439"/>
          <a:ext cx="8435712" cy="5860561"/>
        </p:xfrm>
        <a:graphic>
          <a:graphicData uri="http://schemas.openxmlformats.org/drawingml/2006/table">
            <a:tbl>
              <a:tblPr/>
              <a:tblGrid>
                <a:gridCol w="1354640"/>
                <a:gridCol w="4556516"/>
                <a:gridCol w="2524556"/>
              </a:tblGrid>
              <a:tr h="388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</a:t>
                      </a:r>
                    </a:p>
                  </a:txBody>
                  <a:tcPr marL="6186" marR="6186" marT="6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86" marR="6186" marT="6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участники Программы</a:t>
                      </a:r>
                    </a:p>
                  </a:txBody>
                  <a:tcPr marL="6186" marR="6186" marT="6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физической культуры и спорта»</a:t>
                      </a:r>
                    </a:p>
                  </a:txBody>
                  <a:tcPr marL="6186" marR="6186" marT="6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Проведение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официальных физкультурно-оздоровительных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86" marR="6186" marT="6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Спорткомитет,</a:t>
                      </a:r>
                    </a:p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МУ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"СК "Химик",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МУ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"СКИ "Лидер"</a:t>
                      </a:r>
                    </a:p>
                  </a:txBody>
                  <a:tcPr marL="6186" marR="6186" marT="6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Совершенствование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спортивной инфраструктуры 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материально-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технической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базы для занятий физической культурой и массовым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спортом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внедрения ВФСК ГТО ( обеспечение деятельности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учреждений, финансирование мероприятий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всероссийского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физкультурно-спортивного комплекса "Готов к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труду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обороне" (ГТО) и укрепление МТБ)</a:t>
                      </a:r>
                    </a:p>
                  </a:txBody>
                  <a:tcPr marL="6186" marR="6186" marT="6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-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 "СК "Химик",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"СК "Фетр",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 "ДВС "Дельфин" </a:t>
                      </a:r>
                    </a:p>
                  </a:txBody>
                  <a:tcPr marL="6186" marR="6186" marT="6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Создание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условий для инвалидов и лиц с ограниченными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возможностями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здоровья заниматься физической культурой и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спортом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(обеспечение деятельности муниципальных учреждений,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укрепление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МТБ)</a:t>
                      </a:r>
                    </a:p>
                  </a:txBody>
                  <a:tcPr marL="6186" marR="6186" marT="6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 "СКИ "Лидер"</a:t>
                      </a:r>
                    </a:p>
                  </a:txBody>
                  <a:tcPr marL="6186" marR="6186" marT="6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«Реализация молодежной политики на территории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Воскресенского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района»</a:t>
                      </a:r>
                    </a:p>
                  </a:txBody>
                  <a:tcPr marL="6186" marR="6186" marT="6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Организация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проведение молодежных мероприятий различной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направленности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86" marR="6186" marT="6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- Спорткомитет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86" marR="6186" marT="6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«Подготовка спортивного резерва»</a:t>
                      </a:r>
                    </a:p>
                  </a:txBody>
                  <a:tcPr marL="6186" marR="6186" marT="6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Подготовка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спортивного резерва учреждениями,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осуществляющими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стандарты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спортивной подготовки (обеспечение деятельности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спортивных школ, укрепление МТБ)</a:t>
                      </a:r>
                    </a:p>
                  </a:txBody>
                  <a:tcPr marL="6186" marR="6186" marT="6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"СШОР "Химик",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"СШОР по фехтованию",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"СШОР "Академия спорта";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"СШ боевых искусств",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"СШ по борьбе, самбо 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дзюдо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", 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МБУ "СШ по конному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спорту».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86" marR="6186" marT="6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58">
                <a:tc gridSpan="3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86" marR="6186" marT="6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3371" y="705394"/>
            <a:ext cx="741099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реализации проекта 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объекту: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«Строительство детской музыкальной школы по адресу: Московская область, г. Воскресенск, ул. Кагана, д. 22»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47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583" y="624110"/>
            <a:ext cx="7376160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Детская школа искусств «Элегия»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70" y="1430269"/>
            <a:ext cx="5574795" cy="3066443"/>
          </a:xfrm>
        </p:spPr>
      </p:pic>
      <p:sp>
        <p:nvSpPr>
          <p:cNvPr id="5" name="TextBox 4"/>
          <p:cNvSpPr txBox="1"/>
          <p:nvPr/>
        </p:nvSpPr>
        <p:spPr>
          <a:xfrm>
            <a:off x="1576251" y="4702706"/>
            <a:ext cx="7306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количества учащихся до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трех дополнительных отделений: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изобразительное искусство, театральное искусство, компьютерная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перечня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платных услуг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17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167" y="624110"/>
            <a:ext cx="7045234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финансирования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строительство ДШИ «Элегия»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годам: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9167" y="2133600"/>
            <a:ext cx="7045233" cy="377762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 – 220,0 тыс. рублей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 – 50 000,0 тыс. рублей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 – 122 015,03 тыс. рублей</a:t>
            </a:r>
          </a:p>
          <a:p>
            <a:pPr marL="0" indent="0">
              <a:buNone/>
            </a:pPr>
            <a:endParaRPr lang="ru-RU" sz="17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того, в 2019 году 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приобретение оборудования и музыкальных инструментов предусмотрено: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11 183,0 тыс. рублей</a:t>
            </a:r>
          </a:p>
          <a:p>
            <a:pPr marL="0" indent="0">
              <a:buNone/>
            </a:pPr>
            <a:endParaRPr lang="ru-RU" sz="1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Планируемый ввод в эксплуатацию: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Декабрь 2019 года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49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5" y="624110"/>
            <a:ext cx="707551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Информация о расходах бюджета Воскресенского муниципального района с учетом интересов целевых групп пользователей, на которые направлены мероприятия муниципальной программы «Сохранение и развитие культуры Воскресенского муниципального района на 2017-2021 годы»</a:t>
            </a:r>
            <a:endParaRPr lang="ru-RU" sz="1800" b="1" dirty="0"/>
          </a:p>
        </p:txBody>
      </p:sp>
      <p:pic>
        <p:nvPicPr>
          <p:cNvPr id="4" name="Содержимое 3" descr="8OTP5O5Se0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1341" y="2176895"/>
            <a:ext cx="3379398" cy="1901582"/>
          </a:xfrm>
        </p:spPr>
      </p:pic>
      <p:pic>
        <p:nvPicPr>
          <p:cNvPr id="5" name="Содержимое 3" descr="8OTP5O5Se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7774" y="4218317"/>
            <a:ext cx="3339455" cy="2226303"/>
          </a:xfrm>
          <a:prstGeom prst="rect">
            <a:avLst/>
          </a:prstGeom>
        </p:spPr>
      </p:pic>
      <p:pic>
        <p:nvPicPr>
          <p:cNvPr id="6" name="Содержимое 3" descr="8OTP5O5Se0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3690" y="4214484"/>
            <a:ext cx="3328070" cy="2194942"/>
          </a:xfrm>
          <a:prstGeom prst="rect">
            <a:avLst/>
          </a:prstGeom>
        </p:spPr>
      </p:pic>
      <p:pic>
        <p:nvPicPr>
          <p:cNvPr id="7" name="Содержимое 3" descr="8OTP5O5Se0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5681" y="2191271"/>
            <a:ext cx="3379398" cy="19015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49990"/>
            <a:ext cx="6589199" cy="24382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 год, учреждениями подведомственными МУ «Управление культуры» проводится более полутора тысяч мероприятий. </a:t>
            </a:r>
            <a:br>
              <a:rPr lang="ru-RU" sz="2400" b="1" dirty="0" smtClean="0"/>
            </a:br>
            <a:r>
              <a:rPr lang="ru-RU" sz="2400" b="1" dirty="0" smtClean="0"/>
              <a:t>Количество участников мероприятий достигает 140 тысяч человек.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3191774"/>
            <a:ext cx="6591985" cy="27194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На финансирование проведения праздничных и культурно-массовых мероприятий предусмотрены средства на:</a:t>
            </a:r>
          </a:p>
          <a:p>
            <a:r>
              <a:rPr lang="ru-RU" b="1" dirty="0" smtClean="0"/>
              <a:t>2018 год – 6 239,5 тыс.рублей;</a:t>
            </a:r>
          </a:p>
          <a:p>
            <a:r>
              <a:rPr lang="ru-RU" b="1" dirty="0" smtClean="0"/>
              <a:t>2019 год – 7 460,6 тыс.рублей;</a:t>
            </a:r>
          </a:p>
          <a:p>
            <a:r>
              <a:rPr lang="ru-RU" b="1" dirty="0" smtClean="0"/>
              <a:t>2020 год – 4 132,0 тыс.рублей;</a:t>
            </a:r>
          </a:p>
          <a:p>
            <a:r>
              <a:rPr lang="ru-RU" b="1" dirty="0" smtClean="0"/>
              <a:t>2021 год – 4 132,0 тыс.рублей.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188" y="444439"/>
            <a:ext cx="6858000" cy="1032669"/>
          </a:xfrm>
          <a:ln w="88900" cmpd="sng">
            <a:solidFill>
              <a:schemeClr val="accent1">
                <a:alpha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ОБРАЗОВАНИЕ</a:t>
            </a:r>
            <a:endParaRPr lang="ru-RU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41" r="16283"/>
          <a:stretch/>
        </p:blipFill>
        <p:spPr>
          <a:xfrm>
            <a:off x="5840290" y="2173898"/>
            <a:ext cx="3165230" cy="33337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7582" y="2265729"/>
            <a:ext cx="4823314" cy="3150089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ru-RU" sz="4400" b="1" dirty="0"/>
              <a:t>Муниципальная программа </a:t>
            </a:r>
            <a:endParaRPr lang="ru-RU" sz="4400" dirty="0"/>
          </a:p>
          <a:p>
            <a:r>
              <a:rPr lang="ru-RU" sz="4400" b="1" dirty="0"/>
              <a:t>«Развитие системы образования и воспитания </a:t>
            </a:r>
            <a:endParaRPr lang="ru-RU" sz="4400" b="1" dirty="0" smtClean="0"/>
          </a:p>
          <a:p>
            <a:pPr>
              <a:spcBef>
                <a:spcPts val="0"/>
              </a:spcBef>
            </a:pPr>
            <a:r>
              <a:rPr lang="ru-RU" sz="4400" b="1" dirty="0" smtClean="0"/>
              <a:t>в </a:t>
            </a:r>
            <a:r>
              <a:rPr lang="ru-RU" sz="4400" b="1" dirty="0"/>
              <a:t>Воскресенском муниципальном районе </a:t>
            </a:r>
            <a:endParaRPr lang="ru-RU" sz="4400" b="1" dirty="0" smtClean="0"/>
          </a:p>
          <a:p>
            <a:pPr>
              <a:spcBef>
                <a:spcPts val="0"/>
              </a:spcBef>
            </a:pPr>
            <a:r>
              <a:rPr lang="ru-RU" sz="4400" b="1" dirty="0" smtClean="0"/>
              <a:t>на </a:t>
            </a:r>
            <a:r>
              <a:rPr lang="ru-RU" sz="4400" b="1" dirty="0"/>
              <a:t>2017-2021 годы»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471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59523" y="298938"/>
            <a:ext cx="6858000" cy="1185741"/>
          </a:xfrm>
          <a:prstGeom prst="rect">
            <a:avLst/>
          </a:prstGeom>
          <a:ln w="88900" cmpd="sng">
            <a:solidFill>
              <a:schemeClr val="accent1">
                <a:alpha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/>
              <a:t>Основные приоритеты развития сферы образования</a:t>
            </a:r>
            <a:endParaRPr lang="ru-RU" sz="32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380" y="1688123"/>
            <a:ext cx="3574073" cy="47654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9003" y="1688123"/>
            <a:ext cx="4576397" cy="497644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обеспечение </a:t>
            </a:r>
            <a:r>
              <a:rPr lang="ru-RU" sz="2000" dirty="0"/>
              <a:t>доступности образовательных услуг через развитие сети образовательных организаций и внедрение современных организационно-экономических моделей предоставления образовательных услуг, </a:t>
            </a:r>
            <a:endParaRPr lang="ru-RU" sz="2000" dirty="0" smtClean="0"/>
          </a:p>
          <a:p>
            <a:r>
              <a:rPr lang="ru-RU" sz="2000" dirty="0" smtClean="0"/>
              <a:t>развитие </a:t>
            </a:r>
            <a:r>
              <a:rPr lang="ru-RU" sz="2000" dirty="0"/>
              <a:t>кадрового потенциала системы образования, обновление содержания и технологий образования, состава и компетенции педагогических кадров для обеспечения высокого качества образования в соответствии с федеральными государственными образовательными стандартами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развитие материально-технической базы в муниципальных образовательных организациях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971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1643656"/>
              </p:ext>
            </p:extLst>
          </p:nvPr>
        </p:nvGraphicFramePr>
        <p:xfrm>
          <a:off x="1261696" y="1484680"/>
          <a:ext cx="6950319" cy="519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459522" y="298938"/>
            <a:ext cx="7416312" cy="1185741"/>
          </a:xfrm>
          <a:prstGeom prst="rect">
            <a:avLst/>
          </a:prstGeom>
          <a:ln w="88900" cmpd="sng">
            <a:solidFill>
              <a:schemeClr val="accent1">
                <a:alpha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14400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/>
              <a:t>Структура расходов Муниципальной программы «Развитие системы образования и воспитания </a:t>
            </a:r>
            <a:r>
              <a:rPr lang="ru-RU" sz="1800" b="1" dirty="0" smtClean="0"/>
              <a:t>в </a:t>
            </a:r>
            <a:r>
              <a:rPr lang="ru-RU" sz="1800" b="1" dirty="0"/>
              <a:t>Воскресенском муниципальном районе </a:t>
            </a:r>
            <a:br>
              <a:rPr lang="ru-RU" sz="1800" b="1" dirty="0"/>
            </a:br>
            <a:r>
              <a:rPr lang="ru-RU" sz="1800" b="1" dirty="0"/>
              <a:t>на 2017-2021 годы</a:t>
            </a:r>
            <a:r>
              <a:rPr lang="ru-RU" sz="1800" b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985640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1000</Words>
  <Application>Microsoft Office PowerPoint</Application>
  <PresentationFormat>Экран (4:3)</PresentationFormat>
  <Paragraphs>150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Детская школа искусств «Элегия»</vt:lpstr>
      <vt:lpstr>Объем финансирования  на строительство ДШИ «Элегия»  по годам:</vt:lpstr>
      <vt:lpstr>Информация о расходах бюджета Воскресенского муниципального района с учетом интересов целевых групп пользователей, на которые направлены мероприятия муниципальной программы «Сохранение и развитие культуры Воскресенского муниципального района на 2017-2021 годы»</vt:lpstr>
      <vt:lpstr>За год, учреждениями подведомственными МУ «Управление культуры» проводится более полутора тысяч мероприятий.  Количество участников мероприятий достигает 140 тысяч человек.</vt:lpstr>
      <vt:lpstr>ОБРАЗОВАНИЕ</vt:lpstr>
      <vt:lpstr>Слайд 8</vt:lpstr>
      <vt:lpstr>Слайд 9</vt:lpstr>
      <vt:lpstr>В рамках подпрограммы  «Развитие дошкольного образования» предусматривается: </vt:lpstr>
      <vt:lpstr>В рамках подпрограммы  «Развитие общего образования» предусматривается: </vt:lpstr>
      <vt:lpstr>Слайд 12</vt:lpstr>
      <vt:lpstr>Основные направления развития сферы физической культуры и спорта </vt:lpstr>
      <vt:lpstr>Анализ расходов по отрасли «Физическая культура и спорт» в 2018 – 2019 годах</vt:lpstr>
      <vt:lpstr>Основные мероприятия программы «Развитие физической культуры, спорта, молодежной политики и создание условий для формирования здорового образа жизни в Воскресенском муниципальном районе на 2017-2021 годы»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Skudareva</cp:lastModifiedBy>
  <cp:revision>198</cp:revision>
  <dcterms:created xsi:type="dcterms:W3CDTF">2017-01-10T11:59:20Z</dcterms:created>
  <dcterms:modified xsi:type="dcterms:W3CDTF">2019-08-07T14:04:27Z</dcterms:modified>
</cp:coreProperties>
</file>