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  <p:sldMasterId id="2147483816" r:id="rId2"/>
  </p:sldMasterIdLst>
  <p:notesMasterIdLst>
    <p:notesMasterId r:id="rId13"/>
  </p:notesMasterIdLst>
  <p:handoutMasterIdLst>
    <p:handoutMasterId r:id="rId14"/>
  </p:handoutMasterIdLst>
  <p:sldIdLst>
    <p:sldId id="304" r:id="rId3"/>
    <p:sldId id="305" r:id="rId4"/>
    <p:sldId id="309" r:id="rId5"/>
    <p:sldId id="313" r:id="rId6"/>
    <p:sldId id="317" r:id="rId7"/>
    <p:sldId id="314" r:id="rId8"/>
    <p:sldId id="311" r:id="rId9"/>
    <p:sldId id="312" r:id="rId10"/>
    <p:sldId id="315" r:id="rId11"/>
    <p:sldId id="316" r:id="rId12"/>
  </p:sldIdLst>
  <p:sldSz cx="10693400" cy="7561263"/>
  <p:notesSz cx="6797675" cy="9874250"/>
  <p:defaultTextStyle>
    <a:defPPr>
      <a:defRPr lang="ru-RU"/>
    </a:defPPr>
    <a:lvl1pPr marL="0" algn="l" defTabSz="9948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497406" algn="l" defTabSz="9948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994811" algn="l" defTabSz="9948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492217" algn="l" defTabSz="9948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1989624" algn="l" defTabSz="9948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487031" algn="l" defTabSz="9948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2984435" algn="l" defTabSz="9948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481843" algn="l" defTabSz="9948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3979249" algn="l" defTabSz="9948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CCECFF"/>
    <a:srgbClr val="CCFFCC"/>
    <a:srgbClr val="CCFF99"/>
    <a:srgbClr val="FF7C80"/>
    <a:srgbClr val="FFFF99"/>
    <a:srgbClr val="0099FF"/>
    <a:srgbClr val="FFCC99"/>
    <a:srgbClr val="99CC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8" autoAdjust="0"/>
    <p:restoredTop sz="96667" autoAdjust="0"/>
  </p:normalViewPr>
  <p:slideViewPr>
    <p:cSldViewPr>
      <p:cViewPr>
        <p:scale>
          <a:sx n="100" d="100"/>
          <a:sy n="100" d="100"/>
        </p:scale>
        <p:origin x="-1440" y="-138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8;&#1072;&#1073;&#1083;&#1080;&#1094;&#1099;%20&#1082;%20&#1087;&#1088;&#1077;&#1079;&#1077;&#1085;&#1090;&#1072;&#1094;&#1080;&#1080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&#1058;&#1072;&#1073;&#1083;&#1080;&#1094;&#1099;%20&#1082;%20&#1087;&#1088;&#1077;&#1079;&#1077;&#1085;&#1090;&#1072;&#1094;&#1080;&#1080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&#1041;&#1102;&#1076;&#1078;&#1077;&#1090;%20&#1076;&#1083;&#1103;%20&#1075;&#1088;&#1072;&#1078;&#1076;&#1072;&#1085;\&#1058;&#1072;&#1073;&#1083;&#1080;&#1094;&#1099;%20&#1082;%20&#1087;&#1088;&#1077;&#1079;&#1077;&#1085;&#1090;&#1072;&#1094;&#108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36826850065949246"/>
          <c:y val="0"/>
          <c:w val="0.61618853126594952"/>
          <c:h val="0.93649482068130019"/>
        </c:manualLayout>
      </c:layout>
      <c:pie3DChart>
        <c:varyColors val="1"/>
        <c:ser>
          <c:idx val="0"/>
          <c:order val="0"/>
          <c:tx>
            <c:strRef>
              <c:f>Лист5!$B$4</c:f>
              <c:strCache>
                <c:ptCount val="1"/>
                <c:pt idx="0">
                  <c:v>Колличество детей</c:v>
                </c:pt>
              </c:strCache>
            </c:strRef>
          </c:tx>
          <c:explosion val="25"/>
          <c:cat>
            <c:strRef>
              <c:f>Лист5!$A$5:$A$19</c:f>
              <c:strCache>
                <c:ptCount val="15"/>
                <c:pt idx="0">
                  <c:v> бокс</c:v>
                </c:pt>
                <c:pt idx="1">
                  <c:v>каратэ</c:v>
                </c:pt>
                <c:pt idx="2">
                  <c:v> восточное единоборство</c:v>
                </c:pt>
                <c:pt idx="3">
                  <c:v>дзюдо</c:v>
                </c:pt>
                <c:pt idx="4">
                  <c:v>бадминтон</c:v>
                </c:pt>
                <c:pt idx="5">
                  <c:v>художественная гимнастика</c:v>
                </c:pt>
                <c:pt idx="6">
                  <c:v>спортивная борьба</c:v>
                </c:pt>
                <c:pt idx="7">
                  <c:v>самбо</c:v>
                </c:pt>
                <c:pt idx="8">
                  <c:v>конный спорт</c:v>
                </c:pt>
                <c:pt idx="9">
                  <c:v>хоккей</c:v>
                </c:pt>
                <c:pt idx="10">
                  <c:v> легкая атлетика</c:v>
                </c:pt>
                <c:pt idx="11">
                  <c:v> лыжные гонки</c:v>
                </c:pt>
                <c:pt idx="12">
                  <c:v> плавание</c:v>
                </c:pt>
                <c:pt idx="13">
                  <c:v>фехтование</c:v>
                </c:pt>
                <c:pt idx="14">
                  <c:v>спортивно-оздоровительные работы по развитию физической культуры и спорта среди различных групп населения</c:v>
                </c:pt>
              </c:strCache>
            </c:strRef>
          </c:cat>
          <c:val>
            <c:numRef>
              <c:f>Лист5!$B$5:$B$19</c:f>
              <c:numCache>
                <c:formatCode>General</c:formatCode>
                <c:ptCount val="15"/>
                <c:pt idx="0">
                  <c:v>56</c:v>
                </c:pt>
                <c:pt idx="1">
                  <c:v>104</c:v>
                </c:pt>
                <c:pt idx="2">
                  <c:v>124</c:v>
                </c:pt>
                <c:pt idx="3">
                  <c:v>108</c:v>
                </c:pt>
                <c:pt idx="4">
                  <c:v>125</c:v>
                </c:pt>
                <c:pt idx="5">
                  <c:v>36</c:v>
                </c:pt>
                <c:pt idx="6">
                  <c:v>84</c:v>
                </c:pt>
                <c:pt idx="7">
                  <c:v>85</c:v>
                </c:pt>
                <c:pt idx="8">
                  <c:v>85</c:v>
                </c:pt>
                <c:pt idx="9">
                  <c:v>317</c:v>
                </c:pt>
                <c:pt idx="10">
                  <c:v>350</c:v>
                </c:pt>
                <c:pt idx="11">
                  <c:v>168</c:v>
                </c:pt>
                <c:pt idx="12">
                  <c:v>456</c:v>
                </c:pt>
                <c:pt idx="13">
                  <c:v>174</c:v>
                </c:pt>
                <c:pt idx="14">
                  <c:v>564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3260849045177115E-2"/>
          <c:y val="8.9722173726728988E-4"/>
          <c:w val="0.97857485342063077"/>
          <c:h val="0.99898242126536185"/>
        </c:manualLayout>
      </c:layout>
      <c:txPr>
        <a:bodyPr/>
        <a:lstStyle/>
        <a:p>
          <a:pPr algn="just">
            <a:defRPr sz="1600" kern="1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006203014479868"/>
          <c:y val="7.703271623966669E-2"/>
          <c:w val="0.68544513572566002"/>
          <c:h val="0.80370275759657395"/>
        </c:manualLayout>
      </c:layout>
      <c:bar3DChart>
        <c:barDir val="col"/>
        <c:grouping val="stacked"/>
        <c:ser>
          <c:idx val="1"/>
          <c:order val="0"/>
          <c:tx>
            <c:strRef>
              <c:f>Лист1!$A$4</c:f>
              <c:strCache>
                <c:ptCount val="1"/>
                <c:pt idx="0">
                  <c:v>Средства бюджета Московсокй области</c:v>
                </c:pt>
              </c:strCache>
            </c:strRef>
          </c:tx>
          <c:cat>
            <c:strRef>
              <c:f>Лист1!$B$2:$D$2</c:f>
              <c:strCache>
                <c:ptCount val="3"/>
                <c:pt idx="0">
                  <c:v>Утвержденный план на 2018 год</c:v>
                </c:pt>
                <c:pt idx="1">
                  <c:v>Проект на 2019 год</c:v>
                </c:pt>
                <c:pt idx="2">
                  <c:v>Увеличение расходов</c:v>
                </c:pt>
              </c:strCache>
            </c:strRef>
          </c:cat>
          <c:val>
            <c:numRef>
              <c:f>Лист1!$B$4:$D$4</c:f>
              <c:numCache>
                <c:formatCode>#,##0.00</c:formatCode>
                <c:ptCount val="3"/>
                <c:pt idx="0">
                  <c:v>570</c:v>
                </c:pt>
                <c:pt idx="1">
                  <c:v>26210.5</c:v>
                </c:pt>
                <c:pt idx="2">
                  <c:v>25640.5</c:v>
                </c:pt>
              </c:numCache>
            </c:numRef>
          </c:val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Средства Воскресенского муниципального района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val>
            <c:numRef>
              <c:f>Лист1!$B$3:$D$3</c:f>
              <c:numCache>
                <c:formatCode>#,##0.00</c:formatCode>
                <c:ptCount val="3"/>
                <c:pt idx="0">
                  <c:v>287360.8</c:v>
                </c:pt>
                <c:pt idx="1">
                  <c:v>298214.09999999998</c:v>
                </c:pt>
                <c:pt idx="2">
                  <c:v>10853.299999999987</c:v>
                </c:pt>
              </c:numCache>
            </c:numRef>
          </c:val>
        </c:ser>
        <c:shape val="cylinder"/>
        <c:axId val="57103872"/>
        <c:axId val="57105408"/>
        <c:axId val="0"/>
      </c:bar3DChart>
      <c:catAx>
        <c:axId val="57103872"/>
        <c:scaling>
          <c:orientation val="minMax"/>
        </c:scaling>
        <c:axPos val="b"/>
        <c:tickLblPos val="nextTo"/>
        <c:txPr>
          <a:bodyPr rot="0"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7105408"/>
        <c:crosses val="autoZero"/>
        <c:auto val="1"/>
        <c:lblAlgn val="ctr"/>
        <c:lblOffset val="100"/>
      </c:catAx>
      <c:valAx>
        <c:axId val="57105408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710387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9781948096302069"/>
          <c:y val="0.18229684182195724"/>
          <c:w val="0.17885327556197464"/>
          <c:h val="0.52658935399719353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1003236245954691"/>
          <c:w val="0.60884750728179982"/>
          <c:h val="0.88025889967637549"/>
        </c:manualLayout>
      </c:layout>
      <c:pie3DChart>
        <c:varyColors val="1"/>
        <c:ser>
          <c:idx val="0"/>
          <c:order val="0"/>
          <c:explosion val="25"/>
          <c:cat>
            <c:strRef>
              <c:f>Лист6!$B$3:$B$7</c:f>
              <c:strCache>
                <c:ptCount val="5"/>
                <c:pt idx="0">
                  <c:v>Спортивные клубы</c:v>
                </c:pt>
                <c:pt idx="1">
                  <c:v>Спортивные школы</c:v>
                </c:pt>
                <c:pt idx="2">
                  <c:v>Спортивный клуб инвалидов</c:v>
                </c:pt>
                <c:pt idx="3">
                  <c:v>Проведение официальных физкультурно-оздоровительных мероприятий</c:v>
                </c:pt>
                <c:pt idx="4">
                  <c:v>Организация и проведение молодежных мероприятий различной направленности </c:v>
                </c:pt>
              </c:strCache>
            </c:strRef>
          </c:cat>
          <c:val>
            <c:numRef>
              <c:f>Лист6!$C$3:$C$7</c:f>
              <c:numCache>
                <c:formatCode>General</c:formatCode>
                <c:ptCount val="5"/>
                <c:pt idx="0">
                  <c:v>176420.6</c:v>
                </c:pt>
                <c:pt idx="1">
                  <c:v>134323.5</c:v>
                </c:pt>
                <c:pt idx="2">
                  <c:v>10060.5</c:v>
                </c:pt>
                <c:pt idx="3">
                  <c:v>2580</c:v>
                </c:pt>
                <c:pt idx="4">
                  <c:v>1040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916006514574052"/>
          <c:y val="9.0619983181713964E-2"/>
          <c:w val="0.36216316142006771"/>
          <c:h val="0.84465000127411283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0.46667</cdr:x>
      <cdr:y>0.09859</cdr:y>
    </cdr:from>
    <cdr:to>
      <cdr:x>0.59259</cdr:x>
      <cdr:y>0.16901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36504" y="504055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324 424,60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</cdr:x>
      <cdr:y>0.46479</cdr:y>
    </cdr:from>
    <cdr:to>
      <cdr:x>0.28889</cdr:x>
      <cdr:y>0.53521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2376263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0.28148</cdr:x>
      <cdr:y>0.47887</cdr:y>
    </cdr:from>
    <cdr:to>
      <cdr:x>0.38519</cdr:x>
      <cdr:y>0.56338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36304" y="2448271"/>
          <a:ext cx="100811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287 360,80</a:t>
          </a:r>
          <a:endParaRPr lang="ru-RU" sz="1400" b="1" dirty="0">
            <a:solidFill>
              <a:schemeClr val="tx1">
                <a:lumMod val="65000"/>
                <a:lumOff val="3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0.48889</cdr:x>
      <cdr:y>0.47887</cdr:y>
    </cdr:from>
    <cdr:to>
      <cdr:x>0.59259</cdr:x>
      <cdr:y>0.5493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752528" y="2448271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298 214,10</a:t>
          </a:r>
          <a:endParaRPr lang="ru-RU" sz="1400" b="1" dirty="0">
            <a:solidFill>
              <a:schemeClr val="tx1">
                <a:lumMod val="65000"/>
                <a:lumOff val="3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0.28889</cdr:x>
      <cdr:y>0.78873</cdr:y>
    </cdr:from>
    <cdr:to>
      <cdr:x>0.38519</cdr:x>
      <cdr:y>0.85915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08312" y="4032447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570,00</a:t>
          </a:r>
          <a:endParaRPr lang="ru-RU" sz="1400" b="1" dirty="0">
            <a:solidFill>
              <a:schemeClr val="tx1">
                <a:lumMod val="65000"/>
                <a:lumOff val="3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0.48889</cdr:x>
      <cdr:y>0.77465</cdr:y>
    </cdr:from>
    <cdr:to>
      <cdr:x>0.58519</cdr:x>
      <cdr:y>0.84507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752528" y="3960439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26 210,50</a:t>
          </a:r>
          <a:endParaRPr lang="ru-RU" sz="1400" b="1" dirty="0">
            <a:solidFill>
              <a:schemeClr val="tx1">
                <a:lumMod val="65000"/>
                <a:lumOff val="3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0.68889</cdr:x>
      <cdr:y>0.78873</cdr:y>
    </cdr:from>
    <cdr:to>
      <cdr:x>0.79259</cdr:x>
      <cdr:y>0.85915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696744" y="4032447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25 640,50</a:t>
          </a:r>
          <a:endParaRPr lang="ru-RU" sz="1400" b="1" dirty="0">
            <a:solidFill>
              <a:schemeClr val="tx1">
                <a:lumMod val="65000"/>
                <a:lumOff val="3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0.68889</cdr:x>
      <cdr:y>0.71831</cdr:y>
    </cdr:from>
    <cdr:to>
      <cdr:x>0.8</cdr:x>
      <cdr:y>0.77465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696744" y="3672407"/>
          <a:ext cx="108012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10 853,30</a:t>
          </a:r>
          <a:endParaRPr lang="ru-RU" sz="1400" b="1" dirty="0">
            <a:solidFill>
              <a:schemeClr val="tx1">
                <a:lumMod val="65000"/>
                <a:lumOff val="3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0.64444</cdr:x>
      <cdr:y>0.59155</cdr:y>
    </cdr:from>
    <cdr:to>
      <cdr:x>0.77037</cdr:x>
      <cdr:y>0.70423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264696" y="3024335"/>
          <a:ext cx="122413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36 493,80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0.42754</cdr:x>
      <cdr:y>0.36699</cdr:y>
    </cdr:from>
    <cdr:to>
      <cdr:x>0.55797</cdr:x>
      <cdr:y>0.49543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48472" y="1440160"/>
          <a:ext cx="129614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54,38 %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0.08696</cdr:x>
      <cdr:y>0.36699</cdr:y>
    </cdr:from>
    <cdr:to>
      <cdr:x>0.2029</cdr:x>
      <cdr:y>0.49543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64096" y="1440160"/>
          <a:ext cx="115212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41,40 %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0.18841</cdr:x>
      <cdr:y>0.05505</cdr:y>
    </cdr:from>
    <cdr:to>
      <cdr:x>0.27536</cdr:x>
      <cdr:y>0.14679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72208" y="216024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3,10 %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0.25362</cdr:x>
      <cdr:y>0.01835</cdr:y>
    </cdr:from>
    <cdr:to>
      <cdr:x>0.32609</cdr:x>
      <cdr:y>0.1101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20280" y="72008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0,80 %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0.2971</cdr:x>
      <cdr:y>0.09175</cdr:y>
    </cdr:from>
    <cdr:to>
      <cdr:x>0.37681</cdr:x>
      <cdr:y>0.18349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52328" y="360040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0,32 %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2945659" cy="493713"/>
          </a:xfrm>
          <a:prstGeom prst="rect">
            <a:avLst/>
          </a:prstGeom>
        </p:spPr>
        <p:txBody>
          <a:bodyPr vert="horz" lIns="90790" tIns="45396" rIns="90790" bIns="453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52" y="0"/>
            <a:ext cx="2945659" cy="493713"/>
          </a:xfrm>
          <a:prstGeom prst="rect">
            <a:avLst/>
          </a:prstGeom>
        </p:spPr>
        <p:txBody>
          <a:bodyPr vert="horz" lIns="90790" tIns="45396" rIns="90790" bIns="45396" rtlCol="0"/>
          <a:lstStyle>
            <a:lvl1pPr algn="r">
              <a:defRPr sz="1200"/>
            </a:lvl1pPr>
          </a:lstStyle>
          <a:p>
            <a:fld id="{98664F25-28E8-8843-A91B-7FDEB613CB97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7" y="9378827"/>
            <a:ext cx="2945659" cy="493713"/>
          </a:xfrm>
          <a:prstGeom prst="rect">
            <a:avLst/>
          </a:prstGeom>
        </p:spPr>
        <p:txBody>
          <a:bodyPr vert="horz" lIns="90790" tIns="45396" rIns="90790" bIns="453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52" y="9378827"/>
            <a:ext cx="2945659" cy="493713"/>
          </a:xfrm>
          <a:prstGeom prst="rect">
            <a:avLst/>
          </a:prstGeom>
        </p:spPr>
        <p:txBody>
          <a:bodyPr vert="horz" lIns="90790" tIns="45396" rIns="90790" bIns="45396" rtlCol="0" anchor="b"/>
          <a:lstStyle>
            <a:lvl1pPr algn="r">
              <a:defRPr sz="1200"/>
            </a:lvl1pPr>
          </a:lstStyle>
          <a:p>
            <a:fld id="{5903C26E-9D6E-604C-9D4A-96AE988142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20394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2945659" cy="493713"/>
          </a:xfrm>
          <a:prstGeom prst="rect">
            <a:avLst/>
          </a:prstGeom>
        </p:spPr>
        <p:txBody>
          <a:bodyPr vert="horz" lIns="90790" tIns="45396" rIns="90790" bIns="453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2" y="0"/>
            <a:ext cx="2945659" cy="493713"/>
          </a:xfrm>
          <a:prstGeom prst="rect">
            <a:avLst/>
          </a:prstGeom>
        </p:spPr>
        <p:txBody>
          <a:bodyPr vert="horz" lIns="90790" tIns="45396" rIns="90790" bIns="45396" rtlCol="0"/>
          <a:lstStyle>
            <a:lvl1pPr algn="r">
              <a:defRPr sz="1200"/>
            </a:lvl1pPr>
          </a:lstStyle>
          <a:p>
            <a:fld id="{F1352738-61C2-4EE9-8CC0-2AD83197C127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741363"/>
            <a:ext cx="52324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90" tIns="45396" rIns="90790" bIns="453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4"/>
            <a:ext cx="5438140" cy="4443413"/>
          </a:xfrm>
          <a:prstGeom prst="rect">
            <a:avLst/>
          </a:prstGeom>
        </p:spPr>
        <p:txBody>
          <a:bodyPr vert="horz" lIns="90790" tIns="45396" rIns="90790" bIns="453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9378827"/>
            <a:ext cx="2945659" cy="493713"/>
          </a:xfrm>
          <a:prstGeom prst="rect">
            <a:avLst/>
          </a:prstGeom>
        </p:spPr>
        <p:txBody>
          <a:bodyPr vert="horz" lIns="90790" tIns="45396" rIns="90790" bIns="453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2" y="9378827"/>
            <a:ext cx="2945659" cy="493713"/>
          </a:xfrm>
          <a:prstGeom prst="rect">
            <a:avLst/>
          </a:prstGeom>
        </p:spPr>
        <p:txBody>
          <a:bodyPr vert="horz" lIns="90790" tIns="45396" rIns="90790" bIns="45396" rtlCol="0" anchor="b"/>
          <a:lstStyle>
            <a:lvl1pPr algn="r">
              <a:defRPr sz="1200"/>
            </a:lvl1pPr>
          </a:lstStyle>
          <a:p>
            <a:fld id="{17F3B564-F6E7-447A-883C-516408C42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47536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798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592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90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187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3984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0782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7577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4373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73350" y="3444575"/>
            <a:ext cx="7218045" cy="208862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673350" y="5516394"/>
            <a:ext cx="7218045" cy="1512253"/>
          </a:xfrm>
        </p:spPr>
        <p:txBody>
          <a:bodyPr/>
          <a:lstStyle>
            <a:lvl1pPr marL="0" indent="0" algn="l">
              <a:buNone/>
              <a:defRPr sz="2100" b="1">
                <a:solidFill>
                  <a:schemeClr val="tx2"/>
                </a:solidFill>
              </a:defRPr>
            </a:lvl1pPr>
            <a:lvl2pPr marL="521436" indent="0" algn="ctr">
              <a:buNone/>
            </a:lvl2pPr>
            <a:lvl3pPr marL="1042872" indent="0" algn="ctr">
              <a:buNone/>
            </a:lvl3pPr>
            <a:lvl4pPr marL="1564308" indent="0" algn="ctr">
              <a:buNone/>
            </a:lvl4pPr>
            <a:lvl5pPr marL="2085744" indent="0" algn="ctr">
              <a:buNone/>
            </a:lvl5pPr>
            <a:lvl6pPr marL="2607179" indent="0" algn="ctr">
              <a:buNone/>
            </a:lvl6pPr>
            <a:lvl7pPr marL="3128616" indent="0" algn="ctr">
              <a:buNone/>
            </a:lvl7pPr>
            <a:lvl8pPr marL="3650052" indent="0" algn="ctr">
              <a:buNone/>
            </a:lvl8pPr>
            <a:lvl9pPr marL="4171487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9156757" y="1281752"/>
            <a:ext cx="2520421" cy="445558"/>
          </a:xfrm>
        </p:spPr>
        <p:txBody>
          <a:bodyPr/>
          <a:lstStyle/>
          <a:p>
            <a:pPr>
              <a:defRPr/>
            </a:pPr>
            <a:fld id="{1C2F074F-2E2C-40EA-BFDD-8EB94C4AFE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8398816" y="4597639"/>
            <a:ext cx="4032674" cy="449123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45558" y="0"/>
            <a:ext cx="712893" cy="7561263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23159" y="0"/>
            <a:ext cx="122399" cy="7561263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158453" y="0"/>
            <a:ext cx="212689" cy="7561263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334710" y="0"/>
            <a:ext cx="269300" cy="7561263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24363" y="0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87" tIns="52144" rIns="104287" bIns="52144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069340" y="0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87" tIns="52144" rIns="104287" bIns="52144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998837" y="0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87" tIns="52144" rIns="104287" bIns="52144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019210" y="0"/>
            <a:ext cx="0" cy="7561263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87" tIns="52144" rIns="104287" bIns="52144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247563" y="0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87" tIns="52144" rIns="104287" bIns="52144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0658148" y="0"/>
            <a:ext cx="0" cy="7561263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87" tIns="52144" rIns="104287" bIns="52144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425787" y="0"/>
            <a:ext cx="89112" cy="7561263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712894" y="3780631"/>
            <a:ext cx="1514898" cy="1428239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531542" y="5365820"/>
            <a:ext cx="750110" cy="7072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275957" y="6064702"/>
            <a:ext cx="160401" cy="1512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946199" y="6381707"/>
            <a:ext cx="320802" cy="302451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227792" y="4956828"/>
            <a:ext cx="427736" cy="403267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550150" y="5434123"/>
            <a:ext cx="712893" cy="570594"/>
          </a:xfrm>
        </p:spPr>
        <p:txBody>
          <a:bodyPr/>
          <a:lstStyle/>
          <a:p>
            <a:pPr>
              <a:defRPr/>
            </a:pPr>
            <a:fld id="{C5DEDE75-0DD3-414A-A0EE-844330D440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E3D301-5FA0-476E-9104-49D20C52EE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16E88-C218-4694-9EFF-C8FC8870E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6" y="302804"/>
            <a:ext cx="1960457" cy="6451578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ECD058-4D40-47BA-941E-78173DB1AE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38A93-F0AE-4BDF-8B31-2C21782B22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73350" y="3444575"/>
            <a:ext cx="7218045" cy="208862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673350" y="5516394"/>
            <a:ext cx="7218045" cy="1512253"/>
          </a:xfrm>
        </p:spPr>
        <p:txBody>
          <a:bodyPr/>
          <a:lstStyle>
            <a:lvl1pPr marL="0" indent="0" algn="l">
              <a:buNone/>
              <a:defRPr sz="2100" b="1">
                <a:solidFill>
                  <a:schemeClr val="tx2"/>
                </a:solidFill>
              </a:defRPr>
            </a:lvl1pPr>
            <a:lvl2pPr marL="521528" indent="0" algn="ctr">
              <a:buNone/>
            </a:lvl2pPr>
            <a:lvl3pPr marL="1043056" indent="0" algn="ctr">
              <a:buNone/>
            </a:lvl3pPr>
            <a:lvl4pPr marL="1564584" indent="0" algn="ctr">
              <a:buNone/>
            </a:lvl4pPr>
            <a:lvl5pPr marL="2086112" indent="0" algn="ctr">
              <a:buNone/>
            </a:lvl5pPr>
            <a:lvl6pPr marL="2607640" indent="0" algn="ctr">
              <a:buNone/>
            </a:lvl6pPr>
            <a:lvl7pPr marL="3129168" indent="0" algn="ctr">
              <a:buNone/>
            </a:lvl7pPr>
            <a:lvl8pPr marL="3650696" indent="0" algn="ctr">
              <a:buNone/>
            </a:lvl8pPr>
            <a:lvl9pPr marL="4172224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9156757" y="1281752"/>
            <a:ext cx="2520421" cy="445558"/>
          </a:xfrm>
        </p:spPr>
        <p:txBody>
          <a:bodyPr/>
          <a:lstStyle/>
          <a:p>
            <a:pPr>
              <a:defRPr/>
            </a:pPr>
            <a:fld id="{1C2F074F-2E2C-40EA-BFDD-8EB94C4AFE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8398816" y="4597638"/>
            <a:ext cx="4032674" cy="449123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45558" y="0"/>
            <a:ext cx="712893" cy="7561263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23159" y="0"/>
            <a:ext cx="122399" cy="7561263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158452" y="0"/>
            <a:ext cx="212689" cy="7561263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334710" y="0"/>
            <a:ext cx="269300" cy="7561263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24363" y="0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069340" y="0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998837" y="0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019210" y="0"/>
            <a:ext cx="0" cy="7561263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247563" y="0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0658148" y="0"/>
            <a:ext cx="0" cy="7561263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425787" y="0"/>
            <a:ext cx="89112" cy="7561263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712894" y="3780631"/>
            <a:ext cx="1514898" cy="1428239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531542" y="5365820"/>
            <a:ext cx="750110" cy="7072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275957" y="6064702"/>
            <a:ext cx="160401" cy="1512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946199" y="6381706"/>
            <a:ext cx="320802" cy="302451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227792" y="4956828"/>
            <a:ext cx="427736" cy="403267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550150" y="5434123"/>
            <a:ext cx="712893" cy="570594"/>
          </a:xfrm>
        </p:spPr>
        <p:txBody>
          <a:bodyPr/>
          <a:lstStyle/>
          <a:p>
            <a:pPr>
              <a:defRPr/>
            </a:pPr>
            <a:fld id="{C5DEDE75-0DD3-414A-A0EE-844330D440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534670" y="1764294"/>
            <a:ext cx="8732943" cy="537353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AE73D7BC-7B0C-4F0E-B714-64F765EB0B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28DD248-309E-4443-BDF1-FD070E4E30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3350" y="3192533"/>
            <a:ext cx="7218045" cy="2264178"/>
          </a:xfrm>
        </p:spPr>
        <p:txBody>
          <a:bodyPr/>
          <a:lstStyle>
            <a:lvl1pPr algn="l">
              <a:buNone/>
              <a:defRPr sz="34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73350" y="5523922"/>
            <a:ext cx="7218045" cy="1512253"/>
          </a:xfrm>
        </p:spPr>
        <p:txBody>
          <a:bodyPr anchor="t"/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9155161" y="1277712"/>
            <a:ext cx="2520421" cy="445558"/>
          </a:xfrm>
        </p:spPr>
        <p:txBody>
          <a:bodyPr/>
          <a:lstStyle/>
          <a:p>
            <a:pPr>
              <a:defRPr/>
            </a:pPr>
            <a:fld id="{41C8784C-15C5-4FB0-ABA6-0044411778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8399035" y="4594483"/>
            <a:ext cx="4032674" cy="449123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45558" y="0"/>
            <a:ext cx="712893" cy="7561263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23159" y="0"/>
            <a:ext cx="122399" cy="7561263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58452" y="0"/>
            <a:ext cx="212689" cy="7561263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334710" y="0"/>
            <a:ext cx="269300" cy="7561263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24363" y="0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9340" y="0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98837" y="0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019210" y="0"/>
            <a:ext cx="0" cy="7561263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247563" y="0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425787" y="0"/>
            <a:ext cx="89112" cy="7561263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712894" y="3780631"/>
            <a:ext cx="1514898" cy="1428239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549168" y="5365820"/>
            <a:ext cx="750110" cy="7072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275957" y="6064702"/>
            <a:ext cx="160401" cy="1512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946199" y="6385066"/>
            <a:ext cx="320802" cy="302451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197433" y="4939284"/>
            <a:ext cx="427736" cy="403267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0639540" y="0"/>
            <a:ext cx="0" cy="7561263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567776" y="5434123"/>
            <a:ext cx="712893" cy="570594"/>
          </a:xfrm>
        </p:spPr>
        <p:txBody>
          <a:bodyPr/>
          <a:lstStyle/>
          <a:p>
            <a:pPr>
              <a:defRPr/>
            </a:pPr>
            <a:fld id="{663B2A22-2D73-412A-BD99-60694466F3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2326A5-5367-4460-8A3B-E1D35C802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522D9-6035-4E4B-8A93-785B022B4A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534670" y="1764295"/>
            <a:ext cx="4277360" cy="504084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93818" y="1764295"/>
            <a:ext cx="4277360" cy="504084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8822055" cy="1260211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34D853-7D7F-49EF-82E1-113DB52EDF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A5FDF-1D54-40EA-AB61-009DFDE31F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34670" y="2604435"/>
            <a:ext cx="4277360" cy="428471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112782" y="2604435"/>
            <a:ext cx="4277360" cy="428471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534670" y="1730689"/>
            <a:ext cx="4277360" cy="7258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079365" y="1730689"/>
            <a:ext cx="4277360" cy="7258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C76FE3A0-8A58-480A-8ED5-EFB12A467E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10E7DCFC-0212-4B99-9619-BD608DB1EB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67939E-67A1-4BEF-8E64-78589A522F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2E950-6F5E-4A6A-BFE1-6D2A02910B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247842" y="0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54233" y="3513297"/>
            <a:ext cx="6956362" cy="534670"/>
          </a:xfrm>
        </p:spPr>
        <p:txBody>
          <a:bodyPr anchor="b"/>
          <a:lstStyle>
            <a:lvl1pPr algn="l">
              <a:buNone/>
              <a:defRPr sz="23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966583" y="302450"/>
            <a:ext cx="1785798" cy="5494518"/>
          </a:xfrm>
        </p:spPr>
        <p:txBody>
          <a:bodyPr/>
          <a:lstStyle>
            <a:lvl1pPr marL="0" indent="0">
              <a:spcBef>
                <a:spcPts val="456"/>
              </a:spcBef>
              <a:spcAft>
                <a:spcPts val="1141"/>
              </a:spcAft>
              <a:buNone/>
              <a:defRPr sz="14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7307157" y="0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7241546" y="0"/>
            <a:ext cx="0" cy="7561263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515177" y="0"/>
            <a:ext cx="0" cy="7561263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0336953" y="0"/>
            <a:ext cx="356447" cy="7561263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426065" y="0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9538513" y="6301053"/>
            <a:ext cx="641604" cy="60490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56447" y="302451"/>
            <a:ext cx="6594263" cy="6976525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12D4195F-556B-443B-A529-FCF12EAC6F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BFD4A1F-4370-46A7-89D9-270B5DA61A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534670" y="1764294"/>
            <a:ext cx="8732943" cy="537353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AE73D7BC-7B0C-4F0E-B714-64F765EB0B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28DD248-309E-4443-BDF1-FD070E4E30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0247842" y="0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9538513" y="6301053"/>
            <a:ext cx="641604" cy="60490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28836" y="3513297"/>
            <a:ext cx="6956362" cy="534670"/>
          </a:xfrm>
        </p:spPr>
        <p:txBody>
          <a:bodyPr anchor="b"/>
          <a:lstStyle>
            <a:lvl1pPr algn="l">
              <a:buNone/>
              <a:defRPr sz="23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7218045" cy="7561263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7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12225" y="291949"/>
            <a:ext cx="1782233" cy="5464273"/>
          </a:xfrm>
        </p:spPr>
        <p:txBody>
          <a:bodyPr rot="0" spcFirstLastPara="0" vertOverflow="overflow" horzOverflow="overflow" vert="horz" wrap="square" lIns="104306" tIns="52153" rIns="104306" bIns="52153" numCol="1" spcCol="312917" rtlCol="0" fromWordArt="0" anchor="t" anchorCtr="0" forceAA="0" compatLnSpc="1">
            <a:normAutofit/>
          </a:bodyPr>
          <a:lstStyle>
            <a:lvl1pPr marL="0" indent="0">
              <a:spcBef>
                <a:spcPts val="114"/>
              </a:spcBef>
              <a:spcAft>
                <a:spcPts val="456"/>
              </a:spcAft>
              <a:buFontTx/>
              <a:buNone/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515177" y="0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336953" y="0"/>
            <a:ext cx="356447" cy="7561263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426065" y="0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7307157" y="0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7241546" y="0"/>
            <a:ext cx="0" cy="7561263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5A12BA1F-AFF2-4307-BDA0-82353040E2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84BA029-C971-4337-81CE-94D58400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E3D301-5FA0-476E-9104-49D20C52EE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16E88-C218-4694-9EFF-C8FC8870E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1960457" cy="6451578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ECD058-4D40-47BA-941E-78173DB1AE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38A93-F0AE-4BDF-8B31-2C21782B22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3350" y="3192533"/>
            <a:ext cx="7218045" cy="2264178"/>
          </a:xfrm>
        </p:spPr>
        <p:txBody>
          <a:bodyPr/>
          <a:lstStyle>
            <a:lvl1pPr algn="l">
              <a:buNone/>
              <a:defRPr sz="34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73350" y="5523922"/>
            <a:ext cx="7218045" cy="1512253"/>
          </a:xfrm>
        </p:spPr>
        <p:txBody>
          <a:bodyPr anchor="t"/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9155161" y="1277712"/>
            <a:ext cx="2520421" cy="445558"/>
          </a:xfrm>
        </p:spPr>
        <p:txBody>
          <a:bodyPr/>
          <a:lstStyle/>
          <a:p>
            <a:pPr>
              <a:defRPr/>
            </a:pPr>
            <a:fld id="{41C8784C-15C5-4FB0-ABA6-0044411778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8399035" y="4594483"/>
            <a:ext cx="4032674" cy="449123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45558" y="0"/>
            <a:ext cx="712893" cy="7561263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23159" y="0"/>
            <a:ext cx="122399" cy="7561263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58453" y="0"/>
            <a:ext cx="212689" cy="7561263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334710" y="0"/>
            <a:ext cx="269300" cy="7561263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24363" y="0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87" tIns="52144" rIns="104287" bIns="52144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9340" y="0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87" tIns="52144" rIns="104287" bIns="52144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98837" y="0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87" tIns="52144" rIns="104287" bIns="52144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019210" y="0"/>
            <a:ext cx="0" cy="7561263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87" tIns="52144" rIns="104287" bIns="52144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247563" y="0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87" tIns="52144" rIns="104287" bIns="52144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425787" y="0"/>
            <a:ext cx="89112" cy="7561263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712894" y="3780631"/>
            <a:ext cx="1514898" cy="1428239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549168" y="5365820"/>
            <a:ext cx="750110" cy="7072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275957" y="6064702"/>
            <a:ext cx="160401" cy="1512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946199" y="6385066"/>
            <a:ext cx="320802" cy="302451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197433" y="4939284"/>
            <a:ext cx="427736" cy="403267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0639540" y="0"/>
            <a:ext cx="0" cy="7561263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87" tIns="52144" rIns="104287" bIns="52144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567776" y="5434123"/>
            <a:ext cx="712893" cy="570594"/>
          </a:xfrm>
        </p:spPr>
        <p:txBody>
          <a:bodyPr/>
          <a:lstStyle/>
          <a:p>
            <a:pPr>
              <a:defRPr/>
            </a:pPr>
            <a:fld id="{663B2A22-2D73-412A-BD99-60694466F3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2326A5-5367-4460-8A3B-E1D35C802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522D9-6035-4E4B-8A93-785B022B4A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534670" y="1764295"/>
            <a:ext cx="4277360" cy="504084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93818" y="1764295"/>
            <a:ext cx="4277360" cy="504084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8822055" cy="1260211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34D853-7D7F-49EF-82E1-113DB52EDF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A5FDF-1D54-40EA-AB61-009DFDE31F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34670" y="2604435"/>
            <a:ext cx="4277360" cy="428471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112782" y="2604435"/>
            <a:ext cx="4277360" cy="428471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534670" y="1730689"/>
            <a:ext cx="4277360" cy="7258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079365" y="1730689"/>
            <a:ext cx="4277360" cy="7258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C76FE3A0-8A58-480A-8ED5-EFB12A467E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10E7DCFC-0212-4B99-9619-BD608DB1EB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67939E-67A1-4BEF-8E64-78589A522F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2E950-6F5E-4A6A-BFE1-6D2A02910B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247842" y="0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87" tIns="52144" rIns="104287" bIns="52144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54233" y="3513297"/>
            <a:ext cx="6956362" cy="534670"/>
          </a:xfrm>
        </p:spPr>
        <p:txBody>
          <a:bodyPr anchor="b"/>
          <a:lstStyle>
            <a:lvl1pPr algn="l">
              <a:buNone/>
              <a:defRPr sz="23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966583" y="302450"/>
            <a:ext cx="1785798" cy="5494518"/>
          </a:xfrm>
        </p:spPr>
        <p:txBody>
          <a:bodyPr/>
          <a:lstStyle>
            <a:lvl1pPr marL="0" indent="0">
              <a:spcBef>
                <a:spcPts val="456"/>
              </a:spcBef>
              <a:spcAft>
                <a:spcPts val="1141"/>
              </a:spcAft>
              <a:buNone/>
              <a:defRPr sz="14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7307157" y="0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87" tIns="52144" rIns="104287" bIns="52144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7241546" y="0"/>
            <a:ext cx="0" cy="7561263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87" tIns="52144" rIns="104287" bIns="52144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515177" y="0"/>
            <a:ext cx="0" cy="7561263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87" tIns="52144" rIns="104287" bIns="52144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0336953" y="0"/>
            <a:ext cx="356447" cy="7561263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426065" y="0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87" tIns="52144" rIns="104287" bIns="52144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9538513" y="6301054"/>
            <a:ext cx="641604" cy="60490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56448" y="302452"/>
            <a:ext cx="6594263" cy="6976525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12D4195F-556B-443B-A529-FCF12EAC6F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BFD4A1F-4370-46A7-89D9-270B5DA61A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0247842" y="0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87" tIns="52144" rIns="104287" bIns="52144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9538513" y="6301054"/>
            <a:ext cx="641604" cy="60490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28836" y="3513297"/>
            <a:ext cx="6956362" cy="534670"/>
          </a:xfrm>
        </p:spPr>
        <p:txBody>
          <a:bodyPr anchor="b"/>
          <a:lstStyle>
            <a:lvl1pPr algn="l">
              <a:buNone/>
              <a:defRPr sz="23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7218045" cy="7561263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7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12225" y="291950"/>
            <a:ext cx="1782233" cy="5464273"/>
          </a:xfrm>
        </p:spPr>
        <p:txBody>
          <a:bodyPr rot="0" spcFirstLastPara="0" vertOverflow="overflow" horzOverflow="overflow" vert="horz" wrap="square" lIns="104287" tIns="52144" rIns="104287" bIns="52144" numCol="1" spcCol="312862" rtlCol="0" fromWordArt="0" anchor="t" anchorCtr="0" forceAA="0" compatLnSpc="1">
            <a:normAutofit/>
          </a:bodyPr>
          <a:lstStyle>
            <a:lvl1pPr marL="0" indent="0">
              <a:spcBef>
                <a:spcPts val="114"/>
              </a:spcBef>
              <a:spcAft>
                <a:spcPts val="456"/>
              </a:spcAft>
              <a:buFontTx/>
              <a:buNone/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515177" y="0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87" tIns="52144" rIns="104287" bIns="52144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336953" y="0"/>
            <a:ext cx="356447" cy="7561263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426065" y="0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87" tIns="52144" rIns="104287" bIns="52144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7307157" y="0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87" tIns="52144" rIns="104287" bIns="52144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7241546" y="0"/>
            <a:ext cx="0" cy="7561263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87" tIns="52144" rIns="104287" bIns="52144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5A12BA1F-AFF2-4307-BDA0-82353040E2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84BA029-C971-4337-81CE-94D58400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0247842" y="0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87" tIns="52144" rIns="104287" bIns="52144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34670" y="302802"/>
            <a:ext cx="8732943" cy="1260211"/>
          </a:xfrm>
          <a:prstGeom prst="rect">
            <a:avLst/>
          </a:prstGeom>
        </p:spPr>
        <p:txBody>
          <a:bodyPr vert="horz" lIns="104287" tIns="52144" rIns="104287" bIns="52144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34670" y="1764294"/>
            <a:ext cx="8732943" cy="5373538"/>
          </a:xfrm>
          <a:prstGeom prst="rect">
            <a:avLst/>
          </a:prstGeom>
        </p:spPr>
        <p:txBody>
          <a:bodyPr vert="horz" lIns="104287" tIns="52144" rIns="104287" bIns="52144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8942811" y="1179946"/>
            <a:ext cx="2217970" cy="449123"/>
          </a:xfrm>
          <a:prstGeom prst="rect">
            <a:avLst/>
          </a:prstGeom>
        </p:spPr>
        <p:txBody>
          <a:bodyPr vert="horz" lIns="104287" tIns="52144" rIns="104287" bIns="52144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11/28/2018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8281686" y="4108246"/>
            <a:ext cx="3528589" cy="427736"/>
          </a:xfrm>
          <a:prstGeom prst="rect">
            <a:avLst/>
          </a:prstGeom>
        </p:spPr>
        <p:txBody>
          <a:bodyPr vert="horz" lIns="104287" tIns="52144" rIns="104287" bIns="52144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112" y="0"/>
            <a:ext cx="0" cy="7561263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87" tIns="52144" rIns="104287" bIns="52144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0515177" y="0"/>
            <a:ext cx="0" cy="7561263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87" tIns="52144" rIns="104287" bIns="52144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0336953" y="0"/>
            <a:ext cx="356447" cy="7561263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426065" y="0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87" tIns="52144" rIns="104287" bIns="52144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9538513" y="6301054"/>
            <a:ext cx="641604" cy="60490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9506434" y="6322056"/>
            <a:ext cx="712893" cy="574656"/>
          </a:xfrm>
          <a:prstGeom prst="rect">
            <a:avLst/>
          </a:prstGeom>
        </p:spPr>
        <p:txBody>
          <a:bodyPr vert="horz" lIns="104287" tIns="52144" rIns="104287" bIns="52144" anchor="ctr"/>
          <a:lstStyle>
            <a:lvl1pPr algn="ctr" eaLnBrk="1" latinLnBrk="0" hangingPunct="1">
              <a:defRPr kumimoji="0" sz="1600" b="1">
                <a:solidFill>
                  <a:srgbClr val="FFFFFF"/>
                </a:solidFill>
              </a:defRPr>
            </a:lvl1pPr>
          </a:lstStyle>
          <a:p>
            <a:fld id="{10181F9E-76D0-446F-A865-7ED60D87A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4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2862" indent="-312862" algn="l" rtl="0" eaLnBrk="1" latinLnBrk="0" hangingPunct="1">
        <a:spcBef>
          <a:spcPts val="684"/>
        </a:spcBef>
        <a:buClr>
          <a:schemeClr val="accent1"/>
        </a:buClr>
        <a:buSzPct val="70000"/>
        <a:buFont typeface="Wingdings"/>
        <a:buChar char="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730010" indent="-312862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indent="-208575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733" indent="-208575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68595" indent="-208575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457" indent="-208575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294318" indent="-208575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607179" indent="-208575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6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920041" indent="-208575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0247842" y="0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34670" y="302801"/>
            <a:ext cx="8732943" cy="1260211"/>
          </a:xfrm>
          <a:prstGeom prst="rect">
            <a:avLst/>
          </a:prstGeom>
        </p:spPr>
        <p:txBody>
          <a:bodyPr vert="horz" lIns="104306" tIns="52153" rIns="104306" bIns="52153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34670" y="1764294"/>
            <a:ext cx="8732943" cy="5373538"/>
          </a:xfrm>
          <a:prstGeom prst="rect">
            <a:avLst/>
          </a:prstGeom>
        </p:spPr>
        <p:txBody>
          <a:bodyPr vert="horz" lIns="104306" tIns="52153" rIns="104306" bIns="52153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8942811" y="1179945"/>
            <a:ext cx="2217970" cy="449123"/>
          </a:xfrm>
          <a:prstGeom prst="rect">
            <a:avLst/>
          </a:prstGeom>
        </p:spPr>
        <p:txBody>
          <a:bodyPr vert="horz" lIns="104306" tIns="52153" rIns="104306" bIns="52153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1285739-44BE-4B9D-9313-6ABEFAACFFA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>
                <a:defRPr/>
              </a:pPr>
              <a:t>28.11.2018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8281685" y="4108246"/>
            <a:ext cx="3528589" cy="427736"/>
          </a:xfrm>
          <a:prstGeom prst="rect">
            <a:avLst/>
          </a:prstGeom>
        </p:spPr>
        <p:txBody>
          <a:bodyPr vert="horz" lIns="104306" tIns="52153" rIns="104306" bIns="52153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112" y="0"/>
            <a:ext cx="0" cy="7561263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0515177" y="0"/>
            <a:ext cx="0" cy="7561263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0336953" y="0"/>
            <a:ext cx="356447" cy="7561263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426065" y="0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9538513" y="6301053"/>
            <a:ext cx="641604" cy="60490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9506433" y="6322056"/>
            <a:ext cx="712893" cy="574656"/>
          </a:xfrm>
          <a:prstGeom prst="rect">
            <a:avLst/>
          </a:prstGeom>
        </p:spPr>
        <p:txBody>
          <a:bodyPr vert="horz" lIns="104306" tIns="52153" rIns="104306" bIns="52153" anchor="ctr"/>
          <a:lstStyle>
            <a:lvl1pPr algn="ctr" eaLnBrk="1" latinLnBrk="0" hangingPunct="1">
              <a:defRPr kumimoji="0" sz="16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E42668-4EAC-478E-9A74-8DF42C52F65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4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2917" indent="-312917" algn="l" rtl="0" eaLnBrk="1" latinLnBrk="0" hangingPunct="1">
        <a:spcBef>
          <a:spcPts val="684"/>
        </a:spcBef>
        <a:buClr>
          <a:schemeClr val="accent1"/>
        </a:buClr>
        <a:buSzPct val="70000"/>
        <a:buFont typeface="Wingdings"/>
        <a:buChar char="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730139" indent="-312917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indent="-208611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973" indent="-208611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68890" indent="-208611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807" indent="-208611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294723" indent="-208611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607640" indent="-208611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6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920557" indent="-208611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98228" y="2268464"/>
            <a:ext cx="4680520" cy="3774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/>
          <a:p>
            <a:pPr defTabSz="1042320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://www.vmr-mo.ru/upload/medialibrary/bc8/s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6780" y="2700511"/>
            <a:ext cx="3816424" cy="3822389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666180" y="2628503"/>
            <a:ext cx="5112568" cy="3960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82204" y="2844527"/>
            <a:ext cx="4680520" cy="35283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26220" y="2988543"/>
            <a:ext cx="446449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«Развитие физической культуры, спорта, молодежной политики и создание условий для формирования здорового образа жизни в Воскресенском муниципальном районе на 2017-2021 годы»</a:t>
            </a:r>
          </a:p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8188" y="324247"/>
            <a:ext cx="9217024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82204" y="468263"/>
            <a:ext cx="8928992" cy="17281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98228" y="612279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51007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0196" y="1116335"/>
            <a:ext cx="8784976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180231"/>
            <a:ext cx="9060502" cy="792087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Спасибо за внимание!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Бюджет для граждан\фото\IMG_8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652" y="1399751"/>
            <a:ext cx="8326496" cy="46851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94172" y="4716735"/>
            <a:ext cx="302433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002884" y="1332359"/>
            <a:ext cx="3096344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4670" y="168028"/>
            <a:ext cx="9624060" cy="102031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развития сферы физической культуры и спорта </a:t>
            </a:r>
            <a:endParaRPr lang="ru-RU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522164" y="1404367"/>
            <a:ext cx="6336704" cy="3096344"/>
          </a:xfrm>
        </p:spPr>
        <p:txBody>
          <a:bodyPr>
            <a:normAutofit lnSpcReduction="10000"/>
          </a:bodyPr>
          <a:lstStyle/>
          <a:p>
            <a:pPr marL="312641" indent="-312641">
              <a:spcBef>
                <a:spcPts val="300"/>
              </a:spcBef>
              <a:buNone/>
              <a:defRPr/>
            </a:pPr>
            <a:endParaRPr lang="ru-RU" sz="1800" dirty="0" smtClean="0"/>
          </a:p>
          <a:p>
            <a:pPr marL="312641" indent="-312641">
              <a:spcBef>
                <a:spcPts val="300"/>
              </a:spcBef>
              <a:buFont typeface="Wingdings" pitchFamily="2" charset="2"/>
              <a:buChar char="v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условий для развития на территории </a:t>
            </a:r>
          </a:p>
          <a:p>
            <a:pPr marL="312641" indent="-312641">
              <a:spcBef>
                <a:spcPts val="300"/>
              </a:spcBef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муниципального района физической культуры, </a:t>
            </a:r>
          </a:p>
          <a:p>
            <a:pPr marL="312641" indent="-312641">
              <a:spcBef>
                <a:spcPts val="300"/>
              </a:spcBef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массового спорта и туризма, профессионального</a:t>
            </a:r>
          </a:p>
          <a:p>
            <a:pPr marL="312641" indent="-312641">
              <a:spcBef>
                <a:spcPts val="300"/>
              </a:spcBef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спорта;</a:t>
            </a:r>
          </a:p>
          <a:p>
            <a:pPr marL="312641" indent="-312641">
              <a:spcBef>
                <a:spcPts val="300"/>
              </a:spcBef>
              <a:buFont typeface="Wingdings" pitchFamily="2" charset="2"/>
              <a:buChar char="v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официальных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marL="312641" indent="-312641">
              <a:spcBef>
                <a:spcPts val="300"/>
              </a:spcBef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оздоровительных, спортивных мероприятий на</a:t>
            </a:r>
          </a:p>
          <a:p>
            <a:pPr marL="312641" indent="-312641">
              <a:spcBef>
                <a:spcPts val="300"/>
              </a:spcBef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территории Воскресенского муниципального</a:t>
            </a:r>
          </a:p>
          <a:p>
            <a:pPr marL="312641" indent="-312641">
              <a:spcBef>
                <a:spcPts val="300"/>
              </a:spcBef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 Московской области</a:t>
            </a:r>
          </a:p>
          <a:p>
            <a:pPr marL="312641" indent="-312641">
              <a:buFont typeface="Wingdings" pitchFamily="2" charset="2"/>
              <a:buChar char="v"/>
              <a:defRPr/>
            </a:pPr>
            <a:endParaRPr lang="ru-RU" sz="1800" dirty="0" smtClean="0"/>
          </a:p>
          <a:p>
            <a:pPr marL="312641" indent="-312641">
              <a:buFont typeface="Wingdings" pitchFamily="2" charset="2"/>
              <a:buChar char="v"/>
              <a:defRPr/>
            </a:pPr>
            <a:endParaRPr lang="ru-RU" sz="1800" dirty="0" smtClean="0"/>
          </a:p>
          <a:p>
            <a:pPr marL="312641" indent="-312641">
              <a:buFont typeface="Wingdings" pitchFamily="2" charset="2"/>
              <a:buChar char="v"/>
              <a:defRPr/>
            </a:pPr>
            <a:endParaRPr lang="ru-RU" sz="1800" dirty="0" smtClean="0"/>
          </a:p>
          <a:p>
            <a:pPr marL="312641" indent="-312641">
              <a:buFont typeface="Wingdings" pitchFamily="2" charset="2"/>
              <a:buChar char="v"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2641" indent="-312641">
              <a:buFont typeface="Wingdings" pitchFamily="2" charset="2"/>
              <a:buChar char="v"/>
              <a:defRPr/>
            </a:pP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Бюджет для граждан\фото\IMG_2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7146900" y="1476375"/>
            <a:ext cx="2843238" cy="1895492"/>
          </a:xfrm>
          <a:prstGeom prst="rect">
            <a:avLst/>
          </a:prstGeom>
          <a:noFill/>
        </p:spPr>
      </p:pic>
      <p:pic>
        <p:nvPicPr>
          <p:cNvPr id="7" name="Picture 4" descr="https://sun1-4.userapi.com/WHjKTS3b_FRuFfXZk188gTgKkLfnyA0Mufswmw/li0uF4Yry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6900" y="3492599"/>
            <a:ext cx="2796613" cy="15121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34532" y="5364807"/>
            <a:ext cx="6336704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реализация молодежной политики на территории Воскресенского муниципального района;</a:t>
            </a:r>
          </a:p>
          <a:p>
            <a:pPr>
              <a:spcBef>
                <a:spcPts val="3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проведение молодежных мероприятий различной направленности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9" descr="https://pp.userapi.com/c846221/v846221253/4aff3/XhNAnFZZyL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88" y="4860751"/>
            <a:ext cx="2732474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744858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24" y="302802"/>
            <a:ext cx="10009112" cy="453493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отрасли «Физическая культура и спорт»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8DD248-309E-4443-BDF1-FD070E4E30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06340" y="972319"/>
            <a:ext cx="6408712" cy="1080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78348" y="1044327"/>
            <a:ext cx="6264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ГРБС: МУ «Комитет по физической культуре, спорту, туризму и работе с молодежью администрации Воскресенского муниципального района»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4172" y="3564607"/>
            <a:ext cx="2592288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930876" y="3564607"/>
            <a:ext cx="2520280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74492" y="3564607"/>
            <a:ext cx="3096344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66180" y="363661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Спортивные клубы (3)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02284" y="2556495"/>
            <a:ext cx="3312368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06740" y="2556495"/>
            <a:ext cx="3312368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818308" y="262850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Бюджетные учреждения</a:t>
            </a:r>
            <a:endParaRPr lang="ru-RU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6066780" y="262850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Казенные учреждения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3546500" y="2052439"/>
            <a:ext cx="1008112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2034332" y="3132559"/>
            <a:ext cx="936104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850756" y="2052439"/>
            <a:ext cx="1008112" cy="50405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978548" y="3132559"/>
            <a:ext cx="1008112" cy="43204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146900" y="3132559"/>
            <a:ext cx="1008112" cy="43204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62524" y="363661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Спортивные школы (6)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46900" y="3564607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Спортивный клуб инвалидов (1)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4172" y="4644727"/>
            <a:ext cx="2664296" cy="1080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474492" y="4644727"/>
            <a:ext cx="3096344" cy="22322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930876" y="4860751"/>
            <a:ext cx="2520280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594172" y="4644727"/>
            <a:ext cx="26642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МУ «СК «Химик»;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МУ «ДВС «Дельфин»;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МБУ «СК «Фетр»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74492" y="4716735"/>
            <a:ext cx="3096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МБУ «СШОР «Химик»;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МБУ «СШОР по фехтованию»;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МБУ «СШОР «Академия спорта»;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МБУ «СШ боевых искусств»;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МБУ «СШ по борьбе самбо и дзюдо»;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МБУ «СШ по конному спорту».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02884" y="4932759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 МУ «СКИ «Лидер»</a:t>
            </a:r>
            <a:endParaRPr lang="ru-RU" sz="1600" dirty="0"/>
          </a:p>
        </p:txBody>
      </p:sp>
      <p:cxnSp>
        <p:nvCxnSpPr>
          <p:cNvPr id="46" name="Прямая со стрелкой 45"/>
          <p:cNvCxnSpPr>
            <a:stCxn id="12" idx="2"/>
            <a:endCxn id="12" idx="2"/>
          </p:cNvCxnSpPr>
          <p:nvPr/>
        </p:nvCxnSpPr>
        <p:spPr>
          <a:xfrm>
            <a:off x="1890316" y="414067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890316" y="4140671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5058668" y="4140671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8227020" y="4356695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180232"/>
            <a:ext cx="9564558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Количество занимающихся на спортивных объектах  в 2019 году 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E7DCFC-0212-4B99-9619-BD608DB1EB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66180" y="1116335"/>
          <a:ext cx="9217024" cy="5777213"/>
        </p:xfrm>
        <a:graphic>
          <a:graphicData uri="http://schemas.openxmlformats.org/drawingml/2006/table">
            <a:tbl>
              <a:tblPr/>
              <a:tblGrid>
                <a:gridCol w="2143494"/>
                <a:gridCol w="5489354"/>
                <a:gridCol w="1584176"/>
              </a:tblGrid>
              <a:tr h="686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муниципального учреждения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спорта / Направление деятельности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занимающихся  /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посещений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5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МБУ "СШ боевых искусств"</a:t>
                      </a:r>
                    </a:p>
                  </a:txBody>
                  <a:tcPr marL="5307" marR="5307" marT="5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бокс;</a:t>
                      </a: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каратэ;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восточное единоборство;</a:t>
                      </a:r>
                    </a:p>
                  </a:txBody>
                  <a:tcPr marL="5307" marR="5307" marT="5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1546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МБУ "СШ по борьбе самбо и дзюдо"</a:t>
                      </a:r>
                    </a:p>
                  </a:txBody>
                  <a:tcPr marL="5307" marR="5307" marT="5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FontTx/>
                        <a:buChar char="-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дзюдо;</a:t>
                      </a:r>
                    </a:p>
                    <a:p>
                      <a:pPr algn="ctr" fontAlgn="t"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бадминтон;</a:t>
                      </a:r>
                    </a:p>
                    <a:p>
                      <a:pPr algn="ctr" fontAlgn="t"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художественная гимнастика;</a:t>
                      </a:r>
                    </a:p>
                    <a:p>
                      <a:pPr algn="ctr" fontAlgn="t"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спортивная борьба;</a:t>
                      </a:r>
                    </a:p>
                    <a:p>
                      <a:pPr algn="ctr" fontAlgn="t"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самбо</a:t>
                      </a:r>
                    </a:p>
                  </a:txBody>
                  <a:tcPr marL="5307" marR="5307" marT="5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595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МБУ "СШ по конному спорту"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FontTx/>
                        <a:buChar char="-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конный спорт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325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МБУ "СШОР "Химик"</a:t>
                      </a:r>
                    </a:p>
                  </a:txBody>
                  <a:tcPr marL="5307" marR="5307" marT="5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FontTx/>
                        <a:buChar char="-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хоккей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686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МБУ "СШОР "Академия спорта"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FontTx/>
                        <a:buChar char="-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легкая атлетика;</a:t>
                      </a:r>
                    </a:p>
                    <a:p>
                      <a:pPr algn="ctr" fontAlgn="ctr">
                        <a:buFontTx/>
                        <a:buChar char="-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лыжные гонки;</a:t>
                      </a:r>
                    </a:p>
                    <a:p>
                      <a:pPr algn="ctr" fontAlgn="ctr">
                        <a:buFontTx/>
                        <a:buChar char="-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595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МБУ "СШОР по фехтованию"</a:t>
                      </a:r>
                    </a:p>
                  </a:txBody>
                  <a:tcPr marL="5307" marR="5307" marT="5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фехтование</a:t>
                      </a:r>
                    </a:p>
                  </a:txBody>
                  <a:tcPr marL="5307" marR="5307" marT="5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9192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 "СК "Химик"</a:t>
                      </a:r>
                    </a:p>
                  </a:txBody>
                  <a:tcPr marL="5307" marR="5307" marT="5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FontTx/>
                        <a:buChar char="-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обеспечение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доступа к объектам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спорта;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проведение занятий физкультурно-спортивной направленности;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организация и проведение физкультурных и спортивных мероприятий в рамках Всероссийского физкультурно-спортивного комплекса ГТО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07" marR="5307" marT="5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143966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95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 "ДВС "Дельфин"</a:t>
                      </a:r>
                    </a:p>
                  </a:txBody>
                  <a:tcPr marL="5307" marR="5307" marT="5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доступа к объектам спорта</a:t>
                      </a:r>
                    </a:p>
                  </a:txBody>
                  <a:tcPr marL="5307" marR="5307" marT="5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56672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325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МБУ "СК "Фетр"</a:t>
                      </a:r>
                    </a:p>
                  </a:txBody>
                  <a:tcPr marL="5307" marR="5307" marT="5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доступа к объектам спорта</a:t>
                      </a:r>
                    </a:p>
                  </a:txBody>
                  <a:tcPr marL="5307" marR="5307" marT="53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2070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66180" y="396255"/>
            <a:ext cx="4536504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66180" y="4284687"/>
            <a:ext cx="4536504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62724" y="3132559"/>
            <a:ext cx="4536504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E7DCFC-0212-4B99-9619-BD608DB1EB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68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204" y="612279"/>
            <a:ext cx="4104456" cy="3024336"/>
          </a:xfrm>
          <a:prstGeom prst="rect">
            <a:avLst/>
          </a:prstGeom>
          <a:noFill/>
        </p:spPr>
      </p:pic>
      <p:pic>
        <p:nvPicPr>
          <p:cNvPr id="36868" name="Picture 4" descr="C:\Users\Радченко\Desktop\Презентации\Бюджет для граждан\фото\20181116_092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204" y="4500711"/>
            <a:ext cx="4109257" cy="2520280"/>
          </a:xfrm>
          <a:prstGeom prst="rect">
            <a:avLst/>
          </a:prstGeom>
          <a:noFill/>
        </p:spPr>
      </p:pic>
      <p:pic>
        <p:nvPicPr>
          <p:cNvPr id="36869" name="Picture 5" descr="C:\Users\Радченко\Desktop\Презентации\Бюджет для граждан\фото\IMG_72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8748" y="3348583"/>
            <a:ext cx="4104456" cy="273630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78748" y="468263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Муниципальные спортивные объекты, участвующий в акции «Добрый час»: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МУ «СК «Химик»;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МУ «ДВС «Дельфин»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ФОК «Триумф»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8" y="180231"/>
            <a:ext cx="9865096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Доля занимающихся в спортивных школах по видам спорта в 2019 году </a:t>
            </a:r>
            <a:endParaRPr lang="ru-RU" sz="2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E7DCFC-0212-4B99-9619-BD608DB1EB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94172" y="1044327"/>
          <a:ext cx="957706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6180" y="302802"/>
            <a:ext cx="9001000" cy="885541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Анализ расходов по отрасли «Физическая культура и спорт» в 2018 – 2019 годах</a:t>
            </a:r>
            <a:endParaRPr lang="ru-RU" sz="24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78148" y="2052440"/>
          <a:ext cx="972108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Выгнутая вверх стрелка 5"/>
          <p:cNvSpPr/>
          <p:nvPr/>
        </p:nvSpPr>
        <p:spPr>
          <a:xfrm rot="-480000">
            <a:off x="2322309" y="1389562"/>
            <a:ext cx="3043950" cy="1384901"/>
          </a:xfrm>
          <a:prstGeom prst="curvedDownArrow">
            <a:avLst>
              <a:gd name="adj1" fmla="val 25000"/>
              <a:gd name="adj2" fmla="val 92210"/>
              <a:gd name="adj3" fmla="val 25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-360000">
            <a:off x="2719935" y="1712914"/>
            <a:ext cx="1812918" cy="813118"/>
          </a:xfrm>
          <a:prstGeom prst="rect">
            <a:avLst/>
          </a:prstGeom>
          <a:noFill/>
          <a:scene3d>
            <a:camera prst="orthographicFront">
              <a:rot lat="0" lon="0" rev="240000"/>
            </a:camera>
            <a:lightRig rig="threePt" dir="t"/>
          </a:scene3d>
        </p:spPr>
        <p:txBody>
          <a:bodyPr wrap="square" lIns="104214" tIns="52107" rIns="104214" bIns="52107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Увеличение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на 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36 493,80 тыс.руб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. или на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11,25%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19108" y="1692399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0396" y="2916535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287 930,80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252239"/>
            <a:ext cx="9708574" cy="792088"/>
          </a:xfrm>
        </p:spPr>
        <p:txBody>
          <a:bodyPr>
            <a:noAutofit/>
          </a:bodyPr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мероприятия программы «Развитие физической культуры, спорта, молодежной политики и создание условий для формирования здорового образа жизни в Воскресенском муниципальном районе на 2017-2021 годы» 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6140" y="1116333"/>
          <a:ext cx="9865096" cy="6461541"/>
        </p:xfrm>
        <a:graphic>
          <a:graphicData uri="http://schemas.openxmlformats.org/drawingml/2006/table">
            <a:tbl>
              <a:tblPr/>
              <a:tblGrid>
                <a:gridCol w="1584176"/>
                <a:gridCol w="5328592"/>
                <a:gridCol w="2952328"/>
              </a:tblGrid>
              <a:tr h="4281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</a:t>
                      </a:r>
                    </a:p>
                  </a:txBody>
                  <a:tcPr marL="7234" marR="7234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Мероприятия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34" marR="7234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участники Программы</a:t>
                      </a:r>
                    </a:p>
                  </a:txBody>
                  <a:tcPr marL="7234" marR="7234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3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физической культуры и спорта»</a:t>
                      </a:r>
                    </a:p>
                  </a:txBody>
                  <a:tcPr marL="7234" marR="7234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Проведение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официальных физкультурно-оздоровительных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мероприятий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34" marR="7234" marT="7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- Спорткомитет,</a:t>
                      </a:r>
                    </a:p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- МУ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"СК "Химик",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</a:p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- МУ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"СКИ "Лидер"</a:t>
                      </a:r>
                    </a:p>
                  </a:txBody>
                  <a:tcPr marL="7234" marR="7234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Совершенствование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спортивной инфраструктуры 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материально-</a:t>
                      </a:r>
                    </a:p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технической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базы для занятий физической культурой и массовым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спортом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внедрения ВФСК ГТО ( обеспечение деятельности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муниципальных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учреждений, финансирование мероприятий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всероссийского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физкультурно-спортивного комплекса "Готов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труду</a:t>
                      </a:r>
                    </a:p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обороне" (ГТО) и укрепление МТБ)</a:t>
                      </a:r>
                    </a:p>
                  </a:txBody>
                  <a:tcPr marL="7234" marR="7234" marT="7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-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 "СК "Химик",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-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МБУ "СК "Фетр",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-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 "ДВС "Дельфин" </a:t>
                      </a:r>
                    </a:p>
                  </a:txBody>
                  <a:tcPr marL="7234" marR="7234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Создание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условий для инвалидов и лиц с ограниченными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возможностями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здоровья заниматься физической культурой и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спортом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(обеспечение деятельности муниципальных учреждений,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укрепление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МТБ)</a:t>
                      </a:r>
                    </a:p>
                  </a:txBody>
                  <a:tcPr marL="7234" marR="7234" marT="7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-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 "СКИ "Лидер"</a:t>
                      </a:r>
                    </a:p>
                  </a:txBody>
                  <a:tcPr marL="7234" marR="7234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2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«Реализация молодежной политики на территории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Воскресенского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муниципального района»</a:t>
                      </a:r>
                    </a:p>
                  </a:txBody>
                  <a:tcPr marL="7234" marR="7234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Организация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проведение молодежных мероприятий различной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направленности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34" marR="7234" marT="7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- Спорткомитет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34" marR="7234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2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«Подготовка спортивного резерва»</a:t>
                      </a:r>
                    </a:p>
                  </a:txBody>
                  <a:tcPr marL="7234" marR="7234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Подготовка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спортивного резерва учреждениями,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осуществляющими</a:t>
                      </a:r>
                    </a:p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стандарты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спортивной подготовки (обеспечение деятельности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муниципальных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спортивных школ, укрепление МТБ)</a:t>
                      </a:r>
                    </a:p>
                  </a:txBody>
                  <a:tcPr marL="7234" marR="7234" marT="7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МБУ "СШОР "Химик",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-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МБУ "СШОР по фехтованию",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-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МБУ "СШОР "Академия спорта";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-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МБУ "СШ боевых искусств",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-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МБУ "СШ по борьбе, самбо 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дзюдо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",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 МБУ "СШ по конному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спорту».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34" marR="7234" marT="7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82">
                <a:tc gridSpan="3"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34" marR="7234" marT="7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8" y="302801"/>
            <a:ext cx="9793088" cy="2037670"/>
          </a:xfrm>
        </p:spPr>
        <p:txBody>
          <a:bodyPr>
            <a:noAutofit/>
          </a:bodyPr>
          <a:lstStyle/>
          <a:p>
            <a:pPr algn="ctr"/>
            <a:r>
              <a:rPr lang="ru-RU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Муниципальной программы </a:t>
            </a:r>
            <a:br>
              <a:rPr lang="ru-RU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культуры, спорта, молодежной политики и создание условий для формирования здорового образа жизни в Воскресенском муниципальном районе </a:t>
            </a:r>
            <a:br>
              <a:rPr lang="ru-RU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2017-2021 годы» в 2019 году</a:t>
            </a:r>
            <a:endParaRPr lang="ru-RU" sz="26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34132" y="2556495"/>
          <a:ext cx="9937104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774</Words>
  <Application>Microsoft Office PowerPoint</Application>
  <PresentationFormat>Произвольный</PresentationFormat>
  <Paragraphs>143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Эркер</vt:lpstr>
      <vt:lpstr>1_Эркер</vt:lpstr>
      <vt:lpstr>Слайд 1</vt:lpstr>
      <vt:lpstr>Основные направления развития сферы физической культуры и спорта </vt:lpstr>
      <vt:lpstr>Структура отрасли «Физическая культура и спорт»</vt:lpstr>
      <vt:lpstr>Количество занимающихся на спортивных объектах  в 2019 году </vt:lpstr>
      <vt:lpstr>Слайд 5</vt:lpstr>
      <vt:lpstr>Доля занимающихся в спортивных школах по видам спорта в 2019 году </vt:lpstr>
      <vt:lpstr>Анализ расходов по отрасли «Физическая культура и спорт» в 2018 – 2019 годах</vt:lpstr>
      <vt:lpstr>Основные мероприятия программы «Развитие физической культуры, спорта, молодежной политики и создание условий для формирования здорового образа жизни в Воскресенском муниципальном районе на 2017-2021 годы»  </vt:lpstr>
      <vt:lpstr>Структура расходов Муниципальной программы  «Развитие физической культуры, спорта, молодежной политики и создание условий для формирования здорового образа жизни в Воскресенском муниципальном районе  на 2017-2021 годы» в 2019 году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Admin</dc:creator>
  <cp:lastModifiedBy>Радченко</cp:lastModifiedBy>
  <cp:revision>478</cp:revision>
  <cp:lastPrinted>2017-11-20T05:54:14Z</cp:lastPrinted>
  <dcterms:created xsi:type="dcterms:W3CDTF">2015-08-26T08:56:13Z</dcterms:created>
  <dcterms:modified xsi:type="dcterms:W3CDTF">2018-11-28T09:50:33Z</dcterms:modified>
</cp:coreProperties>
</file>