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0037A4"/>
    <a:srgbClr val="782A2C"/>
    <a:srgbClr val="A61235"/>
    <a:srgbClr val="D8BEEC"/>
    <a:srgbClr val="B7ECFF"/>
    <a:srgbClr val="8BE1FF"/>
    <a:srgbClr val="B7B7FF"/>
    <a:srgbClr val="66FFFF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08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133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85BE9B-C99B-4E34-A315-067C53F83922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8F26B5-C95A-4268-A241-46804CF9D3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586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8F26B5-C95A-4268-A241-46804CF9D3F8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034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1674-5311-418E-8274-202ADD51BC71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6E965-1BC9-4220-B9C6-782F8EFDFC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1674-5311-418E-8274-202ADD51BC71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6E965-1BC9-4220-B9C6-782F8EFDFC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1674-5311-418E-8274-202ADD51BC71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6E965-1BC9-4220-B9C6-782F8EFDFC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1674-5311-418E-8274-202ADD51BC71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6E965-1BC9-4220-B9C6-782F8EFDFC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1674-5311-418E-8274-202ADD51BC71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6E965-1BC9-4220-B9C6-782F8EFDFC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1674-5311-418E-8274-202ADD51BC71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6E965-1BC9-4220-B9C6-782F8EFDFC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1674-5311-418E-8274-202ADD51BC71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6E965-1BC9-4220-B9C6-782F8EFDFC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1674-5311-418E-8274-202ADD51BC71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6E965-1BC9-4220-B9C6-782F8EFDFC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1674-5311-418E-8274-202ADD51BC71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6E965-1BC9-4220-B9C6-782F8EFDFC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1674-5311-418E-8274-202ADD51BC71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6E965-1BC9-4220-B9C6-782F8EFDFC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1674-5311-418E-8274-202ADD51BC71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6E965-1BC9-4220-B9C6-782F8EFDFC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lumMod val="0"/>
                <a:lumOff val="100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41674-5311-418E-8274-202ADD51BC71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6E965-1BC9-4220-B9C6-782F8EFDFCD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467544" y="97930"/>
            <a:ext cx="8280920" cy="71487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anchor="b" anchorCtr="0">
            <a:normAutofit fontScale="700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Информация о расходах бюджета Воскресенского муниципального района с учётом интересов целевых групп пользователей, на которые направлены мероприятия муниципальной программы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«Социальная защита населения на 2017-2021 годы»</a:t>
            </a:r>
            <a:endParaRPr kumimoji="0" lang="ru-RU" sz="2000" b="1" i="0" u="none" strike="noStrike" kern="1200" normalizeH="0" baseline="0" noProof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n-ea"/>
              <a:cs typeface="+mn-cs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539552" y="812800"/>
            <a:ext cx="8280920" cy="5742932"/>
            <a:chOff x="2937942" y="47952"/>
            <a:chExt cx="2916745" cy="6048672"/>
          </a:xfrm>
          <a:solidFill>
            <a:schemeClr val="bg1"/>
          </a:solidFill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2937942" y="47952"/>
              <a:ext cx="2916745" cy="6048672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3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1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Скругленный прямоугольник 4"/>
            <p:cNvSpPr/>
            <p:nvPr/>
          </p:nvSpPr>
          <p:spPr>
            <a:xfrm>
              <a:off x="3457884" y="166265"/>
              <a:ext cx="2324043" cy="248548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1120" tIns="71120" rIns="71120" bIns="71120" numCol="1" spcCol="1270" anchor="t" anchorCtr="1">
              <a:no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dirty="0" smtClean="0">
                  <a:solidFill>
                    <a:schemeClr val="tx1"/>
                  </a:solidFill>
                </a:rPr>
                <a:t>Подпрограмма «Обеспечение </a:t>
              </a:r>
              <a:r>
                <a:rPr lang="ru-RU" sz="2400" b="1" dirty="0">
                  <a:solidFill>
                    <a:schemeClr val="tx1"/>
                  </a:solidFill>
                </a:rPr>
                <a:t>реализации мер социальной поддержки, направленных на повышение </a:t>
              </a:r>
              <a:r>
                <a:rPr lang="ru-RU" sz="2400" b="1" dirty="0" smtClean="0">
                  <a:solidFill>
                    <a:schemeClr val="tx1"/>
                  </a:solidFill>
                </a:rPr>
                <a:t>рождаемости»</a:t>
              </a:r>
              <a:endParaRPr lang="ru-RU" sz="2400" b="1" dirty="0">
                <a:solidFill>
                  <a:schemeClr val="tx1"/>
                </a:solidFill>
              </a:endParaRPr>
            </a:p>
            <a:p>
              <a:pPr lvl="0" algn="ctr"/>
              <a:r>
                <a:rPr lang="ru-RU" b="1" dirty="0" smtClean="0">
                  <a:solidFill>
                    <a:schemeClr val="tx1"/>
                  </a:solidFill>
                </a:rPr>
                <a:t>Р</a:t>
              </a:r>
              <a:r>
                <a:rPr lang="ru-RU" b="1" u="none" kern="1200" dirty="0" smtClean="0">
                  <a:solidFill>
                    <a:schemeClr val="tx1"/>
                  </a:solidFill>
                </a:rPr>
                <a:t>еализация </a:t>
              </a:r>
              <a:r>
                <a:rPr lang="ru-RU" b="1" dirty="0" smtClean="0">
                  <a:solidFill>
                    <a:schemeClr val="tx1"/>
                  </a:solidFill>
                </a:rPr>
                <a:t>мероприятия: Обеспечение </a:t>
              </a:r>
              <a:r>
                <a:rPr lang="ru-RU" b="1" dirty="0">
                  <a:solidFill>
                    <a:schemeClr val="tx1"/>
                  </a:solidFill>
                </a:rPr>
                <a:t>переданных государственных полномочий по обеспечению  полноценным питанием беременных женщин, кормящих матерей, а также детей в возрасте до трех лет</a:t>
              </a:r>
              <a:endParaRPr lang="ru-RU" b="1" dirty="0" smtClean="0">
                <a:solidFill>
                  <a:srgbClr val="C00000"/>
                </a:solidFill>
              </a:endParaRPr>
            </a:p>
            <a:p>
              <a:pPr lvl="0"/>
              <a:endParaRPr lang="ru-RU" sz="1000" dirty="0"/>
            </a:p>
          </p:txBody>
        </p:sp>
      </p:grpSp>
      <p:sp>
        <p:nvSpPr>
          <p:cNvPr id="12" name="Овал 11"/>
          <p:cNvSpPr/>
          <p:nvPr/>
        </p:nvSpPr>
        <p:spPr>
          <a:xfrm>
            <a:off x="791580" y="961859"/>
            <a:ext cx="1152128" cy="1100833"/>
          </a:xfrm>
          <a:prstGeom prst="ellipse">
            <a:avLst/>
          </a:prstGeom>
          <a:blipFill rotWithShape="0">
            <a:blip r:embed="rId3" cstate="print"/>
            <a:stretch>
              <a:fillRect/>
            </a:stretch>
          </a:blipFill>
        </p:spPr>
        <p:style>
          <a:lnRef idx="3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dk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2">
              <a:hueOff val="0"/>
              <a:satOff val="0"/>
              <a:lumOff val="0"/>
              <a:alphaOff val="0"/>
            </a:schemeClr>
          </a:fontRef>
        </p:style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812122"/>
              </p:ext>
            </p:extLst>
          </p:nvPr>
        </p:nvGraphicFramePr>
        <p:xfrm>
          <a:off x="683569" y="3284984"/>
          <a:ext cx="5976663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79"/>
                <a:gridCol w="1584176"/>
                <a:gridCol w="1728192"/>
                <a:gridCol w="1944216"/>
              </a:tblGrid>
              <a:tr h="1058416">
                <a:tc>
                  <a:txBody>
                    <a:bodyPr/>
                    <a:lstStyle/>
                    <a:p>
                      <a:r>
                        <a:rPr lang="ru-RU" dirty="0" smtClean="0"/>
                        <a:t>Год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Выделено из бюджета МО, тыс. руб.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получателей в год, чел.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Среднее количество получателей в месяц, чел.</a:t>
                      </a:r>
                      <a:endParaRPr lang="ru-RU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dirty="0" smtClean="0"/>
                        <a:t>2017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24326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55632 (факт)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4636 (факт)</a:t>
                      </a:r>
                      <a:endParaRPr lang="ru-RU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dirty="0" smtClean="0"/>
                        <a:t>2018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27779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50892 (факт)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4241 (факт)</a:t>
                      </a:r>
                      <a:endParaRPr lang="ru-RU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dirty="0" smtClean="0"/>
                        <a:t>2019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29197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58572 (план)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4881 (план)</a:t>
                      </a:r>
                      <a:endParaRPr lang="ru-RU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dirty="0" smtClean="0"/>
                        <a:t>2020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30364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58572 (план)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4881 (план)</a:t>
                      </a:r>
                      <a:endParaRPr lang="ru-RU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dirty="0" smtClean="0"/>
                        <a:t>2021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31579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58572 (план)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4881 (план)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4509120"/>
            <a:ext cx="2016224" cy="1431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2808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2355</TotalTime>
  <Words>142</Words>
  <Application>Microsoft Office PowerPoint</Application>
  <PresentationFormat>Экран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Презентация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Рожнова Елена Михайловна</cp:lastModifiedBy>
  <cp:revision>191</cp:revision>
  <dcterms:created xsi:type="dcterms:W3CDTF">2017-01-10T11:59:20Z</dcterms:created>
  <dcterms:modified xsi:type="dcterms:W3CDTF">2019-02-07T07:26:40Z</dcterms:modified>
</cp:coreProperties>
</file>