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99999999999999E-2"/>
          <c:y val="3.6106714889461128E-2"/>
          <c:w val="0.96250002785012623"/>
          <c:h val="0.5269962164194048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6554735091303885E-2"/>
                  <c:y val="-4.693361090426851E-3"/>
                </c:manualLayout>
              </c:layout>
              <c:tx>
                <c:rich>
                  <a:bodyPr/>
                  <a:lstStyle/>
                  <a:p>
                    <a:fld id="{45775032-0DF9-42BB-996C-93CC24B242FF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  <a:r>
                      <a:rPr lang="ru-RU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тыс.руб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084323940699"/>
                      <c:h val="0.102296094838287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084222116702552"/>
                  <c:y val="2.0973180722519007E-2"/>
                </c:manualLayout>
              </c:layout>
              <c:tx>
                <c:rich>
                  <a:bodyPr/>
                  <a:lstStyle/>
                  <a:p>
                    <a:fld id="{FBECC758-F879-4597-9310-1FD536C303EF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  <a:r>
                      <a:rPr lang="ru-RU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тыс.руб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3123150103876"/>
                      <c:h val="7.600948223278353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3634390228324496E-2"/>
                  <c:y val="-6.5290100363439617E-3"/>
                </c:manualLayout>
              </c:layout>
              <c:tx>
                <c:rich>
                  <a:bodyPr/>
                  <a:lstStyle/>
                  <a:p>
                    <a:fld id="{7C409315-6FCF-4371-BAF6-61F00C17FCE7}" type="VALUE">
                      <a:rPr lang="ru-RU"/>
                      <a:pPr/>
                      <a:t>[ЗНАЧЕНИЕ]</a:t>
                    </a:fld>
                    <a:r>
                      <a:rPr lang="ru-RU"/>
                      <a:t> тыс.руб.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861777700055"/>
                      <c:h val="0.102296094838287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7379325810873053E-2"/>
                  <c:y val="3.8268081054836055E-2"/>
                </c:manualLayout>
              </c:layout>
              <c:tx>
                <c:rich>
                  <a:bodyPr/>
                  <a:lstStyle/>
                  <a:p>
                    <a:fld id="{1218A956-0D56-44D8-A03D-33E3BA5A965D}" type="VALUE">
                      <a:rPr lang="ru-RU" sz="1200"/>
                      <a:pPr/>
                      <a:t>[ЗНАЧЕНИЕ]</a:t>
                    </a:fld>
                    <a:r>
                      <a:rPr lang="ru-RU" sz="1200"/>
                      <a:t> </a:t>
                    </a:r>
                    <a:r>
                      <a:rPr lang="ru-RU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тыс.руб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6822805636765"/>
                      <c:h val="0.1021377417503028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Подпрограмма «Доступная среда на 2017-2021 годы»</c:v>
                </c:pt>
                <c:pt idx="1">
                  <c:v>Подпрограмма «Развитие системы отдыха и оздоровления детей»</c:v>
                </c:pt>
                <c:pt idx="2">
                  <c:v>Подпрограмма «Обеспечение реализации мер социальной поддержки, направленных на повышение рождаемости»</c:v>
                </c:pt>
                <c:pt idx="3">
                  <c:v>Подпрограмма «Социальная поддержка граждан»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3628.6</c:v>
                </c:pt>
                <c:pt idx="1">
                  <c:v>25750</c:v>
                </c:pt>
                <c:pt idx="2">
                  <c:v>91140</c:v>
                </c:pt>
                <c:pt idx="3">
                  <c:v>275009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52227675895815E-2"/>
          <c:y val="0.69080602211128717"/>
          <c:w val="0.87586597182458437"/>
          <c:h val="0.28967446100663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2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8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14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30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8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4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9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0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4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1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07B4-A4A6-4BE3-BC86-2C0B24DE5A19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0E4FD-EC7B-444F-BBD7-380E5B68E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«Социальная защита в Воскресенском муниципальном районе на 2017-2021 годы»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/>
          <a:stretch/>
        </p:blipFill>
        <p:spPr>
          <a:xfrm>
            <a:off x="506984" y="3452656"/>
            <a:ext cx="4135354" cy="34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79466" cy="15621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Основные цели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программы 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Социальная защита в Воскресенском муниципальном районе на 2017-2021 годы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3296" y="2520027"/>
            <a:ext cx="5120204" cy="3880773"/>
          </a:xfrm>
        </p:spPr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/>
              <a:t>и формирование в Воскресенском муниципальном районе условий для беспрепятственного доступа к приоритетным объектам и услугам в приоритетных сферах жизнедеятельности инвалидов и других маломобильных групп </a:t>
            </a:r>
            <a:r>
              <a:rPr lang="ru-RU" dirty="0" smtClean="0"/>
              <a:t>населения; 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отдыха </a:t>
            </a:r>
            <a:r>
              <a:rPr lang="ru-RU" dirty="0" smtClean="0"/>
              <a:t>детей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улучшение </a:t>
            </a:r>
            <a:r>
              <a:rPr lang="ru-RU" dirty="0"/>
              <a:t>демографических показателей.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" y="2171700"/>
            <a:ext cx="4570511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На реализацию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муниципальной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 программы «Социальная защита в Воскресенском муниципальном районе на 201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-20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 годы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x-none" dirty="0">
                <a:solidFill>
                  <a:schemeClr val="accent1">
                    <a:lumMod val="75000"/>
                  </a:schemeClr>
                </a:solidFill>
              </a:rPr>
              <a:t> предусматриваются средства в сумме: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74561"/>
            <a:ext cx="5571066" cy="2184400"/>
          </a:xfrm>
        </p:spPr>
        <p:txBody>
          <a:bodyPr/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2019 году –  126 </a:t>
            </a:r>
            <a:r>
              <a:rPr lang="ru-RU" sz="2000" b="1" dirty="0" smtClean="0"/>
              <a:t>576,6 </a:t>
            </a:r>
            <a:r>
              <a:rPr lang="ru-RU" sz="2000" b="1" dirty="0"/>
              <a:t>тыс. рублей;</a:t>
            </a:r>
          </a:p>
          <a:p>
            <a:r>
              <a:rPr lang="ru-RU" sz="2000" b="1" dirty="0"/>
              <a:t>в 2020 году –  132 459,0 тыс. рублей; </a:t>
            </a:r>
          </a:p>
          <a:p>
            <a:r>
              <a:rPr lang="ru-RU" sz="2000" b="1" dirty="0"/>
              <a:t>в </a:t>
            </a:r>
            <a:r>
              <a:rPr lang="ru-RU" sz="2000" b="1" dirty="0" smtClean="0"/>
              <a:t>2021 </a:t>
            </a:r>
            <a:r>
              <a:rPr lang="ru-RU" sz="2000" b="1" dirty="0"/>
              <a:t>году –  136 </a:t>
            </a:r>
            <a:r>
              <a:rPr lang="ru-RU" sz="2000" b="1" dirty="0" smtClean="0"/>
              <a:t>820,0 </a:t>
            </a:r>
            <a:r>
              <a:rPr lang="ru-RU" sz="2000" b="1" dirty="0"/>
              <a:t>тыс. рублей.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06" y="2837961"/>
            <a:ext cx="50341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2842" y="4337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1">
                    <a:lumMod val="75000"/>
                  </a:schemeClr>
                </a:solidFill>
              </a:rPr>
              <a:t>Структура расходов Муниципальной программы «Социальная защита в Воскресенском муниципальном районе на 2017-2021 годы»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493137"/>
              </p:ext>
            </p:extLst>
          </p:nvPr>
        </p:nvGraphicFramePr>
        <p:xfrm>
          <a:off x="308056" y="1969477"/>
          <a:ext cx="8396329" cy="45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13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82" y="3727938"/>
            <a:ext cx="4262936" cy="2989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8004"/>
            <a:ext cx="8882837" cy="16939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рамках подпрограммы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«Доступная среда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2017-2021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годы»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предусматривается: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289" y="1931989"/>
            <a:ext cx="9134881" cy="211015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создание  </a:t>
            </a:r>
            <a:r>
              <a:rPr lang="ru-RU" dirty="0"/>
              <a:t>условий для инклюзивного образования детей-инвалидов в учреждениях образования на 2020-2021 </a:t>
            </a:r>
            <a:r>
              <a:rPr lang="ru-RU" dirty="0" smtClean="0"/>
              <a:t>годы; </a:t>
            </a:r>
            <a:endParaRPr lang="ru-RU" dirty="0"/>
          </a:p>
          <a:p>
            <a:r>
              <a:rPr lang="ru-RU" dirty="0" smtClean="0"/>
              <a:t>мероприятия </a:t>
            </a:r>
            <a:r>
              <a:rPr lang="ru-RU" dirty="0"/>
              <a:t>по созданию в дошкольных образовательных, общеобразовательных организациях,  организациях дополнительного образования детей(в том числе в организациях, осуществляющих образовательную деятельность по адаптированным основным общеобразовательным программам) условий для получения детьми-инвалидами качественного </a:t>
            </a:r>
            <a:r>
              <a:rPr lang="ru-RU" dirty="0" smtClean="0"/>
              <a:t>образования;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2662" y="4448908"/>
            <a:ext cx="6119446" cy="17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25289" y="3999339"/>
            <a:ext cx="7628465" cy="24465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оборудование муниципальных учреждений культуры для инвалидов и маломобильных групп населения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оборудование муниципальных учреждений культуры для инвалидов и маломобильных групп населения за счет иных межбюджетных трансфертов, переданных из бюджетов поселений на осуществление части полномочий в соответствии с заключенными соглашениями;</a:t>
            </a:r>
          </a:p>
          <a:p>
            <a:r>
              <a:rPr lang="ru-RU" dirty="0" smtClean="0"/>
              <a:t>обустройство дорожно-уличной сети для маломобильных групп населения за счет иных межбюджетных трансфертов, переданных из бюджетов поселений на осуществление части полномочий.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03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10" y="330570"/>
            <a:ext cx="8882837" cy="12872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одпрограмма «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Развитие системы отдыха и оздоровления детей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289" y="1617786"/>
            <a:ext cx="9134881" cy="41675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По подпрограмме «Развитие системы отдыха и оздоровления детей» МУ «Управление образования администрации Воскресенского муниципального района» предусматриваются расходы по организации отдыха детей в каникулярное время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2019 году – 8 550,0 тыс. рублей,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2020 году – 8 600,0 тыс. рублей,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2021 году – 8600,0 тыс. рублей.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2662" y="4448908"/>
            <a:ext cx="6119446" cy="179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85" y="3302489"/>
            <a:ext cx="4817053" cy="32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363415"/>
            <a:ext cx="9011789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Подпрограмма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«Обеспечение реализации мер социальной поддержки, направленных на повышение рождаемости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включает мероприятия: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6" y="2230030"/>
            <a:ext cx="5877496" cy="451331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обеспечению </a:t>
            </a:r>
            <a:r>
              <a:rPr lang="ru-RU" sz="2000" dirty="0"/>
              <a:t>переданных государственных полномочий по обеспечению полноценным питанием беременных женщин, кормящих матерей, а также детей в возрасте до трех </a:t>
            </a:r>
            <a:r>
              <a:rPr lang="ru-RU" sz="2000" dirty="0" smtClean="0"/>
              <a:t>лет;</a:t>
            </a:r>
            <a:endParaRPr lang="ru-RU" sz="2000" dirty="0"/>
          </a:p>
          <a:p>
            <a:r>
              <a:rPr lang="ru-RU" sz="2000" dirty="0"/>
              <a:t>п</a:t>
            </a:r>
            <a:r>
              <a:rPr lang="ru-RU" sz="2000" dirty="0" smtClean="0"/>
              <a:t>о укреплению </a:t>
            </a:r>
            <a:r>
              <a:rPr lang="ru-RU" sz="2000" dirty="0"/>
              <a:t>института семьи, популяризации семейных ценностей, способствующих улучшению демографических показателей;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о консультации </a:t>
            </a:r>
            <a:r>
              <a:rPr lang="ru-RU" sz="2000" dirty="0"/>
              <a:t>населения и обеспечение реализации мер социальной поддержки, направленных на повышение рождаемости.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r="2065"/>
          <a:stretch/>
        </p:blipFill>
        <p:spPr>
          <a:xfrm>
            <a:off x="277119" y="2689944"/>
            <a:ext cx="4765431" cy="35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50143" cy="259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подпрограмме «Социальная поддержка граждан» МУ «Администрация Воскресенского муниципального района» предусматриваются расходы за счет субвенции из бюджета Московской области: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37699"/>
            <a:ext cx="8748020" cy="283343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обеспечение переданных государственных полномочий по обеспечению предоставления гражданам субсидий на оплату жилого помещения и коммунальных </a:t>
            </a:r>
            <a:r>
              <a:rPr lang="ru-RU" sz="2400" dirty="0" smtClean="0"/>
              <a:t>услуг;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обеспечение переданных государственных полномочий по предоставлению гражданам субсидий на оплату жилого помещения и коммунальных </a:t>
            </a:r>
            <a:r>
              <a:rPr lang="ru-RU" sz="2400" dirty="0" smtClean="0"/>
              <a:t>услуг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25" y="408533"/>
            <a:ext cx="3187617" cy="24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9" y="221210"/>
            <a:ext cx="4280803" cy="2856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4" y="221210"/>
            <a:ext cx="7022977" cy="4570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"/>
          <a:stretch/>
        </p:blipFill>
        <p:spPr>
          <a:xfrm>
            <a:off x="494879" y="3305907"/>
            <a:ext cx="4727752" cy="3348182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b="10991"/>
          <a:stretch/>
        </p:blipFill>
        <p:spPr>
          <a:xfrm>
            <a:off x="7643174" y="3787796"/>
            <a:ext cx="4086876" cy="2866293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58" y="4791631"/>
            <a:ext cx="2098544" cy="18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425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388</Words>
  <Application>Microsoft Office PowerPoint</Application>
  <PresentationFormat>Широкоэкранный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Муниципальная программа  «Социальная защита в Воскресенском муниципальном районе на 2017-2021 годы» </vt:lpstr>
      <vt:lpstr>Основные цели муниципальной программы «Социальная защита в Воскресенском муниципальном районе на 2017-2021 годы»: </vt:lpstr>
      <vt:lpstr>На реализацию муниципальной программы «Социальная защита в Воскресенском муниципальном районе на 2017-2021 годы» предусматриваются средства в сумме: </vt:lpstr>
      <vt:lpstr>Структура расходов Муниципальной программы «Социальная защита в Воскресенском муниципальном районе на 2017-2021 годы»  </vt:lpstr>
      <vt:lpstr>В рамках подпрограммы  «Доступная среда на 2017-2021 годы» предусматривается:</vt:lpstr>
      <vt:lpstr>Подпрограмма «Развитие системы отдыха и оздоровления детей»</vt:lpstr>
      <vt:lpstr>Подпрограмма «Обеспечение реализации мер социальной поддержки, направленных на повышение рождаемости» включает мероприятия:</vt:lpstr>
      <vt:lpstr>По подпрограмме «Социальная поддержка граждан» МУ «Администрация Воскресенского муниципального района» предусматриваются расходы за счет субвенции из бюджета Московской области: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программа  «Социальная защита в Воскресенском муниципальном районе на 2017-2021 годы»</dc:title>
  <dc:creator>Михайлова Ольга Александровна</dc:creator>
  <cp:lastModifiedBy>Михайлова Ольга Александровна</cp:lastModifiedBy>
  <cp:revision>9</cp:revision>
  <dcterms:created xsi:type="dcterms:W3CDTF">2019-02-06T12:15:52Z</dcterms:created>
  <dcterms:modified xsi:type="dcterms:W3CDTF">2019-02-06T13:45:12Z</dcterms:modified>
</cp:coreProperties>
</file>