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76" r:id="rId7"/>
    <p:sldId id="270" r:id="rId8"/>
    <p:sldId id="260" r:id="rId9"/>
    <p:sldId id="271" r:id="rId10"/>
    <p:sldId id="273" r:id="rId11"/>
    <p:sldId id="277" r:id="rId12"/>
    <p:sldId id="278" r:id="rId13"/>
    <p:sldId id="272" r:id="rId14"/>
    <p:sldId id="275" r:id="rId15"/>
    <p:sldId id="280" r:id="rId16"/>
    <p:sldId id="279" r:id="rId17"/>
    <p:sldId id="284" r:id="rId18"/>
    <p:sldId id="281" r:id="rId19"/>
    <p:sldId id="282" r:id="rId20"/>
    <p:sldId id="261" r:id="rId21"/>
    <p:sldId id="283" r:id="rId22"/>
    <p:sldId id="265" r:id="rId23"/>
    <p:sldId id="266" r:id="rId2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831" autoAdjust="0"/>
    <p:restoredTop sz="94660"/>
  </p:normalViewPr>
  <p:slideViewPr>
    <p:cSldViewPr snapToGrid="0">
      <p:cViewPr varScale="1">
        <p:scale>
          <a:sx n="80" d="100"/>
          <a:sy n="80" d="100"/>
        </p:scale>
        <p:origin x="-101" y="-54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sz="2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Бюджет Воскресенского</a:t>
            </a:r>
            <a:r>
              <a:rPr lang="ru-RU" sz="2400" baseline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района</a:t>
            </a:r>
            <a:endParaRPr lang="ru-RU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 рублей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3918</c:v>
                </c:pt>
                <c:pt idx="1">
                  <c:v>4153</c:v>
                </c:pt>
                <c:pt idx="2">
                  <c:v>4318</c:v>
                </c:pt>
                <c:pt idx="3">
                  <c:v>5095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DB-4555-B342-39FCD82279B4}"/>
            </c:ext>
          </c:extLst>
        </c:ser>
        <c:dLbls/>
        <c:gapWidth val="219"/>
        <c:overlap val="-27"/>
        <c:axId val="73322880"/>
        <c:axId val="73324416"/>
      </c:barChart>
      <c:catAx>
        <c:axId val="733228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324416"/>
        <c:crosses val="autoZero"/>
        <c:auto val="1"/>
        <c:lblAlgn val="ctr"/>
        <c:lblOffset val="100"/>
      </c:catAx>
      <c:valAx>
        <c:axId val="733244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322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B041-5E52-4C6E-8742-89BEFC27D850}" type="datetimeFigureOut">
              <a:rPr lang="ru-RU" smtClean="0"/>
              <a:pPr/>
              <a:t>11.07.2019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5E29-61BA-4086-8B12-479A386AFD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940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B041-5E52-4C6E-8742-89BEFC27D850}" type="datetimeFigureOut">
              <a:rPr lang="ru-RU" smtClean="0"/>
              <a:pPr/>
              <a:t>11.07.2019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5E29-61BA-4086-8B12-479A386AFD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602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B041-5E52-4C6E-8742-89BEFC27D850}" type="datetimeFigureOut">
              <a:rPr lang="ru-RU" smtClean="0"/>
              <a:pPr/>
              <a:t>11.07.2019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5E29-61BA-4086-8B12-479A386AFD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4384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B041-5E52-4C6E-8742-89BEFC27D850}" type="datetimeFigureOut">
              <a:rPr lang="ru-RU" smtClean="0"/>
              <a:pPr/>
              <a:t>11.07.2019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5E29-61BA-4086-8B12-479A386AFD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809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B041-5E52-4C6E-8742-89BEFC27D850}" type="datetimeFigureOut">
              <a:rPr lang="ru-RU" smtClean="0"/>
              <a:pPr/>
              <a:t>11.07.2019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5E29-61BA-4086-8B12-479A386AFD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3802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B041-5E52-4C6E-8742-89BEFC27D850}" type="datetimeFigureOut">
              <a:rPr lang="ru-RU" smtClean="0"/>
              <a:pPr/>
              <a:t>11.07.2019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5E29-61BA-4086-8B12-479A386AFD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277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B041-5E52-4C6E-8742-89BEFC27D850}" type="datetimeFigureOut">
              <a:rPr lang="ru-RU" smtClean="0"/>
              <a:pPr/>
              <a:t>11.07.2019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5E29-61BA-4086-8B12-479A386AFD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658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B041-5E52-4C6E-8742-89BEFC27D850}" type="datetimeFigureOut">
              <a:rPr lang="ru-RU" smtClean="0"/>
              <a:pPr/>
              <a:t>11.07.2019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5E29-61BA-4086-8B12-479A386AFD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268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B041-5E52-4C6E-8742-89BEFC27D850}" type="datetimeFigureOut">
              <a:rPr lang="ru-RU" smtClean="0"/>
              <a:pPr/>
              <a:t>11.07.2019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5E29-61BA-4086-8B12-479A386AFD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568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B041-5E52-4C6E-8742-89BEFC27D850}" type="datetimeFigureOut">
              <a:rPr lang="ru-RU" smtClean="0"/>
              <a:pPr/>
              <a:t>11.07.2019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5E29-61BA-4086-8B12-479A386AFD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080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B041-5E52-4C6E-8742-89BEFC27D850}" type="datetimeFigureOut">
              <a:rPr lang="ru-RU" smtClean="0"/>
              <a:pPr/>
              <a:t>11.07.2019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65E29-61BA-4086-8B12-479A386AFD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54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EB041-5E52-4C6E-8742-89BEFC27D850}" type="datetimeFigureOut">
              <a:rPr lang="ru-RU" smtClean="0"/>
              <a:pPr/>
              <a:t>11.07.2019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65E29-61BA-4086-8B12-479A386AFD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304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0" y="0"/>
            <a:ext cx="1217545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22574" y="3338384"/>
            <a:ext cx="6214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Segoe UI Light" panose="020B0502040204020203" pitchFamily="34" charset="0"/>
                <a:cs typeface="Times New Roman" panose="02020603050405020304" pitchFamily="18" charset="0"/>
              </a:rPr>
              <a:t>Воскресенский муниципальный район</a:t>
            </a:r>
            <a:endParaRPr lang="ru-RU" sz="2800" dirty="0">
              <a:latin typeface="Segoe UI Light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502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6650" y="995094"/>
            <a:ext cx="994437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Century Gothic" panose="020B0502020202020204" pitchFamily="34" charset="0"/>
              </a:rPr>
              <a:t>В 2019 году будет продолжена программа по комплексному благоустройству дворовых территорий </a:t>
            </a:r>
          </a:p>
          <a:p>
            <a:pPr algn="ctr"/>
            <a:r>
              <a:rPr lang="ru-RU" sz="2300" dirty="0" smtClean="0">
                <a:latin typeface="Century Gothic" panose="020B0502020202020204" pitchFamily="34" charset="0"/>
              </a:rPr>
              <a:t>(26 дворов каждый год)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6103" y="209006"/>
            <a:ext cx="708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Century Gothic" pitchFamily="34" charset="0"/>
              </a:rPr>
              <a:t>Ремонт дворовых территорий</a:t>
            </a:r>
            <a:endParaRPr lang="ru-RU" sz="3600" dirty="0">
              <a:latin typeface="Century Gothic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8" t="27426" r="16554" b="3348"/>
          <a:stretch/>
        </p:blipFill>
        <p:spPr>
          <a:xfrm>
            <a:off x="5206314" y="2395298"/>
            <a:ext cx="6773734" cy="3994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трелка вправо с вырезом 16"/>
          <p:cNvSpPr/>
          <p:nvPr/>
        </p:nvSpPr>
        <p:spPr>
          <a:xfrm>
            <a:off x="664143" y="1982772"/>
            <a:ext cx="4245608" cy="691887"/>
          </a:xfrm>
          <a:prstGeom prst="notchedRightArrow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Детские спортивные площадки</a:t>
            </a:r>
            <a:endParaRPr lang="ru-RU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Стрелка вправо с вырезом 17"/>
          <p:cNvSpPr/>
          <p:nvPr/>
        </p:nvSpPr>
        <p:spPr>
          <a:xfrm>
            <a:off x="664143" y="3483663"/>
            <a:ext cx="4245608" cy="654733"/>
          </a:xfrm>
          <a:prstGeom prst="notchedRightArrow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Освещение</a:t>
            </a:r>
            <a:endParaRPr lang="ru-RU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Стрелка вправо с вырезом 18"/>
          <p:cNvSpPr/>
          <p:nvPr/>
        </p:nvSpPr>
        <p:spPr>
          <a:xfrm>
            <a:off x="664143" y="4254191"/>
            <a:ext cx="4245608" cy="667453"/>
          </a:xfrm>
          <a:prstGeom prst="notchedRightArrow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Озеленение</a:t>
            </a:r>
            <a:endParaRPr lang="ru-RU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664143" y="5021179"/>
            <a:ext cx="4245608" cy="688736"/>
          </a:xfrm>
          <a:prstGeom prst="notchedRightArrow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Парковочные места</a:t>
            </a:r>
            <a:endParaRPr lang="ru-RU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Стрелка вправо с вырезом 20"/>
          <p:cNvSpPr/>
          <p:nvPr/>
        </p:nvSpPr>
        <p:spPr>
          <a:xfrm>
            <a:off x="664143" y="2728326"/>
            <a:ext cx="4245608" cy="678329"/>
          </a:xfrm>
          <a:prstGeom prst="notchedRightArrow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Информационные стенды</a:t>
            </a:r>
            <a:endParaRPr lang="ru-RU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Стрелка вправо с вырезом 21"/>
          <p:cNvSpPr/>
          <p:nvPr/>
        </p:nvSpPr>
        <p:spPr>
          <a:xfrm>
            <a:off x="664143" y="5775410"/>
            <a:ext cx="4245608" cy="684043"/>
          </a:xfrm>
          <a:prstGeom prst="notchedRightArrow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Площадки для сбора мусора</a:t>
            </a:r>
            <a:endParaRPr lang="ru-RU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922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6103" y="1064343"/>
            <a:ext cx="10493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entury Gothic" panose="020B0502020202020204" pitchFamily="34" charset="0"/>
              </a:rPr>
              <a:t>В 2019 году будут выполнены работы по благоустройству дворовых территорий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6103" y="209006"/>
            <a:ext cx="708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Century Gothic" pitchFamily="34" charset="0"/>
              </a:rPr>
              <a:t>Ремонт дворовых территорий</a:t>
            </a:r>
            <a:endParaRPr lang="ru-RU" sz="3600" dirty="0">
              <a:latin typeface="Century Gothic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2821208"/>
              </p:ext>
            </p:extLst>
          </p:nvPr>
        </p:nvGraphicFramePr>
        <p:xfrm>
          <a:off x="6137189" y="2382690"/>
          <a:ext cx="5481564" cy="4120896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54815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Воскресенск, </a:t>
                      </a:r>
                      <a:r>
                        <a:rPr lang="ru-RU" sz="1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ул.Рабочая</a:t>
                      </a:r>
                      <a:r>
                        <a:rPr lang="ru-RU" sz="1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д.120, 123, 124, 125, 126, 127, 128, 130, 132, 134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 Воскресенск, г.Воскресенск, ул.Кагана, д.10, 12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 Воскресенск, г.Воскресенск, ул.Зелинского, д.5, 5а, 5б, 5в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 Воскресенск, г.Воскресенск, ул. Октябрьская, д.11, 16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 Воскресенск, г.Воскресенск, ул. Пионерская, д.19, 17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 Воскресенск, г.Воскресенск, ул. Спартака, д.12, 14, 16, 18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 Воскресенск, г.Воскресенск, ул. Андреса, д.26</a:t>
                      </a:r>
                      <a:endParaRPr lang="ru-RU" sz="10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Воскресенск,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Железнодорожная д.2в, 2б, 2а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Воскресенск,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Энгельса, д. 4, 5, 6, 7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Воскресенск,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Киселева, д. 2, 4, 6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Воскресенск,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Дзержинского, д. 5, 11, 16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Воскресенск,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Московская, д. 12, 14, 16,18, 20, 28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Воскресенск,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Центральная, д. 10, 12, 16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Воскресенск,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Карла Маркса, д. 8, 10, 14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Воскресенск,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Ленинская, д. 2, 2б, 4, 6, 7, 9, 11, 15, 17, 19, 19а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Воскресенск,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Победы, д. 5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Воскресенск,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Белинского, д. 1, 1а, 3, 3а, 5, 5б,7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Воскресенск,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Коломенская, д. 7, 9, 11, 13, 15,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Воскресенск,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Новлянская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 6, 8, 8а, 8б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Воскресенск, д.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Чемодурово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Центральная, д. 4, 5, 6, 7, 9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Белоозерский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Российская, д.1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Белоозерский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60 лет Октября, д.2, 6, 7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29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Хорлово,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ул.Воинской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славы, д.4, 5, 6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С.п.Ашитковское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с.Барановское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b="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ул.Фабрика</a:t>
                      </a:r>
                      <a:r>
                        <a:rPr lang="ru-RU" sz="1000" b="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Вперед, д.2, 3, 4, 9б, 20, 21, 22, 23, 44, 45, 46, 47, 50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78677713"/>
              </p:ext>
            </p:extLst>
          </p:nvPr>
        </p:nvGraphicFramePr>
        <p:xfrm>
          <a:off x="520118" y="2409742"/>
          <a:ext cx="4488764" cy="373496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44887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</a:t>
                      </a:r>
                      <a:r>
                        <a:rPr lang="ru-RU" sz="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Светлая, д. 1, 3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Центральная, д.4-6 до пер.Зеленый, д.2, 4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Центральная, д.36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</a:t>
                      </a:r>
                      <a:r>
                        <a:rPr lang="ru-RU" sz="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Быковского, д. 80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 Быковского , д. 40, 42.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Быковского, д. 50, 52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Андреса, д. 1/18, ул.Маркина, д. 20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Комсомольская, д.11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Менделеева, д.14 ,16, 22, 24, 26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Цесиса, д. 20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Ломоносова, д.96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Дзержинского, д.5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Дзержинского, д.20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Кагана, д.23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Зелинсого, д. 18, ул.Цесиса, д. 17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Зелинского, д.12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</a:t>
                      </a:r>
                      <a:r>
                        <a:rPr lang="ru-RU" sz="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ул.Московская</a:t>
                      </a:r>
                      <a:r>
                        <a:rPr lang="ru-RU" sz="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д.21, 21а, 21б, 21в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Московская, д.17, 19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Московская, д. 25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</a:t>
                      </a:r>
                      <a:r>
                        <a:rPr lang="ru-RU" sz="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г.Воскресенск</a:t>
                      </a:r>
                      <a:r>
                        <a:rPr lang="ru-RU" sz="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1-й Школьный переулок, д.1, 2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Г.п.Воскресенск, г.Воскресенск, ул. Мичурина, от д.17 до ул.Ленинская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97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Г.п.Хорлово</a:t>
                      </a: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пос.Хорлово</a:t>
                      </a: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ул.Победы</a:t>
                      </a: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д.1,2,3,4,4а,5,6</a:t>
                      </a:r>
                    </a:p>
                  </a:txBody>
                  <a:tcPr marL="15326" marR="15326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28746" y="1906063"/>
            <a:ext cx="363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Ремонт дворовых территорий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91966" y="1938368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Ремонт асфальтовых покрытий дворовых территорий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156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9984" y="250456"/>
            <a:ext cx="10029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Century Gothic" panose="020B0502020202020204" pitchFamily="34" charset="0"/>
                <a:ea typeface="Gadugi" panose="020B0502040204020203" pitchFamily="34" charset="0"/>
              </a:rPr>
              <a:t>Комфортная среда. Ремонт подъездов</a:t>
            </a:r>
            <a:endParaRPr lang="ru-RU" sz="2800" dirty="0">
              <a:latin typeface="Century Gothic" panose="020B0502020202020204" pitchFamily="34" charset="0"/>
              <a:ea typeface="Gadug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41" b="8280"/>
          <a:stretch/>
        </p:blipFill>
        <p:spPr>
          <a:xfrm>
            <a:off x="7478829" y="3624217"/>
            <a:ext cx="4520665" cy="300439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26339" y="1292969"/>
            <a:ext cx="7336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entury Gothic" panose="020B0502020202020204" pitchFamily="34" charset="0"/>
              </a:rPr>
              <a:t>В 2019 году в плане ремонта </a:t>
            </a:r>
            <a:r>
              <a:rPr lang="ru-RU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48</a:t>
            </a:r>
            <a:r>
              <a:rPr lang="ru-RU" sz="2400" dirty="0" smtClean="0">
                <a:latin typeface="Century Gothic" panose="020B0502020202020204" pitchFamily="34" charset="0"/>
              </a:rPr>
              <a:t> подъездов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811" y="3136544"/>
            <a:ext cx="4853022" cy="3492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1045" y="2234051"/>
            <a:ext cx="4649910" cy="301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407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9984" y="250456"/>
            <a:ext cx="10029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Century Gothic" panose="020B0502020202020204" pitchFamily="34" charset="0"/>
                <a:ea typeface="Gadugi" panose="020B0502040204020203" pitchFamily="34" charset="0"/>
              </a:rPr>
              <a:t>Комфортная среда. Ремонт подъездов</a:t>
            </a:r>
            <a:endParaRPr lang="ru-RU" sz="2800" dirty="0">
              <a:latin typeface="Century Gothic" panose="020B0502020202020204" pitchFamily="34" charset="0"/>
              <a:ea typeface="Gadugi" panose="020B05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2073" y="1026835"/>
            <a:ext cx="11065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entury Gothic" panose="020B0502020202020204" pitchFamily="34" charset="0"/>
              </a:rPr>
              <a:t>Перечень адресов, где запланировано проведение ремонта подъездов в 2019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185277"/>
              </p:ext>
            </p:extLst>
          </p:nvPr>
        </p:nvGraphicFramePr>
        <p:xfrm>
          <a:off x="2170512" y="1846564"/>
          <a:ext cx="8463860" cy="459802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47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6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311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89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324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046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038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№ </a:t>
                      </a:r>
                      <a:r>
                        <a:rPr lang="ru-RU" sz="1000" u="none" strike="noStrike" dirty="0" err="1">
                          <a:effectLst/>
                          <a:latin typeface="Century Gothic" panose="020B0502020202020204" pitchFamily="34" charset="0"/>
                        </a:rPr>
                        <a:t>пп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Управляющая организация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Адрес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кол-во подъездов в </a:t>
                      </a:r>
                      <a:r>
                        <a:rPr lang="ru-RU" sz="1000" u="none" strike="noStrike" dirty="0" err="1">
                          <a:effectLst/>
                          <a:latin typeface="Century Gothic" panose="020B0502020202020204" pitchFamily="34" charset="0"/>
                        </a:rPr>
                        <a:t>МКД,требующих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 ремонта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кол-во этажей в МКД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90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Выполнение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37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Городское поселение Воскресенск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53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МУП "Управление домами"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г. Воскресенск, ул. Железнодорожная, д. 2а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      II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МУП "Управление домами"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г. Воскресенск, ул. Железнодорожная, д. 2б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      II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МУП "Управление домами"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г. Воскресенск, ул. Железнодорожная, д. 2г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</a:rPr>
                        <a:t>      I 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МУП "Управление домами"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г.Воскресенск, ул.Октябрьская,д.1/2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      III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МУП "Управление домами"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г. Воскресенск, ул. Октябрьская, д. 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      IV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МУП "Управление домами"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г. Воскресенск, ул. Октябрьская, д. 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      III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37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МУП "Управление домами"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г. Воскресенск, ул. Победы, д. 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      IV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МУП "Управление домами"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г. Воскресенск, ул. Менделеева, д.9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      IV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МУП "Управление домами"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г. Воскресенск, ул. Менделеева, д.21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      IV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АО "УК "ДомСервис"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г. Воскресенск, ул. Зелинского,д.30/12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      III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37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ООО "Инстрой </a:t>
                      </a:r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XXI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век"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г. Воскресенск, ул. Зелинского,д.6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      II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ООО "Инстрой </a:t>
                      </a:r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XXI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век"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г. Воскресенск, ул. Зелинского,д.10а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</a:rPr>
                        <a:t>      II 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37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ООО "ВДСК-Сервис"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г. Воскресенск, ул. Рабочая,д.121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      II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ООО "ВДСК-Сервис"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г. Воскресенск, ул. Советская,д.18а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      II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053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Итого по г. Воскресенск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42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053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АО "УК "ДомСервис"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 err="1" smtClean="0">
                          <a:effectLst/>
                          <a:latin typeface="Century Gothic" panose="020B0502020202020204" pitchFamily="34" charset="0"/>
                        </a:rPr>
                        <a:t>С.п</a:t>
                      </a:r>
                      <a:r>
                        <a:rPr lang="ru-RU" sz="10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. Фединское, 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с. Федино, д. 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      IV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107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АО "УК "ДомСервис"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 err="1" smtClean="0">
                          <a:effectLst/>
                          <a:latin typeface="Century Gothic" panose="020B0502020202020204" pitchFamily="34" charset="0"/>
                        </a:rPr>
                        <a:t>С.п</a:t>
                      </a:r>
                      <a:r>
                        <a:rPr lang="ru-RU" sz="10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ru-RU" sz="1000" u="none" strike="noStrike" dirty="0" err="1" smtClean="0">
                          <a:effectLst/>
                          <a:latin typeface="Century Gothic" panose="020B0502020202020204" pitchFamily="34" charset="0"/>
                        </a:rPr>
                        <a:t>Ашитковское</a:t>
                      </a:r>
                      <a:r>
                        <a:rPr lang="ru-RU" sz="10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,  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с. </a:t>
                      </a:r>
                      <a:r>
                        <a:rPr lang="ru-RU" sz="1000" u="none" strike="noStrike" dirty="0" err="1" smtClean="0">
                          <a:effectLst/>
                          <a:latin typeface="Century Gothic" panose="020B0502020202020204" pitchFamily="34" charset="0"/>
                        </a:rPr>
                        <a:t>Ашитково</a:t>
                      </a:r>
                      <a:r>
                        <a:rPr lang="ru-RU" sz="10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, ул. 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Парковая  д. 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</a:rPr>
                        <a:t>      IV </a:t>
                      </a:r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квартал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7561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ИТОГО: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48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903" marR="3903" marT="3903" marB="0" anchor="b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096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4670" y="3522125"/>
            <a:ext cx="4440195" cy="3108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9984" y="250456"/>
            <a:ext cx="10029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entury Gothic" panose="020B0502020202020204" pitchFamily="34" charset="0"/>
                <a:ea typeface="Gadugi" panose="020B0502040204020203" pitchFamily="34" charset="0"/>
              </a:rPr>
              <a:t>Переселение граждан из аварийного жилья</a:t>
            </a:r>
            <a:endParaRPr lang="ru-RU" sz="2400" dirty="0">
              <a:latin typeface="Century Gothic" panose="020B0502020202020204" pitchFamily="34" charset="0"/>
              <a:ea typeface="Gadug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8897" y="1111678"/>
            <a:ext cx="1193946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Century Gothic" panose="020B0502020202020204" pitchFamily="34" charset="0"/>
              </a:rPr>
              <a:t>                                          </a:t>
            </a:r>
            <a:r>
              <a:rPr lang="ru-RU" sz="1300" dirty="0" smtClean="0">
                <a:latin typeface="Century Gothic" panose="020B0502020202020204" pitchFamily="34" charset="0"/>
              </a:rPr>
              <a:t>С </a:t>
            </a:r>
            <a:r>
              <a:rPr lang="ru-RU" sz="1300" dirty="0">
                <a:latin typeface="Century Gothic" panose="020B0502020202020204" pitchFamily="34" charset="0"/>
              </a:rPr>
              <a:t>2018 года Воскресенский муниципальный район участвует в региональной программе расселения аварийного жилья. </a:t>
            </a:r>
            <a:endParaRPr lang="ru-RU" sz="1300" dirty="0" smtClean="0">
              <a:latin typeface="Century Gothic" panose="020B0502020202020204" pitchFamily="34" charset="0"/>
            </a:endParaRPr>
          </a:p>
          <a:p>
            <a:endParaRPr lang="ru-RU" sz="1000" dirty="0">
              <a:latin typeface="Century Gothic" panose="020B0502020202020204" pitchFamily="34" charset="0"/>
            </a:endParaRPr>
          </a:p>
          <a:p>
            <a:r>
              <a:rPr lang="ru-RU" sz="1100" dirty="0">
                <a:latin typeface="Century Gothic" panose="020B0502020202020204" pitchFamily="34" charset="0"/>
              </a:rPr>
              <a:t>Перечень аварийных многоквартирных домов, включенных в адресную программу Московской области "Переселение граждан из аварийного жилищного фонда в Московской области на 2016-2020 годы</a:t>
            </a:r>
            <a:r>
              <a:rPr lang="ru-RU" sz="1100" dirty="0" smtClean="0">
                <a:latin typeface="Century Gothic" panose="020B0502020202020204" pitchFamily="34" charset="0"/>
              </a:rPr>
              <a:t>":</a:t>
            </a:r>
          </a:p>
          <a:p>
            <a:endParaRPr lang="ru-RU" sz="1000" dirty="0">
              <a:latin typeface="Century Gothic" panose="020B0502020202020204" pitchFamily="34" charset="0"/>
            </a:endParaRPr>
          </a:p>
          <a:p>
            <a:r>
              <a:rPr lang="ru-RU" sz="1000" dirty="0" smtClean="0">
                <a:latin typeface="Century Gothic" panose="020B0502020202020204" pitchFamily="34" charset="0"/>
              </a:rPr>
              <a:t>·        </a:t>
            </a:r>
            <a:r>
              <a:rPr lang="ru-RU" sz="1000" dirty="0">
                <a:latin typeface="Century Gothic" panose="020B0502020202020204" pitchFamily="34" charset="0"/>
              </a:rPr>
              <a:t>Воскресенский район, д. </a:t>
            </a:r>
            <a:r>
              <a:rPr lang="ru-RU" sz="1000" dirty="0" err="1">
                <a:latin typeface="Century Gothic" panose="020B0502020202020204" pitchFamily="34" charset="0"/>
              </a:rPr>
              <a:t>Золотово</a:t>
            </a:r>
            <a:r>
              <a:rPr lang="ru-RU" sz="1000" dirty="0">
                <a:latin typeface="Century Gothic" panose="020B0502020202020204" pitchFamily="34" charset="0"/>
              </a:rPr>
              <a:t>, ул. Фабричная, д. 1, 3, 4, 9;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·        </a:t>
            </a:r>
            <a:r>
              <a:rPr lang="ru-RU" sz="1000" dirty="0">
                <a:latin typeface="Century Gothic" panose="020B0502020202020204" pitchFamily="34" charset="0"/>
              </a:rPr>
              <a:t>Воскресенский район, д. </a:t>
            </a:r>
            <a:r>
              <a:rPr lang="ru-RU" sz="1000" dirty="0" err="1">
                <a:latin typeface="Century Gothic" panose="020B0502020202020204" pitchFamily="34" charset="0"/>
              </a:rPr>
              <a:t>Ашитково</a:t>
            </a:r>
            <a:r>
              <a:rPr lang="ru-RU" sz="1000" dirty="0">
                <a:latin typeface="Century Gothic" panose="020B0502020202020204" pitchFamily="34" charset="0"/>
              </a:rPr>
              <a:t>, ул. Юбилейная, д. 3а;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·        </a:t>
            </a:r>
            <a:r>
              <a:rPr lang="ru-RU" sz="1000" dirty="0">
                <a:latin typeface="Century Gothic" panose="020B0502020202020204" pitchFamily="34" charset="0"/>
              </a:rPr>
              <a:t>Воскресенский район, с. Барановское, ул. Фабрики "Вперед" д. 1, 20, 22;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·        Воскресенский </a:t>
            </a:r>
            <a:r>
              <a:rPr lang="ru-RU" sz="1000" dirty="0">
                <a:latin typeface="Century Gothic" panose="020B0502020202020204" pitchFamily="34" charset="0"/>
              </a:rPr>
              <a:t>район, пос. им. </a:t>
            </a:r>
            <a:r>
              <a:rPr lang="ru-RU" sz="1000" dirty="0" err="1">
                <a:latin typeface="Century Gothic" panose="020B0502020202020204" pitchFamily="34" charset="0"/>
              </a:rPr>
              <a:t>Цюрупы</a:t>
            </a:r>
            <a:r>
              <a:rPr lang="ru-RU" sz="1000" dirty="0">
                <a:latin typeface="Century Gothic" panose="020B0502020202020204" pitchFamily="34" charset="0"/>
              </a:rPr>
              <a:t>, ул. Рабочий городок, д. 2;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·        </a:t>
            </a:r>
            <a:r>
              <a:rPr lang="ru-RU" sz="1000" dirty="0">
                <a:latin typeface="Century Gothic" panose="020B0502020202020204" pitchFamily="34" charset="0"/>
              </a:rPr>
              <a:t>Воскресенский район, пос. им. </a:t>
            </a:r>
            <a:r>
              <a:rPr lang="ru-RU" sz="1000" dirty="0" err="1">
                <a:latin typeface="Century Gothic" panose="020B0502020202020204" pitchFamily="34" charset="0"/>
              </a:rPr>
              <a:t>Цюрупы</a:t>
            </a:r>
            <a:r>
              <a:rPr lang="ru-RU" sz="1000" dirty="0">
                <a:latin typeface="Century Gothic" panose="020B0502020202020204" pitchFamily="34" charset="0"/>
              </a:rPr>
              <a:t>, ул. Октябрьская, д. 73, подъезд 1;</a:t>
            </a:r>
          </a:p>
          <a:p>
            <a:r>
              <a:rPr lang="ru-RU" sz="1000" dirty="0" smtClean="0">
                <a:latin typeface="Century Gothic" panose="020B0502020202020204" pitchFamily="34" charset="0"/>
              </a:rPr>
              <a:t>·        </a:t>
            </a:r>
            <a:r>
              <a:rPr lang="ru-RU" sz="1000" dirty="0">
                <a:latin typeface="Century Gothic" panose="020B0502020202020204" pitchFamily="34" charset="0"/>
              </a:rPr>
              <a:t>г. Воскресенск, ул. </a:t>
            </a:r>
            <a:r>
              <a:rPr lang="ru-RU" sz="1000" dirty="0" err="1">
                <a:latin typeface="Century Gothic" panose="020B0502020202020204" pitchFamily="34" charset="0"/>
              </a:rPr>
              <a:t>Андреса</a:t>
            </a:r>
            <a:r>
              <a:rPr lang="ru-RU" sz="1000" dirty="0">
                <a:latin typeface="Century Gothic" panose="020B0502020202020204" pitchFamily="34" charset="0"/>
              </a:rPr>
              <a:t>, д. 11.</a:t>
            </a:r>
          </a:p>
          <a:p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897" y="3161281"/>
            <a:ext cx="974075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Century Gothic" panose="020B0502020202020204" pitchFamily="34" charset="0"/>
              </a:rPr>
              <a:t>Перечень МКД, признанных аварийными и планируемых к включению в перспективную программу Московской области "Переселение граждан из аварийного жилищного фонда в Московской области на 2021-2023 годы":</a:t>
            </a:r>
          </a:p>
          <a:p>
            <a:endParaRPr lang="ru-RU" sz="1000" dirty="0">
              <a:latin typeface="Century Gothic" panose="020B0502020202020204" pitchFamily="34" charset="0"/>
            </a:endParaRPr>
          </a:p>
          <a:p>
            <a:r>
              <a:rPr lang="ru-RU" sz="1000" dirty="0">
                <a:latin typeface="Century Gothic" panose="020B0502020202020204" pitchFamily="34" charset="0"/>
              </a:rPr>
              <a:t>·        Воскресенский район, д. </a:t>
            </a:r>
            <a:r>
              <a:rPr lang="ru-RU" sz="1000" dirty="0" err="1">
                <a:latin typeface="Century Gothic" panose="020B0502020202020204" pitchFamily="34" charset="0"/>
              </a:rPr>
              <a:t>Золотово</a:t>
            </a:r>
            <a:r>
              <a:rPr lang="ru-RU" sz="1000" dirty="0">
                <a:latin typeface="Century Gothic" panose="020B0502020202020204" pitchFamily="34" charset="0"/>
              </a:rPr>
              <a:t>, ул. Фабричная, д. 10;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·        Воскресенский район, с. </a:t>
            </a:r>
            <a:r>
              <a:rPr lang="ru-RU" sz="1000" dirty="0" err="1">
                <a:latin typeface="Century Gothic" panose="020B0502020202020204" pitchFamily="34" charset="0"/>
              </a:rPr>
              <a:t>Фаустово</a:t>
            </a:r>
            <a:r>
              <a:rPr lang="ru-RU" sz="1000" dirty="0">
                <a:latin typeface="Century Gothic" panose="020B0502020202020204" pitchFamily="34" charset="0"/>
              </a:rPr>
              <a:t>, д. 9;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·        Воскресенский район, д. </a:t>
            </a:r>
            <a:r>
              <a:rPr lang="ru-RU" sz="1000" dirty="0" err="1">
                <a:latin typeface="Century Gothic" panose="020B0502020202020204" pitchFamily="34" charset="0"/>
              </a:rPr>
              <a:t>Щельпино</a:t>
            </a:r>
            <a:r>
              <a:rPr lang="ru-RU" sz="1000" dirty="0">
                <a:latin typeface="Century Gothic" panose="020B0502020202020204" pitchFamily="34" charset="0"/>
              </a:rPr>
              <a:t>, ул. Центральная, д. 133;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·        Воскресенский район, с. Барановское, ул. Фабрики "Вперед", д. 6, 7, 8, 17, 24, 25, 26;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·        Воскресенский район, д. </a:t>
            </a:r>
            <a:r>
              <a:rPr lang="ru-RU" sz="1000" dirty="0" err="1">
                <a:latin typeface="Century Gothic" panose="020B0502020202020204" pitchFamily="34" charset="0"/>
              </a:rPr>
              <a:t>Щербово</a:t>
            </a:r>
            <a:r>
              <a:rPr lang="ru-RU" sz="1000" dirty="0">
                <a:latin typeface="Century Gothic" panose="020B0502020202020204" pitchFamily="34" charset="0"/>
              </a:rPr>
              <a:t>, ул. Малага, д. 1, 3;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·        Воскресенский район, д. Городище, ул. Мира, д. 6, 11;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·        Воскресенский район, с. Невское, д. 53, 54, 55;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·        г. Воскресенск, ул. Мичурина, д. 2;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·        г. Воскресенск, ул. Московская, д. 27;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·        Воскресенский район, п. Хорлово, ул. 1-ая Пятилетка, д. 1, 2, 3;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·        Воскресенский район, п. Хорлово, пл. Ленина, д. 8;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·        Воскресенский район, пос. им. </a:t>
            </a:r>
            <a:r>
              <a:rPr lang="ru-RU" sz="1000" dirty="0" err="1">
                <a:latin typeface="Century Gothic" panose="020B0502020202020204" pitchFamily="34" charset="0"/>
              </a:rPr>
              <a:t>Цюрупы</a:t>
            </a:r>
            <a:r>
              <a:rPr lang="ru-RU" sz="1000" dirty="0">
                <a:latin typeface="Century Gothic" panose="020B0502020202020204" pitchFamily="34" charset="0"/>
              </a:rPr>
              <a:t>, ул. Октябрьская, д. 27, 33, 35, 37, 39;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·        Воскресенский район, пос. им. </a:t>
            </a:r>
            <a:r>
              <a:rPr lang="ru-RU" sz="1000" dirty="0" err="1">
                <a:latin typeface="Century Gothic" panose="020B0502020202020204" pitchFamily="34" charset="0"/>
              </a:rPr>
              <a:t>Цюрупы</a:t>
            </a:r>
            <a:r>
              <a:rPr lang="ru-RU" sz="1000" dirty="0">
                <a:latin typeface="Century Gothic" panose="020B0502020202020204" pitchFamily="34" charset="0"/>
              </a:rPr>
              <a:t>, ул. Октябрьская, д. 41, 59;</a:t>
            </a:r>
          </a:p>
          <a:p>
            <a:r>
              <a:rPr lang="ru-RU" sz="1000" dirty="0">
                <a:latin typeface="Century Gothic" panose="020B0502020202020204" pitchFamily="34" charset="0"/>
              </a:rPr>
              <a:t>·        Воскресенский район, пос. им. </a:t>
            </a:r>
            <a:r>
              <a:rPr lang="ru-RU" sz="1000" dirty="0" err="1">
                <a:latin typeface="Century Gothic" panose="020B0502020202020204" pitchFamily="34" charset="0"/>
              </a:rPr>
              <a:t>Цюрупы</a:t>
            </a:r>
            <a:r>
              <a:rPr lang="ru-RU" sz="1000" dirty="0">
                <a:latin typeface="Century Gothic" panose="020B0502020202020204" pitchFamily="34" charset="0"/>
              </a:rPr>
              <a:t>, ул. Ленинская, д. 210.</a:t>
            </a:r>
          </a:p>
        </p:txBody>
      </p:sp>
    </p:spTree>
    <p:extLst>
      <p:ext uri="{BB962C8B-B14F-4D97-AF65-F5344CB8AC3E}">
        <p14:creationId xmlns:p14="http://schemas.microsoft.com/office/powerpoint/2010/main" xmlns="" val="321154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9984" y="250456"/>
            <a:ext cx="10029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entury Gothic" panose="020B0502020202020204" pitchFamily="34" charset="0"/>
                <a:ea typeface="Gadugi" panose="020B0502040204020203" pitchFamily="34" charset="0"/>
              </a:rPr>
              <a:t>Дороги. Ремонт региональных дорог</a:t>
            </a:r>
            <a:endParaRPr lang="ru-RU" sz="2400" dirty="0">
              <a:latin typeface="Century Gothic" panose="020B0502020202020204" pitchFamily="34" charset="0"/>
              <a:ea typeface="Gadug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39984" y="1172408"/>
            <a:ext cx="10331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entury Gothic" panose="020B0502020202020204" pitchFamily="34" charset="0"/>
              </a:rPr>
              <a:t>Перечень участков ремонта автомобильных дорог регионального и</a:t>
            </a:r>
            <a:br>
              <a:rPr lang="ru-RU" sz="1600" dirty="0">
                <a:latin typeface="Century Gothic" panose="020B0502020202020204" pitchFamily="34" charset="0"/>
              </a:rPr>
            </a:br>
            <a:r>
              <a:rPr lang="ru-RU" sz="1600" dirty="0">
                <a:latin typeface="Century Gothic" panose="020B0502020202020204" pitchFamily="34" charset="0"/>
              </a:rPr>
              <a:t>межмуниципального значения Московской области на 2019 </a:t>
            </a:r>
            <a:r>
              <a:rPr lang="ru-RU" sz="1600" dirty="0" smtClean="0">
                <a:latin typeface="Century Gothic" panose="020B0502020202020204" pitchFamily="34" charset="0"/>
              </a:rPr>
              <a:t>год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7140500"/>
              </p:ext>
            </p:extLst>
          </p:nvPr>
        </p:nvGraphicFramePr>
        <p:xfrm>
          <a:off x="913598" y="1934615"/>
          <a:ext cx="6908678" cy="1958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14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44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entury Gothic" panose="020B0502020202020204" pitchFamily="34" charset="0"/>
                        </a:rPr>
                        <a:t>Наименование автомобильных дорог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Century Gothic" panose="020B0502020202020204" pitchFamily="34" charset="0"/>
                        </a:rPr>
                        <a:t>Площадь, </a:t>
                      </a:r>
                      <a:r>
                        <a:rPr lang="ru-RU" sz="1200" b="1" u="none" strike="noStrike" dirty="0" err="1">
                          <a:effectLst/>
                          <a:latin typeface="Century Gothic" panose="020B0502020202020204" pitchFamily="34" charset="0"/>
                        </a:rPr>
                        <a:t>кв.м</a:t>
                      </a:r>
                      <a:r>
                        <a:rPr lang="ru-RU" sz="1200" b="1" u="none" strike="noStrike" dirty="0"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"Соболево-</a:t>
                      </a:r>
                      <a:r>
                        <a:rPr lang="ru-RU" sz="1200" u="none" strike="noStrike" dirty="0" err="1">
                          <a:effectLst/>
                          <a:latin typeface="Century Gothic" panose="020B0502020202020204" pitchFamily="34" charset="0"/>
                        </a:rPr>
                        <a:t>Цюрупа</a:t>
                      </a:r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-Конобеево-Барановское"-</a:t>
                      </a:r>
                      <a:r>
                        <a:rPr lang="ru-RU" sz="1200" u="none" strike="noStrike" dirty="0" err="1">
                          <a:effectLst/>
                          <a:latin typeface="Century Gothic" panose="020B0502020202020204" pitchFamily="34" charset="0"/>
                        </a:rPr>
                        <a:t>Бессоново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entury Gothic" panose="020B0502020202020204" pitchFamily="34" charset="0"/>
                        </a:rPr>
                        <a:t>6 029,00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45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Century Gothic" panose="020B0502020202020204" pitchFamily="34" charset="0"/>
                        </a:rPr>
                        <a:t>"ММК - Чечевилово - МБК" - Ашитково - Губино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entury Gothic" panose="020B0502020202020204" pitchFamily="34" charset="0"/>
                        </a:rPr>
                        <a:t>9 195,90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45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Century Gothic" panose="020B0502020202020204" pitchFamily="34" charset="0"/>
                        </a:rPr>
                        <a:t>"ММК - Чечевилово - МБК" - Ворщиково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entury Gothic" panose="020B0502020202020204" pitchFamily="34" charset="0"/>
                        </a:rPr>
                        <a:t>17 004,00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45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Century Gothic" panose="020B0502020202020204" pitchFamily="34" charset="0"/>
                        </a:rPr>
                        <a:t>г. Воскресенск, ул. Федотовская (уч-к 2)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4 200,00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45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Century Gothic" panose="020B0502020202020204" pitchFamily="34" charset="0"/>
                        </a:rPr>
                        <a:t>г. Воскресенск, ул. Рудничная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entury Gothic" panose="020B0502020202020204" pitchFamily="34" charset="0"/>
                        </a:rPr>
                        <a:t>12 061,00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45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Century Gothic" panose="020B0502020202020204" pitchFamily="34" charset="0"/>
                        </a:rPr>
                        <a:t>Чемодуровская развязка - Федино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Century Gothic" panose="020B0502020202020204" pitchFamily="34" charset="0"/>
                        </a:rPr>
                        <a:t>2 886,10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45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u="none" strike="noStrike">
                          <a:effectLst/>
                          <a:latin typeface="Century Gothic" panose="020B0502020202020204" pitchFamily="34" charset="0"/>
                        </a:rPr>
                        <a:t>"ММК - Чечевилово - МБК" - Фаустово - Алешино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41 894,00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45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31" b="64617"/>
          <a:stretch/>
        </p:blipFill>
        <p:spPr>
          <a:xfrm>
            <a:off x="817965" y="4206238"/>
            <a:ext cx="10122622" cy="2444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7632" y="1934615"/>
            <a:ext cx="3790950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2396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9984" y="250456"/>
            <a:ext cx="10029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entury Gothic" panose="020B0502020202020204" pitchFamily="34" charset="0"/>
                <a:ea typeface="Gadugi" panose="020B0502040204020203" pitchFamily="34" charset="0"/>
              </a:rPr>
              <a:t>Дороги. Ремонт муниципальных дорог</a:t>
            </a:r>
            <a:endParaRPr lang="ru-RU" sz="2400" dirty="0">
              <a:latin typeface="Century Gothic" panose="020B0502020202020204" pitchFamily="34" charset="0"/>
              <a:ea typeface="Gadugi" panose="020B0502040204020203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2723203"/>
              </p:ext>
            </p:extLst>
          </p:nvPr>
        </p:nvGraphicFramePr>
        <p:xfrm>
          <a:off x="1027228" y="1568719"/>
          <a:ext cx="5076452" cy="4592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48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06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24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78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06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00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Наименование объекта (адрес)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Площадь ремонта дорожного покрытия, </a:t>
                      </a:r>
                      <a:r>
                        <a:rPr lang="ru-RU" sz="800" u="none" strike="noStrike" dirty="0" err="1">
                          <a:effectLst/>
                          <a:latin typeface="Century Gothic" panose="020B0502020202020204" pitchFamily="34" charset="0"/>
                        </a:rPr>
                        <a:t>кв.м</a:t>
                      </a:r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Площадь ремонтируемого тротуара, </a:t>
                      </a:r>
                      <a:r>
                        <a:rPr lang="ru-RU" sz="800" u="none" strike="noStrike" dirty="0" err="1">
                          <a:effectLst/>
                          <a:latin typeface="Century Gothic" panose="020B0502020202020204" pitchFamily="34" charset="0"/>
                        </a:rPr>
                        <a:t>кв.м</a:t>
                      </a:r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 (если есть)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Общая площадь, </a:t>
                      </a:r>
                      <a:r>
                        <a:rPr lang="ru-RU" sz="800" u="none" strike="noStrike" dirty="0" err="1">
                          <a:effectLst/>
                          <a:latin typeface="Century Gothic" panose="020B0502020202020204" pitchFamily="34" charset="0"/>
                        </a:rPr>
                        <a:t>кв.м</a:t>
                      </a:r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Приведенная </a:t>
                      </a:r>
                      <a:r>
                        <a:rPr lang="ru-RU" sz="8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протяженность </a:t>
                      </a:r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ремонта, км.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00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п. Хорлово от региональной дороги Воскресенск-Егорьевск до ул. Советская, д.85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0,069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п. Хорлово, от ул. Советская, д.85 до ул. Советская., д.125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1 081,00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1 081,00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0,154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п. Хорлово от ул. Советская, до ул. Комсомольская, д.1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915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915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0,131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г.п. Хорлово, р.п. Хорлово, пл. Ленина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1 001,80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1 001,80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0,143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пос. Хорлово, ул. Интернатская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0,064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пос. Хорлово, ул. Интернатская, м/, д.5 и котельной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0,059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р.п. Хорлово, ул. Новая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2 696,00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2 696,00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0,385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р.п. Хорлово, ул. Колхозная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650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650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0,093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р.п. Хорлово, ул. Колхозная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2 080,00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2 080,00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0,297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п. Хорлово, ул. Советская, от д.1-а до региональной дороги ул.Советская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248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248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0,035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п. Хорлово, ул. Колхозная, от д.8 до кладбища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453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0,065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п.Хорлово, ул. Колхозная, д.2 до д.1-а ул. Советская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350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350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0,05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г.п. Хорлово, д. Елкино, ул. Совхозная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1 856,00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1 856,00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0,265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г.п. Хорлово, д. Ильино, ул. Ключевая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315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315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0,045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п. Хорлово, ул. Зайцева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1 231,00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1 231,00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0,176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г.п. Хорлово, р.п. Хорлово, ул. Школьная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845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845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0,121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г.п. Хорлово, д. Елкино, ул. Школьная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482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482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0,069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д. Ворщиково, ул. Центральная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4 005,00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4 005,00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0,572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д. Цибино, ул. Весенняя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5 240,00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5 240,00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0,749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п. Белоозерский ул. Пионерская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3 840,00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3 840,00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0,549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п. Белоозерский, ул. 60 лет Октября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6 450,00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6 450,00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0,921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п. Белоозерский, ул. Молодежная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4 491,00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4 491,00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0,642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5069355"/>
              </p:ext>
            </p:extLst>
          </p:nvPr>
        </p:nvGraphicFramePr>
        <p:xfrm>
          <a:off x="6393240" y="2355777"/>
          <a:ext cx="5076452" cy="3881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48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06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24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78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06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г. Воскресенск, ул. Боровая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1 330,00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1 330,00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г. Воскресенск, ул. Колхозная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1 498,00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1 100,00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2 598,00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0,371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г. Воскресенск, ул. Карла Маркса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11 850,50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2 590,00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14 440,50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2,063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г. Воскресенск ,ул. Железнодорожная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18 000,00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18 500,00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2,643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г. Воскресенск, проезд к Мосавтодору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4 050,00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4 050,00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0,579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д.Косяково ул.Молодежная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1 680,00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1 680,00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д.Косяково ул.Юбилейная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2 745,60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2 745,60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0,392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с. Новлянское уч. 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572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572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0,082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с.Федино уч.1.2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1 540,00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1 540,00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с.Федино уч.1.10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1 062,00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1 062,00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0,152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д. Катунино уч.1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3 202,50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3 202,50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0,458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д.Богатищево участок № 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570,5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570,5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0,082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д.Богатищево участок № 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563,5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563,5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0,081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д.Богатищево участок № 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602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602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0,086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д.Щербово участок 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616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616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0,088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д.Щербово участок № 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1 480,00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1 480,00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0,211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с.Конобеево ул.Центральная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2 480,00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2 480,00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0,354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с.Конобеево, ул.Калинина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3 600,00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3 600,00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0,514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пос. Виноградово ул.Садовая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756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756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0,108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пос. Виноградово ул.1 Мая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825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825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0,118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п.Виноградово ул.Ленинская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1 137,50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1 137,50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0,163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п.Виноградово ул.Московская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1 400,00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1 400,00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п.Виноградово, ул.Пионерская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960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960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0,137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г. п. им. Цюрупы, дер. Дворниково.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5 191,50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5 191,50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0,742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г. п. им. Цюрупы, ул. Склянского.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2 443,00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2 443,00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0,349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г. п. им. Цюрупы, ул. Заречная.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3 867,50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3 867,50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0,553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г. п. им. Цюрупы, ул. Пионерская.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900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900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0,129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г. п. им. Цюрупы, ул. Гражданская.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0,071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г.Воскресенск, улица Цесиса 23 Сабурово водозаборный узел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1 952,00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1 952,00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0,279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г. Воскресенск, пер.Тенистый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1 065,00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1 065,00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0,152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311981"/>
              </p:ext>
            </p:extLst>
          </p:nvPr>
        </p:nvGraphicFramePr>
        <p:xfrm>
          <a:off x="6393240" y="1506727"/>
          <a:ext cx="5076452" cy="860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48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06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24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678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06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000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Наименование объекта (адрес)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Площадь ремонта дорожного покрытия, </a:t>
                      </a:r>
                      <a:r>
                        <a:rPr lang="ru-RU" sz="800" u="none" strike="noStrike" dirty="0" err="1">
                          <a:effectLst/>
                          <a:latin typeface="Century Gothic" panose="020B0502020202020204" pitchFamily="34" charset="0"/>
                        </a:rPr>
                        <a:t>кв.м</a:t>
                      </a:r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Площадь ремонтируемого тротуара, </a:t>
                      </a:r>
                      <a:r>
                        <a:rPr lang="ru-RU" sz="800" u="none" strike="noStrike" dirty="0" err="1">
                          <a:effectLst/>
                          <a:latin typeface="Century Gothic" panose="020B0502020202020204" pitchFamily="34" charset="0"/>
                        </a:rPr>
                        <a:t>кв.м</a:t>
                      </a:r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 (если есть)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Общая площадь, </a:t>
                      </a:r>
                      <a:r>
                        <a:rPr lang="ru-RU" sz="800" u="none" strike="noStrike" dirty="0" err="1">
                          <a:effectLst/>
                          <a:latin typeface="Century Gothic" panose="020B0502020202020204" pitchFamily="34" charset="0"/>
                        </a:rPr>
                        <a:t>кв.м</a:t>
                      </a:r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Приведенная </a:t>
                      </a:r>
                      <a:r>
                        <a:rPr lang="ru-RU" sz="8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протяженность </a:t>
                      </a:r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ремонта, км.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410" marR="3410" marT="341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39984" y="1099384"/>
            <a:ext cx="10426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entury Gothic" panose="020B0502020202020204" pitchFamily="34" charset="0"/>
              </a:rPr>
              <a:t>В 2019 году будет отремонтировано более 122,2 тыс. </a:t>
            </a:r>
            <a:r>
              <a:rPr lang="ru-RU" sz="1600" dirty="0" err="1" smtClean="0">
                <a:latin typeface="Century Gothic" panose="020B0502020202020204" pitchFamily="34" charset="0"/>
              </a:rPr>
              <a:t>кв.м</a:t>
            </a:r>
            <a:r>
              <a:rPr lang="ru-RU" sz="1600" dirty="0" smtClean="0">
                <a:latin typeface="Century Gothic" panose="020B0502020202020204" pitchFamily="34" charset="0"/>
              </a:rPr>
              <a:t>. дорожного покрытия (включая тротуары)</a:t>
            </a:r>
            <a:endParaRPr lang="ru-RU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09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9984" y="250456"/>
            <a:ext cx="10029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entury Gothic" panose="020B0502020202020204" pitchFamily="34" charset="0"/>
                <a:ea typeface="Gadugi" panose="020B0502040204020203" pitchFamily="34" charset="0"/>
              </a:rPr>
              <a:t>Транспортная инфраструктура</a:t>
            </a:r>
            <a:endParaRPr lang="ru-RU" sz="2400" dirty="0">
              <a:latin typeface="Century Gothic" panose="020B0502020202020204" pitchFamily="34" charset="0"/>
              <a:ea typeface="Gadugi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9984" y="1256502"/>
            <a:ext cx="10750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entury Gothic" panose="020B0502020202020204" pitchFamily="34" charset="0"/>
              </a:rPr>
              <a:t>В 2019 году будет начато строительство мостового перехода через </a:t>
            </a:r>
            <a:r>
              <a:rPr lang="ru-RU" sz="1600" dirty="0" err="1" smtClean="0">
                <a:latin typeface="Century Gothic" panose="020B0502020202020204" pitchFamily="34" charset="0"/>
              </a:rPr>
              <a:t>р.Москва</a:t>
            </a:r>
            <a:r>
              <a:rPr lang="ru-RU" sz="1600" dirty="0" smtClean="0">
                <a:latin typeface="Century Gothic" panose="020B0502020202020204" pitchFamily="34" charset="0"/>
              </a:rPr>
              <a:t> (</a:t>
            </a:r>
            <a:r>
              <a:rPr lang="ru-RU" sz="1600" dirty="0" err="1" smtClean="0">
                <a:latin typeface="Century Gothic" panose="020B0502020202020204" pitchFamily="34" charset="0"/>
              </a:rPr>
              <a:t>Афанасьевский</a:t>
            </a:r>
            <a:r>
              <a:rPr lang="ru-RU" sz="1600" dirty="0" smtClean="0">
                <a:latin typeface="Century Gothic" panose="020B0502020202020204" pitchFamily="34" charset="0"/>
              </a:rPr>
              <a:t> мост) 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http://in-voskresensk.ru/upload/40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9097" y="3274240"/>
            <a:ext cx="5685892" cy="2453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58838" y="6059441"/>
            <a:ext cx="11479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entury Gothic" panose="020B0502020202020204" pitchFamily="34" charset="0"/>
              </a:rPr>
              <a:t>Строительство моста будет осуществляться за счет средств областного бюджета, стоимость работ составляет </a:t>
            </a:r>
            <a:r>
              <a:rPr lang="ru-RU" sz="1600" b="1" dirty="0">
                <a:latin typeface="Century Gothic" panose="020B0502020202020204" pitchFamily="34" charset="0"/>
              </a:rPr>
              <a:t>2,7 млрд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99097" y="201331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Проектная документация </a:t>
            </a:r>
            <a:r>
              <a:rPr lang="ru-RU" sz="1600" dirty="0" smtClean="0">
                <a:latin typeface="Century Gothic" panose="020B0502020202020204" pitchFamily="34" charset="0"/>
              </a:rPr>
              <a:t>разработана и проходит экспертизу </a:t>
            </a:r>
            <a:r>
              <a:rPr lang="ru-RU" sz="1600" dirty="0">
                <a:latin typeface="Century Gothic" panose="020B0502020202020204" pitchFamily="34" charset="0"/>
              </a:rPr>
              <a:t>в ФАУ «</a:t>
            </a:r>
            <a:r>
              <a:rPr lang="ru-RU" sz="1600" dirty="0" err="1">
                <a:latin typeface="Century Gothic" panose="020B0502020202020204" pitchFamily="34" charset="0"/>
              </a:rPr>
              <a:t>Главгосэкспертиза</a:t>
            </a:r>
            <a:r>
              <a:rPr lang="ru-RU" sz="1600" dirty="0">
                <a:latin typeface="Century Gothic" panose="020B0502020202020204" pitchFamily="34" charset="0"/>
              </a:rPr>
              <a:t> России».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58838" y="1907408"/>
            <a:ext cx="60419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200" b="1" i="1" dirty="0" err="1">
                <a:latin typeface="Century Gothic" panose="020B0502020202020204" pitchFamily="34" charset="0"/>
              </a:rPr>
              <a:t>Справочно</a:t>
            </a:r>
            <a:endParaRPr lang="ru-RU" sz="1200" dirty="0">
              <a:latin typeface="Century Gothic" panose="020B0502020202020204" pitchFamily="34" charset="0"/>
            </a:endParaRPr>
          </a:p>
          <a:p>
            <a:pPr fontAlgn="base"/>
            <a:r>
              <a:rPr lang="ru-RU" sz="1200" i="1" dirty="0">
                <a:latin typeface="Century Gothic" panose="020B0502020202020204" pitchFamily="34" charset="0"/>
              </a:rPr>
              <a:t>Этапы строительства:</a:t>
            </a:r>
            <a:endParaRPr lang="ru-RU" sz="1200" dirty="0">
              <a:latin typeface="Century Gothic" panose="020B0502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200" i="1" dirty="0">
                <a:latin typeface="Century Gothic" panose="020B0502020202020204" pitchFamily="34" charset="0"/>
              </a:rPr>
              <a:t>Проведение экспертизы – </a:t>
            </a:r>
            <a:r>
              <a:rPr lang="ru-RU" sz="1200" i="1" dirty="0" smtClean="0">
                <a:latin typeface="Century Gothic" panose="020B0502020202020204" pitchFamily="34" charset="0"/>
              </a:rPr>
              <a:t>1 квартал 2019 года</a:t>
            </a:r>
            <a:endParaRPr lang="ru-RU" sz="1200" dirty="0">
              <a:latin typeface="Century Gothic" panose="020B0502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200" i="1" dirty="0">
                <a:latin typeface="Century Gothic" panose="020B0502020202020204" pitchFamily="34" charset="0"/>
              </a:rPr>
              <a:t>Начало строительных работ </a:t>
            </a:r>
            <a:r>
              <a:rPr lang="ru-RU" sz="1200" i="1" dirty="0" smtClean="0">
                <a:latin typeface="Century Gothic" panose="020B0502020202020204" pitchFamily="34" charset="0"/>
              </a:rPr>
              <a:t>– 2019 год</a:t>
            </a:r>
            <a:endParaRPr lang="ru-RU" sz="1200" dirty="0">
              <a:latin typeface="Century Gothic" panose="020B0502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sz="1200" i="1" dirty="0">
                <a:latin typeface="Century Gothic" panose="020B0502020202020204" pitchFamily="34" charset="0"/>
              </a:rPr>
              <a:t>Окончание строительства – 2021 </a:t>
            </a:r>
            <a:r>
              <a:rPr lang="ru-RU" sz="1200" i="1" dirty="0" smtClean="0">
                <a:latin typeface="Century Gothic" panose="020B0502020202020204" pitchFamily="34" charset="0"/>
              </a:rPr>
              <a:t>год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ru-RU" sz="1200" dirty="0">
              <a:latin typeface="Century Gothic" panose="020B0502020202020204" pitchFamily="34" charset="0"/>
            </a:endParaRPr>
          </a:p>
          <a:p>
            <a:pPr fontAlgn="base"/>
            <a:r>
              <a:rPr lang="ru-RU" sz="1200" i="1" dirty="0">
                <a:latin typeface="Century Gothic" panose="020B0502020202020204" pitchFamily="34" charset="0"/>
              </a:rPr>
              <a:t>Новый мост будет располагаться на 23 метра выше по течению, ближе к с. </a:t>
            </a:r>
            <a:r>
              <a:rPr lang="ru-RU" sz="1200" i="1" dirty="0" err="1">
                <a:latin typeface="Century Gothic" panose="020B0502020202020204" pitchFamily="34" charset="0"/>
              </a:rPr>
              <a:t>Ачкасово</a:t>
            </a:r>
            <a:r>
              <a:rPr lang="ru-RU" sz="1200" i="1" dirty="0">
                <a:latin typeface="Century Gothic" panose="020B0502020202020204" pitchFamily="34" charset="0"/>
              </a:rPr>
              <a:t>. </a:t>
            </a:r>
            <a:endParaRPr lang="ru-RU" sz="1200" i="1" dirty="0" smtClean="0">
              <a:latin typeface="Century Gothic" panose="020B0502020202020204" pitchFamily="34" charset="0"/>
            </a:endParaRPr>
          </a:p>
          <a:p>
            <a:pPr fontAlgn="base"/>
            <a:r>
              <a:rPr lang="ru-RU" sz="1200" i="1" dirty="0" smtClean="0">
                <a:latin typeface="Century Gothic" panose="020B0502020202020204" pitchFamily="34" charset="0"/>
              </a:rPr>
              <a:t>• </a:t>
            </a:r>
            <a:r>
              <a:rPr lang="ru-RU" sz="1200" i="1" dirty="0">
                <a:latin typeface="Century Gothic" panose="020B0502020202020204" pitchFamily="34" charset="0"/>
              </a:rPr>
              <a:t>На мосту организуют </a:t>
            </a:r>
            <a:r>
              <a:rPr lang="ru-RU" sz="1200" i="1" dirty="0" err="1">
                <a:latin typeface="Century Gothic" panose="020B0502020202020204" pitchFamily="34" charset="0"/>
              </a:rPr>
              <a:t>двухполосное</a:t>
            </a:r>
            <a:r>
              <a:rPr lang="ru-RU" sz="1200" i="1" dirty="0">
                <a:latin typeface="Century Gothic" panose="020B0502020202020204" pitchFamily="34" charset="0"/>
              </a:rPr>
              <a:t> движение. </a:t>
            </a:r>
            <a:endParaRPr lang="ru-RU" sz="1200" i="1" dirty="0" smtClean="0">
              <a:latin typeface="Century Gothic" panose="020B0502020202020204" pitchFamily="34" charset="0"/>
            </a:endParaRPr>
          </a:p>
          <a:p>
            <a:pPr fontAlgn="base"/>
            <a:r>
              <a:rPr lang="ru-RU" sz="1200" i="1" dirty="0" smtClean="0">
                <a:latin typeface="Century Gothic" panose="020B0502020202020204" pitchFamily="34" charset="0"/>
              </a:rPr>
              <a:t>• </a:t>
            </a:r>
            <a:r>
              <a:rPr lang="ru-RU" sz="1200" i="1" dirty="0">
                <a:latin typeface="Century Gothic" panose="020B0502020202020204" pitchFamily="34" charset="0"/>
              </a:rPr>
              <a:t>Оборудуют две зоны для пешеходов по 1,5 метра и 2,5 метра. </a:t>
            </a:r>
            <a:endParaRPr lang="ru-RU" sz="1200" i="1" dirty="0" smtClean="0">
              <a:latin typeface="Century Gothic" panose="020B0502020202020204" pitchFamily="34" charset="0"/>
            </a:endParaRPr>
          </a:p>
          <a:p>
            <a:pPr fontAlgn="base"/>
            <a:r>
              <a:rPr lang="ru-RU" sz="1200" i="1" dirty="0" smtClean="0">
                <a:latin typeface="Century Gothic" panose="020B0502020202020204" pitchFamily="34" charset="0"/>
              </a:rPr>
              <a:t>• </a:t>
            </a:r>
            <a:r>
              <a:rPr lang="ru-RU" sz="1200" i="1" dirty="0">
                <a:latin typeface="Century Gothic" panose="020B0502020202020204" pitchFamily="34" charset="0"/>
              </a:rPr>
              <a:t>Выделят место для велодорожки. </a:t>
            </a:r>
            <a:endParaRPr lang="ru-RU" sz="1200" i="1" dirty="0" smtClean="0">
              <a:latin typeface="Century Gothic" panose="020B0502020202020204" pitchFamily="34" charset="0"/>
            </a:endParaRPr>
          </a:p>
          <a:p>
            <a:pPr fontAlgn="base"/>
            <a:r>
              <a:rPr lang="ru-RU" sz="1200" i="1" dirty="0" smtClean="0">
                <a:latin typeface="Century Gothic" panose="020B0502020202020204" pitchFamily="34" charset="0"/>
              </a:rPr>
              <a:t>• </a:t>
            </a:r>
            <a:r>
              <a:rPr lang="ru-RU" sz="1200" i="1" dirty="0">
                <a:latin typeface="Century Gothic" panose="020B0502020202020204" pitchFamily="34" charset="0"/>
              </a:rPr>
              <a:t>Создадут архитектурную подсветку</a:t>
            </a:r>
            <a:endParaRPr lang="ru-RU" sz="1200" b="0" i="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2784" y="443648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sz="1200" dirty="0" smtClean="0">
                <a:latin typeface="Century Gothic" panose="020B0502020202020204" pitchFamily="34" charset="0"/>
              </a:rPr>
              <a:t>В </a:t>
            </a:r>
            <a:r>
              <a:rPr lang="ru-RU" sz="1200" dirty="0">
                <a:latin typeface="Century Gothic" panose="020B0502020202020204" pitchFamily="34" charset="0"/>
              </a:rPr>
              <a:t>целях сохранения транспортных связей и для движения строительной техники будет проведен ремонт существующего моста.</a:t>
            </a:r>
          </a:p>
          <a:p>
            <a:pPr fontAlgn="base"/>
            <a:r>
              <a:rPr lang="ru-RU" sz="1200" dirty="0">
                <a:latin typeface="Century Gothic" panose="020B0502020202020204" pitchFamily="34" charset="0"/>
              </a:rPr>
              <a:t>При благоприятных погодных условиях его планируют выполнить до конца текущего года.</a:t>
            </a:r>
            <a:endParaRPr lang="ru-RU" sz="1200" b="0" i="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94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9984" y="250456"/>
            <a:ext cx="10029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entury Gothic" panose="020B0502020202020204" pitchFamily="34" charset="0"/>
                <a:ea typeface="Gadugi" panose="020B0502040204020203" pitchFamily="34" charset="0"/>
              </a:rPr>
              <a:t>Инвестиции</a:t>
            </a:r>
            <a:endParaRPr lang="ru-RU" sz="2400" dirty="0">
              <a:latin typeface="Century Gothic" panose="020B0502020202020204" pitchFamily="34" charset="0"/>
              <a:ea typeface="Gadug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4807" y="1647793"/>
            <a:ext cx="61268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	ООО «ТК Подмосковье» (входит 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в агропромышленный холдинг «Эко-Культура</a:t>
            </a:r>
            <a:r>
              <a:rPr lang="ru-RU" sz="12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») осуществит 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строительство и ввод в эксплуатацию </a:t>
            </a:r>
            <a:r>
              <a:rPr lang="ru-RU" sz="12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круглогодичного тепличного комплекса 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по производству овощных </a:t>
            </a:r>
            <a:r>
              <a:rPr lang="ru-RU" sz="12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культур.</a:t>
            </a:r>
          </a:p>
          <a:p>
            <a:pPr algn="just"/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	</a:t>
            </a:r>
            <a:r>
              <a:rPr lang="ru-RU" sz="12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Мощность 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первой очереди производства составит почти 27 тыс. т в год. </a:t>
            </a:r>
            <a:r>
              <a:rPr lang="ru-RU" sz="12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Запуск 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первой очереди запланирован </a:t>
            </a:r>
            <a:r>
              <a:rPr lang="ru-RU" sz="12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на июнь 2020 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года, второй </a:t>
            </a:r>
            <a:r>
              <a:rPr lang="ru-RU" sz="12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—июнь 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2021 года. После этого производительность комплекса превысит 55 тыс. </a:t>
            </a:r>
            <a:r>
              <a:rPr lang="ru-RU" sz="12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т. 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томатов, огурцов и салата ежегодно. Общая производственная площадь всех помещений составит 68,6 га</a:t>
            </a:r>
            <a:r>
              <a:rPr lang="ru-RU" sz="12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	В 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рамках первой очереди проекта объем инвестиций превысит </a:t>
            </a:r>
            <a:r>
              <a:rPr lang="ru-RU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10,1 миллиарда рублей. </a:t>
            </a:r>
            <a:endParaRPr lang="ru-RU" sz="1200" b="1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	Благодаря 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его реализации будет создано более </a:t>
            </a:r>
            <a:r>
              <a:rPr lang="ru-RU" sz="12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530 рабочих мест. 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6442" y="1550460"/>
            <a:ext cx="4140055" cy="2329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6442" y="3956117"/>
            <a:ext cx="4154905" cy="2404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87090" y="1157483"/>
            <a:ext cx="10225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На территории Воскресенского района реализуется крупный </a:t>
            </a:r>
            <a:r>
              <a:rPr lang="ru-RU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инвестпроект</a:t>
            </a:r>
            <a:r>
              <a:rPr 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1349" y="4058820"/>
            <a:ext cx="64077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entury Gothic" panose="020B0502020202020204" pitchFamily="34" charset="0"/>
              </a:rPr>
              <a:t>	В июне 2019 года в рамках Петербургского </a:t>
            </a:r>
            <a:r>
              <a:rPr lang="ru-RU" sz="1200" dirty="0">
                <a:latin typeface="Century Gothic" panose="020B0502020202020204" pitchFamily="34" charset="0"/>
              </a:rPr>
              <a:t>международного экономического форума (ПМЭФ) заместитель председателя правительства Московской области Вадим Хромов и генеральный директор ТК «Подмосковье» Валерий </a:t>
            </a:r>
            <a:r>
              <a:rPr lang="ru-RU" sz="1200" dirty="0" err="1">
                <a:latin typeface="Century Gothic" panose="020B0502020202020204" pitchFamily="34" charset="0"/>
              </a:rPr>
              <a:t>Мирошкин</a:t>
            </a:r>
            <a:r>
              <a:rPr lang="ru-RU" sz="1200" dirty="0" smtClean="0">
                <a:latin typeface="Century Gothic" panose="020B0502020202020204" pitchFamily="34" charset="0"/>
              </a:rPr>
              <a:t> подписали Соглашение </a:t>
            </a:r>
            <a:r>
              <a:rPr lang="ru-RU" sz="1200" dirty="0">
                <a:latin typeface="Century Gothic" panose="020B0502020202020204" pitchFamily="34" charset="0"/>
              </a:rPr>
              <a:t>о реализации проекта по строительству </a:t>
            </a:r>
            <a:r>
              <a:rPr lang="ru-RU" sz="1200" dirty="0" smtClean="0">
                <a:latin typeface="Century Gothic" panose="020B0502020202020204" pitchFamily="34" charset="0"/>
              </a:rPr>
              <a:t>на территории Воскресенского района тепличного </a:t>
            </a:r>
            <a:r>
              <a:rPr lang="ru-RU" sz="1200" dirty="0">
                <a:latin typeface="Century Gothic" panose="020B0502020202020204" pitchFamily="34" charset="0"/>
              </a:rPr>
              <a:t>комплекса (30 га) по производству ягодной </a:t>
            </a:r>
            <a:r>
              <a:rPr lang="ru-RU" sz="1200" dirty="0" smtClean="0">
                <a:latin typeface="Century Gothic" panose="020B0502020202020204" pitchFamily="34" charset="0"/>
              </a:rPr>
              <a:t>продукции (</a:t>
            </a:r>
            <a:r>
              <a:rPr lang="ru-RU" sz="1200" dirty="0">
                <a:latin typeface="Century Gothic" panose="020B0502020202020204" pitchFamily="34" charset="0"/>
              </a:rPr>
              <a:t>крупноплодной </a:t>
            </a:r>
            <a:r>
              <a:rPr lang="ru-RU" sz="1200" dirty="0" smtClean="0">
                <a:latin typeface="Century Gothic" panose="020B0502020202020204" pitchFamily="34" charset="0"/>
              </a:rPr>
              <a:t>земляники).</a:t>
            </a:r>
            <a:endParaRPr lang="ru-RU" sz="1200" dirty="0">
              <a:latin typeface="Century Gothic" panose="020B0502020202020204" pitchFamily="34" charset="0"/>
            </a:endParaRPr>
          </a:p>
          <a:p>
            <a:pPr algn="just"/>
            <a:r>
              <a:rPr lang="ru-RU" sz="1200" dirty="0" smtClean="0">
                <a:latin typeface="Century Gothic" panose="020B0502020202020204" pitchFamily="34" charset="0"/>
              </a:rPr>
              <a:t>	Сумма </a:t>
            </a:r>
            <a:r>
              <a:rPr lang="ru-RU" sz="1200" dirty="0">
                <a:latin typeface="Century Gothic" panose="020B0502020202020204" pitchFamily="34" charset="0"/>
              </a:rPr>
              <a:t>новых инвестиций составит </a:t>
            </a:r>
            <a:r>
              <a:rPr lang="ru-RU" sz="1200" b="1" dirty="0">
                <a:latin typeface="Century Gothic" panose="020B0502020202020204" pitchFamily="34" charset="0"/>
              </a:rPr>
              <a:t>500 млн рублей</a:t>
            </a:r>
            <a:r>
              <a:rPr lang="ru-RU" sz="1200" dirty="0">
                <a:latin typeface="Century Gothic" panose="020B0502020202020204" pitchFamily="34" charset="0"/>
              </a:rPr>
              <a:t>. </a:t>
            </a:r>
          </a:p>
          <a:p>
            <a:pPr algn="just"/>
            <a:r>
              <a:rPr lang="ru-RU" sz="1200" dirty="0" smtClean="0">
                <a:latin typeface="Century Gothic" panose="020B0502020202020204" pitchFamily="34" charset="0"/>
              </a:rPr>
              <a:t>	Строительство пройдет </a:t>
            </a:r>
            <a:r>
              <a:rPr lang="ru-RU" sz="1200" dirty="0">
                <a:latin typeface="Century Gothic" panose="020B0502020202020204" pitchFamily="34" charset="0"/>
              </a:rPr>
              <a:t>в три этапа: ежегодно будут вводить по 10 га теплиц. Начало реализации проекта – III квартал </a:t>
            </a:r>
            <a:r>
              <a:rPr lang="ru-RU" sz="1200" dirty="0" smtClean="0">
                <a:latin typeface="Century Gothic" panose="020B0502020202020204" pitchFamily="34" charset="0"/>
              </a:rPr>
              <a:t>2019 </a:t>
            </a:r>
            <a:r>
              <a:rPr lang="ru-RU" sz="1200" dirty="0">
                <a:latin typeface="Century Gothic" panose="020B0502020202020204" pitchFamily="34" charset="0"/>
              </a:rPr>
              <a:t>года, завершение – IV квартал 2022 года. Планируемый объем производства – 1,5 млн кг ягод в год. </a:t>
            </a:r>
          </a:p>
          <a:p>
            <a:pPr algn="just"/>
            <a:r>
              <a:rPr lang="ru-RU" sz="1200" dirty="0" smtClean="0">
                <a:latin typeface="Century Gothic" panose="020B0502020202020204" pitchFamily="34" charset="0"/>
              </a:rPr>
              <a:t>	В </a:t>
            </a:r>
            <a:r>
              <a:rPr lang="ru-RU" sz="1200" dirty="0">
                <a:latin typeface="Century Gothic" panose="020B0502020202020204" pitchFamily="34" charset="0"/>
              </a:rPr>
              <a:t>результате строительства тепличного комплекса по выращиванию крупноплодной садовой земляники будет создано </a:t>
            </a:r>
            <a:r>
              <a:rPr lang="ru-RU" sz="1200" b="1" dirty="0">
                <a:latin typeface="Century Gothic" panose="020B0502020202020204" pitchFamily="34" charset="0"/>
              </a:rPr>
              <a:t>480 рабочих мест</a:t>
            </a:r>
            <a:r>
              <a:rPr lang="ru-RU" sz="1200" dirty="0">
                <a:latin typeface="Century Gothic" panose="020B0502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5143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2578" b="21520"/>
          <a:stretch/>
        </p:blipFill>
        <p:spPr bwMode="auto">
          <a:xfrm>
            <a:off x="588779" y="2265912"/>
            <a:ext cx="11164766" cy="4330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9984" y="250456"/>
            <a:ext cx="10029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entury Gothic" panose="020B0502020202020204" pitchFamily="34" charset="0"/>
                <a:ea typeface="Gadugi" panose="020B0502040204020203" pitchFamily="34" charset="0"/>
              </a:rPr>
              <a:t>Сельское хозяйство</a:t>
            </a:r>
            <a:endParaRPr lang="ru-RU" sz="2400" dirty="0">
              <a:latin typeface="Century Gothic" panose="020B0502020202020204" pitchFamily="34" charset="0"/>
              <a:ea typeface="Gadug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56131" y="1300678"/>
            <a:ext cx="10597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Century Gothic" panose="020B0502020202020204" pitchFamily="34" charset="0"/>
              </a:rPr>
              <a:t>В 2019 году планируется ввод в </a:t>
            </a:r>
            <a:r>
              <a:rPr lang="ru-RU" sz="2400" dirty="0" err="1">
                <a:latin typeface="Century Gothic" panose="020B0502020202020204" pitchFamily="34" charset="0"/>
              </a:rPr>
              <a:t>сельхозоборот</a:t>
            </a:r>
            <a:r>
              <a:rPr lang="ru-RU" sz="2400" dirty="0">
                <a:latin typeface="Century Gothic" panose="020B0502020202020204" pitchFamily="34" charset="0"/>
              </a:rPr>
              <a:t> порядка 2 000 га неиспользуемых земель</a:t>
            </a:r>
          </a:p>
        </p:txBody>
      </p:sp>
    </p:spTree>
    <p:extLst>
      <p:ext uri="{BB962C8B-B14F-4D97-AF65-F5344CB8AC3E}">
        <p14:creationId xmlns:p14="http://schemas.microsoft.com/office/powerpoint/2010/main" xmlns="" val="13756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0" y="0"/>
            <a:ext cx="12175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647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510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8051" y="1310242"/>
            <a:ext cx="9036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entury Gothic" panose="020B0502020202020204" pitchFamily="34" charset="0"/>
              </a:rPr>
              <a:t>В 2019 – 2020 годах </a:t>
            </a:r>
            <a:r>
              <a:rPr lang="ru-RU" sz="2000" b="1" dirty="0" smtClean="0">
                <a:latin typeface="Century Gothic" panose="020B0502020202020204" pitchFamily="34" charset="0"/>
              </a:rPr>
              <a:t>305</a:t>
            </a:r>
            <a:r>
              <a:rPr lang="ru-RU" sz="2000" dirty="0" smtClean="0">
                <a:latin typeface="Century Gothic" panose="020B0502020202020204" pitchFamily="34" charset="0"/>
              </a:rPr>
              <a:t> </a:t>
            </a:r>
            <a:r>
              <a:rPr lang="ru-RU" sz="2000" b="1" dirty="0" smtClean="0">
                <a:latin typeface="Century Gothic" panose="020B0502020202020204" pitchFamily="34" charset="0"/>
              </a:rPr>
              <a:t>площадок</a:t>
            </a:r>
            <a:r>
              <a:rPr lang="ru-RU" sz="2000" dirty="0" smtClean="0">
                <a:latin typeface="Century Gothic" panose="020B0502020202020204" pitchFamily="34" charset="0"/>
              </a:rPr>
              <a:t> будут приведены к стандарту РСО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549" y="2465347"/>
            <a:ext cx="5751397" cy="327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465347"/>
            <a:ext cx="5888596" cy="331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55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7536" y="263452"/>
            <a:ext cx="10844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 Gothic" panose="020B0502020202020204" pitchFamily="34" charset="0"/>
                <a:ea typeface="Gadugi" panose="020B0502040204020203" pitchFamily="34" charset="0"/>
              </a:rPr>
              <a:t>Экология</a:t>
            </a:r>
            <a:endParaRPr lang="ru-RU" sz="2000" dirty="0">
              <a:latin typeface="Century Gothic" panose="020B0502020202020204" pitchFamily="34" charset="0"/>
              <a:ea typeface="Gadug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4846" y="2504408"/>
            <a:ext cx="74659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	Площадка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для производства будет располагаться в Воскресенском 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районе.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Предполагаемый объем инвестиций — </a:t>
            </a: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</a:rPr>
              <a:t>0,7 миллиарда рублей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. Благодаря проекту в 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районе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создадут порядка </a:t>
            </a:r>
            <a:r>
              <a:rPr lang="ru-RU" b="1" dirty="0">
                <a:solidFill>
                  <a:srgbClr val="000000"/>
                </a:solidFill>
                <a:latin typeface="Century Gothic" panose="020B0502020202020204" pitchFamily="34" charset="0"/>
              </a:rPr>
              <a:t>100 новых рабочих мест.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endParaRPr lang="ru-RU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	Реализовать проект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планируют к III кварталу 2020 года.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0841" y="2180210"/>
            <a:ext cx="3779520" cy="2125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74847" y="1214857"/>
            <a:ext cx="11389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	С целью утилизации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значительных объемов накопленного </a:t>
            </a:r>
            <a:r>
              <a:rPr lang="ru-RU" dirty="0" err="1" smtClean="0">
                <a:solidFill>
                  <a:srgbClr val="000000"/>
                </a:solidFill>
                <a:latin typeface="Century Gothic" panose="020B0502020202020204" pitchFamily="34" charset="0"/>
              </a:rPr>
              <a:t>фосфогипса</a:t>
            </a:r>
            <a:r>
              <a:rPr lang="ru-RU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состоялось подписание соглашения между </a:t>
            </a:r>
            <a:r>
              <a:rPr lang="ru-RU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Минпромторгом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 России, Правительством Московской области, АО «ОХК «</a:t>
            </a:r>
            <a:r>
              <a:rPr lang="ru-RU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Уралхим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», АО «Воскресенские минеральные удобрения» и ООО «</a:t>
            </a:r>
            <a:r>
              <a:rPr lang="ru-RU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Скайград</a:t>
            </a: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 Инновации». 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4513" y="4070958"/>
            <a:ext cx="4844273" cy="252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6772976" y="4596104"/>
            <a:ext cx="4947385" cy="1844661"/>
          </a:xfrm>
          <a:prstGeom prst="wedgeRoundRectCallout">
            <a:avLst>
              <a:gd name="adj1" fmla="val 31414"/>
              <a:gd name="adj2" fmla="val -6245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50" dirty="0">
                <a:solidFill>
                  <a:srgbClr val="000000"/>
                </a:solidFill>
                <a:latin typeface="Century Gothic" panose="020B0502020202020204" pitchFamily="34" charset="0"/>
              </a:rPr>
              <a:t>«Взаимодействие сторон позволит решить экологическую проблему загрязнения окружающей среды, освободит значительные площади, занимаемые отвалами </a:t>
            </a:r>
            <a:r>
              <a:rPr lang="ru-RU" sz="115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фосфогипса</a:t>
            </a:r>
            <a:r>
              <a:rPr lang="ru-RU" sz="1150" dirty="0">
                <a:solidFill>
                  <a:srgbClr val="000000"/>
                </a:solidFill>
                <a:latin typeface="Century Gothic" panose="020B0502020202020204" pitchFamily="34" charset="0"/>
              </a:rPr>
              <a:t>, а также обеспечит необходимым сырьем ООО „</a:t>
            </a:r>
            <a:r>
              <a:rPr lang="ru-RU" sz="115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Скайград</a:t>
            </a:r>
            <a:r>
              <a:rPr lang="ru-RU" sz="1150" dirty="0">
                <a:solidFill>
                  <a:srgbClr val="000000"/>
                </a:solidFill>
                <a:latin typeface="Century Gothic" panose="020B0502020202020204" pitchFamily="34" charset="0"/>
              </a:rPr>
              <a:t> Инновации“ в целях получения концентрата редкоземельных металлов в промышленных масштабах. Коллеги из правительства Московской области выразили готовность оказать необходимую поддержку в реализации проекта», — отметил Денис </a:t>
            </a:r>
            <a:r>
              <a:rPr lang="ru-RU" sz="115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Мантуров</a:t>
            </a:r>
            <a:r>
              <a:rPr lang="ru-RU" sz="115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ru-RU" sz="11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20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503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21" y="4936417"/>
            <a:ext cx="4935880" cy="1454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40308"/>
          <a:stretch/>
        </p:blipFill>
        <p:spPr>
          <a:xfrm>
            <a:off x="578845" y="3025937"/>
            <a:ext cx="11511815" cy="2064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6272" y="1917941"/>
            <a:ext cx="90043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Century Gothic" panose="020B0502020202020204" pitchFamily="34" charset="0"/>
              </a:rPr>
              <a:t>о</a:t>
            </a:r>
            <a:r>
              <a:rPr lang="ru-RU" sz="2800" dirty="0" smtClean="0">
                <a:latin typeface="Century Gothic" panose="020B0502020202020204" pitchFamily="34" charset="0"/>
              </a:rPr>
              <a:t>бращений на портале «</a:t>
            </a:r>
            <a:r>
              <a:rPr lang="ru-RU" sz="2800" dirty="0" err="1" smtClean="0">
                <a:latin typeface="Century Gothic" panose="020B0502020202020204" pitchFamily="34" charset="0"/>
              </a:rPr>
              <a:t>Добродел</a:t>
            </a:r>
            <a:r>
              <a:rPr lang="ru-RU" sz="2800" dirty="0" smtClean="0">
                <a:latin typeface="Century Gothic" panose="020B0502020202020204" pitchFamily="34" charset="0"/>
              </a:rPr>
              <a:t>» за 2018 год</a:t>
            </a:r>
          </a:p>
          <a:p>
            <a:endParaRPr lang="ru-RU" sz="2800" dirty="0"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2381" y="1585451"/>
            <a:ext cx="283170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20 551</a:t>
            </a:r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177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7453" y="3881324"/>
            <a:ext cx="3639234" cy="2729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81" r="9158"/>
          <a:stretch/>
        </p:blipFill>
        <p:spPr>
          <a:xfrm>
            <a:off x="7747453" y="1232117"/>
            <a:ext cx="3639234" cy="2529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4046" y="255215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entury Gothic" panose="020B0502020202020204" pitchFamily="34" charset="0"/>
              </a:rPr>
              <a:t>МФЦ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8" name="Диагональная полоса 7"/>
          <p:cNvSpPr/>
          <p:nvPr/>
        </p:nvSpPr>
        <p:spPr>
          <a:xfrm>
            <a:off x="847022" y="1712248"/>
            <a:ext cx="2444817" cy="981777"/>
          </a:xfrm>
          <a:prstGeom prst="diagStripe">
            <a:avLst>
              <a:gd name="adj" fmla="val 0"/>
            </a:avLst>
          </a:prstGeom>
          <a:gradFill flip="none" rotWithShape="1">
            <a:gsLst>
              <a:gs pos="7000">
                <a:srgbClr val="FF0000"/>
              </a:gs>
              <a:gs pos="54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2018</a:t>
            </a: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8538" y="4980302"/>
            <a:ext cx="5099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О</a:t>
            </a:r>
            <a:r>
              <a:rPr lang="ru-RU" dirty="0" smtClean="0">
                <a:latin typeface="Century Gothic" panose="020B0502020202020204" pitchFamily="34" charset="0"/>
              </a:rPr>
              <a:t>ткрытие филиала в южной части города</a:t>
            </a:r>
          </a:p>
          <a:p>
            <a:r>
              <a:rPr lang="ru-RU" dirty="0" smtClean="0">
                <a:latin typeface="Century Gothic" panose="020B0502020202020204" pitchFamily="34" charset="0"/>
              </a:rPr>
              <a:t>на 4 окна на </a:t>
            </a:r>
            <a:r>
              <a:rPr lang="ru-RU" dirty="0" err="1" smtClean="0">
                <a:latin typeface="Century Gothic" panose="020B0502020202020204" pitchFamily="34" charset="0"/>
              </a:rPr>
              <a:t>ул.Дзержинского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9064" y="2105011"/>
            <a:ext cx="449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Открыты 2 удаленных рабочих места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5551" y="2515410"/>
            <a:ext cx="46281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entury Gothic" panose="020B0502020202020204" pitchFamily="34" charset="0"/>
              </a:rPr>
              <a:t>- Воскресенская торгово-промышленная палата</a:t>
            </a:r>
          </a:p>
          <a:p>
            <a:endParaRPr lang="ru-RU" sz="1400" dirty="0" smtClean="0">
              <a:latin typeface="Century Gothic" panose="020B0502020202020204" pitchFamily="34" charset="0"/>
            </a:endParaRPr>
          </a:p>
          <a:p>
            <a:r>
              <a:rPr lang="ru-RU" sz="1400" dirty="0" smtClean="0">
                <a:latin typeface="Century Gothic" panose="020B0502020202020204" pitchFamily="34" charset="0"/>
              </a:rPr>
              <a:t>- Банк «Возрождение»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14" name="Диагональная полоса 13"/>
          <p:cNvSpPr/>
          <p:nvPr/>
        </p:nvSpPr>
        <p:spPr>
          <a:xfrm>
            <a:off x="820020" y="3998525"/>
            <a:ext cx="2444817" cy="981777"/>
          </a:xfrm>
          <a:prstGeom prst="diagStripe">
            <a:avLst>
              <a:gd name="adj" fmla="val 0"/>
            </a:avLst>
          </a:prstGeom>
          <a:gradFill flip="none" rotWithShape="1">
            <a:gsLst>
              <a:gs pos="7000">
                <a:srgbClr val="FF0000"/>
              </a:gs>
              <a:gs pos="54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2019</a:t>
            </a: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16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82" y="0"/>
            <a:ext cx="12143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188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3513600661"/>
              </p:ext>
            </p:extLst>
          </p:nvPr>
        </p:nvGraphicFramePr>
        <p:xfrm>
          <a:off x="885524" y="1434164"/>
          <a:ext cx="10010274" cy="4704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95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76103" y="209006"/>
            <a:ext cx="107158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Century Gothic" pitchFamily="34" charset="0"/>
              </a:rPr>
              <a:t>Программа «Наше Подмосковье» в Воскресенском районе</a:t>
            </a:r>
            <a:endParaRPr lang="ru-RU" sz="2600" dirty="0">
              <a:latin typeface="Century Gothic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6758" y="1526649"/>
            <a:ext cx="3963309" cy="21798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92" b="3902"/>
          <a:stretch/>
        </p:blipFill>
        <p:spPr>
          <a:xfrm>
            <a:off x="6313681" y="1526649"/>
            <a:ext cx="4124998" cy="2205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14"/>
          <a:stretch/>
        </p:blipFill>
        <p:spPr>
          <a:xfrm>
            <a:off x="1176758" y="3907445"/>
            <a:ext cx="3963309" cy="25202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8"/>
          <a:stretch/>
        </p:blipFill>
        <p:spPr>
          <a:xfrm>
            <a:off x="6301946" y="3907445"/>
            <a:ext cx="4136732" cy="2520214"/>
          </a:xfrm>
          <a:prstGeom prst="rect">
            <a:avLst/>
          </a:prstGeom>
        </p:spPr>
      </p:pic>
      <p:sp>
        <p:nvSpPr>
          <p:cNvPr id="15" name="Пятиугольник 14"/>
          <p:cNvSpPr/>
          <p:nvPr/>
        </p:nvSpPr>
        <p:spPr>
          <a:xfrm>
            <a:off x="5917653" y="1538635"/>
            <a:ext cx="2792627" cy="469557"/>
          </a:xfrm>
          <a:prstGeom prst="homePlat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ятиугольник 16"/>
          <p:cNvSpPr/>
          <p:nvPr/>
        </p:nvSpPr>
        <p:spPr>
          <a:xfrm>
            <a:off x="5917653" y="3907445"/>
            <a:ext cx="2792627" cy="469557"/>
          </a:xfrm>
          <a:prstGeom prst="homePlat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ятиугольник 17"/>
          <p:cNvSpPr/>
          <p:nvPr/>
        </p:nvSpPr>
        <p:spPr>
          <a:xfrm rot="10800000">
            <a:off x="2792940" y="1526649"/>
            <a:ext cx="2792627" cy="469557"/>
          </a:xfrm>
          <a:prstGeom prst="homePlat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9" name="Пятиугольник 18"/>
          <p:cNvSpPr/>
          <p:nvPr/>
        </p:nvSpPr>
        <p:spPr>
          <a:xfrm rot="10800000">
            <a:off x="2792940" y="3907445"/>
            <a:ext cx="2792627" cy="469557"/>
          </a:xfrm>
          <a:prstGeom prst="homePlat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037847" y="1569750"/>
            <a:ext cx="2560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entury Gothic" panose="020B0502020202020204" pitchFamily="34" charset="0"/>
              </a:rPr>
              <a:t>Школа искусств «</a:t>
            </a:r>
            <a:r>
              <a:rPr lang="ru-RU" sz="1400" dirty="0" err="1" smtClean="0">
                <a:latin typeface="Century Gothic" panose="020B0502020202020204" pitchFamily="34" charset="0"/>
              </a:rPr>
              <a:t>Эллегия</a:t>
            </a:r>
            <a:r>
              <a:rPr lang="ru-RU" sz="1400" dirty="0" smtClean="0">
                <a:latin typeface="Century Gothic" panose="020B0502020202020204" pitchFamily="34" charset="0"/>
              </a:rPr>
              <a:t>»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60340" y="3961246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entury Gothic" panose="020B0502020202020204" pitchFamily="34" charset="0"/>
              </a:rPr>
              <a:t>Городской парк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13137" y="1601416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entury Gothic" panose="020B0502020202020204" pitchFamily="34" charset="0"/>
              </a:rPr>
              <a:t>ДК пос. </a:t>
            </a:r>
            <a:r>
              <a:rPr lang="ru-RU" sz="1400" dirty="0" err="1" smtClean="0">
                <a:latin typeface="Century Gothic" panose="020B0502020202020204" pitchFamily="34" charset="0"/>
              </a:rPr>
              <a:t>им.Цюрупы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01946" y="3988334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Century Gothic" panose="020B0502020202020204" pitchFamily="34" charset="0"/>
              </a:rPr>
              <a:t>Стадион «Химик»</a:t>
            </a:r>
            <a:endParaRPr lang="ru-RU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12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7537" y="263452"/>
            <a:ext cx="10218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entury Gothic" panose="020B0502020202020204" pitchFamily="34" charset="0"/>
                <a:ea typeface="Gadugi" panose="020B0502040204020203" pitchFamily="34" charset="0"/>
              </a:rPr>
              <a:t>Образование: Капитальный ремонт учреждений</a:t>
            </a:r>
            <a:endParaRPr lang="ru-RU" sz="2400" dirty="0">
              <a:latin typeface="Century Gothic" panose="020B0502020202020204" pitchFamily="34" charset="0"/>
              <a:ea typeface="Gadug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8286" y="1337912"/>
            <a:ext cx="10237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В соответствии с Государственной программой Московской области «Образование Подмосковья» в 2019 – 2020 году будет проведен капитальный ремонт общеобразовательных учреждений: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27763749"/>
              </p:ext>
            </p:extLst>
          </p:nvPr>
        </p:nvGraphicFramePr>
        <p:xfrm>
          <a:off x="1328286" y="2724555"/>
          <a:ext cx="9731140" cy="2539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51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59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656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МОУ "Средняя общеобразовательная школа № 2", г. Воскресенск, ул. Октябрьская, д. 21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Century Gothic" panose="020B0502020202020204" pitchFamily="34" charset="0"/>
                        </a:rPr>
                        <a:t>Капитальный ремонт систем канализации, горячего и холодного водоснабжения, вентиляции, АПС, электроснабжения, кровли, внутренних помещений, благоустройство территории (покрытие для спортплощадок), ограждение территории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66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МОУ "Средняя общеобразовательная школа № 4", г. Воскресенск, ул. Октябрьская, д. 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Капитальный ремонт систем горячего и холодного водоснабжения, отопления и вентиляции, кондиционирования воздуха, АПС, архитектурные решения (устройство внутренней и наружной отделки помещения) и конструктивные решения (усиление конструкций здания)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5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МОУ "Средняя общеобразовательная школа № 5", г. Воскресенск, ул. Московская, д. 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Капитальный ремонт систем горячего и холодного водоснабжения, отопления и вентиляции, кондиционирования воздуха, АПС, архитектурные решения (устройство внутренней и наружной отделки помещения) и конструктивные решения (усиление конструкций здания)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399773" y="2348913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2019 год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9773" y="5346683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2020 год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8536000"/>
              </p:ext>
            </p:extLst>
          </p:nvPr>
        </p:nvGraphicFramePr>
        <p:xfrm>
          <a:off x="1328286" y="5816931"/>
          <a:ext cx="9731139" cy="558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51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259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МОУ "</a:t>
                      </a:r>
                      <a:r>
                        <a:rPr lang="ru-RU" sz="1200" u="none" strike="noStrike" dirty="0" err="1">
                          <a:effectLst/>
                          <a:latin typeface="Century Gothic" panose="020B0502020202020204" pitchFamily="34" charset="0"/>
                        </a:rPr>
                        <a:t>Степанщинская</a:t>
                      </a:r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 средняя общеобразовательная школа", д. Степанщино, ул. Центральная, д. 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entury Gothic" panose="020B0502020202020204" pitchFamily="34" charset="0"/>
                        </a:rPr>
                        <a:t>Проведение капитального </a:t>
                      </a:r>
                      <a:r>
                        <a:rPr lang="ru-RU" sz="1200" u="none" strike="noStrike" dirty="0" smtClean="0">
                          <a:effectLst/>
                          <a:latin typeface="Century Gothic" panose="020B0502020202020204" pitchFamily="34" charset="0"/>
                        </a:rPr>
                        <a:t>ремонта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(Рассматривается возможность осуществления строительства новой школы)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62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7536" y="263452"/>
            <a:ext cx="10844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entury Gothic" panose="020B0502020202020204" pitchFamily="34" charset="0"/>
                <a:ea typeface="Gadugi" panose="020B0502040204020203" pitchFamily="34" charset="0"/>
              </a:rPr>
              <a:t>Здравоохранение: Капитальный ремонт учреждений</a:t>
            </a:r>
            <a:endParaRPr lang="ru-RU" sz="2000" dirty="0">
              <a:latin typeface="Century Gothic" panose="020B0502020202020204" pitchFamily="34" charset="0"/>
              <a:ea typeface="Gadugi" panose="020B0502040204020203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5280" y="1434759"/>
            <a:ext cx="679704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Century Gothic" panose="020B0502020202020204" pitchFamily="34" charset="0"/>
              </a:rPr>
              <a:t>В 2019 году будут выполнены проектно-изыскательские </a:t>
            </a:r>
            <a:r>
              <a:rPr lang="ru-RU" dirty="0">
                <a:latin typeface="Century Gothic" panose="020B0502020202020204" pitchFamily="34" charset="0"/>
              </a:rPr>
              <a:t>и </a:t>
            </a:r>
            <a:r>
              <a:rPr lang="ru-RU" dirty="0" smtClean="0">
                <a:latin typeface="Century Gothic" panose="020B0502020202020204" pitchFamily="34" charset="0"/>
              </a:rPr>
              <a:t>строительно-монтажные работы на объектах </a:t>
            </a:r>
            <a:r>
              <a:rPr lang="ru-RU" dirty="0">
                <a:latin typeface="Century Gothic" panose="020B0502020202020204" pitchFamily="34" charset="0"/>
              </a:rPr>
              <a:t>ГБУЗ МО «Воскресенская первая районная больница</a:t>
            </a:r>
            <a:r>
              <a:rPr lang="ru-RU" dirty="0" smtClean="0">
                <a:latin typeface="Century Gothic" panose="020B0502020202020204" pitchFamily="34" charset="0"/>
              </a:rPr>
              <a:t>», </a:t>
            </a:r>
            <a:r>
              <a:rPr lang="ru-RU" dirty="0">
                <a:latin typeface="Century Gothic" panose="020B0502020202020204" pitchFamily="34" charset="0"/>
              </a:rPr>
              <a:t>в </a:t>
            </a:r>
            <a:r>
              <a:rPr lang="ru-RU" dirty="0" smtClean="0">
                <a:latin typeface="Century Gothic" panose="020B0502020202020204" pitchFamily="34" charset="0"/>
              </a:rPr>
              <a:t>том числе:</a:t>
            </a:r>
            <a:endParaRPr lang="ru-RU" dirty="0">
              <a:latin typeface="Century Gothic" panose="020B0502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Century Gothic" panose="020B0502020202020204" pitchFamily="34" charset="0"/>
              </a:rPr>
              <a:t> -</a:t>
            </a:r>
            <a:r>
              <a:rPr lang="ru-RU" dirty="0" smtClean="0">
                <a:latin typeface="Century Gothic" panose="020B0502020202020204" pitchFamily="34" charset="0"/>
              </a:rPr>
              <a:t>Поликлиника </a:t>
            </a:r>
            <a:r>
              <a:rPr lang="ru-RU" dirty="0">
                <a:latin typeface="Century Gothic" panose="020B0502020202020204" pitchFamily="34" charset="0"/>
              </a:rPr>
              <a:t>№2 (ул. Западная,14) </a:t>
            </a:r>
            <a:endParaRPr lang="ru-RU" dirty="0" smtClean="0">
              <a:latin typeface="Century Gothic" panose="020B0502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Century Gothic" panose="020B0502020202020204" pitchFamily="34" charset="0"/>
              </a:rPr>
              <a:t>-Хирургический корпус </a:t>
            </a:r>
            <a:r>
              <a:rPr lang="ru-RU" dirty="0">
                <a:latin typeface="Century Gothic" panose="020B0502020202020204" pitchFamily="34" charset="0"/>
              </a:rPr>
              <a:t>(Больничный проезд 1, корп.14</a:t>
            </a:r>
            <a:r>
              <a:rPr lang="ru-RU" dirty="0" smtClean="0">
                <a:latin typeface="Century Gothic" panose="020B0502020202020204" pitchFamily="34" charset="0"/>
              </a:rPr>
              <a:t>)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51" r="1538" b="32038"/>
          <a:stretch/>
        </p:blipFill>
        <p:spPr>
          <a:xfrm>
            <a:off x="7132320" y="1444536"/>
            <a:ext cx="4890504" cy="2873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226517" y="4855089"/>
            <a:ext cx="6796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В пос. Виноградово запланировано строительство офиса врача общей практики. Срок строительства 2021-2022 годы.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560" y="3802183"/>
            <a:ext cx="4393131" cy="2928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096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9321" y="1421157"/>
            <a:ext cx="3601978" cy="4802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6103" y="209006"/>
            <a:ext cx="6240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Century Gothic" pitchFamily="34" charset="0"/>
              </a:rPr>
              <a:t>Капитальный ремонт МКД</a:t>
            </a:r>
            <a:endParaRPr lang="ru-RU" sz="3600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864" y="1974352"/>
            <a:ext cx="61237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entury Gothic" panose="020B0502020202020204" pitchFamily="34" charset="0"/>
              </a:rPr>
              <a:t>В 2018 году работы по капитальному ремонту</a:t>
            </a:r>
          </a:p>
          <a:p>
            <a:r>
              <a:rPr lang="ru-RU" sz="2000" dirty="0" smtClean="0">
                <a:latin typeface="Century Gothic" panose="020B0502020202020204" pitchFamily="34" charset="0"/>
              </a:rPr>
              <a:t> завершены в </a:t>
            </a:r>
            <a:r>
              <a:rPr lang="ru-RU" sz="200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23 </a:t>
            </a:r>
            <a:r>
              <a:rPr lang="ru-RU" sz="2000" dirty="0" smtClean="0">
                <a:latin typeface="Century Gothic" panose="020B0502020202020204" pitchFamily="34" charset="0"/>
              </a:rPr>
              <a:t>многоквартирных домах</a:t>
            </a:r>
          </a:p>
          <a:p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5989" y="357515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 smtClean="0">
                <a:latin typeface="Century Gothic" panose="020B0502020202020204" pitchFamily="34" charset="0"/>
              </a:rPr>
              <a:t>На 2019 год запланировано отремонтировать </a:t>
            </a:r>
            <a:r>
              <a:rPr lang="ru-RU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58 </a:t>
            </a:r>
            <a:r>
              <a:rPr lang="ru-RU" sz="2000" dirty="0" smtClean="0">
                <a:latin typeface="Century Gothic" panose="020B0502020202020204" pitchFamily="34" charset="0"/>
              </a:rPr>
              <a:t>домов</a:t>
            </a:r>
          </a:p>
        </p:txBody>
      </p:sp>
    </p:spTree>
    <p:extLst>
      <p:ext uri="{BB962C8B-B14F-4D97-AF65-F5344CB8AC3E}">
        <p14:creationId xmlns:p14="http://schemas.microsoft.com/office/powerpoint/2010/main" xmlns="" val="22096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30937"/>
            <a:ext cx="12192000" cy="1270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067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41416" y="1227909"/>
            <a:ext cx="1009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 2019 году работы по капитальному ремонту будут проведены по адресам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6103" y="209006"/>
            <a:ext cx="6240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Century Gothic" pitchFamily="34" charset="0"/>
              </a:rPr>
              <a:t>Капитальный ремонт МКД</a:t>
            </a:r>
            <a:endParaRPr lang="ru-RU" sz="3600" dirty="0">
              <a:latin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5266" y="2073311"/>
            <a:ext cx="394160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1. г. Воскресенск, пер. Юбилейный, д. 12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2. г. Воскресенск, ул.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Андреса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д. 20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3. г. Воскресенск, ул.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Андреса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д. 9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4. г. Воскресенск, ул.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Беркино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д. 36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5. г. Воскресенск, ул. Железнодорожная, д. 2а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6. г. Воскресенск, ул. Железнодорожная, д. 2б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7. г. Воскресенск, ул. Железнодорожная, д. 2в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8. г. Воскресенск, ул. Железнодорожная, д. 2г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9. г. Воскресенск, ул. Зелинского, д. 12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10. г. Воскресенск, ул. Карла Маркса, д. 15а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11. г. Воскресенск, ул. Карла Маркса, д. 20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12. г. Воскресенск, ул. Мичурина, д. 17а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13. г. Воскресенск, ул. Мичурина, д. 21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14. г. Воскресенск, ул. Мичурина, д. 3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15. г. Воскресенск, ул. Некрасова, д. 9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16. г. Воскресенск, ул. Октябрьская, д. 10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17. г. Воскресенск, ул. Октябрьская, д. 1/2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18. г. Воскресенск, ул. Октябрьская, д. 2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19. г. Воскресенск, ул. Октябрьская, д. 3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20. г. Воскресенск, ул. Октябрьская, д. 4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21. г. Воскресенск, ул. Октябрьская, д. 5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96508" y="2042249"/>
            <a:ext cx="39387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22. г. Воскресенск, ул. Октябрьская, д. 6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23. г. Воскресенск, ул. Октябрьская, д. 7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24. г. Воскресенск, ул. Октябрьская, д. 8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25. г. Воскресенск, ул. Пионерская, д. 11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26. г. Воскресенск, ул. Пионерская, д. 13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27. г. Воскресенск, ул. Пионерская, д. 7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28. г. Воскресенск, ул. Пионерская, д. 9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29. г. Воскресенск, ул. Победы, д. 22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30. г. Воскресенск, ул. Победы, д. 26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31. г. Воскресенск, ул. Победы, д. 33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32. г. Воскресенск, ул. Рабочая, д. 121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33. г. Воскресенск, ул. Рабочая, д. 134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34. г. Воскресенск, ул. Светлая, д. 1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35. г. Воскресенск, ул. Спартака, д. 22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36. г. Воскресенск, ул. Центральная, д. 16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37. г. Воскресенск, ул. Центральная, д. 26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38. г. Воскресенск, ул. Энгельса, д. 6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39. д.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Золотово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ул. Фабричная, д. 13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40. д.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Чемодурово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ул. Центральная, д. 8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41. пос.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Белоозерский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ул. Молодежная, д. 10/1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42. пос.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Белоозерский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ул. Молодежная, д. 2/1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76588" y="2048330"/>
            <a:ext cx="40154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43. пос. им.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Цюрупы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ул. Октябрьская, д. 76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44. пос. им.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Цюрупы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ул. Рабочий городок, д. 3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45. пос. им.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Цюрупы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ул. Рабочий городок, д. 5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46. пос. Хорлово, ул. Интернатская, д. 5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47. пос. Хорлово, ул. Парковая, д. 2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48. пос. Хорлово, ул. Победы, д. 6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49. пос. Хорлово, ул. Садовая, д. 21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50. пос. Хорлово, ул. Садовая, д. 30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51. пос. Хорлово, ул. Школьная, д. 6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52. с.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Ашитково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ул. Парковая, д. 11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53. с.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Ашитково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ул. Почтовая, д. 15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54. с.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Ашитково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ул. Юбилейная, д. 12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55. с. </a:t>
            </a:r>
            <a:r>
              <a:rPr lang="ru-RU" sz="12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Ашитково</a:t>
            </a:r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, ул. Юбилейная, д. 14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56. с. Конобеево, ул. Учхоз, д. 10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57. с. Косяково, ул. Юбилейная, д. 1 </a:t>
            </a:r>
          </a:p>
          <a:p>
            <a:r>
              <a:rPr lang="ru-RU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58. с. Усадище, ул. Южная, д. 6</a:t>
            </a:r>
          </a:p>
        </p:txBody>
      </p:sp>
    </p:spTree>
    <p:extLst>
      <p:ext uri="{BB962C8B-B14F-4D97-AF65-F5344CB8AC3E}">
        <p14:creationId xmlns:p14="http://schemas.microsoft.com/office/powerpoint/2010/main" xmlns="" val="22096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3178</Words>
  <Application>Microsoft Office PowerPoint</Application>
  <PresentationFormat>Произвольный</PresentationFormat>
  <Paragraphs>646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Радченко Николай Алексеевич</dc:creator>
  <cp:lastModifiedBy>Skudareva</cp:lastModifiedBy>
  <cp:revision>50</cp:revision>
  <cp:lastPrinted>2019-06-17T06:16:59Z</cp:lastPrinted>
  <dcterms:created xsi:type="dcterms:W3CDTF">2019-06-13T11:16:57Z</dcterms:created>
  <dcterms:modified xsi:type="dcterms:W3CDTF">2019-07-11T07:17:04Z</dcterms:modified>
</cp:coreProperties>
</file>