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311" r:id="rId3"/>
    <p:sldId id="322" r:id="rId4"/>
    <p:sldId id="316" r:id="rId5"/>
    <p:sldId id="312" r:id="rId6"/>
    <p:sldId id="325" r:id="rId7"/>
    <p:sldId id="307" r:id="rId8"/>
  </p:sldIdLst>
  <p:sldSz cx="9144000" cy="5143500" type="screen16x9"/>
  <p:notesSz cx="6797675" cy="9926638"/>
  <p:defaultTextStyle>
    <a:defPPr>
      <a:defRPr lang="ru-RU"/>
    </a:defPPr>
    <a:lvl1pPr marL="0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8A"/>
    <a:srgbClr val="0066B3"/>
    <a:srgbClr val="2D0000"/>
    <a:srgbClr val="D5D7D8"/>
    <a:srgbClr val="2DBDB6"/>
    <a:srgbClr val="D71920"/>
    <a:srgbClr val="3366FF"/>
    <a:srgbClr val="8A8C8E"/>
    <a:srgbClr val="DCDDDE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20" autoAdjust="0"/>
  </p:normalViewPr>
  <p:slideViewPr>
    <p:cSldViewPr showGuides="1">
      <p:cViewPr>
        <p:scale>
          <a:sx n="100" d="100"/>
          <a:sy n="100" d="100"/>
        </p:scale>
        <p:origin x="-1104" y="-354"/>
      </p:cViewPr>
      <p:guideLst>
        <p:guide orient="horz" pos="1620"/>
        <p:guide orient="horz" pos="2968"/>
        <p:guide orient="horz" pos="352"/>
        <p:guide orient="horz" pos="948"/>
        <p:guide pos="2880"/>
        <p:guide pos="385"/>
        <p:guide pos="1565"/>
        <p:guide pos="5193"/>
        <p:guide pos="40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994A43-86D6-4FA1-87DB-FAFC59ECE6A5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5B185D-275C-464C-B170-85E373428CEE}" type="pres">
      <dgm:prSet presAssocID="{B7994A43-86D6-4FA1-87DB-FAFC59ECE6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7AEC7275-9AD7-465D-8D25-AEAE51E31752}" type="presOf" srcId="{B7994A43-86D6-4FA1-87DB-FAFC59ECE6A5}" destId="{0F5B185D-275C-464C-B170-85E373428CEE}" srcOrd="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184" tIns="46092" rIns="92184" bIns="4609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184" tIns="46092" rIns="92184" bIns="46092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20.06.2019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4" tIns="46092" rIns="92184" bIns="4609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2184" tIns="46092" rIns="92184" bIns="4609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2184" tIns="46092" rIns="92184" bIns="4609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2184" tIns="46092" rIns="92184" bIns="46092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12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8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79498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5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E4C3-B3F9-4492-AC4E-AEB8AB203703}" type="datetime1">
              <a:rPr lang="ru-RU" smtClean="0"/>
              <a:pPr/>
              <a:t>20.06.2019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1266-D9B9-4642-A506-7317DD4ADF73}" type="datetime1">
              <a:rPr lang="ru-RU" smtClean="0"/>
              <a:pPr/>
              <a:t>20.06.2019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8A2D-CC43-4DD9-8CF9-DF5286C3CC1D}" type="datetime1">
              <a:rPr lang="ru-RU" smtClean="0"/>
              <a:pPr/>
              <a:t>20.06.2019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8524-75FA-4DFF-9D30-F97C17CE17A5}" type="datetime1">
              <a:rPr lang="ru-RU" smtClean="0"/>
              <a:pPr/>
              <a:t>20.06.2019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B2CD-5EDF-45E0-A730-F2C3E6027E1D}" type="datetime1">
              <a:rPr lang="ru-RU" smtClean="0"/>
              <a:pPr/>
              <a:t>20.06.2019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478466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400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9" y="558800"/>
            <a:ext cx="7548638" cy="946151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169"/>
            <a:ext cx="9143998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6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0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799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504950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0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173-E5E4-4B86-BADB-BBB422306F42}" type="datetime1">
              <a:rPr lang="ru-RU" smtClean="0"/>
              <a:pPr/>
              <a:t>20.06.2019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7" cstate="print"/>
          <a:stretch>
            <a:fillRect/>
          </a:stretch>
        </p:blipFill>
        <p:spPr bwMode="auto">
          <a:xfrm>
            <a:off x="1" y="1169"/>
            <a:ext cx="9143998" cy="51428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558800"/>
            <a:ext cx="7632700" cy="925984"/>
          </a:xfrm>
          <a:prstGeom prst="rect">
            <a:avLst/>
          </a:prstGeom>
        </p:spPr>
        <p:txBody>
          <a:bodyPr vert="horz" lIns="81630" tIns="40815" rIns="81630" bIns="40815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189" y="1491630"/>
            <a:ext cx="7632699" cy="3220070"/>
          </a:xfrm>
          <a:prstGeom prst="rect">
            <a:avLst/>
          </a:prstGeom>
        </p:spPr>
        <p:txBody>
          <a:bodyPr vert="horz" lIns="81630" tIns="40815" rIns="81630" bIns="40815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3"/>
            <a:ext cx="2133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EDECA-DAED-49E8-AB44-A10369DCE766}" type="datetime1">
              <a:rPr lang="ru-RU" smtClean="0"/>
              <a:pPr/>
              <a:t>20.06.2019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3"/>
            <a:ext cx="2895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3431" y="4398169"/>
            <a:ext cx="503585" cy="51358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lnSpc>
                <a:spcPts val="1878"/>
              </a:lnSpc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1" r:id="rId5"/>
    <p:sldLayoutId id="2147483663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hdr="0" ftr="0" dt="0"/>
  <p:txStyles>
    <p:titleStyle>
      <a:lvl1pPr algn="l" defTabSz="816296" rtl="0" eaLnBrk="1" latinLnBrk="0" hangingPunct="1">
        <a:spcBef>
          <a:spcPct val="0"/>
        </a:spcBef>
        <a:buNone/>
        <a:defRPr sz="38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505" indent="0" algn="l" defTabSz="816296" rtl="0" eaLnBrk="1" latinLnBrk="0" hangingPunct="1">
        <a:spcBef>
          <a:spcPct val="20000"/>
        </a:spcBef>
        <a:buFont typeface="+mj-lt"/>
        <a:buNone/>
        <a:defRPr sz="24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505" indent="0" algn="l" defTabSz="816296" rtl="0" eaLnBrk="1" latinLnBrk="0" hangingPunct="1">
        <a:spcBef>
          <a:spcPct val="20000"/>
        </a:spcBef>
        <a:buFont typeface="Arial" pitchFamily="34" charset="0"/>
        <a:buNone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828" indent="-203750" algn="l" defTabSz="816296" rtl="0" eaLnBrk="1" latinLnBrk="0" hangingPunct="1">
        <a:spcBef>
          <a:spcPct val="20000"/>
        </a:spcBef>
        <a:buFont typeface="Arial" pitchFamily="34" charset="0"/>
        <a:buChar char="•"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2020" algn="just" defTabSz="816296" rtl="0" eaLnBrk="1" latinLnBrk="0" hangingPunct="1">
        <a:lnSpc>
          <a:spcPts val="19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3109" indent="0" algn="l" defTabSz="81629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C7146FF2948570A37D40D219951DF708D439534D76466C497EAB9434F59344D935A62647F4FB9BF3987817C9C75840EA3B998048EF3E4766k6k9R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787774"/>
            <a:ext cx="7772400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66B3"/>
                </a:solidFill>
              </a:rPr>
              <a:t> </a:t>
            </a:r>
            <a:br>
              <a:rPr lang="ru-RU" dirty="0" smtClean="0">
                <a:solidFill>
                  <a:srgbClr val="0066B3"/>
                </a:solidFill>
              </a:rPr>
            </a:br>
            <a:r>
              <a:rPr lang="ru-RU" sz="2100" dirty="0" smtClean="0"/>
              <a:t> </a:t>
            </a:r>
            <a:r>
              <a:rPr lang="ru-RU" sz="1700" dirty="0" smtClean="0"/>
              <a:t/>
            </a:r>
            <a:br>
              <a:rPr lang="ru-RU" sz="1700" dirty="0" smtClean="0"/>
            </a:br>
            <a:r>
              <a:rPr lang="ru-RU" sz="1600" dirty="0" smtClean="0">
                <a:solidFill>
                  <a:srgbClr val="0066B3"/>
                </a:solidFill>
              </a:rPr>
              <a:t/>
            </a:r>
            <a:br>
              <a:rPr lang="ru-RU" sz="1600" dirty="0" smtClean="0">
                <a:solidFill>
                  <a:srgbClr val="0066B3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71950"/>
            <a:ext cx="6400800" cy="648072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20.06.2019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3688" y="1923678"/>
            <a:ext cx="5256584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b="1" noProof="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УПРАВЛЕНИЕ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ФЕДЕРАЛЬНОЙ НАЛОГОВОЙ СЛУЖБ</a:t>
            </a:r>
            <a:r>
              <a:rPr lang="ru-RU" sz="1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Ы ПО МОСКОВСКОЙ ОБЛАСТИ</a:t>
            </a: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9503"/>
            <a:ext cx="8386663" cy="792088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ОБЯЗАННОСТЬ ПРИМЕНЕНИЯ ККТ С 1 ИЮЛЯ 2019 ГОДА ФЕДЕРАЛЬНЫЕ ЗАКОНЫ: от 27.11.2017 № 337-ФЗ , от 03.07.2018 № 192-ФЗ от 06.06.2019 № 129-ФЗ</a:t>
            </a:r>
            <a:endParaRPr lang="ru-RU" sz="16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62054" y="1119906"/>
            <a:ext cx="2697777" cy="35283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31840" y="1105147"/>
            <a:ext cx="5688632" cy="9625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ЕНВД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Индивидуальные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предприниматели на ЕНВД, оказывающие работы и услуги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имеющие наемных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работников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Индивидуальные предприниматели без наемных работников в сфере торговли </a:t>
            </a:r>
          </a:p>
        </p:txBody>
      </p:sp>
      <p:pic>
        <p:nvPicPr>
          <p:cNvPr id="1026" name="Picture 2" descr="E:\1521913519_restoran-contr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86421"/>
            <a:ext cx="2520280" cy="1316071"/>
          </a:xfrm>
          <a:prstGeom prst="rect">
            <a:avLst/>
          </a:prstGeom>
          <a:noFill/>
        </p:spPr>
      </p:pic>
      <p:sp>
        <p:nvSpPr>
          <p:cNvPr id="23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403431" y="4398169"/>
            <a:ext cx="503585" cy="51358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 descr="E:\штрих-мпей-ф_17_10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3" y="3119940"/>
            <a:ext cx="1129725" cy="1035986"/>
          </a:xfrm>
          <a:prstGeom prst="rect">
            <a:avLst/>
          </a:prstGeom>
          <a:noFill/>
        </p:spPr>
      </p:pic>
      <p:sp>
        <p:nvSpPr>
          <p:cNvPr id="17" name="Скругленный прямоугольник 16"/>
          <p:cNvSpPr/>
          <p:nvPr/>
        </p:nvSpPr>
        <p:spPr>
          <a:xfrm>
            <a:off x="1665350" y="3093250"/>
            <a:ext cx="1220812" cy="13507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Кто обязан применять контрольно- кассовую технику с 01.07.2019</a:t>
            </a:r>
            <a:endParaRPr lang="ru-RU" sz="1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131840" y="2121204"/>
            <a:ext cx="5685184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ПАТЕНТ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Индивидуальные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предприниматели , выполняющие работы и оказывающие услуги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имеющие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наемных работников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Индивидуальные предприниматели  в сфере торговли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135288" y="3093250"/>
            <a:ext cx="5685184" cy="6342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ОСН 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УСН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Налогоплательщики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, выполняющие работы и оказывающие услуги, имеющие наемных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работников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135288" y="3761637"/>
            <a:ext cx="5685184" cy="6342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ВЕНДИНГ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Индивидуальные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предприниматели в сфере 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вендинга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без наемных работников</a:t>
            </a:r>
          </a:p>
        </p:txBody>
      </p:sp>
    </p:spTree>
    <p:extLst>
      <p:ext uri="{BB962C8B-B14F-4D97-AF65-F5344CB8AC3E}">
        <p14:creationId xmlns:p14="http://schemas.microsoft.com/office/powerpoint/2010/main" val="13974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18533"/>
            <a:ext cx="7337192" cy="829353"/>
          </a:xfrm>
        </p:spPr>
        <p:txBody>
          <a:bodyPr>
            <a:noAutofit/>
          </a:bodyPr>
          <a:lstStyle/>
          <a:p>
            <a:pPr algn="ctr"/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48157014"/>
              </p:ext>
            </p:extLst>
          </p:nvPr>
        </p:nvGraphicFramePr>
        <p:xfrm>
          <a:off x="539552" y="1779662"/>
          <a:ext cx="7704856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/>
              </a:tblGrid>
              <a:tr h="2520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ЗАКОН ОТ 06.06.2019 № 129-ФЗ «О ВНЕСЕНИИ ИЗМЕНЕНИЙ В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ЗАКОН «О ПРИМЕНЕНИИ КОНТРОЛЬНО-КАССОВОЙ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ТЕХНИКИ ПРИ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ОСУЩЕСТВЛЕНИИ РАСЧЕТОВ В РОССИЙСКОЙ ФЕДЕРАЦИИ»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4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1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Законом продлен срок неприменения контрольно-кассовой техники до 1 июля 2021 года для не имеющих наемных работников индивидуальных предпринимателей, реализующих товары собственного производства, выполняющих работы (оказывающих услуги).</a:t>
                      </a:r>
                    </a:p>
                  </a:txBody>
                  <a:tcPr marL="78191" marR="78191" marT="31101" marB="31101"/>
                </a:tc>
              </a:tr>
            </a:tbl>
          </a:graphicData>
        </a:graphic>
      </p:graphicFrame>
      <p:graphicFrame>
        <p:nvGraphicFramePr>
          <p:cNvPr id="6" name="Объект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96223380"/>
              </p:ext>
            </p:extLst>
          </p:nvPr>
        </p:nvGraphicFramePr>
        <p:xfrm>
          <a:off x="539552" y="483518"/>
          <a:ext cx="7704856" cy="7200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7704856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u="none" strike="noStrike" kern="1200" baseline="0" dirty="0" smtClean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ЧЕТВЕРТЫЙ  ЭТАП ПЕРЕХОДА НА ОНЛАЙН КАССЫ</a:t>
                      </a:r>
                      <a:endParaRPr lang="ru-RU" sz="1600" b="1" i="0" u="none" strike="noStrike" kern="1200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191" marR="78191" marT="31101" marB="3110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53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 noChangeAspect="1"/>
          </p:cNvSpPr>
          <p:nvPr>
            <p:ph type="title"/>
          </p:nvPr>
        </p:nvSpPr>
        <p:spPr>
          <a:xfrm>
            <a:off x="847757" y="375804"/>
            <a:ext cx="7337192" cy="17972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47071" tIns="23535" rIns="47071" bIns="23535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239" fontAlgn="auto">
              <a:spcAft>
                <a:spcPts val="0"/>
              </a:spcAft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отметить, что указанный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предусматривает отсрочку применения контрольно-кассовой техники для индивидуальных предпринимателей при перепродаже товаров, а также для организаций.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в случае реализации права на отсрочку применения контрольно-кассовой техники такие индивидуальные предприниматели 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получают налоговый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вычет по приобретению контрольно-кассовой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техники при регистрации контрольно-кассовой техники после 01.07.2019,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в случае заключения трудового договора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зарегистрировать контрольно-кассовую технику в течение 30 календарных дней с даты заключения трудового договора с работником.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8324852" y="4371951"/>
            <a:ext cx="619125" cy="576064"/>
          </a:xfrm>
          <a:prstGeom prst="rect">
            <a:avLst/>
          </a:prstGeo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22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Заголовок 9"/>
          <p:cNvSpPr>
            <a:spLocks noGrp="1"/>
          </p:cNvSpPr>
          <p:nvPr>
            <p:ph type="title"/>
          </p:nvPr>
        </p:nvSpPr>
        <p:spPr>
          <a:xfrm>
            <a:off x="0" y="123479"/>
            <a:ext cx="9144000" cy="504055"/>
          </a:xfrm>
        </p:spPr>
        <p:txBody>
          <a:bodyPr/>
          <a:lstStyle/>
          <a:p>
            <a:pPr algn="ctr"/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ПОЛНОСТЬЮ ОСВОБОЖДЕНЫ ОТ ПРИМЕНЕНИЯ ККТ СТАТЬЯ 2 ФЕДЕРАЛЬНОГО ЗАКОНА № 54-ФЗ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3241543529"/>
              </p:ext>
            </p:extLst>
          </p:nvPr>
        </p:nvGraphicFramePr>
        <p:xfrm>
          <a:off x="323528" y="3867894"/>
          <a:ext cx="799288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044684"/>
              </p:ext>
            </p:extLst>
          </p:nvPr>
        </p:nvGraphicFramePr>
        <p:xfrm>
          <a:off x="395537" y="555527"/>
          <a:ext cx="7920879" cy="446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79"/>
                <a:gridCol w="3744416"/>
                <a:gridCol w="1656184"/>
              </a:tblGrid>
              <a:tr h="82575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ОПРЕДЕЛЕННЫЕ ВИДЫ ДЕЯТЕЛЬНОСТИ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(ПУНКТЫ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1, 1.1, 2)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66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ПРИМЕНЯЮЩИЕ ПСН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(ПУНКТ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66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ПЛАТЕЛЬЩИКИ </a:t>
                      </a:r>
                      <a:r>
                        <a:rPr lang="ru-RU" sz="100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"НАЛОГА НА ПРОФЕССИОНАЛЬНЫЙ ДОХОД" (ПУНКТ 2.2 (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САМОЗАНЯТЫЕ))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66B3"/>
                    </a:solidFill>
                  </a:tcPr>
                </a:tc>
              </a:tr>
              <a:tr h="3494722">
                <a:tc>
                  <a:txBody>
                    <a:bodyPr/>
                    <a:lstStyle/>
                    <a:p>
                      <a:pPr marL="171450" marR="0" indent="-17145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5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ККТ не применяется кредитными организациями.</a:t>
                      </a:r>
                    </a:p>
                    <a:p>
                      <a:pPr marL="171450" marR="0" lvl="0" indent="-17145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ККТ не применяется организациями и ИП в автоматических устройствах  не питаемых от электрической энергии.</a:t>
                      </a:r>
                      <a:endParaRPr lang="ru-RU" sz="105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71450" marR="0" indent="-17145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5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Организации и ИП с учетом специфики своей деятельности или особенностей своего местонахождения при осуществлении видов деятельности и при оказании услуг, указанных в данной статье, в частности:</a:t>
                      </a:r>
                    </a:p>
                    <a:p>
                      <a:pPr marL="171450" marR="0" indent="-17145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продажа газет и журналов</a:t>
                      </a:r>
                    </a:p>
                    <a:p>
                      <a:pPr marL="171450" marR="0" indent="-17145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торговля в киосках мороженым</a:t>
                      </a:r>
                    </a:p>
                    <a:p>
                      <a:pPr marL="171450" marR="0" indent="-17145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торговля из автоцистерн</a:t>
                      </a:r>
                    </a:p>
                    <a:p>
                      <a:pPr marL="171450" marR="0" indent="-17145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ремонт и окраска обуви</a:t>
                      </a:r>
                    </a:p>
                    <a:p>
                      <a:pPr marL="171450" marR="0" indent="-17145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изготовление и ремонт металлической галантереи и ключей.</a:t>
                      </a:r>
                      <a:endParaRPr lang="ru-RU" sz="1050" b="1" dirty="0">
                        <a:solidFill>
                          <a:srgbClr val="0066B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ИП, применяющие ПСН, за исключением индивидуальных предпринимателей, осуществляющих виды предпринимательской деятельности, установленные подпунктами</a:t>
                      </a:r>
                      <a:r>
                        <a:rPr lang="ru-RU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3, 6, 9-11, 18, 28, 32, 33, 37, 38 ,40, 45-48, 53, 56, 63 пункта 2 статьи 346.43</a:t>
                      </a: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Налогового кодекса </a:t>
                      </a: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РФ такие как:</a:t>
                      </a:r>
                    </a:p>
                    <a:p>
                      <a:pPr marL="171450" marR="0" indent="-17145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5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ремонт и техническое обслуживание бытовой радиоэлектронной аппаратуры</a:t>
                      </a:r>
                    </a:p>
                    <a:p>
                      <a:pPr marL="171450" marR="0" indent="-17145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5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оказание автотранспортных услуг</a:t>
                      </a:r>
                    </a:p>
                    <a:p>
                      <a:pPr marL="171450" marR="0" indent="-17145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5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ветеринарные услуги</a:t>
                      </a:r>
                    </a:p>
                    <a:p>
                      <a:pPr marL="171450" marR="0" indent="-17145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5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проведение занятий по физической культуре и спорту</a:t>
                      </a:r>
                    </a:p>
                    <a:p>
                      <a:pPr marL="171450" marR="0" indent="-17145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5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услуги по прокату</a:t>
                      </a:r>
                    </a:p>
                    <a:p>
                      <a:pPr marL="171450" marR="0" indent="-17145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05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050" b="0" i="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т.д.</a:t>
                      </a:r>
                    </a:p>
                    <a:p>
                      <a:pPr marL="0" marR="0" indent="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могут осуществлять расчеты без применения контрольно-кассовой техники при условии выдачи (направления) покупателю (клиенту) документа, подтверждающего факт осуществления расчета , содержащего наименование документа, его порядковый номер, реквизиты, установленные абзацами 4-12 пункта 1 статьи 4.7 Федерального закона № 54-ФЗ</a:t>
                      </a: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171450" marR="0" indent="-171450" algn="l" defTabSz="816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ru-RU" sz="105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ККТ не применяется индивидуальными предпринимателями, применяющими специальный </a:t>
                      </a:r>
                      <a:r>
                        <a:rPr lang="ru-RU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налоговый режим «</a:t>
                      </a: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 на профессиональный доход» в отношении доходов, облагаемых налогом на профессиональный доход.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43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195487"/>
            <a:ext cx="7417195" cy="1008112"/>
          </a:xfrm>
        </p:spPr>
        <p:txBody>
          <a:bodyPr/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Освобождение от применения контрольно-кассовой техники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рамках статьи 2 54-Федерального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закона, при реализации товаров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розничных рынках, ярмарках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1203598"/>
            <a:ext cx="7920880" cy="3508102"/>
          </a:xfrm>
        </p:spPr>
        <p:txBody>
          <a:bodyPr/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 могут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производить расчеты без применения контрольно-кассовой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осуществлении торговли 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розничных рынках, ярмарках, в выставочных комплексах, а также на других территориях, отведенных для осуществления торговли, за исключением находящихся в этих местах торговли магазинов, павильонов, киосков, палаток, автолавок, автомагазинов, автофургонов, помещений контейнерного типа и других аналогично обустроенных и обеспечивающих показ и сохранность товара торговых мест (помещений и автотранспортных средств, в том числе прицепов и полуприцепов), открытых прилавков внутри крытых рыночных помещений при торговле непродовольственными товарами, кроме торговли непродовольственными товарами, которые определены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перечне, утвержденном Правительством Российской Федерации.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15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83568" y="1923678"/>
            <a:ext cx="7548638" cy="946151"/>
          </a:xfrm>
        </p:spPr>
        <p:txBody>
          <a:bodyPr/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Актуальную информацию о порядке применения контрольно-кассовой техники можно найти на сайте: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www.nalog.ru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16-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Present_FNS2012_16-9</Template>
  <TotalTime>17952</TotalTime>
  <Words>573</Words>
  <Application>Microsoft Office PowerPoint</Application>
  <PresentationFormat>Экран (16:9)</PresentationFormat>
  <Paragraphs>59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Present_FNS2012_16-9</vt:lpstr>
      <vt:lpstr>     </vt:lpstr>
      <vt:lpstr>ОБЯЗАННОСТЬ ПРИМЕНЕНИЯ ККТ С 1 ИЮЛЯ 2019 ГОДА ФЕДЕРАЛЬНЫЕ ЗАКОНЫ: от 27.11.2017 № 337-ФЗ , от 03.07.2018 № 192-ФЗ от 06.06.2019 № 129-ФЗ</vt:lpstr>
      <vt:lpstr>    </vt:lpstr>
      <vt:lpstr>                  Важно отметить, что указанный закон не предусматривает отсрочку применения контрольно-кассовой техники для индивидуальных предпринимателей при перепродаже товаров, а также для организаций.  Кроме того, в случае реализации права на отсрочку применения контрольно-кассовой техники такие индивидуальные предприниматели не получают налоговый вычет по приобретению контрольно-кассовой техники при регистрации контрольно-кассовой техники после 01.07.2019, а в случае заключения трудового договора обязаны зарегистрировать контрольно-кассовую технику в течение 30 календарных дней с даты заключения трудового договора с работником.  </vt:lpstr>
      <vt:lpstr>ПОЛНОСТЬЮ ОСВОБОЖДЕНЫ ОТ ПРИМЕНЕНИЯ ККТ СТАТЬЯ 2 ФЕДЕРАЛЬНОГО ЗАКОНА № 54-ФЗ</vt:lpstr>
      <vt:lpstr>Освобождение от применения контрольно-кассовой техники в рамках статьи 2 54-Федерального закона, при реализации товаров  на розничных рынках, ярмарках </vt:lpstr>
      <vt:lpstr>Актуальную информацию о порядке применения контрольно-кассовой техники можно найти на сайте: www.nalog.ru</vt:lpstr>
    </vt:vector>
  </TitlesOfParts>
  <Company>UFNS 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 результатах контрольной работы по вопросу соблюдения законодательства о применении контрольно-кассовой техники и использования специальных банковских счетов за 8 месяцев 2014 года»</dc:title>
  <dc:creator>5000-91-411</dc:creator>
  <cp:lastModifiedBy>Штурова Маргарита Викторовна</cp:lastModifiedBy>
  <cp:revision>1457</cp:revision>
  <cp:lastPrinted>2019-06-20T08:41:08Z</cp:lastPrinted>
  <dcterms:created xsi:type="dcterms:W3CDTF">2014-09-24T05:36:47Z</dcterms:created>
  <dcterms:modified xsi:type="dcterms:W3CDTF">2019-06-20T08:49:46Z</dcterms:modified>
</cp:coreProperties>
</file>