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65" r:id="rId4"/>
    <p:sldMasterId id="2147483809" r:id="rId5"/>
    <p:sldMasterId id="2147483829" r:id="rId6"/>
    <p:sldMasterId id="2147483849" r:id="rId7"/>
  </p:sldMasterIdLst>
  <p:notesMasterIdLst>
    <p:notesMasterId r:id="rId161"/>
  </p:notesMasterIdLst>
  <p:handoutMasterIdLst>
    <p:handoutMasterId r:id="rId162"/>
  </p:handoutMasterIdLst>
  <p:sldIdLst>
    <p:sldId id="257" r:id="rId8"/>
    <p:sldId id="258" r:id="rId9"/>
    <p:sldId id="312" r:id="rId10"/>
    <p:sldId id="1192" r:id="rId11"/>
    <p:sldId id="326" r:id="rId12"/>
    <p:sldId id="271" r:id="rId13"/>
    <p:sldId id="477" r:id="rId14"/>
    <p:sldId id="476" r:id="rId15"/>
    <p:sldId id="473" r:id="rId16"/>
    <p:sldId id="324" r:id="rId17"/>
    <p:sldId id="269" r:id="rId18"/>
    <p:sldId id="320" r:id="rId19"/>
    <p:sldId id="270" r:id="rId20"/>
    <p:sldId id="317" r:id="rId21"/>
    <p:sldId id="316" r:id="rId22"/>
    <p:sldId id="471" r:id="rId23"/>
    <p:sldId id="721" r:id="rId24"/>
    <p:sldId id="722" r:id="rId25"/>
    <p:sldId id="723" r:id="rId26"/>
    <p:sldId id="913" r:id="rId27"/>
    <p:sldId id="1050" r:id="rId28"/>
    <p:sldId id="1051" r:id="rId29"/>
    <p:sldId id="1052" r:id="rId30"/>
    <p:sldId id="1053" r:id="rId31"/>
    <p:sldId id="1054" r:id="rId32"/>
    <p:sldId id="1055" r:id="rId33"/>
    <p:sldId id="1056" r:id="rId34"/>
    <p:sldId id="1057" r:id="rId35"/>
    <p:sldId id="1058" r:id="rId36"/>
    <p:sldId id="1059" r:id="rId37"/>
    <p:sldId id="1060" r:id="rId38"/>
    <p:sldId id="1061" r:id="rId39"/>
    <p:sldId id="1062" r:id="rId40"/>
    <p:sldId id="1063" r:id="rId41"/>
    <p:sldId id="1064" r:id="rId42"/>
    <p:sldId id="1065" r:id="rId43"/>
    <p:sldId id="1066" r:id="rId44"/>
    <p:sldId id="1067" r:id="rId45"/>
    <p:sldId id="1068" r:id="rId46"/>
    <p:sldId id="1069" r:id="rId47"/>
    <p:sldId id="1070" r:id="rId48"/>
    <p:sldId id="1071" r:id="rId49"/>
    <p:sldId id="1072" r:id="rId50"/>
    <p:sldId id="1073" r:id="rId51"/>
    <p:sldId id="1074" r:id="rId52"/>
    <p:sldId id="1075" r:id="rId53"/>
    <p:sldId id="1076" r:id="rId54"/>
    <p:sldId id="1077" r:id="rId55"/>
    <p:sldId id="1078" r:id="rId56"/>
    <p:sldId id="1079" r:id="rId57"/>
    <p:sldId id="1080" r:id="rId58"/>
    <p:sldId id="1081" r:id="rId59"/>
    <p:sldId id="1082" r:id="rId60"/>
    <p:sldId id="1083" r:id="rId61"/>
    <p:sldId id="1084" r:id="rId62"/>
    <p:sldId id="1085" r:id="rId63"/>
    <p:sldId id="1086" r:id="rId64"/>
    <p:sldId id="1087" r:id="rId65"/>
    <p:sldId id="1088" r:id="rId66"/>
    <p:sldId id="1089" r:id="rId67"/>
    <p:sldId id="1090" r:id="rId68"/>
    <p:sldId id="1091" r:id="rId69"/>
    <p:sldId id="1092" r:id="rId70"/>
    <p:sldId id="1093" r:id="rId71"/>
    <p:sldId id="1094" r:id="rId72"/>
    <p:sldId id="1124" r:id="rId73"/>
    <p:sldId id="1103" r:id="rId74"/>
    <p:sldId id="1046" r:id="rId75"/>
    <p:sldId id="1047" r:id="rId76"/>
    <p:sldId id="1048" r:id="rId77"/>
    <p:sldId id="1049" r:id="rId78"/>
    <p:sldId id="1125" r:id="rId79"/>
    <p:sldId id="1126" r:id="rId80"/>
    <p:sldId id="1127" r:id="rId81"/>
    <p:sldId id="1128" r:id="rId82"/>
    <p:sldId id="1129" r:id="rId83"/>
    <p:sldId id="1130" r:id="rId84"/>
    <p:sldId id="1132" r:id="rId85"/>
    <p:sldId id="1133" r:id="rId86"/>
    <p:sldId id="1134" r:id="rId87"/>
    <p:sldId id="1135" r:id="rId88"/>
    <p:sldId id="1136" r:id="rId89"/>
    <p:sldId id="1138" r:id="rId90"/>
    <p:sldId id="1139" r:id="rId91"/>
    <p:sldId id="1140" r:id="rId92"/>
    <p:sldId id="1141" r:id="rId93"/>
    <p:sldId id="1142" r:id="rId94"/>
    <p:sldId id="1143" r:id="rId95"/>
    <p:sldId id="1144" r:id="rId96"/>
    <p:sldId id="1145" r:id="rId97"/>
    <p:sldId id="1146" r:id="rId98"/>
    <p:sldId id="1147" r:id="rId99"/>
    <p:sldId id="1148" r:id="rId100"/>
    <p:sldId id="1149" r:id="rId101"/>
    <p:sldId id="1150" r:id="rId102"/>
    <p:sldId id="1151" r:id="rId103"/>
    <p:sldId id="1152" r:id="rId104"/>
    <p:sldId id="1153" r:id="rId105"/>
    <p:sldId id="1196" r:id="rId106"/>
    <p:sldId id="1154" r:id="rId107"/>
    <p:sldId id="1155" r:id="rId108"/>
    <p:sldId id="1197" r:id="rId109"/>
    <p:sldId id="1156" r:id="rId110"/>
    <p:sldId id="1157" r:id="rId111"/>
    <p:sldId id="1158" r:id="rId112"/>
    <p:sldId id="1159" r:id="rId113"/>
    <p:sldId id="1160" r:id="rId114"/>
    <p:sldId id="1198" r:id="rId115"/>
    <p:sldId id="1161" r:id="rId116"/>
    <p:sldId id="1162" r:id="rId117"/>
    <p:sldId id="1163" r:id="rId118"/>
    <p:sldId id="1164" r:id="rId119"/>
    <p:sldId id="1166" r:id="rId120"/>
    <p:sldId id="1167" r:id="rId121"/>
    <p:sldId id="1168" r:id="rId122"/>
    <p:sldId id="1169" r:id="rId123"/>
    <p:sldId id="1170" r:id="rId124"/>
    <p:sldId id="1199" r:id="rId125"/>
    <p:sldId id="1171" r:id="rId126"/>
    <p:sldId id="1200" r:id="rId127"/>
    <p:sldId id="1201" r:id="rId128"/>
    <p:sldId id="1173" r:id="rId129"/>
    <p:sldId id="1174" r:id="rId130"/>
    <p:sldId id="1175" r:id="rId131"/>
    <p:sldId id="1177" r:id="rId132"/>
    <p:sldId id="1178" r:id="rId133"/>
    <p:sldId id="1179" r:id="rId134"/>
    <p:sldId id="1180" r:id="rId135"/>
    <p:sldId id="1181" r:id="rId136"/>
    <p:sldId id="1193" r:id="rId137"/>
    <p:sldId id="1194" r:id="rId138"/>
    <p:sldId id="1183" r:id="rId139"/>
    <p:sldId id="1184" r:id="rId140"/>
    <p:sldId id="1187" r:id="rId141"/>
    <p:sldId id="1188" r:id="rId142"/>
    <p:sldId id="1113" r:id="rId143"/>
    <p:sldId id="1114" r:id="rId144"/>
    <p:sldId id="1115" r:id="rId145"/>
    <p:sldId id="1116" r:id="rId146"/>
    <p:sldId id="1119" r:id="rId147"/>
    <p:sldId id="1120" r:id="rId148"/>
    <p:sldId id="1121" r:id="rId149"/>
    <p:sldId id="1122" r:id="rId150"/>
    <p:sldId id="1190" r:id="rId151"/>
    <p:sldId id="1105" r:id="rId152"/>
    <p:sldId id="1106" r:id="rId153"/>
    <p:sldId id="1107" r:id="rId154"/>
    <p:sldId id="1108" r:id="rId155"/>
    <p:sldId id="1109" r:id="rId156"/>
    <p:sldId id="1123" r:id="rId157"/>
    <p:sldId id="1195" r:id="rId158"/>
    <p:sldId id="1043" r:id="rId159"/>
    <p:sldId id="1044" r:id="rId160"/>
  </p:sldIdLst>
  <p:sldSz cx="12192000" cy="6858000"/>
  <p:notesSz cx="6797675" cy="9926638"/>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B5679"/>
    <a:srgbClr val="FFCCCC"/>
    <a:srgbClr val="2C567A"/>
    <a:srgbClr val="0072C7"/>
    <a:srgbClr val="FFFFCC"/>
    <a:srgbClr val="33CC33"/>
    <a:srgbClr val="FF66CC"/>
    <a:srgbClr val="CCFF66"/>
    <a:srgbClr val="0D1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96" autoAdjust="0"/>
    <p:restoredTop sz="93039" autoAdjust="0"/>
  </p:normalViewPr>
  <p:slideViewPr>
    <p:cSldViewPr snapToGrid="0" showGuides="1">
      <p:cViewPr varScale="1">
        <p:scale>
          <a:sx n="113" d="100"/>
          <a:sy n="113" d="100"/>
        </p:scale>
        <p:origin x="192" y="102"/>
      </p:cViewPr>
      <p:guideLst>
        <p:guide orient="horz" pos="2160"/>
        <p:guide pos="3840"/>
      </p:guideLst>
    </p:cSldViewPr>
  </p:slideViewPr>
  <p:outlineViewPr>
    <p:cViewPr>
      <p:scale>
        <a:sx n="33" d="100"/>
        <a:sy n="33" d="100"/>
      </p:scale>
      <p:origin x="0" y="-19428"/>
    </p:cViewPr>
  </p:outlineViewPr>
  <p:notesTextViewPr>
    <p:cViewPr>
      <p:scale>
        <a:sx n="1" d="1"/>
        <a:sy n="1" d="1"/>
      </p:scale>
      <p:origin x="0" y="0"/>
    </p:cViewPr>
  </p:notesTextViewPr>
  <p:sorterViewPr>
    <p:cViewPr>
      <p:scale>
        <a:sx n="100" d="100"/>
        <a:sy n="100" d="100"/>
      </p:scale>
      <p:origin x="0" y="-504"/>
    </p:cViewPr>
  </p:sorterViewPr>
  <p:notesViewPr>
    <p:cSldViewPr snapToGrid="0">
      <p:cViewPr varScale="1">
        <p:scale>
          <a:sx n="83" d="100"/>
          <a:sy n="83" d="100"/>
        </p:scale>
        <p:origin x="399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8"/>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3600034155102542"/>
          <c:y val="1.922080476374562E-2"/>
          <c:w val="0.82430185720665139"/>
          <c:h val="0.86219815556864476"/>
        </c:manualLayout>
      </c:layout>
      <c:bar3DChart>
        <c:barDir val="col"/>
        <c:grouping val="clustered"/>
        <c:varyColors val="1"/>
        <c:ser>
          <c:idx val="2"/>
          <c:order val="0"/>
          <c:tx>
            <c:strRef>
              <c:f>Sheet1!$A$4</c:f>
              <c:strCache>
                <c:ptCount val="1"/>
                <c:pt idx="0">
                  <c:v>тыс.рублей</c:v>
                </c:pt>
              </c:strCache>
            </c:strRef>
          </c:tx>
          <c:spPr>
            <a:pattFill prst="trellis">
              <a:fgClr>
                <a:srgbClr val="FF33CC"/>
              </a:fgClr>
              <a:bgClr>
                <a:schemeClr val="bg1"/>
              </a:bgClr>
            </a:pattFill>
          </c:spPr>
          <c:invertIfNegative val="0"/>
          <c:dPt>
            <c:idx val="0"/>
            <c:invertIfNegative val="0"/>
            <c:bubble3D val="0"/>
            <c:extLst>
              <c:ext xmlns:c16="http://schemas.microsoft.com/office/drawing/2014/chart" uri="{C3380CC4-5D6E-409C-BE32-E72D297353CC}">
                <c16:uniqueId val="{00000000-7062-4429-80C0-8996916A9CED}"/>
              </c:ext>
            </c:extLst>
          </c:dPt>
          <c:dPt>
            <c:idx val="1"/>
            <c:invertIfNegative val="0"/>
            <c:bubble3D val="0"/>
            <c:extLst>
              <c:ext xmlns:c16="http://schemas.microsoft.com/office/drawing/2014/chart" uri="{C3380CC4-5D6E-409C-BE32-E72D297353CC}">
                <c16:uniqueId val="{00000001-7062-4429-80C0-8996916A9CED}"/>
              </c:ext>
            </c:extLst>
          </c:dPt>
          <c:dPt>
            <c:idx val="2"/>
            <c:invertIfNegative val="0"/>
            <c:bubble3D val="0"/>
            <c:extLst>
              <c:ext xmlns:c16="http://schemas.microsoft.com/office/drawing/2014/chart" uri="{C3380CC4-5D6E-409C-BE32-E72D297353CC}">
                <c16:uniqueId val="{00000002-7062-4429-80C0-8996916A9CED}"/>
              </c:ext>
            </c:extLst>
          </c:dPt>
          <c:dPt>
            <c:idx val="3"/>
            <c:invertIfNegative val="0"/>
            <c:bubble3D val="0"/>
            <c:extLst>
              <c:ext xmlns:c16="http://schemas.microsoft.com/office/drawing/2014/chart" uri="{C3380CC4-5D6E-409C-BE32-E72D297353CC}">
                <c16:uniqueId val="{00000003-7062-4429-80C0-8996916A9CED}"/>
              </c:ext>
            </c:extLst>
          </c:dPt>
          <c:dLbls>
            <c:dLbl>
              <c:idx val="0"/>
              <c:layout>
                <c:manualLayout>
                  <c:x val="2.3360166120921344E-2"/>
                  <c:y val="-3.62057472541365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062-4429-80C0-8996916A9CED}"/>
                </c:ext>
              </c:extLst>
            </c:dLbl>
            <c:dLbl>
              <c:idx val="1"/>
              <c:layout>
                <c:manualLayout>
                  <c:x val="3.2926783197203928E-2"/>
                  <c:y val="-3.07049216753694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062-4429-80C0-8996916A9CED}"/>
                </c:ext>
              </c:extLst>
            </c:dLbl>
            <c:dLbl>
              <c:idx val="2"/>
              <c:layout>
                <c:manualLayout>
                  <c:x val="2.0855316760269561E-2"/>
                  <c:y val="-3.09106171465893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062-4429-80C0-8996916A9CED}"/>
                </c:ext>
              </c:extLst>
            </c:dLbl>
            <c:dLbl>
              <c:idx val="3"/>
              <c:layout>
                <c:manualLayout>
                  <c:x val="2.101416477498309E-2"/>
                  <c:y val="-4.81537063485183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062-4429-80C0-8996916A9CED}"/>
                </c:ext>
              </c:extLst>
            </c:dLbl>
            <c:spPr>
              <a:noFill/>
              <a:ln w="18627">
                <a:noFill/>
              </a:ln>
            </c:spPr>
            <c:txPr>
              <a:bodyPr wrap="square" lIns="38100" tIns="19050" rIns="38100" bIns="19050" anchor="ctr">
                <a:spAutoFit/>
              </a:bodyPr>
              <a:lstStyle/>
              <a:p>
                <a:pPr>
                  <a:defRPr sz="1400" b="1" i="0" u="none" strike="noStrike" baseline="0">
                    <a:solidFill>
                      <a:schemeClr val="tx1"/>
                    </a:solidFill>
                    <a:latin typeface="Times New Roman" panose="02020603050405020304" pitchFamily="18" charset="0"/>
                    <a:ea typeface="Arial"/>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Национальный проект "Культура"</c:v>
                </c:pt>
                <c:pt idx="1">
                  <c:v>Национальный проект "Образование"</c:v>
                </c:pt>
                <c:pt idx="2">
                  <c:v>Национальный проект "Демография"</c:v>
                </c:pt>
                <c:pt idx="3">
                  <c:v>Национальный проект "Жилье и городская среда"</c:v>
                </c:pt>
              </c:strCache>
            </c:strRef>
          </c:cat>
          <c:val>
            <c:numRef>
              <c:f>Sheet1!$B$4:$E$4</c:f>
              <c:numCache>
                <c:formatCode>#\ ##0.0</c:formatCode>
                <c:ptCount val="4"/>
                <c:pt idx="0">
                  <c:v>200</c:v>
                </c:pt>
                <c:pt idx="1">
                  <c:v>10838.3</c:v>
                </c:pt>
                <c:pt idx="2">
                  <c:v>60082.2</c:v>
                </c:pt>
                <c:pt idx="3">
                  <c:v>537083.69999999995</c:v>
                </c:pt>
              </c:numCache>
            </c:numRef>
          </c:val>
          <c:extLst>
            <c:ext xmlns:c16="http://schemas.microsoft.com/office/drawing/2014/chart" uri="{C3380CC4-5D6E-409C-BE32-E72D297353CC}">
              <c16:uniqueId val="{00000004-7062-4429-80C0-8996916A9CED}"/>
            </c:ext>
          </c:extLst>
        </c:ser>
        <c:dLbls>
          <c:showLegendKey val="0"/>
          <c:showVal val="0"/>
          <c:showCatName val="0"/>
          <c:showSerName val="0"/>
          <c:showPercent val="0"/>
          <c:showBubbleSize val="0"/>
        </c:dLbls>
        <c:gapWidth val="150"/>
        <c:gapDepth val="0"/>
        <c:shape val="box"/>
        <c:axId val="648511144"/>
        <c:axId val="648511536"/>
        <c:axId val="0"/>
      </c:bar3DChart>
      <c:catAx>
        <c:axId val="648511144"/>
        <c:scaling>
          <c:orientation val="minMax"/>
        </c:scaling>
        <c:delete val="0"/>
        <c:axPos val="b"/>
        <c:numFmt formatCode="_-* #\ ##0.0\ _₽_-;\-* #\ ##0.0\ _₽_-;_-* &quot;-&quot;?\ _₽_-;_-@_-" sourceLinked="0"/>
        <c:majorTickMark val="out"/>
        <c:minorTickMark val="none"/>
        <c:tickLblPos val="low"/>
        <c:spPr>
          <a:ln w="2328">
            <a:solidFill>
              <a:schemeClr val="tx1"/>
            </a:solidFill>
            <a:prstDash val="solid"/>
          </a:ln>
        </c:spPr>
        <c:txPr>
          <a:bodyPr rot="0" vert="horz" anchor="b" anchorCtr="0"/>
          <a:lstStyle/>
          <a:p>
            <a:pPr>
              <a:defRPr sz="1200" b="1" i="0" u="none" strike="noStrike" baseline="0">
                <a:solidFill>
                  <a:schemeClr val="tx1"/>
                </a:solidFill>
                <a:latin typeface="Times New Roman" panose="02020603050405020304" pitchFamily="18" charset="0"/>
                <a:ea typeface="Arial"/>
                <a:cs typeface="Times New Roman" panose="02020603050405020304" pitchFamily="18" charset="0"/>
              </a:defRPr>
            </a:pPr>
            <a:endParaRPr lang="ru-RU"/>
          </a:p>
        </c:txPr>
        <c:crossAx val="648511536"/>
        <c:crosses val="autoZero"/>
        <c:auto val="1"/>
        <c:lblAlgn val="ctr"/>
        <c:lblOffset val="20"/>
        <c:tickMarkSkip val="1"/>
        <c:noMultiLvlLbl val="0"/>
      </c:catAx>
      <c:valAx>
        <c:axId val="648511536"/>
        <c:scaling>
          <c:orientation val="minMax"/>
          <c:min val="0"/>
        </c:scaling>
        <c:delete val="0"/>
        <c:axPos val="l"/>
        <c:majorGridlines>
          <c:spPr>
            <a:ln w="2328">
              <a:solidFill>
                <a:schemeClr val="tx1"/>
              </a:solidFill>
              <a:prstDash val="solid"/>
            </a:ln>
          </c:spPr>
        </c:majorGridlines>
        <c:numFmt formatCode="#\ ##0.0" sourceLinked="1"/>
        <c:majorTickMark val="out"/>
        <c:minorTickMark val="none"/>
        <c:tickLblPos val="nextTo"/>
        <c:spPr>
          <a:ln w="2328">
            <a:solidFill>
              <a:schemeClr val="tx1"/>
            </a:solidFill>
            <a:prstDash val="solid"/>
          </a:ln>
        </c:spPr>
        <c:txPr>
          <a:bodyPr rot="0" vert="horz"/>
          <a:lstStyle/>
          <a:p>
            <a:pPr>
              <a:defRPr sz="1320" b="1" i="0" u="none" strike="noStrike" baseline="0">
                <a:solidFill>
                  <a:schemeClr val="tx1"/>
                </a:solidFill>
                <a:latin typeface="Arial"/>
                <a:ea typeface="Arial"/>
                <a:cs typeface="Arial"/>
              </a:defRPr>
            </a:pPr>
            <a:endParaRPr lang="ru-RU"/>
          </a:p>
        </c:txPr>
        <c:crossAx val="648511144"/>
        <c:crosses val="autoZero"/>
        <c:crossBetween val="between"/>
        <c:minorUnit val="198.93100000000001"/>
      </c:valAx>
      <c:spPr>
        <a:noFill/>
        <a:ln w="25363">
          <a:noFill/>
        </a:ln>
      </c:spPr>
    </c:plotArea>
    <c:plotVisOnly val="1"/>
    <c:dispBlanksAs val="gap"/>
    <c:showDLblsOverMax val="0"/>
  </c:chart>
  <c:spPr>
    <a:noFill/>
    <a:ln>
      <a:noFill/>
    </a:ln>
  </c:spPr>
  <c:txPr>
    <a:bodyPr/>
    <a:lstStyle/>
    <a:p>
      <a:pPr>
        <a:defRPr sz="1320" b="1" i="0" u="none" strike="noStrike" baseline="0">
          <a:solidFill>
            <a:schemeClr val="tx1"/>
          </a:solidFill>
          <a:latin typeface="Arial"/>
          <a:ea typeface="Arial"/>
          <a:cs typeface="Arial"/>
        </a:defRPr>
      </a:pPr>
      <a:endParaRPr lang="ru-RU"/>
    </a:p>
  </c:txPr>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14F26-409B-41A3-B7AB-68C969181D0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95534E4F-4ABF-4FBA-A543-C096682A951D}">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обязательное опубликование </a:t>
          </a:r>
        </a:p>
        <a:p>
          <a:pPr algn="r"/>
          <a:r>
            <a:rPr lang="ru-RU" sz="1800" dirty="0">
              <a:solidFill>
                <a:schemeClr val="bg1"/>
              </a:solidFill>
              <a:latin typeface="Times New Roman" panose="02020603050405020304" pitchFamily="18" charset="0"/>
              <a:cs typeface="Times New Roman" panose="02020603050405020304" pitchFamily="18" charset="0"/>
            </a:rPr>
            <a:t>в средствах массовой информации (СМИ) </a:t>
          </a:r>
        </a:p>
        <a:p>
          <a:pPr algn="r"/>
          <a:r>
            <a:rPr lang="ru-RU" sz="1800" dirty="0">
              <a:solidFill>
                <a:schemeClr val="bg1"/>
              </a:solidFill>
              <a:latin typeface="Times New Roman" panose="02020603050405020304" pitchFamily="18" charset="0"/>
              <a:cs typeface="Times New Roman" panose="02020603050405020304" pitchFamily="18" charset="0"/>
            </a:rPr>
            <a:t>утвержденных бюджетов и отчетов об их исполнении</a:t>
          </a:r>
        </a:p>
      </dgm:t>
    </dgm:pt>
    <dgm:pt modelId="{0DC92E6C-979D-4C22-83BE-8627567AA2D0}" type="parTrans" cxnId="{98940814-505F-4752-AF59-92E195284CB0}">
      <dgm:prSet/>
      <dgm:spPr/>
      <dgm:t>
        <a:bodyPr/>
        <a:lstStyle/>
        <a:p>
          <a:endParaRPr lang="ru-RU"/>
        </a:p>
      </dgm:t>
    </dgm:pt>
    <dgm:pt modelId="{3429FD64-3677-4430-90B1-36CD7132E0A0}" type="sibTrans" cxnId="{98940814-505F-4752-AF59-92E195284CB0}">
      <dgm:prSet/>
      <dgm:spPr/>
      <dgm:t>
        <a:bodyPr/>
        <a:lstStyle/>
        <a:p>
          <a:endParaRPr lang="ru-RU"/>
        </a:p>
      </dgm:t>
    </dgm:pt>
    <dgm:pt modelId="{1144C981-A8B1-454C-9E1F-65A5861EF973}">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Обязательную открытость для общества и СМИ </a:t>
          </a:r>
        </a:p>
        <a:p>
          <a:pPr algn="r"/>
          <a:r>
            <a:rPr lang="ru-RU" sz="1800" dirty="0">
              <a:solidFill>
                <a:schemeClr val="bg1"/>
              </a:solidFill>
              <a:latin typeface="Times New Roman" panose="02020603050405020304" pitchFamily="18" charset="0"/>
              <a:cs typeface="Times New Roman" panose="02020603050405020304" pitchFamily="18" charset="0"/>
            </a:rPr>
            <a:t>проектов бюджетов, процедур рассмотрения </a:t>
          </a:r>
        </a:p>
        <a:p>
          <a:pPr algn="r"/>
          <a:r>
            <a:rPr lang="ru-RU" sz="1800" dirty="0">
              <a:solidFill>
                <a:schemeClr val="bg1"/>
              </a:solidFill>
              <a:latin typeface="Times New Roman" panose="02020603050405020304" pitchFamily="18" charset="0"/>
              <a:cs typeface="Times New Roman" panose="02020603050405020304" pitchFamily="18" charset="0"/>
            </a:rPr>
            <a:t>и принятия по проектам бюджетов</a:t>
          </a:r>
        </a:p>
      </dgm:t>
    </dgm:pt>
    <dgm:pt modelId="{94FBA7C7-1EE2-4D84-9A6C-06E8D1ECB8B1}" type="parTrans" cxnId="{F99B6F5F-0D55-40DF-9DDB-5038795A49E9}">
      <dgm:prSet/>
      <dgm:spPr/>
      <dgm:t>
        <a:bodyPr/>
        <a:lstStyle/>
        <a:p>
          <a:endParaRPr lang="ru-RU"/>
        </a:p>
      </dgm:t>
    </dgm:pt>
    <dgm:pt modelId="{6DD497E2-40BF-4937-A9D4-962BD1BBAD57}" type="sibTrans" cxnId="{F99B6F5F-0D55-40DF-9DDB-5038795A49E9}">
      <dgm:prSet/>
      <dgm:spPr/>
      <dgm:t>
        <a:bodyPr/>
        <a:lstStyle/>
        <a:p>
          <a:endParaRPr lang="ru-RU"/>
        </a:p>
      </dgm:t>
    </dgm:pt>
    <dgm:pt modelId="{E70794A7-1D61-4E8E-9BD4-1A2C9C343CEA}">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Обеспечение доступа к информации, </a:t>
          </a:r>
        </a:p>
        <a:p>
          <a:pPr algn="r"/>
          <a:r>
            <a:rPr lang="ru-RU" sz="1800" dirty="0">
              <a:solidFill>
                <a:schemeClr val="bg1"/>
              </a:solidFill>
              <a:latin typeface="Times New Roman" panose="02020603050405020304" pitchFamily="18" charset="0"/>
              <a:cs typeface="Times New Roman" panose="02020603050405020304" pitchFamily="18" charset="0"/>
            </a:rPr>
            <a:t>размещенной в "Интернет</a:t>
          </a:r>
          <a:r>
            <a:rPr lang="ru-RU" sz="1800" dirty="0">
              <a:solidFill>
                <a:schemeClr val="bg1"/>
              </a:solidFill>
            </a:rPr>
            <a:t>"</a:t>
          </a:r>
        </a:p>
      </dgm:t>
    </dgm:pt>
    <dgm:pt modelId="{E1900243-9F0F-4DCA-8450-2E50D445478C}" type="parTrans" cxnId="{858401C6-8263-4AF4-A37E-FDB89FCD9596}">
      <dgm:prSet/>
      <dgm:spPr/>
      <dgm:t>
        <a:bodyPr/>
        <a:lstStyle/>
        <a:p>
          <a:endParaRPr lang="ru-RU"/>
        </a:p>
      </dgm:t>
    </dgm:pt>
    <dgm:pt modelId="{2A606A66-C176-42D0-B7B8-3042B7B0556D}" type="sibTrans" cxnId="{858401C6-8263-4AF4-A37E-FDB89FCD9596}">
      <dgm:prSet/>
      <dgm:spPr/>
      <dgm:t>
        <a:bodyPr/>
        <a:lstStyle/>
        <a:p>
          <a:endParaRPr lang="ru-RU"/>
        </a:p>
      </dgm:t>
    </dgm:pt>
    <dgm:pt modelId="{37150B7B-E3AE-433B-ADB9-F18BDC73EB09}">
      <dgm:prSet custT="1"/>
      <dgm:spPr/>
      <dgm:t>
        <a:bodyPr/>
        <a:lstStyle/>
        <a:p>
          <a:pPr algn="r"/>
          <a:r>
            <a:rPr lang="ru-RU" sz="1800" dirty="0">
              <a:solidFill>
                <a:schemeClr val="bg1"/>
              </a:solidFill>
              <a:latin typeface="Times New Roman" panose="02020603050405020304" pitchFamily="18" charset="0"/>
              <a:cs typeface="Times New Roman" panose="02020603050405020304" pitchFamily="18" charset="0"/>
            </a:rPr>
            <a:t>Стабильность и (или) преемственность </a:t>
          </a:r>
        </a:p>
        <a:p>
          <a:pPr algn="r"/>
          <a:r>
            <a:rPr lang="ru-RU" sz="1800" dirty="0">
              <a:solidFill>
                <a:schemeClr val="bg1"/>
              </a:solidFill>
              <a:latin typeface="Times New Roman" panose="02020603050405020304" pitchFamily="18" charset="0"/>
              <a:cs typeface="Times New Roman" panose="02020603050405020304" pitchFamily="18" charset="0"/>
            </a:rPr>
            <a:t>бюджетной классификации Российской Федерации, </a:t>
          </a:r>
        </a:p>
        <a:p>
          <a:pPr algn="r"/>
          <a:r>
            <a:rPr lang="ru-RU" sz="1800" dirty="0">
              <a:solidFill>
                <a:schemeClr val="bg1"/>
              </a:solidFill>
              <a:latin typeface="Times New Roman" panose="02020603050405020304" pitchFamily="18" charset="0"/>
              <a:cs typeface="Times New Roman" panose="02020603050405020304" pitchFamily="18" charset="0"/>
            </a:rPr>
            <a:t>а также обеспечение сопоставимости показателей бюджета</a:t>
          </a:r>
        </a:p>
      </dgm:t>
    </dgm:pt>
    <dgm:pt modelId="{DF2F3653-842A-4A44-8DEA-052ECF5EE91E}" type="parTrans" cxnId="{3A71B488-2D5D-4920-8AF4-1E397FE098FA}">
      <dgm:prSet/>
      <dgm:spPr/>
      <dgm:t>
        <a:bodyPr/>
        <a:lstStyle/>
        <a:p>
          <a:endParaRPr lang="ru-RU"/>
        </a:p>
      </dgm:t>
    </dgm:pt>
    <dgm:pt modelId="{576BC460-F408-4A46-ADB8-79D20729CC09}" type="sibTrans" cxnId="{3A71B488-2D5D-4920-8AF4-1E397FE098FA}">
      <dgm:prSet/>
      <dgm:spPr/>
      <dgm:t>
        <a:bodyPr/>
        <a:lstStyle/>
        <a:p>
          <a:endParaRPr lang="ru-RU"/>
        </a:p>
      </dgm:t>
    </dgm:pt>
    <dgm:pt modelId="{DA19A732-48DF-4131-BE86-FAB3872BBB89}" type="pres">
      <dgm:prSet presAssocID="{B5714F26-409B-41A3-B7AB-68C969181D01}" presName="linearFlow" presStyleCnt="0">
        <dgm:presLayoutVars>
          <dgm:dir/>
          <dgm:resizeHandles val="exact"/>
        </dgm:presLayoutVars>
      </dgm:prSet>
      <dgm:spPr/>
      <dgm:t>
        <a:bodyPr/>
        <a:lstStyle/>
        <a:p>
          <a:endParaRPr lang="ru-RU"/>
        </a:p>
      </dgm:t>
    </dgm:pt>
    <dgm:pt modelId="{46F2BB34-3948-44AA-97AC-21F27D7B8E04}" type="pres">
      <dgm:prSet presAssocID="{E70794A7-1D61-4E8E-9BD4-1A2C9C343CEA}" presName="composite" presStyleCnt="0"/>
      <dgm:spPr/>
    </dgm:pt>
    <dgm:pt modelId="{4CC09B15-13F4-4872-9298-AF40CADF37E5}" type="pres">
      <dgm:prSet presAssocID="{E70794A7-1D61-4E8E-9BD4-1A2C9C343CE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868A5B2-B2C7-4036-9DD3-A802519E14A2}" type="pres">
      <dgm:prSet presAssocID="{E70794A7-1D61-4E8E-9BD4-1A2C9C343CEA}" presName="txShp" presStyleLbl="node1" presStyleIdx="0" presStyleCnt="4" custScaleX="122508" custLinFactNeighborX="-276" custLinFactNeighborY="1556">
        <dgm:presLayoutVars>
          <dgm:bulletEnabled val="1"/>
        </dgm:presLayoutVars>
      </dgm:prSet>
      <dgm:spPr/>
      <dgm:t>
        <a:bodyPr/>
        <a:lstStyle/>
        <a:p>
          <a:endParaRPr lang="ru-RU"/>
        </a:p>
      </dgm:t>
    </dgm:pt>
    <dgm:pt modelId="{0FB3C1DD-0826-42CA-B16B-CC994F392501}" type="pres">
      <dgm:prSet presAssocID="{2A606A66-C176-42D0-B7B8-3042B7B0556D}" presName="spacing" presStyleCnt="0"/>
      <dgm:spPr/>
    </dgm:pt>
    <dgm:pt modelId="{3788F6ED-025D-4DC0-985A-4C73B39CB863}" type="pres">
      <dgm:prSet presAssocID="{1144C981-A8B1-454C-9E1F-65A5861EF973}" presName="composite" presStyleCnt="0"/>
      <dgm:spPr/>
    </dgm:pt>
    <dgm:pt modelId="{D4B96984-A62B-4B13-AF29-4B927507B039}" type="pres">
      <dgm:prSet presAssocID="{1144C981-A8B1-454C-9E1F-65A5861EF973}"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D2B03F28-49C0-416C-AA8C-29ADE3E574A4}" type="pres">
      <dgm:prSet presAssocID="{1144C981-A8B1-454C-9E1F-65A5861EF973}" presName="txShp" presStyleLbl="node1" presStyleIdx="1" presStyleCnt="4" custScaleX="127814" custLinFactNeighborX="-2208">
        <dgm:presLayoutVars>
          <dgm:bulletEnabled val="1"/>
        </dgm:presLayoutVars>
      </dgm:prSet>
      <dgm:spPr/>
      <dgm:t>
        <a:bodyPr/>
        <a:lstStyle/>
        <a:p>
          <a:endParaRPr lang="ru-RU"/>
        </a:p>
      </dgm:t>
    </dgm:pt>
    <dgm:pt modelId="{DBE7E47D-560C-4DDB-9DE3-DDF61F1E9F76}" type="pres">
      <dgm:prSet presAssocID="{6DD497E2-40BF-4937-A9D4-962BD1BBAD57}" presName="spacing" presStyleCnt="0"/>
      <dgm:spPr/>
    </dgm:pt>
    <dgm:pt modelId="{B4DAE519-B865-46BF-9184-E0503F741530}" type="pres">
      <dgm:prSet presAssocID="{95534E4F-4ABF-4FBA-A543-C096682A951D}" presName="composite" presStyleCnt="0"/>
      <dgm:spPr/>
    </dgm:pt>
    <dgm:pt modelId="{F1F18480-835C-467A-9732-4C500B3A387A}" type="pres">
      <dgm:prSet presAssocID="{95534E4F-4ABF-4FBA-A543-C096682A951D}"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dgm:spPr>
    </dgm:pt>
    <dgm:pt modelId="{A9704507-5AA8-4DB9-B766-43F361ADAFEA}" type="pres">
      <dgm:prSet presAssocID="{95534E4F-4ABF-4FBA-A543-C096682A951D}" presName="txShp" presStyleLbl="node1" presStyleIdx="2" presStyleCnt="4" custScaleX="125161">
        <dgm:presLayoutVars>
          <dgm:bulletEnabled val="1"/>
        </dgm:presLayoutVars>
      </dgm:prSet>
      <dgm:spPr/>
      <dgm:t>
        <a:bodyPr/>
        <a:lstStyle/>
        <a:p>
          <a:endParaRPr lang="ru-RU"/>
        </a:p>
      </dgm:t>
    </dgm:pt>
    <dgm:pt modelId="{4FE69599-D636-4950-BC24-8E6016215FF4}" type="pres">
      <dgm:prSet presAssocID="{3429FD64-3677-4430-90B1-36CD7132E0A0}" presName="spacing" presStyleCnt="0"/>
      <dgm:spPr/>
    </dgm:pt>
    <dgm:pt modelId="{F0999A55-DF6C-43AA-A0FB-10CFD0E34578}" type="pres">
      <dgm:prSet presAssocID="{37150B7B-E3AE-433B-ADB9-F18BDC73EB09}" presName="composite" presStyleCnt="0"/>
      <dgm:spPr/>
    </dgm:pt>
    <dgm:pt modelId="{35BE88BC-C434-459A-B3A9-7A5BAF8AA44D}" type="pres">
      <dgm:prSet presAssocID="{37150B7B-E3AE-433B-ADB9-F18BDC73EB09}"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 modelId="{EAAFF729-DEE6-4240-85BD-9DFBB208A46D}" type="pres">
      <dgm:prSet presAssocID="{37150B7B-E3AE-433B-ADB9-F18BDC73EB09}" presName="txShp" presStyleLbl="node1" presStyleIdx="3" presStyleCnt="4" custScaleX="125622">
        <dgm:presLayoutVars>
          <dgm:bulletEnabled val="1"/>
        </dgm:presLayoutVars>
      </dgm:prSet>
      <dgm:spPr/>
      <dgm:t>
        <a:bodyPr/>
        <a:lstStyle/>
        <a:p>
          <a:endParaRPr lang="ru-RU"/>
        </a:p>
      </dgm:t>
    </dgm:pt>
  </dgm:ptLst>
  <dgm:cxnLst>
    <dgm:cxn modelId="{858401C6-8263-4AF4-A37E-FDB89FCD9596}" srcId="{B5714F26-409B-41A3-B7AB-68C969181D01}" destId="{E70794A7-1D61-4E8E-9BD4-1A2C9C343CEA}" srcOrd="0" destOrd="0" parTransId="{E1900243-9F0F-4DCA-8450-2E50D445478C}" sibTransId="{2A606A66-C176-42D0-B7B8-3042B7B0556D}"/>
    <dgm:cxn modelId="{F99B6F5F-0D55-40DF-9DDB-5038795A49E9}" srcId="{B5714F26-409B-41A3-B7AB-68C969181D01}" destId="{1144C981-A8B1-454C-9E1F-65A5861EF973}" srcOrd="1" destOrd="0" parTransId="{94FBA7C7-1EE2-4D84-9A6C-06E8D1ECB8B1}" sibTransId="{6DD497E2-40BF-4937-A9D4-962BD1BBAD57}"/>
    <dgm:cxn modelId="{B84EBB2C-FBE4-4851-8531-BF266C409D4B}" type="presOf" srcId="{95534E4F-4ABF-4FBA-A543-C096682A951D}" destId="{A9704507-5AA8-4DB9-B766-43F361ADAFEA}" srcOrd="0" destOrd="0" presId="urn:microsoft.com/office/officeart/2005/8/layout/vList3"/>
    <dgm:cxn modelId="{3A71B488-2D5D-4920-8AF4-1E397FE098FA}" srcId="{B5714F26-409B-41A3-B7AB-68C969181D01}" destId="{37150B7B-E3AE-433B-ADB9-F18BDC73EB09}" srcOrd="3" destOrd="0" parTransId="{DF2F3653-842A-4A44-8DEA-052ECF5EE91E}" sibTransId="{576BC460-F408-4A46-ADB8-79D20729CC09}"/>
    <dgm:cxn modelId="{98940814-505F-4752-AF59-92E195284CB0}" srcId="{B5714F26-409B-41A3-B7AB-68C969181D01}" destId="{95534E4F-4ABF-4FBA-A543-C096682A951D}" srcOrd="2" destOrd="0" parTransId="{0DC92E6C-979D-4C22-83BE-8627567AA2D0}" sibTransId="{3429FD64-3677-4430-90B1-36CD7132E0A0}"/>
    <dgm:cxn modelId="{9E23F256-0AE3-49DD-9FB4-EEF922B4A58B}" type="presOf" srcId="{37150B7B-E3AE-433B-ADB9-F18BDC73EB09}" destId="{EAAFF729-DEE6-4240-85BD-9DFBB208A46D}" srcOrd="0" destOrd="0" presId="urn:microsoft.com/office/officeart/2005/8/layout/vList3"/>
    <dgm:cxn modelId="{F6E7B8C5-22B4-41E4-B5AB-9B3B24D76E1D}" type="presOf" srcId="{B5714F26-409B-41A3-B7AB-68C969181D01}" destId="{DA19A732-48DF-4131-BE86-FAB3872BBB89}" srcOrd="0" destOrd="0" presId="urn:microsoft.com/office/officeart/2005/8/layout/vList3"/>
    <dgm:cxn modelId="{68880273-4D72-4A18-B4F1-307AEE5D4421}" type="presOf" srcId="{E70794A7-1D61-4E8E-9BD4-1A2C9C343CEA}" destId="{E868A5B2-B2C7-4036-9DD3-A802519E14A2}" srcOrd="0" destOrd="0" presId="urn:microsoft.com/office/officeart/2005/8/layout/vList3"/>
    <dgm:cxn modelId="{C18DD9F9-3755-4D09-AB20-4E6744975C8F}" type="presOf" srcId="{1144C981-A8B1-454C-9E1F-65A5861EF973}" destId="{D2B03F28-49C0-416C-AA8C-29ADE3E574A4}" srcOrd="0" destOrd="0" presId="urn:microsoft.com/office/officeart/2005/8/layout/vList3"/>
    <dgm:cxn modelId="{8E60F5B2-CDCE-4001-A9DA-681178B7CABE}" type="presParOf" srcId="{DA19A732-48DF-4131-BE86-FAB3872BBB89}" destId="{46F2BB34-3948-44AA-97AC-21F27D7B8E04}" srcOrd="0" destOrd="0" presId="urn:microsoft.com/office/officeart/2005/8/layout/vList3"/>
    <dgm:cxn modelId="{3064BAAB-180B-4AF4-A588-A896DC2612DF}" type="presParOf" srcId="{46F2BB34-3948-44AA-97AC-21F27D7B8E04}" destId="{4CC09B15-13F4-4872-9298-AF40CADF37E5}" srcOrd="0" destOrd="0" presId="urn:microsoft.com/office/officeart/2005/8/layout/vList3"/>
    <dgm:cxn modelId="{7078DD21-4A46-4378-850B-57542FEE16E3}" type="presParOf" srcId="{46F2BB34-3948-44AA-97AC-21F27D7B8E04}" destId="{E868A5B2-B2C7-4036-9DD3-A802519E14A2}" srcOrd="1" destOrd="0" presId="urn:microsoft.com/office/officeart/2005/8/layout/vList3"/>
    <dgm:cxn modelId="{D1EC854A-8E72-4458-8D14-14207204B449}" type="presParOf" srcId="{DA19A732-48DF-4131-BE86-FAB3872BBB89}" destId="{0FB3C1DD-0826-42CA-B16B-CC994F392501}" srcOrd="1" destOrd="0" presId="urn:microsoft.com/office/officeart/2005/8/layout/vList3"/>
    <dgm:cxn modelId="{A7B329CA-2332-4ACD-B510-4ECBAAFF65BC}" type="presParOf" srcId="{DA19A732-48DF-4131-BE86-FAB3872BBB89}" destId="{3788F6ED-025D-4DC0-985A-4C73B39CB863}" srcOrd="2" destOrd="0" presId="urn:microsoft.com/office/officeart/2005/8/layout/vList3"/>
    <dgm:cxn modelId="{EA804CE2-98B7-4B39-BFDC-35F16085F160}" type="presParOf" srcId="{3788F6ED-025D-4DC0-985A-4C73B39CB863}" destId="{D4B96984-A62B-4B13-AF29-4B927507B039}" srcOrd="0" destOrd="0" presId="urn:microsoft.com/office/officeart/2005/8/layout/vList3"/>
    <dgm:cxn modelId="{EEAA10A8-F288-4584-AAA9-1EF136C6BBF3}" type="presParOf" srcId="{3788F6ED-025D-4DC0-985A-4C73B39CB863}" destId="{D2B03F28-49C0-416C-AA8C-29ADE3E574A4}" srcOrd="1" destOrd="0" presId="urn:microsoft.com/office/officeart/2005/8/layout/vList3"/>
    <dgm:cxn modelId="{286AEEEC-C798-4141-9269-F7180F2E98D7}" type="presParOf" srcId="{DA19A732-48DF-4131-BE86-FAB3872BBB89}" destId="{DBE7E47D-560C-4DDB-9DE3-DDF61F1E9F76}" srcOrd="3" destOrd="0" presId="urn:microsoft.com/office/officeart/2005/8/layout/vList3"/>
    <dgm:cxn modelId="{D0CDE060-C5D8-4305-8E63-33565116520D}" type="presParOf" srcId="{DA19A732-48DF-4131-BE86-FAB3872BBB89}" destId="{B4DAE519-B865-46BF-9184-E0503F741530}" srcOrd="4" destOrd="0" presId="urn:microsoft.com/office/officeart/2005/8/layout/vList3"/>
    <dgm:cxn modelId="{C0558366-E93E-4792-A557-2D9EA2B1F3A0}" type="presParOf" srcId="{B4DAE519-B865-46BF-9184-E0503F741530}" destId="{F1F18480-835C-467A-9732-4C500B3A387A}" srcOrd="0" destOrd="0" presId="urn:microsoft.com/office/officeart/2005/8/layout/vList3"/>
    <dgm:cxn modelId="{6776CF2C-3317-4E84-AC54-209A48EB6687}" type="presParOf" srcId="{B4DAE519-B865-46BF-9184-E0503F741530}" destId="{A9704507-5AA8-4DB9-B766-43F361ADAFEA}" srcOrd="1" destOrd="0" presId="urn:microsoft.com/office/officeart/2005/8/layout/vList3"/>
    <dgm:cxn modelId="{6BA398A0-F5EE-4A8A-BF71-893FAC3E2430}" type="presParOf" srcId="{DA19A732-48DF-4131-BE86-FAB3872BBB89}" destId="{4FE69599-D636-4950-BC24-8E6016215FF4}" srcOrd="5" destOrd="0" presId="urn:microsoft.com/office/officeart/2005/8/layout/vList3"/>
    <dgm:cxn modelId="{299A3996-4353-46BF-B9F4-9550F5878427}" type="presParOf" srcId="{DA19A732-48DF-4131-BE86-FAB3872BBB89}" destId="{F0999A55-DF6C-43AA-A0FB-10CFD0E34578}" srcOrd="6" destOrd="0" presId="urn:microsoft.com/office/officeart/2005/8/layout/vList3"/>
    <dgm:cxn modelId="{0C234D5A-30A3-4B0A-BEB1-EEB834AEEEB2}" type="presParOf" srcId="{F0999A55-DF6C-43AA-A0FB-10CFD0E34578}" destId="{35BE88BC-C434-459A-B3A9-7A5BAF8AA44D}" srcOrd="0" destOrd="0" presId="urn:microsoft.com/office/officeart/2005/8/layout/vList3"/>
    <dgm:cxn modelId="{95B64437-070C-493B-9214-BF12E02C61B8}" type="presParOf" srcId="{F0999A55-DF6C-43AA-A0FB-10CFD0E34578}" destId="{EAAFF729-DEE6-4240-85BD-9DFBB208A46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999782-DE86-480E-B0B9-8B77928DA6F2}"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ru-RU"/>
        </a:p>
      </dgm:t>
    </dgm:pt>
    <dgm:pt modelId="{83F6DB0E-B3D7-46FD-A6A5-A7F2FD260BE5}">
      <dgm:prSet phldrT="[Текст]" custT="1"/>
      <dgm:spPr/>
      <dgm:t>
        <a:bodyPr/>
        <a:lstStyle/>
        <a:p>
          <a:r>
            <a:rPr lang="ru-RU" sz="2000" u="none"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контроль</a:t>
          </a:r>
        </a:p>
      </dgm:t>
    </dgm:pt>
    <dgm:pt modelId="{355BB2C9-1E21-420E-A4B2-44512F50B36E}" type="parTrans" cxnId="{C611935C-BA34-4788-BA0B-CDD734134010}">
      <dgm:prSet/>
      <dgm:spPr/>
      <dgm:t>
        <a:bodyPr/>
        <a:lstStyle/>
        <a:p>
          <a:endParaRPr lang="ru-RU"/>
        </a:p>
      </dgm:t>
    </dgm:pt>
    <dgm:pt modelId="{6E250A18-4B3D-4F3C-BEDB-4CA52EB4FA09}" type="sibTrans" cxnId="{C611935C-BA34-4788-BA0B-CDD734134010}">
      <dgm:prSet/>
      <dgm:spPr/>
      <dgm:t>
        <a:bodyPr/>
        <a:lstStyle/>
        <a:p>
          <a:endParaRPr lang="ru-RU"/>
        </a:p>
      </dgm:t>
    </dgm:pt>
    <dgm:pt modelId="{0E66F4CE-FBA4-470A-8111-3C9BAFDD8672}">
      <dgm:prSet phldrT="[Текст]" custT="1"/>
      <dgm:spPr/>
      <dgm:t>
        <a:bodyPr/>
        <a:lstStyle/>
        <a:p>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Составление проекта бюджета</a:t>
          </a:r>
        </a:p>
      </dgm:t>
    </dgm:pt>
    <dgm:pt modelId="{67ADACB4-344D-449E-B432-B7057679EB9F}" type="parTrans" cxnId="{71DC9565-4364-4B30-BB8A-18606AEA772F}">
      <dgm:prSet/>
      <dgm:spPr/>
      <dgm:t>
        <a:bodyPr/>
        <a:lstStyle/>
        <a:p>
          <a:endParaRPr lang="ru-RU"/>
        </a:p>
      </dgm:t>
    </dgm:pt>
    <dgm:pt modelId="{598F9C8B-7409-4775-813A-4BC419267773}" type="sibTrans" cxnId="{71DC9565-4364-4B30-BB8A-18606AEA772F}">
      <dgm:prSet/>
      <dgm:spPr/>
      <dgm:t>
        <a:bodyPr/>
        <a:lstStyle/>
        <a:p>
          <a:endParaRPr lang="ru-RU"/>
        </a:p>
      </dgm:t>
    </dgm:pt>
    <dgm:pt modelId="{56ACFDFE-51C8-448E-8DB5-D22428BA42CF}">
      <dgm:prSet custT="1"/>
      <dgm:spPr/>
      <dgm:t>
        <a:bodyPr/>
        <a:lstStyle/>
        <a:p>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 и утверждение проекта бюджета</a:t>
          </a:r>
        </a:p>
      </dgm:t>
    </dgm:pt>
    <dgm:pt modelId="{ED01F35C-301C-46B5-8245-CCBDFA7D7E8D}" type="parTrans" cxnId="{C5CA7F69-C6CB-41A5-8AE3-D5EE4955922C}">
      <dgm:prSet/>
      <dgm:spPr/>
      <dgm:t>
        <a:bodyPr/>
        <a:lstStyle/>
        <a:p>
          <a:endParaRPr lang="ru-RU"/>
        </a:p>
      </dgm:t>
    </dgm:pt>
    <dgm:pt modelId="{24FCA52C-15B6-4366-9EC8-34C0C7A5D3BC}" type="sibTrans" cxnId="{C5CA7F69-C6CB-41A5-8AE3-D5EE4955922C}">
      <dgm:prSet/>
      <dgm:spPr/>
      <dgm:t>
        <a:bodyPr/>
        <a:lstStyle/>
        <a:p>
          <a:endParaRPr lang="ru-RU"/>
        </a:p>
      </dgm:t>
    </dgm:pt>
    <dgm:pt modelId="{6C9A7D58-34BA-4937-A80D-2CAF7629F584}">
      <dgm:prSet custT="1"/>
      <dgm:spPr/>
      <dgm:t>
        <a:bodyPr/>
        <a:lstStyle/>
        <a:p>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a:t>
          </a:r>
        </a:p>
      </dgm:t>
    </dgm:pt>
    <dgm:pt modelId="{ECE7B6A4-8C85-4364-874F-823FA42C0DBC}" type="parTrans" cxnId="{E7CB6747-1EA4-4E92-9917-6C20B8D50823}">
      <dgm:prSet/>
      <dgm:spPr/>
      <dgm:t>
        <a:bodyPr/>
        <a:lstStyle/>
        <a:p>
          <a:endParaRPr lang="ru-RU"/>
        </a:p>
      </dgm:t>
    </dgm:pt>
    <dgm:pt modelId="{5F2E717A-139B-4822-84D4-3E59321B6400}" type="sibTrans" cxnId="{E7CB6747-1EA4-4E92-9917-6C20B8D50823}">
      <dgm:prSet/>
      <dgm:spPr/>
      <dgm:t>
        <a:bodyPr/>
        <a:lstStyle/>
        <a:p>
          <a:endParaRPr lang="ru-RU"/>
        </a:p>
      </dgm:t>
    </dgm:pt>
    <dgm:pt modelId="{7580F4DD-9578-4EC7-9706-2791BD495C10}">
      <dgm:prSet custT="1"/>
      <dgm:spPr/>
      <dgm:t>
        <a:bodyPr/>
        <a:lstStyle/>
        <a:p>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Подготовка, рассмотрение и утверждение отчета об исполнении бюджета</a:t>
          </a:r>
        </a:p>
      </dgm:t>
    </dgm:pt>
    <dgm:pt modelId="{AA24460F-8EE6-49C9-8637-E3596BA4D219}" type="parTrans" cxnId="{87A1E082-46AC-47BE-9BF8-6C42683BA1EF}">
      <dgm:prSet/>
      <dgm:spPr/>
      <dgm:t>
        <a:bodyPr/>
        <a:lstStyle/>
        <a:p>
          <a:endParaRPr lang="ru-RU"/>
        </a:p>
      </dgm:t>
    </dgm:pt>
    <dgm:pt modelId="{642D124E-C13C-4433-BA4A-42EB91D63297}" type="sibTrans" cxnId="{87A1E082-46AC-47BE-9BF8-6C42683BA1EF}">
      <dgm:prSet/>
      <dgm:spPr/>
      <dgm:t>
        <a:bodyPr/>
        <a:lstStyle/>
        <a:p>
          <a:endParaRPr lang="ru-RU"/>
        </a:p>
      </dgm:t>
    </dgm:pt>
    <dgm:pt modelId="{BB2F3E02-B8C0-4A9D-AB14-8A7A0487887B}" type="pres">
      <dgm:prSet presAssocID="{3D999782-DE86-480E-B0B9-8B77928DA6F2}" presName="cycle" presStyleCnt="0">
        <dgm:presLayoutVars>
          <dgm:chMax val="1"/>
          <dgm:dir/>
          <dgm:animLvl val="ctr"/>
          <dgm:resizeHandles val="exact"/>
        </dgm:presLayoutVars>
      </dgm:prSet>
      <dgm:spPr/>
      <dgm:t>
        <a:bodyPr/>
        <a:lstStyle/>
        <a:p>
          <a:endParaRPr lang="ru-RU"/>
        </a:p>
      </dgm:t>
    </dgm:pt>
    <dgm:pt modelId="{798951F6-B003-4CCA-B7AB-F3E391227FF5}" type="pres">
      <dgm:prSet presAssocID="{83F6DB0E-B3D7-46FD-A6A5-A7F2FD260BE5}" presName="centerShape" presStyleLbl="node0" presStyleIdx="0" presStyleCnt="1"/>
      <dgm:spPr/>
      <dgm:t>
        <a:bodyPr/>
        <a:lstStyle/>
        <a:p>
          <a:endParaRPr lang="ru-RU"/>
        </a:p>
      </dgm:t>
    </dgm:pt>
    <dgm:pt modelId="{77C1A16E-A33F-4328-9C30-2B8078A34CDE}" type="pres">
      <dgm:prSet presAssocID="{67ADACB4-344D-449E-B432-B7057679EB9F}" presName="Name9" presStyleLbl="parChTrans1D2" presStyleIdx="0" presStyleCnt="4"/>
      <dgm:spPr/>
      <dgm:t>
        <a:bodyPr/>
        <a:lstStyle/>
        <a:p>
          <a:endParaRPr lang="ru-RU"/>
        </a:p>
      </dgm:t>
    </dgm:pt>
    <dgm:pt modelId="{3FCCDB00-1C65-4EAE-9FA0-7943AA544820}" type="pres">
      <dgm:prSet presAssocID="{67ADACB4-344D-449E-B432-B7057679EB9F}" presName="connTx" presStyleLbl="parChTrans1D2" presStyleIdx="0" presStyleCnt="4"/>
      <dgm:spPr/>
      <dgm:t>
        <a:bodyPr/>
        <a:lstStyle/>
        <a:p>
          <a:endParaRPr lang="ru-RU"/>
        </a:p>
      </dgm:t>
    </dgm:pt>
    <dgm:pt modelId="{EAFB128C-F502-47B9-B302-38D7AEAA8661}" type="pres">
      <dgm:prSet presAssocID="{0E66F4CE-FBA4-470A-8111-3C9BAFDD8672}" presName="node" presStyleLbl="node1" presStyleIdx="0" presStyleCnt="4">
        <dgm:presLayoutVars>
          <dgm:bulletEnabled val="1"/>
        </dgm:presLayoutVars>
      </dgm:prSet>
      <dgm:spPr/>
      <dgm:t>
        <a:bodyPr/>
        <a:lstStyle/>
        <a:p>
          <a:endParaRPr lang="ru-RU"/>
        </a:p>
      </dgm:t>
    </dgm:pt>
    <dgm:pt modelId="{CBB622AE-1EEB-4E9B-A7AB-FEB571855ABE}" type="pres">
      <dgm:prSet presAssocID="{ED01F35C-301C-46B5-8245-CCBDFA7D7E8D}" presName="Name9" presStyleLbl="parChTrans1D2" presStyleIdx="1" presStyleCnt="4"/>
      <dgm:spPr/>
      <dgm:t>
        <a:bodyPr/>
        <a:lstStyle/>
        <a:p>
          <a:endParaRPr lang="ru-RU"/>
        </a:p>
      </dgm:t>
    </dgm:pt>
    <dgm:pt modelId="{C462C88D-6666-4CCF-8F95-B4CB183C6BD7}" type="pres">
      <dgm:prSet presAssocID="{ED01F35C-301C-46B5-8245-CCBDFA7D7E8D}" presName="connTx" presStyleLbl="parChTrans1D2" presStyleIdx="1" presStyleCnt="4"/>
      <dgm:spPr/>
      <dgm:t>
        <a:bodyPr/>
        <a:lstStyle/>
        <a:p>
          <a:endParaRPr lang="ru-RU"/>
        </a:p>
      </dgm:t>
    </dgm:pt>
    <dgm:pt modelId="{47F3830A-C8E7-49D9-941E-BA30F04DA5C9}" type="pres">
      <dgm:prSet presAssocID="{56ACFDFE-51C8-448E-8DB5-D22428BA42CF}" presName="node" presStyleLbl="node1" presStyleIdx="1" presStyleCnt="4">
        <dgm:presLayoutVars>
          <dgm:bulletEnabled val="1"/>
        </dgm:presLayoutVars>
      </dgm:prSet>
      <dgm:spPr/>
      <dgm:t>
        <a:bodyPr/>
        <a:lstStyle/>
        <a:p>
          <a:endParaRPr lang="ru-RU"/>
        </a:p>
      </dgm:t>
    </dgm:pt>
    <dgm:pt modelId="{7DE1D65B-DF32-4171-9E7A-E49339917776}" type="pres">
      <dgm:prSet presAssocID="{ECE7B6A4-8C85-4364-874F-823FA42C0DBC}" presName="Name9" presStyleLbl="parChTrans1D2" presStyleIdx="2" presStyleCnt="4"/>
      <dgm:spPr/>
      <dgm:t>
        <a:bodyPr/>
        <a:lstStyle/>
        <a:p>
          <a:endParaRPr lang="ru-RU"/>
        </a:p>
      </dgm:t>
    </dgm:pt>
    <dgm:pt modelId="{508F8A41-EF44-452A-91D8-17FF43EDEF07}" type="pres">
      <dgm:prSet presAssocID="{ECE7B6A4-8C85-4364-874F-823FA42C0DBC}" presName="connTx" presStyleLbl="parChTrans1D2" presStyleIdx="2" presStyleCnt="4"/>
      <dgm:spPr/>
      <dgm:t>
        <a:bodyPr/>
        <a:lstStyle/>
        <a:p>
          <a:endParaRPr lang="ru-RU"/>
        </a:p>
      </dgm:t>
    </dgm:pt>
    <dgm:pt modelId="{2A789497-3BEB-4384-8357-FDABAB12B50F}" type="pres">
      <dgm:prSet presAssocID="{6C9A7D58-34BA-4937-A80D-2CAF7629F584}" presName="node" presStyleLbl="node1" presStyleIdx="2" presStyleCnt="4">
        <dgm:presLayoutVars>
          <dgm:bulletEnabled val="1"/>
        </dgm:presLayoutVars>
      </dgm:prSet>
      <dgm:spPr/>
      <dgm:t>
        <a:bodyPr/>
        <a:lstStyle/>
        <a:p>
          <a:endParaRPr lang="ru-RU"/>
        </a:p>
      </dgm:t>
    </dgm:pt>
    <dgm:pt modelId="{D9DFDD59-21AA-4508-A30A-27B62AD647BD}" type="pres">
      <dgm:prSet presAssocID="{AA24460F-8EE6-49C9-8637-E3596BA4D219}" presName="Name9" presStyleLbl="parChTrans1D2" presStyleIdx="3" presStyleCnt="4"/>
      <dgm:spPr/>
      <dgm:t>
        <a:bodyPr/>
        <a:lstStyle/>
        <a:p>
          <a:endParaRPr lang="ru-RU"/>
        </a:p>
      </dgm:t>
    </dgm:pt>
    <dgm:pt modelId="{50280417-12BA-47F1-8D97-4E38F068C1C7}" type="pres">
      <dgm:prSet presAssocID="{AA24460F-8EE6-49C9-8637-E3596BA4D219}" presName="connTx" presStyleLbl="parChTrans1D2" presStyleIdx="3" presStyleCnt="4"/>
      <dgm:spPr/>
      <dgm:t>
        <a:bodyPr/>
        <a:lstStyle/>
        <a:p>
          <a:endParaRPr lang="ru-RU"/>
        </a:p>
      </dgm:t>
    </dgm:pt>
    <dgm:pt modelId="{16F9BD58-3222-445E-9E1A-7712C08FF988}" type="pres">
      <dgm:prSet presAssocID="{7580F4DD-9578-4EC7-9706-2791BD495C10}" presName="node" presStyleLbl="node1" presStyleIdx="3" presStyleCnt="4">
        <dgm:presLayoutVars>
          <dgm:bulletEnabled val="1"/>
        </dgm:presLayoutVars>
      </dgm:prSet>
      <dgm:spPr/>
      <dgm:t>
        <a:bodyPr/>
        <a:lstStyle/>
        <a:p>
          <a:endParaRPr lang="ru-RU"/>
        </a:p>
      </dgm:t>
    </dgm:pt>
  </dgm:ptLst>
  <dgm:cxnLst>
    <dgm:cxn modelId="{C611935C-BA34-4788-BA0B-CDD734134010}" srcId="{3D999782-DE86-480E-B0B9-8B77928DA6F2}" destId="{83F6DB0E-B3D7-46FD-A6A5-A7F2FD260BE5}" srcOrd="0" destOrd="0" parTransId="{355BB2C9-1E21-420E-A4B2-44512F50B36E}" sibTransId="{6E250A18-4B3D-4F3C-BEDB-4CA52EB4FA09}"/>
    <dgm:cxn modelId="{65B3FF85-EEB3-4274-9D4B-C1C8390AB623}" type="presOf" srcId="{67ADACB4-344D-449E-B432-B7057679EB9F}" destId="{77C1A16E-A33F-4328-9C30-2B8078A34CDE}" srcOrd="0" destOrd="0" presId="urn:microsoft.com/office/officeart/2005/8/layout/radial1"/>
    <dgm:cxn modelId="{B118D141-85BC-49D1-8063-57342561F717}" type="presOf" srcId="{6C9A7D58-34BA-4937-A80D-2CAF7629F584}" destId="{2A789497-3BEB-4384-8357-FDABAB12B50F}" srcOrd="0" destOrd="0" presId="urn:microsoft.com/office/officeart/2005/8/layout/radial1"/>
    <dgm:cxn modelId="{8ECFCCF7-0E62-4B0E-B171-4BAB4896C67C}" type="presOf" srcId="{3D999782-DE86-480E-B0B9-8B77928DA6F2}" destId="{BB2F3E02-B8C0-4A9D-AB14-8A7A0487887B}" srcOrd="0" destOrd="0" presId="urn:microsoft.com/office/officeart/2005/8/layout/radial1"/>
    <dgm:cxn modelId="{64B5C609-9969-4F5B-B562-768C434966E6}" type="presOf" srcId="{83F6DB0E-B3D7-46FD-A6A5-A7F2FD260BE5}" destId="{798951F6-B003-4CCA-B7AB-F3E391227FF5}" srcOrd="0" destOrd="0" presId="urn:microsoft.com/office/officeart/2005/8/layout/radial1"/>
    <dgm:cxn modelId="{EE99AC8E-1443-4B28-A72D-B5AC3BB1D0FD}" type="presOf" srcId="{7580F4DD-9578-4EC7-9706-2791BD495C10}" destId="{16F9BD58-3222-445E-9E1A-7712C08FF988}" srcOrd="0" destOrd="0" presId="urn:microsoft.com/office/officeart/2005/8/layout/radial1"/>
    <dgm:cxn modelId="{1216EA3F-FEF6-44E2-A42F-408345ED11A1}" type="presOf" srcId="{ECE7B6A4-8C85-4364-874F-823FA42C0DBC}" destId="{508F8A41-EF44-452A-91D8-17FF43EDEF07}" srcOrd="1" destOrd="0" presId="urn:microsoft.com/office/officeart/2005/8/layout/radial1"/>
    <dgm:cxn modelId="{ED2DC362-C2BB-4630-A65F-8C965677AD3C}" type="presOf" srcId="{67ADACB4-344D-449E-B432-B7057679EB9F}" destId="{3FCCDB00-1C65-4EAE-9FA0-7943AA544820}" srcOrd="1" destOrd="0" presId="urn:microsoft.com/office/officeart/2005/8/layout/radial1"/>
    <dgm:cxn modelId="{5E6B669A-D3C9-4164-8539-94296C66C06B}" type="presOf" srcId="{ECE7B6A4-8C85-4364-874F-823FA42C0DBC}" destId="{7DE1D65B-DF32-4171-9E7A-E49339917776}" srcOrd="0" destOrd="0" presId="urn:microsoft.com/office/officeart/2005/8/layout/radial1"/>
    <dgm:cxn modelId="{E7D29371-0B5C-4A96-A084-39DAB8726C72}" type="presOf" srcId="{AA24460F-8EE6-49C9-8637-E3596BA4D219}" destId="{50280417-12BA-47F1-8D97-4E38F068C1C7}" srcOrd="1" destOrd="0" presId="urn:microsoft.com/office/officeart/2005/8/layout/radial1"/>
    <dgm:cxn modelId="{6309B86C-B9AD-4DFA-A175-9F7BFF2E936C}" type="presOf" srcId="{56ACFDFE-51C8-448E-8DB5-D22428BA42CF}" destId="{47F3830A-C8E7-49D9-941E-BA30F04DA5C9}" srcOrd="0" destOrd="0" presId="urn:microsoft.com/office/officeart/2005/8/layout/radial1"/>
    <dgm:cxn modelId="{F7077301-C326-4B07-9A7B-35D476EB4C11}" type="presOf" srcId="{ED01F35C-301C-46B5-8245-CCBDFA7D7E8D}" destId="{C462C88D-6666-4CCF-8F95-B4CB183C6BD7}" srcOrd="1" destOrd="0" presId="urn:microsoft.com/office/officeart/2005/8/layout/radial1"/>
    <dgm:cxn modelId="{87A1E082-46AC-47BE-9BF8-6C42683BA1EF}" srcId="{83F6DB0E-B3D7-46FD-A6A5-A7F2FD260BE5}" destId="{7580F4DD-9578-4EC7-9706-2791BD495C10}" srcOrd="3" destOrd="0" parTransId="{AA24460F-8EE6-49C9-8637-E3596BA4D219}" sibTransId="{642D124E-C13C-4433-BA4A-42EB91D63297}"/>
    <dgm:cxn modelId="{5371006C-82BB-44F4-9D84-11AB44CCECC5}" type="presOf" srcId="{ED01F35C-301C-46B5-8245-CCBDFA7D7E8D}" destId="{CBB622AE-1EEB-4E9B-A7AB-FEB571855ABE}" srcOrd="0" destOrd="0" presId="urn:microsoft.com/office/officeart/2005/8/layout/radial1"/>
    <dgm:cxn modelId="{6C53284E-52D6-4400-BC79-DDD39271AC90}" type="presOf" srcId="{AA24460F-8EE6-49C9-8637-E3596BA4D219}" destId="{D9DFDD59-21AA-4508-A30A-27B62AD647BD}" srcOrd="0" destOrd="0" presId="urn:microsoft.com/office/officeart/2005/8/layout/radial1"/>
    <dgm:cxn modelId="{C5CA7F69-C6CB-41A5-8AE3-D5EE4955922C}" srcId="{83F6DB0E-B3D7-46FD-A6A5-A7F2FD260BE5}" destId="{56ACFDFE-51C8-448E-8DB5-D22428BA42CF}" srcOrd="1" destOrd="0" parTransId="{ED01F35C-301C-46B5-8245-CCBDFA7D7E8D}" sibTransId="{24FCA52C-15B6-4366-9EC8-34C0C7A5D3BC}"/>
    <dgm:cxn modelId="{655D890B-DC3A-408C-B36A-FB94CC6C0F0F}" type="presOf" srcId="{0E66F4CE-FBA4-470A-8111-3C9BAFDD8672}" destId="{EAFB128C-F502-47B9-B302-38D7AEAA8661}" srcOrd="0" destOrd="0" presId="urn:microsoft.com/office/officeart/2005/8/layout/radial1"/>
    <dgm:cxn modelId="{E7CB6747-1EA4-4E92-9917-6C20B8D50823}" srcId="{83F6DB0E-B3D7-46FD-A6A5-A7F2FD260BE5}" destId="{6C9A7D58-34BA-4937-A80D-2CAF7629F584}" srcOrd="2" destOrd="0" parTransId="{ECE7B6A4-8C85-4364-874F-823FA42C0DBC}" sibTransId="{5F2E717A-139B-4822-84D4-3E59321B6400}"/>
    <dgm:cxn modelId="{71DC9565-4364-4B30-BB8A-18606AEA772F}" srcId="{83F6DB0E-B3D7-46FD-A6A5-A7F2FD260BE5}" destId="{0E66F4CE-FBA4-470A-8111-3C9BAFDD8672}" srcOrd="0" destOrd="0" parTransId="{67ADACB4-344D-449E-B432-B7057679EB9F}" sibTransId="{598F9C8B-7409-4775-813A-4BC419267773}"/>
    <dgm:cxn modelId="{8B206D87-934F-4401-8E5B-02B693359429}" type="presParOf" srcId="{BB2F3E02-B8C0-4A9D-AB14-8A7A0487887B}" destId="{798951F6-B003-4CCA-B7AB-F3E391227FF5}" srcOrd="0" destOrd="0" presId="urn:microsoft.com/office/officeart/2005/8/layout/radial1"/>
    <dgm:cxn modelId="{C1FB96F4-0B82-4C5E-9DD6-A4A08A5C1CCB}" type="presParOf" srcId="{BB2F3E02-B8C0-4A9D-AB14-8A7A0487887B}" destId="{77C1A16E-A33F-4328-9C30-2B8078A34CDE}" srcOrd="1" destOrd="0" presId="urn:microsoft.com/office/officeart/2005/8/layout/radial1"/>
    <dgm:cxn modelId="{81A2A959-6F6C-4DDA-B020-2114B8C7AA61}" type="presParOf" srcId="{77C1A16E-A33F-4328-9C30-2B8078A34CDE}" destId="{3FCCDB00-1C65-4EAE-9FA0-7943AA544820}" srcOrd="0" destOrd="0" presId="urn:microsoft.com/office/officeart/2005/8/layout/radial1"/>
    <dgm:cxn modelId="{C5EB1520-7E24-46D6-AC7B-FC7CB35BA6A3}" type="presParOf" srcId="{BB2F3E02-B8C0-4A9D-AB14-8A7A0487887B}" destId="{EAFB128C-F502-47B9-B302-38D7AEAA8661}" srcOrd="2" destOrd="0" presId="urn:microsoft.com/office/officeart/2005/8/layout/radial1"/>
    <dgm:cxn modelId="{1D55C352-2AF6-4EAF-84FA-1742B95962A9}" type="presParOf" srcId="{BB2F3E02-B8C0-4A9D-AB14-8A7A0487887B}" destId="{CBB622AE-1EEB-4E9B-A7AB-FEB571855ABE}" srcOrd="3" destOrd="0" presId="urn:microsoft.com/office/officeart/2005/8/layout/radial1"/>
    <dgm:cxn modelId="{99D0E349-F8C1-4555-B618-81EA0E9D80B5}" type="presParOf" srcId="{CBB622AE-1EEB-4E9B-A7AB-FEB571855ABE}" destId="{C462C88D-6666-4CCF-8F95-B4CB183C6BD7}" srcOrd="0" destOrd="0" presId="urn:microsoft.com/office/officeart/2005/8/layout/radial1"/>
    <dgm:cxn modelId="{066A836F-BE37-46DC-B7DE-AA0FF928B961}" type="presParOf" srcId="{BB2F3E02-B8C0-4A9D-AB14-8A7A0487887B}" destId="{47F3830A-C8E7-49D9-941E-BA30F04DA5C9}" srcOrd="4" destOrd="0" presId="urn:microsoft.com/office/officeart/2005/8/layout/radial1"/>
    <dgm:cxn modelId="{438E2A0B-F6B6-44FA-9F92-070B105BA1DC}" type="presParOf" srcId="{BB2F3E02-B8C0-4A9D-AB14-8A7A0487887B}" destId="{7DE1D65B-DF32-4171-9E7A-E49339917776}" srcOrd="5" destOrd="0" presId="urn:microsoft.com/office/officeart/2005/8/layout/radial1"/>
    <dgm:cxn modelId="{2B44C534-C649-4AC9-9885-E14BE731200F}" type="presParOf" srcId="{7DE1D65B-DF32-4171-9E7A-E49339917776}" destId="{508F8A41-EF44-452A-91D8-17FF43EDEF07}" srcOrd="0" destOrd="0" presId="urn:microsoft.com/office/officeart/2005/8/layout/radial1"/>
    <dgm:cxn modelId="{A2A88CA9-E835-4B97-846B-30518993170A}" type="presParOf" srcId="{BB2F3E02-B8C0-4A9D-AB14-8A7A0487887B}" destId="{2A789497-3BEB-4384-8357-FDABAB12B50F}" srcOrd="6" destOrd="0" presId="urn:microsoft.com/office/officeart/2005/8/layout/radial1"/>
    <dgm:cxn modelId="{5098949C-0E00-4AFB-A7C6-D31113D1452C}" type="presParOf" srcId="{BB2F3E02-B8C0-4A9D-AB14-8A7A0487887B}" destId="{D9DFDD59-21AA-4508-A30A-27B62AD647BD}" srcOrd="7" destOrd="0" presId="urn:microsoft.com/office/officeart/2005/8/layout/radial1"/>
    <dgm:cxn modelId="{B88D1F5A-E10B-46A7-AB3C-994F27227103}" type="presParOf" srcId="{D9DFDD59-21AA-4508-A30A-27B62AD647BD}" destId="{50280417-12BA-47F1-8D97-4E38F068C1C7}" srcOrd="0" destOrd="0" presId="urn:microsoft.com/office/officeart/2005/8/layout/radial1"/>
    <dgm:cxn modelId="{A6BD0054-3B86-42DD-A265-E884DBAF0AAD}" type="presParOf" srcId="{BB2F3E02-B8C0-4A9D-AB14-8A7A0487887B}" destId="{16F9BD58-3222-445E-9E1A-7712C08FF988}"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8A5B2-B2C7-4036-9DD3-A802519E14A2}">
      <dsp:nvSpPr>
        <dsp:cNvPr id="0" name=""/>
        <dsp:cNvSpPr/>
      </dsp:nvSpPr>
      <dsp:spPr>
        <a:xfrm rot="10800000">
          <a:off x="923464" y="22170"/>
          <a:ext cx="8283203"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Обеспечение доступа к информации,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размещенной в "Интернет</a:t>
          </a:r>
          <a:r>
            <a:rPr lang="ru-RU" sz="1800" kern="1200" dirty="0">
              <a:solidFill>
                <a:schemeClr val="bg1"/>
              </a:solidFill>
            </a:rPr>
            <a:t>"</a:t>
          </a:r>
        </a:p>
      </dsp:txBody>
      <dsp:txXfrm rot="10800000">
        <a:off x="1223244" y="22170"/>
        <a:ext cx="7983423" cy="1199119"/>
      </dsp:txXfrm>
    </dsp:sp>
    <dsp:sp modelId="{4CC09B15-13F4-4872-9298-AF40CADF37E5}">
      <dsp:nvSpPr>
        <dsp:cNvPr id="0" name=""/>
        <dsp:cNvSpPr/>
      </dsp:nvSpPr>
      <dsp:spPr>
        <a:xfrm>
          <a:off x="1103488" y="3512"/>
          <a:ext cx="1199119" cy="11991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03F28-49C0-416C-AA8C-29ADE3E574A4}">
      <dsp:nvSpPr>
        <dsp:cNvPr id="0" name=""/>
        <dsp:cNvSpPr/>
      </dsp:nvSpPr>
      <dsp:spPr>
        <a:xfrm rot="10800000">
          <a:off x="613455" y="1560577"/>
          <a:ext cx="8641960"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Обязательную открытость для общества и СМИ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проектов бюджетов, процедур рассмотрения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и принятия по проектам бюджетов</a:t>
          </a:r>
        </a:p>
      </dsp:txBody>
      <dsp:txXfrm rot="10800000">
        <a:off x="913235" y="1560577"/>
        <a:ext cx="8342180" cy="1199119"/>
      </dsp:txXfrm>
    </dsp:sp>
    <dsp:sp modelId="{D4B96984-A62B-4B13-AF29-4B927507B039}">
      <dsp:nvSpPr>
        <dsp:cNvPr id="0" name=""/>
        <dsp:cNvSpPr/>
      </dsp:nvSpPr>
      <dsp:spPr>
        <a:xfrm>
          <a:off x="1103488" y="1560577"/>
          <a:ext cx="1199119" cy="119911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04507-5AA8-4DB9-B766-43F361ADAFEA}">
      <dsp:nvSpPr>
        <dsp:cNvPr id="0" name=""/>
        <dsp:cNvSpPr/>
      </dsp:nvSpPr>
      <dsp:spPr>
        <a:xfrm rot="10800000">
          <a:off x="852436" y="3117642"/>
          <a:ext cx="8462581"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обязательное опубликование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в средствах массовой информации (СМИ)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утвержденных бюджетов и отчетов об их исполнении</a:t>
          </a:r>
        </a:p>
      </dsp:txBody>
      <dsp:txXfrm rot="10800000">
        <a:off x="1152216" y="3117642"/>
        <a:ext cx="8162801" cy="1199119"/>
      </dsp:txXfrm>
    </dsp:sp>
    <dsp:sp modelId="{F1F18480-835C-467A-9732-4C500B3A387A}">
      <dsp:nvSpPr>
        <dsp:cNvPr id="0" name=""/>
        <dsp:cNvSpPr/>
      </dsp:nvSpPr>
      <dsp:spPr>
        <a:xfrm>
          <a:off x="1103488" y="3117642"/>
          <a:ext cx="1199119" cy="119911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AFF729-DEE6-4240-85BD-9DFBB208A46D}">
      <dsp:nvSpPr>
        <dsp:cNvPr id="0" name=""/>
        <dsp:cNvSpPr/>
      </dsp:nvSpPr>
      <dsp:spPr>
        <a:xfrm rot="10800000">
          <a:off x="836851" y="4674707"/>
          <a:ext cx="8493751" cy="119911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778" tIns="68580" rIns="128016" bIns="68580" numCol="1" spcCol="1270" anchor="ctr" anchorCtr="0">
          <a:noAutofit/>
        </a:bodyPr>
        <a:lstStyle/>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Стабильность и (или) преемственность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бюджетной классификации Российской Федерации, </a:t>
          </a:r>
        </a:p>
        <a:p>
          <a:pPr lvl="0" algn="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а также обеспечение сопоставимости показателей бюджета</a:t>
          </a:r>
        </a:p>
      </dsp:txBody>
      <dsp:txXfrm rot="10800000">
        <a:off x="1136631" y="4674707"/>
        <a:ext cx="8193971" cy="1199119"/>
      </dsp:txXfrm>
    </dsp:sp>
    <dsp:sp modelId="{35BE88BC-C434-459A-B3A9-7A5BAF8AA44D}">
      <dsp:nvSpPr>
        <dsp:cNvPr id="0" name=""/>
        <dsp:cNvSpPr/>
      </dsp:nvSpPr>
      <dsp:spPr>
        <a:xfrm>
          <a:off x="1103488" y="4674707"/>
          <a:ext cx="1199119" cy="119911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951F6-B003-4CCA-B7AB-F3E391227FF5}">
      <dsp:nvSpPr>
        <dsp:cNvPr id="0" name=""/>
        <dsp:cNvSpPr/>
      </dsp:nvSpPr>
      <dsp:spPr>
        <a:xfrm>
          <a:off x="1993500" y="2120587"/>
          <a:ext cx="1530146" cy="1530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u="none"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контроль</a:t>
          </a:r>
        </a:p>
      </dsp:txBody>
      <dsp:txXfrm>
        <a:off x="2217585" y="2344672"/>
        <a:ext cx="1081976" cy="1081976"/>
      </dsp:txXfrm>
    </dsp:sp>
    <dsp:sp modelId="{77C1A16E-A33F-4328-9C30-2B8078A34CDE}">
      <dsp:nvSpPr>
        <dsp:cNvPr id="0" name=""/>
        <dsp:cNvSpPr/>
      </dsp:nvSpPr>
      <dsp:spPr>
        <a:xfrm rot="16200000">
          <a:off x="2528143" y="1865195"/>
          <a:ext cx="460861" cy="49921"/>
        </a:xfrm>
        <a:custGeom>
          <a:avLst/>
          <a:gdLst/>
          <a:ahLst/>
          <a:cxnLst/>
          <a:rect l="0" t="0" r="0" b="0"/>
          <a:pathLst>
            <a:path>
              <a:moveTo>
                <a:pt x="0" y="24960"/>
              </a:moveTo>
              <a:lnTo>
                <a:pt x="460861" y="249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747052" y="1878635"/>
        <a:ext cx="23043" cy="23043"/>
      </dsp:txXfrm>
    </dsp:sp>
    <dsp:sp modelId="{EAFB128C-F502-47B9-B302-38D7AEAA8661}">
      <dsp:nvSpPr>
        <dsp:cNvPr id="0" name=""/>
        <dsp:cNvSpPr/>
      </dsp:nvSpPr>
      <dsp:spPr>
        <a:xfrm>
          <a:off x="1993500" y="129579"/>
          <a:ext cx="1530146" cy="153014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Составление проекта бюджета</a:t>
          </a:r>
        </a:p>
      </dsp:txBody>
      <dsp:txXfrm>
        <a:off x="2217585" y="353664"/>
        <a:ext cx="1081976" cy="1081976"/>
      </dsp:txXfrm>
    </dsp:sp>
    <dsp:sp modelId="{CBB622AE-1EEB-4E9B-A7AB-FEB571855ABE}">
      <dsp:nvSpPr>
        <dsp:cNvPr id="0" name=""/>
        <dsp:cNvSpPr/>
      </dsp:nvSpPr>
      <dsp:spPr>
        <a:xfrm>
          <a:off x="3523647" y="2860700"/>
          <a:ext cx="460861" cy="49921"/>
        </a:xfrm>
        <a:custGeom>
          <a:avLst/>
          <a:gdLst/>
          <a:ahLst/>
          <a:cxnLst/>
          <a:rect l="0" t="0" r="0" b="0"/>
          <a:pathLst>
            <a:path>
              <a:moveTo>
                <a:pt x="0" y="24960"/>
              </a:moveTo>
              <a:lnTo>
                <a:pt x="460861" y="249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742556" y="2874139"/>
        <a:ext cx="23043" cy="23043"/>
      </dsp:txXfrm>
    </dsp:sp>
    <dsp:sp modelId="{47F3830A-C8E7-49D9-941E-BA30F04DA5C9}">
      <dsp:nvSpPr>
        <dsp:cNvPr id="0" name=""/>
        <dsp:cNvSpPr/>
      </dsp:nvSpPr>
      <dsp:spPr>
        <a:xfrm>
          <a:off x="3984508" y="2120587"/>
          <a:ext cx="1530146" cy="153014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 и утверждение проекта бюджета</a:t>
          </a:r>
        </a:p>
      </dsp:txBody>
      <dsp:txXfrm>
        <a:off x="4208593" y="2344672"/>
        <a:ext cx="1081976" cy="1081976"/>
      </dsp:txXfrm>
    </dsp:sp>
    <dsp:sp modelId="{7DE1D65B-DF32-4171-9E7A-E49339917776}">
      <dsp:nvSpPr>
        <dsp:cNvPr id="0" name=""/>
        <dsp:cNvSpPr/>
      </dsp:nvSpPr>
      <dsp:spPr>
        <a:xfrm rot="5400000">
          <a:off x="2528143" y="3856204"/>
          <a:ext cx="460861" cy="49921"/>
        </a:xfrm>
        <a:custGeom>
          <a:avLst/>
          <a:gdLst/>
          <a:ahLst/>
          <a:cxnLst/>
          <a:rect l="0" t="0" r="0" b="0"/>
          <a:pathLst>
            <a:path>
              <a:moveTo>
                <a:pt x="0" y="24960"/>
              </a:moveTo>
              <a:lnTo>
                <a:pt x="460861" y="249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747052" y="3869643"/>
        <a:ext cx="23043" cy="23043"/>
      </dsp:txXfrm>
    </dsp:sp>
    <dsp:sp modelId="{2A789497-3BEB-4384-8357-FDABAB12B50F}">
      <dsp:nvSpPr>
        <dsp:cNvPr id="0" name=""/>
        <dsp:cNvSpPr/>
      </dsp:nvSpPr>
      <dsp:spPr>
        <a:xfrm>
          <a:off x="1993500" y="4111595"/>
          <a:ext cx="1530146" cy="15301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a:t>
          </a:r>
        </a:p>
      </dsp:txBody>
      <dsp:txXfrm>
        <a:off x="2217585" y="4335680"/>
        <a:ext cx="1081976" cy="1081976"/>
      </dsp:txXfrm>
    </dsp:sp>
    <dsp:sp modelId="{D9DFDD59-21AA-4508-A30A-27B62AD647BD}">
      <dsp:nvSpPr>
        <dsp:cNvPr id="0" name=""/>
        <dsp:cNvSpPr/>
      </dsp:nvSpPr>
      <dsp:spPr>
        <a:xfrm rot="10800000">
          <a:off x="1532639" y="2860700"/>
          <a:ext cx="460861" cy="49921"/>
        </a:xfrm>
        <a:custGeom>
          <a:avLst/>
          <a:gdLst/>
          <a:ahLst/>
          <a:cxnLst/>
          <a:rect l="0" t="0" r="0" b="0"/>
          <a:pathLst>
            <a:path>
              <a:moveTo>
                <a:pt x="0" y="24960"/>
              </a:moveTo>
              <a:lnTo>
                <a:pt x="460861" y="249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1751548" y="2874139"/>
        <a:ext cx="23043" cy="23043"/>
      </dsp:txXfrm>
    </dsp:sp>
    <dsp:sp modelId="{16F9BD58-3222-445E-9E1A-7712C08FF988}">
      <dsp:nvSpPr>
        <dsp:cNvPr id="0" name=""/>
        <dsp:cNvSpPr/>
      </dsp:nvSpPr>
      <dsp:spPr>
        <a:xfrm>
          <a:off x="2492" y="2120587"/>
          <a:ext cx="1530146" cy="153014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Подготовка, рассмотрение и утверждение отчета об исполнении бюджета</a:t>
          </a:r>
        </a:p>
      </dsp:txBody>
      <dsp:txXfrm>
        <a:off x="226577" y="2344672"/>
        <a:ext cx="1081976" cy="108197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01.png"/></Relationships>
</file>

<file path=ppt/drawings/drawing1.xml><?xml version="1.0" encoding="utf-8"?>
<c:userShapes xmlns:c="http://schemas.openxmlformats.org/drawingml/2006/chart">
  <cdr:relSizeAnchor xmlns:cdr="http://schemas.openxmlformats.org/drawingml/2006/chartDrawing">
    <cdr:from>
      <cdr:x>0</cdr:x>
      <cdr:y>0</cdr:y>
    </cdr:from>
    <cdr:to>
      <cdr:x>0.03018</cdr:x>
      <cdr:y>0.0405</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329213" cy="24995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6" y="6"/>
            <a:ext cx="2945659" cy="498055"/>
          </a:xfrm>
          <a:prstGeom prst="rect">
            <a:avLst/>
          </a:prstGeom>
        </p:spPr>
        <p:txBody>
          <a:bodyPr vert="horz" lIns="93052" tIns="46526" rIns="93052" bIns="46526" rtlCol="0"/>
          <a:lstStyle>
            <a:lvl1pPr algn="l">
              <a:defRPr sz="1200"/>
            </a:lvl1pPr>
          </a:lstStyle>
          <a:p>
            <a:pPr rtl="0"/>
            <a:endParaRPr lang="ru-RU" dirty="0"/>
          </a:p>
        </p:txBody>
      </p:sp>
      <p:sp>
        <p:nvSpPr>
          <p:cNvPr id="3" name="Дата 2"/>
          <p:cNvSpPr>
            <a:spLocks noGrp="1"/>
          </p:cNvSpPr>
          <p:nvPr>
            <p:ph type="dt" sz="quarter" idx="1"/>
          </p:nvPr>
        </p:nvSpPr>
        <p:spPr>
          <a:xfrm>
            <a:off x="3850448" y="6"/>
            <a:ext cx="2945659" cy="498055"/>
          </a:xfrm>
          <a:prstGeom prst="rect">
            <a:avLst/>
          </a:prstGeom>
        </p:spPr>
        <p:txBody>
          <a:bodyPr vert="horz" lIns="93052" tIns="46526" rIns="93052" bIns="46526" rtlCol="0"/>
          <a:lstStyle>
            <a:lvl1pPr algn="r">
              <a:defRPr sz="1200"/>
            </a:lvl1pPr>
          </a:lstStyle>
          <a:p>
            <a:pPr rtl="0"/>
            <a:fld id="{8BF404C6-F3CC-4383-8FBC-3F7F856D112C}" type="datetime1">
              <a:rPr lang="ru-RU" smtClean="0"/>
              <a:t>26.03.2025</a:t>
            </a:fld>
            <a:endParaRPr lang="ru-RU" dirty="0"/>
          </a:p>
        </p:txBody>
      </p:sp>
      <p:sp>
        <p:nvSpPr>
          <p:cNvPr id="4" name="Нижний колонтитул 3"/>
          <p:cNvSpPr>
            <a:spLocks noGrp="1"/>
          </p:cNvSpPr>
          <p:nvPr>
            <p:ph type="ftr" sz="quarter" idx="2"/>
          </p:nvPr>
        </p:nvSpPr>
        <p:spPr>
          <a:xfrm>
            <a:off x="6" y="9428584"/>
            <a:ext cx="2945659" cy="498054"/>
          </a:xfrm>
          <a:prstGeom prst="rect">
            <a:avLst/>
          </a:prstGeom>
        </p:spPr>
        <p:txBody>
          <a:bodyPr vert="horz" lIns="93052" tIns="46526" rIns="93052" bIns="46526"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50448" y="9428584"/>
            <a:ext cx="2945659" cy="498054"/>
          </a:xfrm>
          <a:prstGeom prst="rect">
            <a:avLst/>
          </a:prstGeom>
        </p:spPr>
        <p:txBody>
          <a:bodyPr vert="horz" lIns="93052" tIns="46526" rIns="93052" bIns="46526" rtlCol="0" anchor="b"/>
          <a:lstStyle>
            <a:lvl1pPr algn="r">
              <a:defRPr sz="1200"/>
            </a:lvl1pPr>
          </a:lstStyle>
          <a:p>
            <a:pPr rtl="0"/>
            <a:fld id="{C18A1656-FDB1-442A-B22F-67D2FDA9ED13}" type="slidenum">
              <a:rPr lang="ru-RU" smtClean="0"/>
              <a:t>‹#›</a:t>
            </a:fld>
            <a:endParaRPr lang="ru-RU" dirty="0"/>
          </a:p>
        </p:txBody>
      </p:sp>
    </p:spTree>
    <p:extLst>
      <p:ext uri="{BB962C8B-B14F-4D97-AF65-F5344CB8AC3E}">
        <p14:creationId xmlns:p14="http://schemas.microsoft.com/office/powerpoint/2010/main" val="3304785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6" y="6"/>
            <a:ext cx="2945659" cy="498055"/>
          </a:xfrm>
          <a:prstGeom prst="rect">
            <a:avLst/>
          </a:prstGeom>
        </p:spPr>
        <p:txBody>
          <a:bodyPr vert="horz" lIns="93052" tIns="46526" rIns="93052" bIns="46526" rtlCol="0"/>
          <a:lstStyle>
            <a:lvl1pPr algn="l">
              <a:defRPr sz="1200"/>
            </a:lvl1pPr>
          </a:lstStyle>
          <a:p>
            <a:pPr rtl="0"/>
            <a:endParaRPr lang="ru-RU" noProof="0" dirty="0"/>
          </a:p>
        </p:txBody>
      </p:sp>
      <p:sp>
        <p:nvSpPr>
          <p:cNvPr id="3" name="Дата 2"/>
          <p:cNvSpPr>
            <a:spLocks noGrp="1"/>
          </p:cNvSpPr>
          <p:nvPr>
            <p:ph type="dt" idx="1"/>
          </p:nvPr>
        </p:nvSpPr>
        <p:spPr>
          <a:xfrm>
            <a:off x="3850448" y="6"/>
            <a:ext cx="2945659" cy="498055"/>
          </a:xfrm>
          <a:prstGeom prst="rect">
            <a:avLst/>
          </a:prstGeom>
        </p:spPr>
        <p:txBody>
          <a:bodyPr vert="horz" lIns="93052" tIns="46526" rIns="93052" bIns="46526" rtlCol="0"/>
          <a:lstStyle>
            <a:lvl1pPr algn="r">
              <a:defRPr sz="1200"/>
            </a:lvl1pPr>
          </a:lstStyle>
          <a:p>
            <a:fld id="{8BE53AFD-DFF1-40C5-A030-1B2F2E9C0365}" type="datetime1">
              <a:rPr lang="ru-RU" smtClean="0"/>
              <a:pPr/>
              <a:t>26.03.2025</a:t>
            </a:fld>
            <a:endParaRPr lang="ru-RU" dirty="0"/>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3052" tIns="46526" rIns="93052" bIns="46526" rtlCol="0" anchor="ctr"/>
          <a:lstStyle/>
          <a:p>
            <a:pPr rtl="0"/>
            <a:endParaRPr lang="ru-RU" noProof="0" dirty="0"/>
          </a:p>
        </p:txBody>
      </p:sp>
      <p:sp>
        <p:nvSpPr>
          <p:cNvPr id="5" name="Заметки 4"/>
          <p:cNvSpPr>
            <a:spLocks noGrp="1"/>
          </p:cNvSpPr>
          <p:nvPr>
            <p:ph type="body" sz="quarter" idx="3"/>
          </p:nvPr>
        </p:nvSpPr>
        <p:spPr>
          <a:xfrm>
            <a:off x="679768" y="4777200"/>
            <a:ext cx="5438140" cy="3908613"/>
          </a:xfrm>
          <a:prstGeom prst="rect">
            <a:avLst/>
          </a:prstGeom>
        </p:spPr>
        <p:txBody>
          <a:bodyPr vert="horz" lIns="93052" tIns="46526" rIns="93052" bIns="46526"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6" y="9428584"/>
            <a:ext cx="2945659" cy="498054"/>
          </a:xfrm>
          <a:prstGeom prst="rect">
            <a:avLst/>
          </a:prstGeom>
        </p:spPr>
        <p:txBody>
          <a:bodyPr vert="horz" lIns="93052" tIns="46526" rIns="93052" bIns="46526"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50448" y="9428584"/>
            <a:ext cx="2945659" cy="498054"/>
          </a:xfrm>
          <a:prstGeom prst="rect">
            <a:avLst/>
          </a:prstGeom>
        </p:spPr>
        <p:txBody>
          <a:bodyPr vert="horz" lIns="93052" tIns="46526" rIns="93052" bIns="46526" rtlCol="0" anchor="b"/>
          <a:lstStyle>
            <a:lvl1pPr algn="r">
              <a:defRPr sz="1200"/>
            </a:lvl1pPr>
          </a:lstStyle>
          <a:p>
            <a:pPr rtl="0"/>
            <a:fld id="{6336304E-FDE3-4B4F-A3B7-EBE87F3FA5E2}" type="slidenum">
              <a:rPr lang="ru-RU" noProof="0" smtClean="0"/>
              <a:t>‹#›</a:t>
            </a:fld>
            <a:endParaRPr lang="ru-RU"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a:t>
            </a:fld>
            <a:endParaRPr lang="ru-RU" dirty="0"/>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10</a:t>
            </a:fld>
            <a:endParaRPr lang="ru-RU" noProof="0" dirty="0"/>
          </a:p>
        </p:txBody>
      </p:sp>
    </p:spTree>
    <p:extLst>
      <p:ext uri="{BB962C8B-B14F-4D97-AF65-F5344CB8AC3E}">
        <p14:creationId xmlns:p14="http://schemas.microsoft.com/office/powerpoint/2010/main" val="31476931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43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3222" indent="-285978">
              <a:defRPr>
                <a:solidFill>
                  <a:schemeClr val="tx1"/>
                </a:solidFill>
                <a:latin typeface="Arial" panose="020B0604020202020204" pitchFamily="34" charset="0"/>
                <a:cs typeface="Arial" panose="020B0604020202020204" pitchFamily="34" charset="0"/>
              </a:defRPr>
            </a:lvl2pPr>
            <a:lvl3pPr marL="1145530" indent="-227813">
              <a:defRPr>
                <a:solidFill>
                  <a:schemeClr val="tx1"/>
                </a:solidFill>
                <a:latin typeface="Arial" panose="020B0604020202020204" pitchFamily="34" charset="0"/>
                <a:cs typeface="Arial" panose="020B0604020202020204" pitchFamily="34" charset="0"/>
              </a:defRPr>
            </a:lvl3pPr>
            <a:lvl4pPr marL="1602774" indent="-227813">
              <a:defRPr>
                <a:solidFill>
                  <a:schemeClr val="tx1"/>
                </a:solidFill>
                <a:latin typeface="Arial" panose="020B0604020202020204" pitchFamily="34" charset="0"/>
                <a:cs typeface="Arial" panose="020B0604020202020204" pitchFamily="34" charset="0"/>
              </a:defRPr>
            </a:lvl4pPr>
            <a:lvl5pPr marL="2061636" indent="-227813">
              <a:defRPr>
                <a:solidFill>
                  <a:schemeClr val="tx1"/>
                </a:solidFill>
                <a:latin typeface="Arial" panose="020B0604020202020204" pitchFamily="34" charset="0"/>
                <a:cs typeface="Arial" panose="020B0604020202020204" pitchFamily="34" charset="0"/>
              </a:defRPr>
            </a:lvl5pPr>
            <a:lvl6pPr marL="2526956" indent="-227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2279" indent="-227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7599" indent="-227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2921" indent="-227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714B4A-3152-41C1-88EE-CCE920CD5AC8}" type="slidenum">
              <a:rPr lang="ru-RU" altLang="ru-RU" smtClean="0">
                <a:latin typeface="Calibri" panose="020F0502020204030204" pitchFamily="34" charset="0"/>
              </a:rPr>
              <a:pPr/>
              <a:t>146</a:t>
            </a:fld>
            <a:endParaRPr lang="ru-RU" altLang="ru-RU" dirty="0" smtClean="0">
              <a:latin typeface="Calibri" panose="020F0502020204030204" pitchFamily="34" charset="0"/>
            </a:endParaRPr>
          </a:p>
        </p:txBody>
      </p:sp>
    </p:spTree>
    <p:extLst>
      <p:ext uri="{BB962C8B-B14F-4D97-AF65-F5344CB8AC3E}">
        <p14:creationId xmlns:p14="http://schemas.microsoft.com/office/powerpoint/2010/main" val="21584354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147</a:t>
            </a:fld>
            <a:endParaRPr lang="ru-RU" dirty="0">
              <a:solidFill>
                <a:prstClr val="black"/>
              </a:solidFill>
            </a:endParaRPr>
          </a:p>
        </p:txBody>
      </p:sp>
    </p:spTree>
    <p:extLst>
      <p:ext uri="{BB962C8B-B14F-4D97-AF65-F5344CB8AC3E}">
        <p14:creationId xmlns:p14="http://schemas.microsoft.com/office/powerpoint/2010/main" val="21434315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148</a:t>
            </a:fld>
            <a:endParaRPr lang="ru-RU" dirty="0">
              <a:solidFill>
                <a:prstClr val="black"/>
              </a:solidFill>
            </a:endParaRPr>
          </a:p>
        </p:txBody>
      </p:sp>
    </p:spTree>
    <p:extLst>
      <p:ext uri="{BB962C8B-B14F-4D97-AF65-F5344CB8AC3E}">
        <p14:creationId xmlns:p14="http://schemas.microsoft.com/office/powerpoint/2010/main" val="20552215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149</a:t>
            </a:fld>
            <a:endParaRPr lang="ru-RU" dirty="0">
              <a:solidFill>
                <a:prstClr val="black"/>
              </a:solidFill>
            </a:endParaRPr>
          </a:p>
        </p:txBody>
      </p:sp>
    </p:spTree>
    <p:extLst>
      <p:ext uri="{BB962C8B-B14F-4D97-AF65-F5344CB8AC3E}">
        <p14:creationId xmlns:p14="http://schemas.microsoft.com/office/powerpoint/2010/main" val="14453668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150</a:t>
            </a:fld>
            <a:endParaRPr lang="ru-RU" dirty="0">
              <a:solidFill>
                <a:prstClr val="black"/>
              </a:solidFill>
            </a:endParaRPr>
          </a:p>
        </p:txBody>
      </p:sp>
    </p:spTree>
    <p:extLst>
      <p:ext uri="{BB962C8B-B14F-4D97-AF65-F5344CB8AC3E}">
        <p14:creationId xmlns:p14="http://schemas.microsoft.com/office/powerpoint/2010/main" val="15184500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151</a:t>
            </a:fld>
            <a:endParaRPr lang="ru-RU" dirty="0">
              <a:solidFill>
                <a:prstClr val="black"/>
              </a:solidFill>
            </a:endParaRPr>
          </a:p>
        </p:txBody>
      </p:sp>
    </p:spTree>
    <p:extLst>
      <p:ext uri="{BB962C8B-B14F-4D97-AF65-F5344CB8AC3E}">
        <p14:creationId xmlns:p14="http://schemas.microsoft.com/office/powerpoint/2010/main" val="22016567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152</a:t>
            </a:fld>
            <a:endParaRPr lang="ru-RU" dirty="0"/>
          </a:p>
        </p:txBody>
      </p:sp>
    </p:spTree>
    <p:extLst>
      <p:ext uri="{BB962C8B-B14F-4D97-AF65-F5344CB8AC3E}">
        <p14:creationId xmlns:p14="http://schemas.microsoft.com/office/powerpoint/2010/main" val="35930281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153</a:t>
            </a:fld>
            <a:endParaRPr lang="ru-RU" dirty="0"/>
          </a:p>
        </p:txBody>
      </p:sp>
    </p:spTree>
    <p:extLst>
      <p:ext uri="{BB962C8B-B14F-4D97-AF65-F5344CB8AC3E}">
        <p14:creationId xmlns:p14="http://schemas.microsoft.com/office/powerpoint/2010/main" val="424382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11</a:t>
            </a:fld>
            <a:endParaRPr lang="ru-RU" dirty="0"/>
          </a:p>
        </p:txBody>
      </p:sp>
    </p:spTree>
    <p:extLst>
      <p:ext uri="{BB962C8B-B14F-4D97-AF65-F5344CB8AC3E}">
        <p14:creationId xmlns:p14="http://schemas.microsoft.com/office/powerpoint/2010/main" val="285139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12</a:t>
            </a:fld>
            <a:endParaRPr lang="ru-RU" noProof="0" dirty="0"/>
          </a:p>
        </p:txBody>
      </p:sp>
    </p:spTree>
    <p:extLst>
      <p:ext uri="{BB962C8B-B14F-4D97-AF65-F5344CB8AC3E}">
        <p14:creationId xmlns:p14="http://schemas.microsoft.com/office/powerpoint/2010/main" val="352818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13</a:t>
            </a:fld>
            <a:endParaRPr lang="ru-RU" dirty="0"/>
          </a:p>
        </p:txBody>
      </p:sp>
    </p:spTree>
    <p:extLst>
      <p:ext uri="{BB962C8B-B14F-4D97-AF65-F5344CB8AC3E}">
        <p14:creationId xmlns:p14="http://schemas.microsoft.com/office/powerpoint/2010/main" val="3328078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14</a:t>
            </a:fld>
            <a:endParaRPr lang="ru-RU" noProof="0" dirty="0"/>
          </a:p>
        </p:txBody>
      </p:sp>
    </p:spTree>
    <p:extLst>
      <p:ext uri="{BB962C8B-B14F-4D97-AF65-F5344CB8AC3E}">
        <p14:creationId xmlns:p14="http://schemas.microsoft.com/office/powerpoint/2010/main" val="4261449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15</a:t>
            </a:fld>
            <a:endParaRPr lang="ru-RU" noProof="0" dirty="0"/>
          </a:p>
        </p:txBody>
      </p:sp>
    </p:spTree>
    <p:extLst>
      <p:ext uri="{BB962C8B-B14F-4D97-AF65-F5344CB8AC3E}">
        <p14:creationId xmlns:p14="http://schemas.microsoft.com/office/powerpoint/2010/main" val="302083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16</a:t>
            </a:fld>
            <a:endParaRPr lang="ru-RU" noProof="0" dirty="0"/>
          </a:p>
        </p:txBody>
      </p:sp>
    </p:spTree>
    <p:extLst>
      <p:ext uri="{BB962C8B-B14F-4D97-AF65-F5344CB8AC3E}">
        <p14:creationId xmlns:p14="http://schemas.microsoft.com/office/powerpoint/2010/main" val="715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17</a:t>
            </a:fld>
            <a:endParaRPr lang="ru-RU" dirty="0">
              <a:solidFill>
                <a:prstClr val="black"/>
              </a:solidFill>
            </a:endParaRPr>
          </a:p>
        </p:txBody>
      </p:sp>
    </p:spTree>
    <p:extLst>
      <p:ext uri="{BB962C8B-B14F-4D97-AF65-F5344CB8AC3E}">
        <p14:creationId xmlns:p14="http://schemas.microsoft.com/office/powerpoint/2010/main" val="370880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18</a:t>
            </a:fld>
            <a:endParaRPr lang="ru-RU" dirty="0">
              <a:solidFill>
                <a:prstClr val="black"/>
              </a:solidFill>
            </a:endParaRPr>
          </a:p>
        </p:txBody>
      </p:sp>
    </p:spTree>
    <p:extLst>
      <p:ext uri="{BB962C8B-B14F-4D97-AF65-F5344CB8AC3E}">
        <p14:creationId xmlns:p14="http://schemas.microsoft.com/office/powerpoint/2010/main" val="144369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19</a:t>
            </a:fld>
            <a:endParaRPr lang="ru-RU" dirty="0">
              <a:solidFill>
                <a:prstClr val="black"/>
              </a:solidFill>
            </a:endParaRPr>
          </a:p>
        </p:txBody>
      </p:sp>
    </p:spTree>
    <p:extLst>
      <p:ext uri="{BB962C8B-B14F-4D97-AF65-F5344CB8AC3E}">
        <p14:creationId xmlns:p14="http://schemas.microsoft.com/office/powerpoint/2010/main" val="30434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2</a:t>
            </a:fld>
            <a:endParaRPr lang="ru-RU" dirty="0"/>
          </a:p>
        </p:txBody>
      </p:sp>
    </p:spTree>
    <p:extLst>
      <p:ext uri="{BB962C8B-B14F-4D97-AF65-F5344CB8AC3E}">
        <p14:creationId xmlns:p14="http://schemas.microsoft.com/office/powerpoint/2010/main" val="317979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20</a:t>
            </a:fld>
            <a:endParaRPr lang="ru-RU" dirty="0">
              <a:solidFill>
                <a:prstClr val="black"/>
              </a:solidFill>
            </a:endParaRPr>
          </a:p>
        </p:txBody>
      </p:sp>
    </p:spTree>
    <p:extLst>
      <p:ext uri="{BB962C8B-B14F-4D97-AF65-F5344CB8AC3E}">
        <p14:creationId xmlns:p14="http://schemas.microsoft.com/office/powerpoint/2010/main" val="3329721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54</a:t>
            </a:fld>
            <a:endParaRPr lang="ru-RU" dirty="0">
              <a:solidFill>
                <a:prstClr val="black"/>
              </a:solidFill>
            </a:endParaRPr>
          </a:p>
        </p:txBody>
      </p:sp>
    </p:spTree>
    <p:extLst>
      <p:ext uri="{BB962C8B-B14F-4D97-AF65-F5344CB8AC3E}">
        <p14:creationId xmlns:p14="http://schemas.microsoft.com/office/powerpoint/2010/main" val="145209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56</a:t>
            </a:fld>
            <a:endParaRPr lang="ru-RU" dirty="0">
              <a:solidFill>
                <a:prstClr val="black"/>
              </a:solidFill>
            </a:endParaRPr>
          </a:p>
        </p:txBody>
      </p:sp>
    </p:spTree>
    <p:extLst>
      <p:ext uri="{BB962C8B-B14F-4D97-AF65-F5344CB8AC3E}">
        <p14:creationId xmlns:p14="http://schemas.microsoft.com/office/powerpoint/2010/main" val="340651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58</a:t>
            </a:fld>
            <a:endParaRPr lang="ru-RU" dirty="0">
              <a:solidFill>
                <a:prstClr val="black"/>
              </a:solidFill>
            </a:endParaRPr>
          </a:p>
        </p:txBody>
      </p:sp>
    </p:spTree>
    <p:extLst>
      <p:ext uri="{BB962C8B-B14F-4D97-AF65-F5344CB8AC3E}">
        <p14:creationId xmlns:p14="http://schemas.microsoft.com/office/powerpoint/2010/main" val="903188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59</a:t>
            </a:fld>
            <a:endParaRPr lang="ru-RU" dirty="0">
              <a:solidFill>
                <a:prstClr val="black"/>
              </a:solidFill>
            </a:endParaRPr>
          </a:p>
        </p:txBody>
      </p:sp>
    </p:spTree>
    <p:extLst>
      <p:ext uri="{BB962C8B-B14F-4D97-AF65-F5344CB8AC3E}">
        <p14:creationId xmlns:p14="http://schemas.microsoft.com/office/powerpoint/2010/main" val="625974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60</a:t>
            </a:fld>
            <a:endParaRPr lang="ru-RU" dirty="0">
              <a:solidFill>
                <a:prstClr val="black"/>
              </a:solidFill>
            </a:endParaRPr>
          </a:p>
        </p:txBody>
      </p:sp>
    </p:spTree>
    <p:extLst>
      <p:ext uri="{BB962C8B-B14F-4D97-AF65-F5344CB8AC3E}">
        <p14:creationId xmlns:p14="http://schemas.microsoft.com/office/powerpoint/2010/main" val="3901241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61</a:t>
            </a:fld>
            <a:endParaRPr lang="ru-RU" dirty="0">
              <a:solidFill>
                <a:prstClr val="black"/>
              </a:solidFill>
            </a:endParaRPr>
          </a:p>
        </p:txBody>
      </p:sp>
    </p:spTree>
    <p:extLst>
      <p:ext uri="{BB962C8B-B14F-4D97-AF65-F5344CB8AC3E}">
        <p14:creationId xmlns:p14="http://schemas.microsoft.com/office/powerpoint/2010/main" val="422651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62</a:t>
            </a:fld>
            <a:endParaRPr lang="ru-RU" dirty="0">
              <a:solidFill>
                <a:prstClr val="black"/>
              </a:solidFill>
            </a:endParaRPr>
          </a:p>
        </p:txBody>
      </p:sp>
    </p:spTree>
    <p:extLst>
      <p:ext uri="{BB962C8B-B14F-4D97-AF65-F5344CB8AC3E}">
        <p14:creationId xmlns:p14="http://schemas.microsoft.com/office/powerpoint/2010/main" val="647231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63</a:t>
            </a:fld>
            <a:endParaRPr lang="ru-RU" dirty="0">
              <a:solidFill>
                <a:prstClr val="black"/>
              </a:solidFill>
            </a:endParaRPr>
          </a:p>
        </p:txBody>
      </p:sp>
    </p:spTree>
    <p:extLst>
      <p:ext uri="{BB962C8B-B14F-4D97-AF65-F5344CB8AC3E}">
        <p14:creationId xmlns:p14="http://schemas.microsoft.com/office/powerpoint/2010/main" val="1353069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65</a:t>
            </a:fld>
            <a:endParaRPr lang="ru-RU" dirty="0">
              <a:solidFill>
                <a:prstClr val="black"/>
              </a:solidFill>
            </a:endParaRPr>
          </a:p>
        </p:txBody>
      </p:sp>
    </p:spTree>
    <p:extLst>
      <p:ext uri="{BB962C8B-B14F-4D97-AF65-F5344CB8AC3E}">
        <p14:creationId xmlns:p14="http://schemas.microsoft.com/office/powerpoint/2010/main" val="407778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3</a:t>
            </a:fld>
            <a:endParaRPr lang="ru-RU" noProof="0" dirty="0"/>
          </a:p>
        </p:txBody>
      </p:sp>
    </p:spTree>
    <p:extLst>
      <p:ext uri="{BB962C8B-B14F-4D97-AF65-F5344CB8AC3E}">
        <p14:creationId xmlns:p14="http://schemas.microsoft.com/office/powerpoint/2010/main" val="318572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66</a:t>
            </a:fld>
            <a:endParaRPr lang="ru-RU" dirty="0">
              <a:solidFill>
                <a:prstClr val="black"/>
              </a:solidFill>
            </a:endParaRPr>
          </a:p>
        </p:txBody>
      </p:sp>
    </p:spTree>
    <p:extLst>
      <p:ext uri="{BB962C8B-B14F-4D97-AF65-F5344CB8AC3E}">
        <p14:creationId xmlns:p14="http://schemas.microsoft.com/office/powerpoint/2010/main" val="395148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73</a:t>
            </a:fld>
            <a:endParaRPr lang="ru-RU" dirty="0">
              <a:solidFill>
                <a:prstClr val="black"/>
              </a:solidFill>
            </a:endParaRPr>
          </a:p>
        </p:txBody>
      </p:sp>
    </p:spTree>
    <p:extLst>
      <p:ext uri="{BB962C8B-B14F-4D97-AF65-F5344CB8AC3E}">
        <p14:creationId xmlns:p14="http://schemas.microsoft.com/office/powerpoint/2010/main" val="339742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76</a:t>
            </a:fld>
            <a:endParaRPr lang="ru-RU" dirty="0">
              <a:solidFill>
                <a:prstClr val="black"/>
              </a:solidFill>
            </a:endParaRPr>
          </a:p>
        </p:txBody>
      </p:sp>
    </p:spTree>
    <p:extLst>
      <p:ext uri="{BB962C8B-B14F-4D97-AF65-F5344CB8AC3E}">
        <p14:creationId xmlns:p14="http://schemas.microsoft.com/office/powerpoint/2010/main" val="893905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77</a:t>
            </a:fld>
            <a:endParaRPr lang="ru-RU" dirty="0">
              <a:solidFill>
                <a:prstClr val="black"/>
              </a:solidFill>
            </a:endParaRPr>
          </a:p>
        </p:txBody>
      </p:sp>
    </p:spTree>
    <p:extLst>
      <p:ext uri="{BB962C8B-B14F-4D97-AF65-F5344CB8AC3E}">
        <p14:creationId xmlns:p14="http://schemas.microsoft.com/office/powerpoint/2010/main" val="3927107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79</a:t>
            </a:fld>
            <a:endParaRPr lang="ru-RU" dirty="0">
              <a:solidFill>
                <a:prstClr val="black"/>
              </a:solidFill>
            </a:endParaRPr>
          </a:p>
        </p:txBody>
      </p:sp>
    </p:spTree>
    <p:extLst>
      <p:ext uri="{BB962C8B-B14F-4D97-AF65-F5344CB8AC3E}">
        <p14:creationId xmlns:p14="http://schemas.microsoft.com/office/powerpoint/2010/main" val="1291920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80</a:t>
            </a:fld>
            <a:endParaRPr lang="ru-RU" dirty="0">
              <a:solidFill>
                <a:prstClr val="black"/>
              </a:solidFill>
            </a:endParaRPr>
          </a:p>
        </p:txBody>
      </p:sp>
    </p:spTree>
    <p:extLst>
      <p:ext uri="{BB962C8B-B14F-4D97-AF65-F5344CB8AC3E}">
        <p14:creationId xmlns:p14="http://schemas.microsoft.com/office/powerpoint/2010/main" val="3406832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81</a:t>
            </a:fld>
            <a:endParaRPr lang="ru-RU" dirty="0">
              <a:solidFill>
                <a:prstClr val="black"/>
              </a:solidFill>
            </a:endParaRPr>
          </a:p>
        </p:txBody>
      </p:sp>
    </p:spTree>
    <p:extLst>
      <p:ext uri="{BB962C8B-B14F-4D97-AF65-F5344CB8AC3E}">
        <p14:creationId xmlns:p14="http://schemas.microsoft.com/office/powerpoint/2010/main" val="3347632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82</a:t>
            </a:fld>
            <a:endParaRPr lang="ru-RU" dirty="0">
              <a:solidFill>
                <a:prstClr val="black"/>
              </a:solidFill>
            </a:endParaRPr>
          </a:p>
        </p:txBody>
      </p:sp>
    </p:spTree>
    <p:extLst>
      <p:ext uri="{BB962C8B-B14F-4D97-AF65-F5344CB8AC3E}">
        <p14:creationId xmlns:p14="http://schemas.microsoft.com/office/powerpoint/2010/main" val="1863137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83</a:t>
            </a:fld>
            <a:endParaRPr lang="ru-RU" dirty="0">
              <a:solidFill>
                <a:prstClr val="black"/>
              </a:solidFill>
            </a:endParaRPr>
          </a:p>
        </p:txBody>
      </p:sp>
    </p:spTree>
    <p:extLst>
      <p:ext uri="{BB962C8B-B14F-4D97-AF65-F5344CB8AC3E}">
        <p14:creationId xmlns:p14="http://schemas.microsoft.com/office/powerpoint/2010/main" val="3604425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3824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BB088320-8E65-456F-9241-06658EBC82E2}" type="slidenum">
              <a:rPr lang="ru-RU" altLang="ru-RU">
                <a:solidFill>
                  <a:srgbClr val="000000"/>
                </a:solidFill>
                <a:latin typeface="Calibri" panose="020F0502020204030204" pitchFamily="34" charset="0"/>
              </a:rPr>
              <a:pPr defTabSz="930643">
                <a:defRPr/>
              </a:pPr>
              <a:t>84</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546409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4</a:t>
            </a:fld>
            <a:endParaRPr lang="ru-RU" dirty="0"/>
          </a:p>
        </p:txBody>
      </p:sp>
    </p:spTree>
    <p:extLst>
      <p:ext uri="{BB962C8B-B14F-4D97-AF65-F5344CB8AC3E}">
        <p14:creationId xmlns:p14="http://schemas.microsoft.com/office/powerpoint/2010/main" val="2965131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85</a:t>
            </a:fld>
            <a:endParaRPr lang="ru-RU" dirty="0">
              <a:solidFill>
                <a:prstClr val="black"/>
              </a:solidFill>
            </a:endParaRPr>
          </a:p>
        </p:txBody>
      </p:sp>
    </p:spTree>
    <p:extLst>
      <p:ext uri="{BB962C8B-B14F-4D97-AF65-F5344CB8AC3E}">
        <p14:creationId xmlns:p14="http://schemas.microsoft.com/office/powerpoint/2010/main" val="2906949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4746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1074DEE1-E15F-4E34-A4C0-6BBAB3E844EB}" type="slidenum">
              <a:rPr lang="ru-RU" altLang="ru-RU">
                <a:solidFill>
                  <a:srgbClr val="000000"/>
                </a:solidFill>
                <a:latin typeface="Calibri" panose="020F0502020204030204" pitchFamily="34" charset="0"/>
              </a:rPr>
              <a:pPr defTabSz="930643">
                <a:defRPr/>
              </a:pPr>
              <a:t>86</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160143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87</a:t>
            </a:fld>
            <a:endParaRPr lang="ru-RU" dirty="0">
              <a:solidFill>
                <a:prstClr val="black"/>
              </a:solidFill>
            </a:endParaRPr>
          </a:p>
        </p:txBody>
      </p:sp>
    </p:spTree>
    <p:extLst>
      <p:ext uri="{BB962C8B-B14F-4D97-AF65-F5344CB8AC3E}">
        <p14:creationId xmlns:p14="http://schemas.microsoft.com/office/powerpoint/2010/main" val="4224622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88</a:t>
            </a:fld>
            <a:endParaRPr lang="ru-RU" dirty="0">
              <a:solidFill>
                <a:prstClr val="black"/>
              </a:solidFill>
            </a:endParaRPr>
          </a:p>
        </p:txBody>
      </p:sp>
    </p:spTree>
    <p:extLst>
      <p:ext uri="{BB962C8B-B14F-4D97-AF65-F5344CB8AC3E}">
        <p14:creationId xmlns:p14="http://schemas.microsoft.com/office/powerpoint/2010/main" val="189168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89</a:t>
            </a:fld>
            <a:endParaRPr lang="ru-RU" dirty="0">
              <a:solidFill>
                <a:prstClr val="black"/>
              </a:solidFill>
            </a:endParaRPr>
          </a:p>
        </p:txBody>
      </p:sp>
    </p:spTree>
    <p:extLst>
      <p:ext uri="{BB962C8B-B14F-4D97-AF65-F5344CB8AC3E}">
        <p14:creationId xmlns:p14="http://schemas.microsoft.com/office/powerpoint/2010/main" val="55492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628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3F29089A-44D8-4899-B51B-14F146E3E921}" type="slidenum">
              <a:rPr lang="ru-RU" altLang="ru-RU">
                <a:solidFill>
                  <a:srgbClr val="000000"/>
                </a:solidFill>
                <a:latin typeface="Calibri" panose="020F0502020204030204" pitchFamily="34" charset="0"/>
              </a:rPr>
              <a:pPr defTabSz="930643">
                <a:defRPr/>
              </a:pPr>
              <a:t>90</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276542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91</a:t>
            </a:fld>
            <a:endParaRPr lang="ru-RU" dirty="0">
              <a:solidFill>
                <a:prstClr val="black"/>
              </a:solidFill>
            </a:endParaRPr>
          </a:p>
        </p:txBody>
      </p:sp>
    </p:spTree>
    <p:extLst>
      <p:ext uri="{BB962C8B-B14F-4D97-AF65-F5344CB8AC3E}">
        <p14:creationId xmlns:p14="http://schemas.microsoft.com/office/powerpoint/2010/main" val="3945269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679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6B1A970D-0051-4AF6-925A-98BC45D0AEBB}" type="slidenum">
              <a:rPr lang="ru-RU" altLang="ru-RU">
                <a:solidFill>
                  <a:srgbClr val="000000"/>
                </a:solidFill>
                <a:latin typeface="Calibri" panose="020F0502020204030204" pitchFamily="34" charset="0"/>
              </a:rPr>
              <a:pPr defTabSz="930643">
                <a:defRPr/>
              </a:pPr>
              <a:t>92</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26156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93</a:t>
            </a:fld>
            <a:endParaRPr lang="ru-RU" dirty="0">
              <a:solidFill>
                <a:prstClr val="black"/>
              </a:solidFill>
            </a:endParaRPr>
          </a:p>
        </p:txBody>
      </p:sp>
    </p:spTree>
    <p:extLst>
      <p:ext uri="{BB962C8B-B14F-4D97-AF65-F5344CB8AC3E}">
        <p14:creationId xmlns:p14="http://schemas.microsoft.com/office/powerpoint/2010/main" val="375087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7203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58AD4412-D73E-4D7E-B421-D67DA880C3EF}" type="slidenum">
              <a:rPr lang="ru-RU" altLang="ru-RU">
                <a:solidFill>
                  <a:srgbClr val="000000"/>
                </a:solidFill>
                <a:latin typeface="Calibri" panose="020F0502020204030204" pitchFamily="34" charset="0"/>
              </a:rPr>
              <a:pPr defTabSz="930643">
                <a:defRPr/>
              </a:pPr>
              <a:t>94</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0050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5</a:t>
            </a:fld>
            <a:endParaRPr lang="ru-RU" noProof="0" dirty="0"/>
          </a:p>
        </p:txBody>
      </p:sp>
    </p:spTree>
    <p:extLst>
      <p:ext uri="{BB962C8B-B14F-4D97-AF65-F5344CB8AC3E}">
        <p14:creationId xmlns:p14="http://schemas.microsoft.com/office/powerpoint/2010/main" val="858285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95</a:t>
            </a:fld>
            <a:endParaRPr lang="ru-RU" dirty="0">
              <a:solidFill>
                <a:prstClr val="black"/>
              </a:solidFill>
            </a:endParaRPr>
          </a:p>
        </p:txBody>
      </p:sp>
    </p:spTree>
    <p:extLst>
      <p:ext uri="{BB962C8B-B14F-4D97-AF65-F5344CB8AC3E}">
        <p14:creationId xmlns:p14="http://schemas.microsoft.com/office/powerpoint/2010/main" val="1053807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96</a:t>
            </a:fld>
            <a:endParaRPr lang="ru-RU" dirty="0">
              <a:solidFill>
                <a:prstClr val="black"/>
              </a:solidFill>
            </a:endParaRPr>
          </a:p>
        </p:txBody>
      </p:sp>
    </p:spTree>
    <p:extLst>
      <p:ext uri="{BB962C8B-B14F-4D97-AF65-F5344CB8AC3E}">
        <p14:creationId xmlns:p14="http://schemas.microsoft.com/office/powerpoint/2010/main" val="3025623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97</a:t>
            </a:fld>
            <a:endParaRPr lang="ru-RU" dirty="0">
              <a:solidFill>
                <a:prstClr val="black"/>
              </a:solidFill>
            </a:endParaRPr>
          </a:p>
        </p:txBody>
      </p:sp>
    </p:spTree>
    <p:extLst>
      <p:ext uri="{BB962C8B-B14F-4D97-AF65-F5344CB8AC3E}">
        <p14:creationId xmlns:p14="http://schemas.microsoft.com/office/powerpoint/2010/main" val="1337604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98</a:t>
            </a:fld>
            <a:endParaRPr lang="ru-RU" dirty="0">
              <a:solidFill>
                <a:prstClr val="black"/>
              </a:solidFill>
            </a:endParaRPr>
          </a:p>
        </p:txBody>
      </p:sp>
    </p:spTree>
    <p:extLst>
      <p:ext uri="{BB962C8B-B14F-4D97-AF65-F5344CB8AC3E}">
        <p14:creationId xmlns:p14="http://schemas.microsoft.com/office/powerpoint/2010/main" val="3755125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99</a:t>
            </a:fld>
            <a:endParaRPr lang="ru-RU" dirty="0">
              <a:solidFill>
                <a:prstClr val="black"/>
              </a:solidFill>
            </a:endParaRPr>
          </a:p>
        </p:txBody>
      </p:sp>
    </p:spTree>
    <p:extLst>
      <p:ext uri="{BB962C8B-B14F-4D97-AF65-F5344CB8AC3E}">
        <p14:creationId xmlns:p14="http://schemas.microsoft.com/office/powerpoint/2010/main" val="1513248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771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1A2CC6EC-BAE6-4B15-B644-9C887664C05D}" type="slidenum">
              <a:rPr lang="ru-RU" altLang="ru-RU">
                <a:solidFill>
                  <a:srgbClr val="000000"/>
                </a:solidFill>
                <a:latin typeface="Calibri" panose="020F0502020204030204" pitchFamily="34" charset="0"/>
              </a:rPr>
              <a:pPr defTabSz="930643">
                <a:defRPr/>
              </a:pPr>
              <a:t>100</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11087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101</a:t>
            </a:fld>
            <a:endParaRPr lang="ru-RU" dirty="0">
              <a:solidFill>
                <a:prstClr val="black"/>
              </a:solidFill>
            </a:endParaRPr>
          </a:p>
        </p:txBody>
      </p:sp>
    </p:spTree>
    <p:extLst>
      <p:ext uri="{BB962C8B-B14F-4D97-AF65-F5344CB8AC3E}">
        <p14:creationId xmlns:p14="http://schemas.microsoft.com/office/powerpoint/2010/main" val="2826359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102</a:t>
            </a:fld>
            <a:endParaRPr lang="ru-RU" dirty="0">
              <a:solidFill>
                <a:prstClr val="black"/>
              </a:solidFill>
            </a:endParaRPr>
          </a:p>
        </p:txBody>
      </p:sp>
    </p:spTree>
    <p:extLst>
      <p:ext uri="{BB962C8B-B14F-4D97-AF65-F5344CB8AC3E}">
        <p14:creationId xmlns:p14="http://schemas.microsoft.com/office/powerpoint/2010/main" val="37260040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73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066E9AA9-895F-49B6-8DEF-EC35117C76CA}" type="slidenum">
              <a:rPr lang="ru-RU" altLang="ru-RU">
                <a:solidFill>
                  <a:srgbClr val="000000"/>
                </a:solidFill>
                <a:latin typeface="Calibri" panose="020F0502020204030204" pitchFamily="34" charset="0"/>
              </a:rPr>
              <a:pPr defTabSz="930643">
                <a:defRPr/>
              </a:pPr>
              <a:t>103</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42183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104</a:t>
            </a:fld>
            <a:endParaRPr lang="ru-RU" dirty="0">
              <a:solidFill>
                <a:prstClr val="black"/>
              </a:solidFill>
            </a:endParaRPr>
          </a:p>
        </p:txBody>
      </p:sp>
    </p:spTree>
    <p:extLst>
      <p:ext uri="{BB962C8B-B14F-4D97-AF65-F5344CB8AC3E}">
        <p14:creationId xmlns:p14="http://schemas.microsoft.com/office/powerpoint/2010/main" val="256825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6336304E-FDE3-4B4F-A3B7-EBE87F3FA5E2}" type="slidenum">
              <a:rPr lang="ru-RU" smtClean="0"/>
              <a:t>6</a:t>
            </a:fld>
            <a:endParaRPr lang="ru-RU" dirty="0"/>
          </a:p>
        </p:txBody>
      </p:sp>
    </p:spTree>
    <p:extLst>
      <p:ext uri="{BB962C8B-B14F-4D97-AF65-F5344CB8AC3E}">
        <p14:creationId xmlns:p14="http://schemas.microsoft.com/office/powerpoint/2010/main" val="3880404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105</a:t>
            </a:fld>
            <a:endParaRPr lang="ru-RU" dirty="0">
              <a:solidFill>
                <a:prstClr val="black"/>
              </a:solidFill>
            </a:endParaRPr>
          </a:p>
        </p:txBody>
      </p:sp>
    </p:spTree>
    <p:extLst>
      <p:ext uri="{BB962C8B-B14F-4D97-AF65-F5344CB8AC3E}">
        <p14:creationId xmlns:p14="http://schemas.microsoft.com/office/powerpoint/2010/main" val="1852401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9558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6C4C2EEA-9900-4930-9AFD-5A704164F4D1}" type="slidenum">
              <a:rPr lang="ru-RU" altLang="ru-RU">
                <a:solidFill>
                  <a:srgbClr val="000000"/>
                </a:solidFill>
                <a:latin typeface="Calibri" panose="020F0502020204030204" pitchFamily="34" charset="0"/>
              </a:rPr>
              <a:pPr defTabSz="930643">
                <a:defRPr/>
              </a:pPr>
              <a:t>106</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39811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107</a:t>
            </a:fld>
            <a:endParaRPr lang="ru-RU" dirty="0">
              <a:solidFill>
                <a:prstClr val="black"/>
              </a:solidFill>
            </a:endParaRPr>
          </a:p>
        </p:txBody>
      </p:sp>
    </p:spTree>
    <p:extLst>
      <p:ext uri="{BB962C8B-B14F-4D97-AF65-F5344CB8AC3E}">
        <p14:creationId xmlns:p14="http://schemas.microsoft.com/office/powerpoint/2010/main" val="1119489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108</a:t>
            </a:fld>
            <a:endParaRPr lang="ru-RU" dirty="0">
              <a:solidFill>
                <a:prstClr val="black"/>
              </a:solidFill>
            </a:endParaRPr>
          </a:p>
        </p:txBody>
      </p:sp>
    </p:spTree>
    <p:extLst>
      <p:ext uri="{BB962C8B-B14F-4D97-AF65-F5344CB8AC3E}">
        <p14:creationId xmlns:p14="http://schemas.microsoft.com/office/powerpoint/2010/main" val="38739780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0582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E61F52C9-47D6-4113-A335-A2C94BC31EE3}" type="slidenum">
              <a:rPr lang="ru-RU" altLang="ru-RU">
                <a:solidFill>
                  <a:srgbClr val="000000"/>
                </a:solidFill>
                <a:latin typeface="Calibri" panose="020F0502020204030204" pitchFamily="34" charset="0"/>
              </a:rPr>
              <a:pPr defTabSz="930643">
                <a:defRPr/>
              </a:pPr>
              <a:t>109</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2384722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110</a:t>
            </a:fld>
            <a:endParaRPr lang="ru-RU" dirty="0">
              <a:solidFill>
                <a:prstClr val="black"/>
              </a:solidFill>
            </a:endParaRPr>
          </a:p>
        </p:txBody>
      </p:sp>
    </p:spTree>
    <p:extLst>
      <p:ext uri="{BB962C8B-B14F-4D97-AF65-F5344CB8AC3E}">
        <p14:creationId xmlns:p14="http://schemas.microsoft.com/office/powerpoint/2010/main" val="1823383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111</a:t>
            </a:fld>
            <a:endParaRPr lang="ru-RU" dirty="0">
              <a:solidFill>
                <a:prstClr val="black"/>
              </a:solidFill>
            </a:endParaRPr>
          </a:p>
        </p:txBody>
      </p:sp>
    </p:spTree>
    <p:extLst>
      <p:ext uri="{BB962C8B-B14F-4D97-AF65-F5344CB8AC3E}">
        <p14:creationId xmlns:p14="http://schemas.microsoft.com/office/powerpoint/2010/main" val="1015787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112</a:t>
            </a:fld>
            <a:endParaRPr lang="ru-RU" dirty="0">
              <a:solidFill>
                <a:prstClr val="black"/>
              </a:solidFill>
            </a:endParaRPr>
          </a:p>
        </p:txBody>
      </p:sp>
    </p:spTree>
    <p:extLst>
      <p:ext uri="{BB962C8B-B14F-4D97-AF65-F5344CB8AC3E}">
        <p14:creationId xmlns:p14="http://schemas.microsoft.com/office/powerpoint/2010/main" val="18340947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1299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5D28CCD4-4059-40BA-9954-39F73BCC8B35}" type="slidenum">
              <a:rPr lang="ru-RU" altLang="ru-RU">
                <a:solidFill>
                  <a:srgbClr val="000000"/>
                </a:solidFill>
                <a:latin typeface="Calibri" panose="020F0502020204030204" pitchFamily="34" charset="0"/>
              </a:rPr>
              <a:pPr defTabSz="930643">
                <a:defRPr/>
              </a:pPr>
              <a:t>113</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63155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114</a:t>
            </a:fld>
            <a:endParaRPr lang="ru-RU" dirty="0">
              <a:solidFill>
                <a:prstClr val="black"/>
              </a:solidFill>
            </a:endParaRPr>
          </a:p>
        </p:txBody>
      </p:sp>
    </p:spTree>
    <p:extLst>
      <p:ext uri="{BB962C8B-B14F-4D97-AF65-F5344CB8AC3E}">
        <p14:creationId xmlns:p14="http://schemas.microsoft.com/office/powerpoint/2010/main" val="30157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7</a:t>
            </a:fld>
            <a:endParaRPr lang="ru-RU" noProof="0" dirty="0"/>
          </a:p>
        </p:txBody>
      </p:sp>
    </p:spTree>
    <p:extLst>
      <p:ext uri="{BB962C8B-B14F-4D97-AF65-F5344CB8AC3E}">
        <p14:creationId xmlns:p14="http://schemas.microsoft.com/office/powerpoint/2010/main" val="1565932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115</a:t>
            </a:fld>
            <a:endParaRPr lang="ru-RU" dirty="0">
              <a:solidFill>
                <a:prstClr val="black"/>
              </a:solidFill>
            </a:endParaRPr>
          </a:p>
        </p:txBody>
      </p:sp>
    </p:spTree>
    <p:extLst>
      <p:ext uri="{BB962C8B-B14F-4D97-AF65-F5344CB8AC3E}">
        <p14:creationId xmlns:p14="http://schemas.microsoft.com/office/powerpoint/2010/main" val="5686349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191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E1A2A1C7-45E7-4C90-841D-86209DDC0E11}" type="slidenum">
              <a:rPr lang="ru-RU" altLang="ru-RU">
                <a:solidFill>
                  <a:srgbClr val="000000"/>
                </a:solidFill>
                <a:latin typeface="Calibri" panose="020F0502020204030204" pitchFamily="34" charset="0"/>
              </a:rPr>
              <a:pPr defTabSz="930643">
                <a:defRPr/>
              </a:pPr>
              <a:t>116</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629957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117</a:t>
            </a:fld>
            <a:endParaRPr lang="ru-RU" dirty="0">
              <a:solidFill>
                <a:prstClr val="black"/>
              </a:solidFill>
            </a:endParaRPr>
          </a:p>
        </p:txBody>
      </p:sp>
    </p:spTree>
    <p:extLst>
      <p:ext uri="{BB962C8B-B14F-4D97-AF65-F5344CB8AC3E}">
        <p14:creationId xmlns:p14="http://schemas.microsoft.com/office/powerpoint/2010/main" val="997961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118</a:t>
            </a:fld>
            <a:endParaRPr lang="ru-RU" dirty="0">
              <a:solidFill>
                <a:prstClr val="black"/>
              </a:solidFill>
            </a:endParaRPr>
          </a:p>
        </p:txBody>
      </p:sp>
    </p:spTree>
    <p:extLst>
      <p:ext uri="{BB962C8B-B14F-4D97-AF65-F5344CB8AC3E}">
        <p14:creationId xmlns:p14="http://schemas.microsoft.com/office/powerpoint/2010/main" val="10946961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2528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233289C9-66D3-4CFC-931F-1DE0352D6126}" type="slidenum">
              <a:rPr lang="ru-RU" altLang="ru-RU">
                <a:solidFill>
                  <a:srgbClr val="000000"/>
                </a:solidFill>
                <a:latin typeface="Calibri" panose="020F0502020204030204" pitchFamily="34" charset="0"/>
              </a:rPr>
              <a:pPr defTabSz="930643">
                <a:defRPr/>
              </a:pPr>
              <a:t>119</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62031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120</a:t>
            </a:fld>
            <a:endParaRPr lang="ru-RU" dirty="0">
              <a:solidFill>
                <a:prstClr val="black"/>
              </a:solidFill>
            </a:endParaRPr>
          </a:p>
        </p:txBody>
      </p:sp>
    </p:spTree>
    <p:extLst>
      <p:ext uri="{BB962C8B-B14F-4D97-AF65-F5344CB8AC3E}">
        <p14:creationId xmlns:p14="http://schemas.microsoft.com/office/powerpoint/2010/main" val="3370422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121</a:t>
            </a:fld>
            <a:endParaRPr lang="ru-RU" dirty="0">
              <a:solidFill>
                <a:prstClr val="black"/>
              </a:solidFill>
            </a:endParaRPr>
          </a:p>
        </p:txBody>
      </p:sp>
    </p:spTree>
    <p:extLst>
      <p:ext uri="{BB962C8B-B14F-4D97-AF65-F5344CB8AC3E}">
        <p14:creationId xmlns:p14="http://schemas.microsoft.com/office/powerpoint/2010/main" val="289422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122</a:t>
            </a:fld>
            <a:endParaRPr lang="ru-RU" dirty="0">
              <a:solidFill>
                <a:prstClr val="black"/>
              </a:solidFill>
            </a:endParaRPr>
          </a:p>
        </p:txBody>
      </p:sp>
    </p:spTree>
    <p:extLst>
      <p:ext uri="{BB962C8B-B14F-4D97-AF65-F5344CB8AC3E}">
        <p14:creationId xmlns:p14="http://schemas.microsoft.com/office/powerpoint/2010/main" val="4181205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123</a:t>
            </a:fld>
            <a:endParaRPr lang="ru-RU" dirty="0">
              <a:solidFill>
                <a:prstClr val="black"/>
              </a:solidFill>
            </a:endParaRPr>
          </a:p>
        </p:txBody>
      </p:sp>
    </p:spTree>
    <p:extLst>
      <p:ext uri="{BB962C8B-B14F-4D97-AF65-F5344CB8AC3E}">
        <p14:creationId xmlns:p14="http://schemas.microsoft.com/office/powerpoint/2010/main" val="2293720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124</a:t>
            </a:fld>
            <a:endParaRPr lang="ru-RU" dirty="0">
              <a:solidFill>
                <a:prstClr val="black"/>
              </a:solidFill>
            </a:endParaRPr>
          </a:p>
        </p:txBody>
      </p:sp>
    </p:spTree>
    <p:extLst>
      <p:ext uri="{BB962C8B-B14F-4D97-AF65-F5344CB8AC3E}">
        <p14:creationId xmlns:p14="http://schemas.microsoft.com/office/powerpoint/2010/main" val="1121240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8</a:t>
            </a:fld>
            <a:endParaRPr lang="ru-RU" noProof="0" dirty="0"/>
          </a:p>
        </p:txBody>
      </p:sp>
    </p:spTree>
    <p:extLst>
      <p:ext uri="{BB962C8B-B14F-4D97-AF65-F5344CB8AC3E}">
        <p14:creationId xmlns:p14="http://schemas.microsoft.com/office/powerpoint/2010/main" val="305881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375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87CA2344-9308-47F7-A465-586340FE8C12}" type="slidenum">
              <a:rPr lang="ru-RU" altLang="ru-RU">
                <a:solidFill>
                  <a:srgbClr val="000000"/>
                </a:solidFill>
                <a:latin typeface="Calibri" panose="020F0502020204030204" pitchFamily="34" charset="0"/>
              </a:rPr>
              <a:pPr defTabSz="930643">
                <a:defRPr/>
              </a:pPr>
              <a:t>125</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856386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126</a:t>
            </a:fld>
            <a:endParaRPr lang="ru-RU" dirty="0">
              <a:solidFill>
                <a:prstClr val="black"/>
              </a:solidFill>
            </a:endParaRPr>
          </a:p>
        </p:txBody>
      </p:sp>
    </p:spTree>
    <p:extLst>
      <p:ext uri="{BB962C8B-B14F-4D97-AF65-F5344CB8AC3E}">
        <p14:creationId xmlns:p14="http://schemas.microsoft.com/office/powerpoint/2010/main" val="21967084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4166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0C7C6C08-7E0A-4FBD-955E-3D3060BE64E9}" type="slidenum">
              <a:rPr lang="ru-RU" altLang="ru-RU">
                <a:solidFill>
                  <a:srgbClr val="000000"/>
                </a:solidFill>
                <a:latin typeface="Calibri" panose="020F0502020204030204" pitchFamily="34" charset="0"/>
              </a:rPr>
              <a:pPr defTabSz="930643">
                <a:defRPr/>
              </a:pPr>
              <a:t>127</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50698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128</a:t>
            </a:fld>
            <a:endParaRPr lang="ru-RU" dirty="0">
              <a:solidFill>
                <a:prstClr val="black"/>
              </a:solidFill>
            </a:endParaRPr>
          </a:p>
        </p:txBody>
      </p:sp>
    </p:spTree>
    <p:extLst>
      <p:ext uri="{BB962C8B-B14F-4D97-AF65-F5344CB8AC3E}">
        <p14:creationId xmlns:p14="http://schemas.microsoft.com/office/powerpoint/2010/main" val="734771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129</a:t>
            </a:fld>
            <a:endParaRPr lang="ru-RU" dirty="0">
              <a:solidFill>
                <a:prstClr val="black"/>
              </a:solidFill>
            </a:endParaRPr>
          </a:p>
        </p:txBody>
      </p:sp>
    </p:spTree>
    <p:extLst>
      <p:ext uri="{BB962C8B-B14F-4D97-AF65-F5344CB8AC3E}">
        <p14:creationId xmlns:p14="http://schemas.microsoft.com/office/powerpoint/2010/main" val="3037220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4781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4732" indent="-289287">
              <a:defRPr>
                <a:solidFill>
                  <a:schemeClr val="tx1"/>
                </a:solidFill>
                <a:latin typeface="Arial" panose="020B0604020202020204" pitchFamily="34" charset="0"/>
                <a:cs typeface="Arial" panose="020B0604020202020204" pitchFamily="34" charset="0"/>
              </a:defRPr>
            </a:lvl2pPr>
            <a:lvl3pPr marL="1161995" indent="-231107">
              <a:defRPr>
                <a:solidFill>
                  <a:schemeClr val="tx1"/>
                </a:solidFill>
                <a:latin typeface="Arial" panose="020B0604020202020204" pitchFamily="34" charset="0"/>
                <a:cs typeface="Arial" panose="020B0604020202020204" pitchFamily="34" charset="0"/>
              </a:defRPr>
            </a:lvl3pPr>
            <a:lvl4pPr marL="1627441" indent="-231107">
              <a:defRPr>
                <a:solidFill>
                  <a:schemeClr val="tx1"/>
                </a:solidFill>
                <a:latin typeface="Arial" panose="020B0604020202020204" pitchFamily="34" charset="0"/>
                <a:cs typeface="Arial" panose="020B0604020202020204" pitchFamily="34" charset="0"/>
              </a:defRPr>
            </a:lvl4pPr>
            <a:lvl5pPr marL="2092886" indent="-231107">
              <a:defRPr>
                <a:solidFill>
                  <a:schemeClr val="tx1"/>
                </a:solidFill>
                <a:latin typeface="Arial" panose="020B0604020202020204" pitchFamily="34" charset="0"/>
                <a:cs typeface="Arial" panose="020B0604020202020204" pitchFamily="34" charset="0"/>
              </a:defRPr>
            </a:lvl5pPr>
            <a:lvl6pPr marL="2558329" indent="-23110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3774" indent="-23110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9219" indent="-23110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4664" indent="-23110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05A82A-27FD-4751-9A93-6E588C7C6523}" type="slidenum">
              <a:rPr lang="ru-RU" altLang="ru-RU" smtClean="0">
                <a:solidFill>
                  <a:srgbClr val="000000"/>
                </a:solidFill>
                <a:latin typeface="Calibri" panose="020F0502020204030204" pitchFamily="34" charset="0"/>
              </a:rPr>
              <a:pPr/>
              <a:t>130</a:t>
            </a:fld>
            <a:endParaRPr lang="ru-RU" altLang="ru-RU"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850916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131</a:t>
            </a:fld>
            <a:endParaRPr lang="ru-RU" dirty="0">
              <a:solidFill>
                <a:prstClr val="black"/>
              </a:solidFill>
            </a:endParaRPr>
          </a:p>
        </p:txBody>
      </p:sp>
    </p:spTree>
    <p:extLst>
      <p:ext uri="{BB962C8B-B14F-4D97-AF65-F5344CB8AC3E}">
        <p14:creationId xmlns:p14="http://schemas.microsoft.com/office/powerpoint/2010/main" val="3797072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51908"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0682" indent="-283901">
              <a:defRPr>
                <a:solidFill>
                  <a:schemeClr val="tx1"/>
                </a:solidFill>
                <a:latin typeface="Arial" panose="020B0604020202020204" pitchFamily="34" charset="0"/>
                <a:cs typeface="Arial" panose="020B0604020202020204" pitchFamily="34" charset="0"/>
              </a:defRPr>
            </a:lvl2pPr>
            <a:lvl3pPr marL="1140363" indent="-226805">
              <a:defRPr>
                <a:solidFill>
                  <a:schemeClr val="tx1"/>
                </a:solidFill>
                <a:latin typeface="Arial" panose="020B0604020202020204" pitchFamily="34" charset="0"/>
                <a:cs typeface="Arial" panose="020B0604020202020204" pitchFamily="34" charset="0"/>
              </a:defRPr>
            </a:lvl3pPr>
            <a:lvl4pPr marL="1597143" indent="-226805">
              <a:defRPr>
                <a:solidFill>
                  <a:schemeClr val="tx1"/>
                </a:solidFill>
                <a:latin typeface="Arial" panose="020B0604020202020204" pitchFamily="34" charset="0"/>
                <a:cs typeface="Arial" panose="020B0604020202020204" pitchFamily="34" charset="0"/>
              </a:defRPr>
            </a:lvl4pPr>
            <a:lvl5pPr marL="2053923" indent="-226805">
              <a:defRPr>
                <a:solidFill>
                  <a:schemeClr val="tx1"/>
                </a:solidFill>
                <a:latin typeface="Arial" panose="020B0604020202020204" pitchFamily="34" charset="0"/>
                <a:cs typeface="Arial" panose="020B0604020202020204" pitchFamily="34" charset="0"/>
              </a:defRPr>
            </a:lvl5pPr>
            <a:lvl6pPr marL="2510700"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67481"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426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1042" indent="-2268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30643">
              <a:defRPr/>
            </a:pPr>
            <a:fld id="{A6935396-92B0-4510-AF64-E8B1E169F0B2}" type="slidenum">
              <a:rPr lang="ru-RU" altLang="ru-RU">
                <a:solidFill>
                  <a:srgbClr val="000000"/>
                </a:solidFill>
                <a:latin typeface="Calibri" panose="020F0502020204030204" pitchFamily="34" charset="0"/>
              </a:rPr>
              <a:pPr defTabSz="930643">
                <a:defRPr/>
              </a:pPr>
              <a:t>132</a:t>
            </a:fld>
            <a:endParaRPr lang="ru-RU" altLang="ru-RU"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42899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30643">
              <a:defRPr/>
            </a:pPr>
            <a:fld id="{6336304E-FDE3-4B4F-A3B7-EBE87F3FA5E2}" type="slidenum">
              <a:rPr lang="ru-RU">
                <a:solidFill>
                  <a:prstClr val="black"/>
                </a:solidFill>
              </a:rPr>
              <a:pPr defTabSz="930643">
                <a:defRPr/>
              </a:pPr>
              <a:t>133</a:t>
            </a:fld>
            <a:endParaRPr lang="ru-RU" dirty="0">
              <a:solidFill>
                <a:prstClr val="black"/>
              </a:solidFill>
            </a:endParaRPr>
          </a:p>
        </p:txBody>
      </p:sp>
    </p:spTree>
    <p:extLst>
      <p:ext uri="{BB962C8B-B14F-4D97-AF65-F5344CB8AC3E}">
        <p14:creationId xmlns:p14="http://schemas.microsoft.com/office/powerpoint/2010/main" val="18756254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135</a:t>
            </a:fld>
            <a:endParaRPr lang="ru-RU" dirty="0">
              <a:solidFill>
                <a:prstClr val="black"/>
              </a:solidFill>
            </a:endParaRPr>
          </a:p>
        </p:txBody>
      </p:sp>
    </p:spTree>
    <p:extLst>
      <p:ext uri="{BB962C8B-B14F-4D97-AF65-F5344CB8AC3E}">
        <p14:creationId xmlns:p14="http://schemas.microsoft.com/office/powerpoint/2010/main" val="147168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336304E-FDE3-4B4F-A3B7-EBE87F3FA5E2}" type="slidenum">
              <a:rPr lang="ru-RU" noProof="0" smtClean="0"/>
              <a:t>9</a:t>
            </a:fld>
            <a:endParaRPr lang="ru-RU" noProof="0" dirty="0"/>
          </a:p>
        </p:txBody>
      </p:sp>
    </p:spTree>
    <p:extLst>
      <p:ext uri="{BB962C8B-B14F-4D97-AF65-F5344CB8AC3E}">
        <p14:creationId xmlns:p14="http://schemas.microsoft.com/office/powerpoint/2010/main" val="3850070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136</a:t>
            </a:fld>
            <a:endParaRPr lang="ru-RU" dirty="0">
              <a:solidFill>
                <a:prstClr val="black"/>
              </a:solidFill>
            </a:endParaRPr>
          </a:p>
        </p:txBody>
      </p:sp>
    </p:spTree>
    <p:extLst>
      <p:ext uri="{BB962C8B-B14F-4D97-AF65-F5344CB8AC3E}">
        <p14:creationId xmlns:p14="http://schemas.microsoft.com/office/powerpoint/2010/main" val="978365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137</a:t>
            </a:fld>
            <a:endParaRPr lang="ru-RU" dirty="0">
              <a:solidFill>
                <a:prstClr val="black"/>
              </a:solidFill>
            </a:endParaRPr>
          </a:p>
        </p:txBody>
      </p:sp>
    </p:spTree>
    <p:extLst>
      <p:ext uri="{BB962C8B-B14F-4D97-AF65-F5344CB8AC3E}">
        <p14:creationId xmlns:p14="http://schemas.microsoft.com/office/powerpoint/2010/main" val="20831347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138</a:t>
            </a:fld>
            <a:endParaRPr lang="ru-RU" dirty="0">
              <a:solidFill>
                <a:prstClr val="black"/>
              </a:solidFill>
            </a:endParaRPr>
          </a:p>
        </p:txBody>
      </p:sp>
    </p:spTree>
    <p:extLst>
      <p:ext uri="{BB962C8B-B14F-4D97-AF65-F5344CB8AC3E}">
        <p14:creationId xmlns:p14="http://schemas.microsoft.com/office/powerpoint/2010/main" val="20030648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139</a:t>
            </a:fld>
            <a:endParaRPr lang="ru-RU" dirty="0">
              <a:solidFill>
                <a:prstClr val="black"/>
              </a:solidFill>
            </a:endParaRPr>
          </a:p>
        </p:txBody>
      </p:sp>
    </p:spTree>
    <p:extLst>
      <p:ext uri="{BB962C8B-B14F-4D97-AF65-F5344CB8AC3E}">
        <p14:creationId xmlns:p14="http://schemas.microsoft.com/office/powerpoint/2010/main" val="6664293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140</a:t>
            </a:fld>
            <a:endParaRPr lang="ru-RU" dirty="0">
              <a:solidFill>
                <a:prstClr val="black"/>
              </a:solidFill>
            </a:endParaRPr>
          </a:p>
        </p:txBody>
      </p:sp>
    </p:spTree>
    <p:extLst>
      <p:ext uri="{BB962C8B-B14F-4D97-AF65-F5344CB8AC3E}">
        <p14:creationId xmlns:p14="http://schemas.microsoft.com/office/powerpoint/2010/main" val="30099213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141</a:t>
            </a:fld>
            <a:endParaRPr lang="ru-RU" dirty="0">
              <a:solidFill>
                <a:prstClr val="black"/>
              </a:solidFill>
            </a:endParaRPr>
          </a:p>
        </p:txBody>
      </p:sp>
    </p:spTree>
    <p:extLst>
      <p:ext uri="{BB962C8B-B14F-4D97-AF65-F5344CB8AC3E}">
        <p14:creationId xmlns:p14="http://schemas.microsoft.com/office/powerpoint/2010/main" val="18728682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142</a:t>
            </a:fld>
            <a:endParaRPr lang="ru-RU" dirty="0">
              <a:solidFill>
                <a:prstClr val="black"/>
              </a:solidFill>
            </a:endParaRPr>
          </a:p>
        </p:txBody>
      </p:sp>
    </p:spTree>
    <p:extLst>
      <p:ext uri="{BB962C8B-B14F-4D97-AF65-F5344CB8AC3E}">
        <p14:creationId xmlns:p14="http://schemas.microsoft.com/office/powerpoint/2010/main" val="28250855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143</a:t>
            </a:fld>
            <a:endParaRPr lang="ru-RU" dirty="0">
              <a:solidFill>
                <a:prstClr val="black"/>
              </a:solidFill>
            </a:endParaRPr>
          </a:p>
        </p:txBody>
      </p:sp>
    </p:spTree>
    <p:extLst>
      <p:ext uri="{BB962C8B-B14F-4D97-AF65-F5344CB8AC3E}">
        <p14:creationId xmlns:p14="http://schemas.microsoft.com/office/powerpoint/2010/main" val="32507931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0752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7994" indent="-279143">
              <a:defRPr>
                <a:solidFill>
                  <a:schemeClr val="tx1"/>
                </a:solidFill>
                <a:latin typeface="Arial" panose="020B0604020202020204" pitchFamily="34" charset="0"/>
                <a:cs typeface="Arial" panose="020B0604020202020204" pitchFamily="34" charset="0"/>
              </a:defRPr>
            </a:lvl2pPr>
            <a:lvl3pPr marL="1119744" indent="-223633">
              <a:defRPr>
                <a:solidFill>
                  <a:schemeClr val="tx1"/>
                </a:solidFill>
                <a:latin typeface="Arial" panose="020B0604020202020204" pitchFamily="34" charset="0"/>
                <a:cs typeface="Arial" panose="020B0604020202020204" pitchFamily="34" charset="0"/>
              </a:defRPr>
            </a:lvl3pPr>
            <a:lvl4pPr marL="1568595" indent="-223633">
              <a:defRPr>
                <a:solidFill>
                  <a:schemeClr val="tx1"/>
                </a:solidFill>
                <a:latin typeface="Arial" panose="020B0604020202020204" pitchFamily="34" charset="0"/>
                <a:cs typeface="Arial" panose="020B0604020202020204" pitchFamily="34" charset="0"/>
              </a:defRPr>
            </a:lvl4pPr>
            <a:lvl5pPr marL="2017443" indent="-223633">
              <a:defRPr>
                <a:solidFill>
                  <a:schemeClr val="tx1"/>
                </a:solidFill>
                <a:latin typeface="Arial" panose="020B0604020202020204" pitchFamily="34" charset="0"/>
                <a:cs typeface="Arial" panose="020B0604020202020204" pitchFamily="34" charset="0"/>
              </a:defRPr>
            </a:lvl5pPr>
            <a:lvl6pPr marL="2474223" indent="-2236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1002" indent="-2236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780" indent="-2236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4561" indent="-2236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584F99-76EF-4F13-B37E-DFC17AD69344}" type="slidenum">
              <a:rPr lang="ru-RU" altLang="ru-RU" smtClean="0">
                <a:solidFill>
                  <a:prstClr val="black"/>
                </a:solidFill>
                <a:latin typeface="Calibri" panose="020F0502020204030204" pitchFamily="34" charset="0"/>
              </a:rPr>
              <a:pPr/>
              <a:t>144</a:t>
            </a:fld>
            <a:endParaRPr lang="ru-RU" altLang="ru-RU" dirty="0"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1727656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6304E-FDE3-4B4F-A3B7-EBE87F3FA5E2}" type="slidenum">
              <a:rPr lang="ru-RU" smtClean="0">
                <a:solidFill>
                  <a:prstClr val="black"/>
                </a:solidFill>
              </a:rPr>
              <a:pPr/>
              <a:t>145</a:t>
            </a:fld>
            <a:endParaRPr lang="ru-RU" dirty="0">
              <a:solidFill>
                <a:prstClr val="black"/>
              </a:solidFill>
            </a:endParaRPr>
          </a:p>
        </p:txBody>
      </p:sp>
    </p:spTree>
    <p:extLst>
      <p:ext uri="{BB962C8B-B14F-4D97-AF65-F5344CB8AC3E}">
        <p14:creationId xmlns:p14="http://schemas.microsoft.com/office/powerpoint/2010/main" val="798578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362861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282692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72C7"/>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2749612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685899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2028638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26752783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40853912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613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smtClean="0"/>
              <a:t>Образец текста</a:t>
            </a:r>
          </a:p>
        </p:txBody>
      </p:sp>
    </p:spTree>
    <p:extLst>
      <p:ext uri="{BB962C8B-B14F-4D97-AF65-F5344CB8AC3E}">
        <p14:creationId xmlns:p14="http://schemas.microsoft.com/office/powerpoint/2010/main" val="1012552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2" name="Рисунок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 noProof="0"/>
          </a:p>
        </p:txBody>
      </p:sp>
    </p:spTree>
    <p:extLst>
      <p:ext uri="{BB962C8B-B14F-4D97-AF65-F5344CB8AC3E}">
        <p14:creationId xmlns:p14="http://schemas.microsoft.com/office/powerpoint/2010/main" val="450268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2308868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77728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2723880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7743330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8121199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CFA74-9608-4211-99F5-20D684543A77}" type="datetimeFigureOut">
              <a:rPr lang="ru-RU">
                <a:solidFill>
                  <a:prstClr val="black">
                    <a:tint val="75000"/>
                  </a:prstClr>
                </a:solidFill>
              </a:rPr>
              <a:pPr>
                <a:defRPr/>
              </a:pPr>
              <a:t>26.03.2025</a:t>
            </a:fld>
            <a:endParaRPr lang="ru-RU"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32718-8D67-459C-BC5B-FE99B2EC7334}" type="slidenum">
              <a:rPr lang="ru-RU" altLang="ru-RU">
                <a:solidFill>
                  <a:prstClr val="black">
                    <a:tint val="75000"/>
                  </a:prstClr>
                </a:solidFill>
              </a:rPr>
              <a:pPr>
                <a:defRPr/>
              </a:pPr>
              <a:t>‹#›</a:t>
            </a:fld>
            <a:endParaRPr lang="ru-RU" altLang="ru-RU" dirty="0">
              <a:solidFill>
                <a:prstClr val="black">
                  <a:tint val="75000"/>
                </a:prstClr>
              </a:solidFill>
            </a:endParaRPr>
          </a:p>
        </p:txBody>
      </p:sp>
    </p:spTree>
    <p:extLst>
      <p:ext uri="{BB962C8B-B14F-4D97-AF65-F5344CB8AC3E}">
        <p14:creationId xmlns:p14="http://schemas.microsoft.com/office/powerpoint/2010/main" val="1925779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70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3091569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337058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6801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774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696608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67625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CFA74-9608-4211-99F5-20D684543A77}" type="datetimeFigureOut">
              <a:rPr lang="ru-RU">
                <a:solidFill>
                  <a:prstClr val="black">
                    <a:tint val="75000"/>
                  </a:prstClr>
                </a:solidFill>
              </a:rPr>
              <a:pPr>
                <a:defRPr/>
              </a:pPr>
              <a:t>26.03.2025</a:t>
            </a:fld>
            <a:endParaRPr lang="ru-RU"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32718-8D67-459C-BC5B-FE99B2EC7334}" type="slidenum">
              <a:rPr lang="ru-RU" altLang="ru-RU">
                <a:solidFill>
                  <a:prstClr val="black">
                    <a:tint val="75000"/>
                  </a:prstClr>
                </a:solidFill>
              </a:rPr>
              <a:pPr>
                <a:defRPr/>
              </a:pPr>
              <a:t>‹#›</a:t>
            </a:fld>
            <a:endParaRPr lang="ru-RU" altLang="ru-RU" dirty="0">
              <a:solidFill>
                <a:prstClr val="black">
                  <a:tint val="75000"/>
                </a:prstClr>
              </a:solidFill>
            </a:endParaRPr>
          </a:p>
        </p:txBody>
      </p:sp>
    </p:spTree>
    <p:extLst>
      <p:ext uri="{BB962C8B-B14F-4D97-AF65-F5344CB8AC3E}">
        <p14:creationId xmlns:p14="http://schemas.microsoft.com/office/powerpoint/2010/main" val="121873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650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2705337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234882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111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a:t>Вставка рисунка</a:t>
            </a:r>
          </a:p>
        </p:txBody>
      </p:sp>
    </p:spTree>
    <p:extLst>
      <p:ext uri="{BB962C8B-B14F-4D97-AF65-F5344CB8AC3E}">
        <p14:creationId xmlns:p14="http://schemas.microsoft.com/office/powerpoint/2010/main" val="259131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a:t>Вставка рисунка</a:t>
            </a:r>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110673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a:t>Вставка рисунка</a:t>
            </a:r>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151713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a:t>Вставка рисунка</a:t>
            </a:r>
          </a:p>
        </p:txBody>
      </p:sp>
    </p:spTree>
    <p:extLst>
      <p:ext uri="{BB962C8B-B14F-4D97-AF65-F5344CB8AC3E}">
        <p14:creationId xmlns:p14="http://schemas.microsoft.com/office/powerpoint/2010/main" val="388680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178590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ED7D31"/>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155492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127329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a:t>Вставка рисунка</a:t>
            </a:r>
          </a:p>
        </p:txBody>
      </p:sp>
    </p:spTree>
    <p:extLst>
      <p:ext uri="{BB962C8B-B14F-4D97-AF65-F5344CB8AC3E}">
        <p14:creationId xmlns:p14="http://schemas.microsoft.com/office/powerpoint/2010/main" val="29725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07719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3112571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321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2" name="Рисунок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1798127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264534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993498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586336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817674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Tree>
    <p:extLst>
      <p:ext uri="{BB962C8B-B14F-4D97-AF65-F5344CB8AC3E}">
        <p14:creationId xmlns:p14="http://schemas.microsoft.com/office/powerpoint/2010/main" val="3388496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a:t>Вставка рисунка</a:t>
            </a:r>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3634598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ru-RU" noProof="0" smtClean="0"/>
              <a:pPr/>
              <a:t>‹#›</a:t>
            </a:fld>
            <a:endParaRPr lang="ru-RU" noProof="0"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a:t>Вставка рисунка</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a:t>Вставка рисунка</a:t>
            </a:r>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a:t>Вставка рисунка</a:t>
            </a:r>
          </a:p>
        </p:txBody>
      </p:sp>
    </p:spTree>
    <p:extLst>
      <p:ext uri="{BB962C8B-B14F-4D97-AF65-F5344CB8AC3E}">
        <p14:creationId xmlns:p14="http://schemas.microsoft.com/office/powerpoint/2010/main" val="1969986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a:t>Вставка рисунка</a:t>
            </a:r>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1741033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accent2"/>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891400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387650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a:t>Образец заголовка</a:t>
            </a:r>
            <a:endParaRPr lang="ru-RU"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a:t>Вставка рисунка</a:t>
            </a:r>
          </a:p>
        </p:txBody>
      </p:sp>
    </p:spTree>
    <p:extLst>
      <p:ext uri="{BB962C8B-B14F-4D97-AF65-F5344CB8AC3E}">
        <p14:creationId xmlns:p14="http://schemas.microsoft.com/office/powerpoint/2010/main" val="1068789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ru-RU" noProof="0" smtClean="0"/>
              <a:pPr/>
              <a:t>‹#›</a:t>
            </a:fld>
            <a:endParaRPr lang="ru-RU" noProof="0"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noProof="0" dirty="0"/>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solidFill>
                <a:schemeClr val="bg1"/>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n-US" noProof="0" smtClean="0"/>
              <a:pPr/>
              <a:t>‹#›</a:t>
            </a:fld>
            <a:endParaRPr lang="en-US" noProof="0" dirty="0"/>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2" name="Рисунок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 noProof="0"/>
          </a:p>
        </p:txBody>
      </p:sp>
    </p:spTree>
    <p:extLst>
      <p:ext uri="{BB962C8B-B14F-4D97-AF65-F5344CB8AC3E}">
        <p14:creationId xmlns:p14="http://schemas.microsoft.com/office/powerpoint/2010/main" val="3789758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a:t>Вставка рисунка</a:t>
            </a:r>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ru-RU" noProof="0" dirty="0"/>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solidFill>
                <a:schemeClr val="bg1"/>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ru-RU" noProof="0" smtClean="0"/>
              <a:pPr/>
              <a:t>‹#›</a:t>
            </a:fld>
            <a:endParaRPr lang="ru-RU" noProof="0" dirty="0"/>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4073866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9976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63194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smtClean="0"/>
              <a:t>Вставка рисунка</a:t>
            </a:r>
            <a:endParaRPr lang="ru-RU" noProof="0" dirty="0"/>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361057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a:t>Вставка рисунка</a:t>
            </a:r>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2164891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390251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353101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72C7"/>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930477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4148162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2849031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2400300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9070398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0181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smtClean="0"/>
              <a:t>Образец текста</a:t>
            </a:r>
          </a:p>
        </p:txBody>
      </p:sp>
    </p:spTree>
    <p:extLst>
      <p:ext uri="{BB962C8B-B14F-4D97-AF65-F5344CB8AC3E}">
        <p14:creationId xmlns:p14="http://schemas.microsoft.com/office/powerpoint/2010/main" val="40957860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2" name="Рисунок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 noProof="0"/>
          </a:p>
        </p:txBody>
      </p:sp>
    </p:spTree>
    <p:extLst>
      <p:ext uri="{BB962C8B-B14F-4D97-AF65-F5344CB8AC3E}">
        <p14:creationId xmlns:p14="http://schemas.microsoft.com/office/powerpoint/2010/main" val="48373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72C7"/>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1898391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2789440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439124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000755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84502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CFA74-9608-4211-99F5-20D684543A77}" type="datetimeFigureOut">
              <a:rPr lang="ru-RU">
                <a:solidFill>
                  <a:prstClr val="black">
                    <a:tint val="75000"/>
                  </a:prstClr>
                </a:solidFill>
              </a:rPr>
              <a:pPr>
                <a:defRPr/>
              </a:pPr>
              <a:t>26.03.2025</a:t>
            </a:fld>
            <a:endParaRPr lang="ru-RU"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32718-8D67-459C-BC5B-FE99B2EC7334}" type="slidenum">
              <a:rPr lang="ru-RU" altLang="ru-RU">
                <a:solidFill>
                  <a:prstClr val="black">
                    <a:tint val="75000"/>
                  </a:prstClr>
                </a:solidFill>
              </a:rPr>
              <a:pPr>
                <a:defRPr/>
              </a:pPr>
              <a:t>‹#›</a:t>
            </a:fld>
            <a:endParaRPr lang="ru-RU" altLang="ru-RU" dirty="0">
              <a:solidFill>
                <a:prstClr val="black">
                  <a:tint val="75000"/>
                </a:prstClr>
              </a:solidFill>
            </a:endParaRPr>
          </a:p>
        </p:txBody>
      </p:sp>
    </p:spTree>
    <p:extLst>
      <p:ext uri="{BB962C8B-B14F-4D97-AF65-F5344CB8AC3E}">
        <p14:creationId xmlns:p14="http://schemas.microsoft.com/office/powerpoint/2010/main" val="1047185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3663107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73340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4861760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smtClean="0"/>
              <a:t>Вставка рисунка</a:t>
            </a:r>
            <a:endParaRPr lang="ru-RU" noProof="0" dirty="0"/>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3160399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173147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4831417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34233031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Макет сравнения">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Прямоугольник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72C7"/>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01</a:t>
            </a:r>
          </a:p>
        </p:txBody>
      </p:sp>
      <p:sp>
        <p:nvSpPr>
          <p:cNvPr id="23" name="Объект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5" name="Объект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Место для раздела 02</a:t>
            </a:r>
          </a:p>
        </p:txBody>
      </p:sp>
      <p:sp>
        <p:nvSpPr>
          <p:cNvPr id="21" name="Овал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Рисунок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
        <p:nvSpPr>
          <p:cNvPr id="28" name="Овал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9" name="Рисунок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3329585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Полилиния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4" name="Полилиния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058394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smtClean="0"/>
              <a:t>Вставка рисунка</a:t>
            </a:r>
            <a:endParaRPr lang="ru-RU" noProof="0" dirty="0"/>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19482163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Спасибо 01">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Текст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ru-RU" noProof="0" dirty="0"/>
              <a:t>Место для URL-адреса веб-сайта</a:t>
            </a:r>
          </a:p>
        </p:txBody>
      </p:sp>
      <p:pic>
        <p:nvPicPr>
          <p:cNvPr id="17" name="Графический объект 16" descr="Конверт">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541475" y="4452337"/>
            <a:ext cx="387795" cy="387795"/>
          </a:xfrm>
          <a:prstGeom prst="rect">
            <a:avLst/>
          </a:prstGeom>
        </p:spPr>
      </p:pic>
      <p:pic>
        <p:nvPicPr>
          <p:cNvPr id="18" name="Графический объект 17" descr="Сеть">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22084" y="4925640"/>
            <a:ext cx="426575" cy="426575"/>
          </a:xfrm>
          <a:prstGeom prst="rect">
            <a:avLst/>
          </a:prstGeom>
        </p:spPr>
      </p:pic>
      <p:sp>
        <p:nvSpPr>
          <p:cNvPr id="2" name="Заголовок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123345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титульный слайд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Прямая соединительная линия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Графический объект 18" descr="Конверт">
            <a:extLst>
              <a:ext uri="{FF2B5EF4-FFF2-40B4-BE49-F238E27FC236}">
                <a16:creationId xmlns:a16="http://schemas.microsoft.com/office/drawing/2014/main" id="{A686352B-226C-4579-B831-0DC14EC38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Графический объект 19" descr="Сеть">
            <a:extLst>
              <a:ext uri="{FF2B5EF4-FFF2-40B4-BE49-F238E27FC236}">
                <a16:creationId xmlns:a16="http://schemas.microsoft.com/office/drawing/2014/main" id="{460C8169-012B-451A-A6C2-6FEC0DC82A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Подзаголовок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dirty="0"/>
              <a:t>адрес электронной почты</a:t>
            </a:r>
          </a:p>
        </p:txBody>
      </p:sp>
      <p:sp>
        <p:nvSpPr>
          <p:cNvPr id="22" name="Текст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ru-RU" noProof="0" dirty="0"/>
              <a:t>Место для URL-адреса веб-сайта</a:t>
            </a:r>
          </a:p>
        </p:txBody>
      </p:sp>
      <p:sp>
        <p:nvSpPr>
          <p:cNvPr id="18" name="Заголовок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ru-RU" noProof="0" smtClean="0"/>
              <a:t>Образец заголовка</a:t>
            </a:r>
            <a:endParaRPr lang="ru-RU" noProof="0" dirty="0"/>
          </a:p>
        </p:txBody>
      </p:sp>
    </p:spTree>
    <p:extLst>
      <p:ext uri="{BB962C8B-B14F-4D97-AF65-F5344CB8AC3E}">
        <p14:creationId xmlns:p14="http://schemas.microsoft.com/office/powerpoint/2010/main" val="2683041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Овал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44024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dirty="0"/>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grpSp>
        <p:nvGrpSpPr>
          <p:cNvPr id="4" name="Группа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Овал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pSp>
          <p:nvGrpSpPr>
            <p:cNvPr id="18" name="Группа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Полилиния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grpSp>
      <p:sp>
        <p:nvSpPr>
          <p:cNvPr id="21" name="Текст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smtClean="0"/>
              <a:t>Образец текста</a:t>
            </a:r>
          </a:p>
        </p:txBody>
      </p:sp>
    </p:spTree>
    <p:extLst>
      <p:ext uri="{BB962C8B-B14F-4D97-AF65-F5344CB8AC3E}">
        <p14:creationId xmlns:p14="http://schemas.microsoft.com/office/powerpoint/2010/main" val="19187547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22" name="Группа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Полилиния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5" name="Полилиния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26" name="Полилиния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Объект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2" name="Рисунок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Заголовок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 noProof="0"/>
          </a:p>
        </p:txBody>
      </p:sp>
    </p:spTree>
    <p:extLst>
      <p:ext uri="{BB962C8B-B14F-4D97-AF65-F5344CB8AC3E}">
        <p14:creationId xmlns:p14="http://schemas.microsoft.com/office/powerpoint/2010/main" val="363186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grpSp>
        <p:nvGrpSpPr>
          <p:cNvPr id="18" name="Группа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Полилиния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0" name="Полилиния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Объект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7" name="Объект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Заголовок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147921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лайд группы">
    <p:spTree>
      <p:nvGrpSpPr>
        <p:cNvPr id="1" name=""/>
        <p:cNvGrpSpPr/>
        <p:nvPr/>
      </p:nvGrpSpPr>
      <p:grpSpPr>
        <a:xfrm>
          <a:off x="0" y="0"/>
          <a:ext cx="0" cy="0"/>
          <a:chOff x="0" y="0"/>
          <a:chExt cx="0" cy="0"/>
        </a:xfrm>
      </p:grpSpPr>
      <p:grpSp>
        <p:nvGrpSpPr>
          <p:cNvPr id="35" name="Группа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Полилиния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7" name="Полилиния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38" name="Полилиния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23" name="Овал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4" name="Овал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5" name="Овал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6" name="Овал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0" name="Полилиния: Форма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1" name="Полилиния: Форма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Полилиния: фигура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7" name="Полилиния: Фигура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Заголовок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a:t>Образец заголовка</a:t>
            </a:r>
            <a:endParaRPr lang="ru-RU" noProof="0" dirty="0"/>
          </a:p>
        </p:txBody>
      </p:sp>
      <p:sp>
        <p:nvSpPr>
          <p:cNvPr id="7" name="Прямоугольник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Овал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0" name="Номер слайда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3" name="Рисунок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1" name="Рисунок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2" name="Рисунок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13" name="Рисунок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ru-RU" noProof="0" dirty="0"/>
              <a:t>Вставка рисунка</a:t>
            </a:r>
          </a:p>
        </p:txBody>
      </p:sp>
      <p:sp>
        <p:nvSpPr>
          <p:cNvPr id="27" name="Объект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28" name="Объект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29" name="Объект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0" name="Объект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1" name="Объект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2" name="Объект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
        <p:nvSpPr>
          <p:cNvPr id="33" name="Объект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a:t>Образец текста</a:t>
            </a:r>
          </a:p>
        </p:txBody>
      </p:sp>
      <p:sp>
        <p:nvSpPr>
          <p:cNvPr id="34" name="Объект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dirty="0"/>
              <a:t>Исполнительный блок 01</a:t>
            </a:r>
          </a:p>
        </p:txBody>
      </p:sp>
    </p:spTree>
    <p:extLst>
      <p:ext uri="{BB962C8B-B14F-4D97-AF65-F5344CB8AC3E}">
        <p14:creationId xmlns:p14="http://schemas.microsoft.com/office/powerpoint/2010/main" val="3107744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20" name="Группа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Полилиния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4" name="Полилиния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Текст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7" name="Объект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8" name="Текст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21" name="Рисунок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Заголовок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3032570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9" name="Заголовок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pic>
        <p:nvPicPr>
          <p:cNvPr id="8" name="Рисунок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830978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Полилиния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2" name="Полилиния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23" name="Полилиния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Заголовок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dirty="0"/>
          </a:p>
        </p:txBody>
      </p:sp>
      <p:sp>
        <p:nvSpPr>
          <p:cNvPr id="17" name="Текст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8" name="Объект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3" name="Рисунок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893426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5CFA74-9608-4211-99F5-20D684543A77}" type="datetimeFigureOut">
              <a:rPr lang="ru-RU">
                <a:solidFill>
                  <a:prstClr val="black">
                    <a:tint val="75000"/>
                  </a:prstClr>
                </a:solidFill>
              </a:rPr>
              <a:pPr>
                <a:defRPr/>
              </a:pPr>
              <a:t>26.03.2025</a:t>
            </a:fld>
            <a:endParaRPr lang="ru-RU"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ru-RU"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F932718-8D67-459C-BC5B-FE99B2EC7334}" type="slidenum">
              <a:rPr lang="ru-RU" altLang="ru-RU">
                <a:solidFill>
                  <a:prstClr val="black">
                    <a:tint val="75000"/>
                  </a:prstClr>
                </a:solidFill>
              </a:rPr>
              <a:pPr>
                <a:defRPr/>
              </a:pPr>
              <a:t>‹#›</a:t>
            </a:fld>
            <a:endParaRPr lang="ru-RU" altLang="ru-RU" dirty="0">
              <a:solidFill>
                <a:prstClr val="black">
                  <a:tint val="75000"/>
                </a:prstClr>
              </a:solidFill>
            </a:endParaRPr>
          </a:p>
        </p:txBody>
      </p:sp>
    </p:spTree>
    <p:extLst>
      <p:ext uri="{BB962C8B-B14F-4D97-AF65-F5344CB8AC3E}">
        <p14:creationId xmlns:p14="http://schemas.microsoft.com/office/powerpoint/2010/main" val="3531036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Название слайда_0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AE61224-6208-4388-840A-2A613B842650}"/>
              </a:ext>
            </a:extLst>
          </p:cNvPr>
          <p:cNvGrpSpPr/>
          <p:nvPr userDrawn="1"/>
        </p:nvGrpSpPr>
        <p:grpSpPr>
          <a:xfrm>
            <a:off x="-1871180" y="-2049517"/>
            <a:ext cx="8917229" cy="10769768"/>
            <a:chOff x="11114088" y="2241550"/>
            <a:chExt cx="1905000" cy="2354263"/>
          </a:xfrm>
          <a:solidFill>
            <a:schemeClr val="bg2">
              <a:alpha val="91000"/>
            </a:schemeClr>
          </a:solidFill>
        </p:grpSpPr>
        <p:sp>
          <p:nvSpPr>
            <p:cNvPr id="11" name="Полилиния 5">
              <a:extLst>
                <a:ext uri="{FF2B5EF4-FFF2-40B4-BE49-F238E27FC236}">
                  <a16:creationId xmlns:a16="http://schemas.microsoft.com/office/drawing/2014/main" id="{9C262CDC-D38F-428C-A15E-DDD5A48CA06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CA70729-6AED-407B-8058-1348C4E2ED0A}"/>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Tree>
    <p:extLst>
      <p:ext uri="{BB962C8B-B14F-4D97-AF65-F5344CB8AC3E}">
        <p14:creationId xmlns:p14="http://schemas.microsoft.com/office/powerpoint/2010/main" val="1503425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Название слайда_0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ru-RU" noProof="0" dirty="0"/>
              <a:t>Место для заголовка</a:t>
            </a:r>
          </a:p>
        </p:txBody>
      </p:sp>
      <p:sp>
        <p:nvSpPr>
          <p:cNvPr id="3" name="Подзаголовок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13" name="Рисунок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ru-RU" noProof="0" dirty="0" smtClean="0"/>
              <a:t>Вставка рисунка</a:t>
            </a:r>
            <a:endParaRPr lang="ru-RU" noProof="0" dirty="0"/>
          </a:p>
        </p:txBody>
      </p:sp>
      <p:grpSp>
        <p:nvGrpSpPr>
          <p:cNvPr id="14" name="Группа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Полилиния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6" name="Полилиния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pic>
        <p:nvPicPr>
          <p:cNvPr id="9" name="Рисунок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Прямая соединительная линия 4">
            <a:extLst>
              <a:ext uri="{FF2B5EF4-FFF2-40B4-BE49-F238E27FC236}">
                <a16:creationId xmlns:a16="http://schemas.microsoft.com/office/drawing/2014/main" id="{819AFA09-F4B1-493D-BCAD-FF30C20CD1AA}"/>
              </a:ext>
            </a:extLst>
          </p:cNvPr>
          <p:cNvCxnSpPr/>
          <p:nvPr userDrawn="1"/>
        </p:nvCxnSpPr>
        <p:spPr>
          <a:xfrm>
            <a:off x="6469778" y="4233582"/>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3052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ru-RU" noProof="0" smtClean="0"/>
              <a:t>Образец заголовка</a:t>
            </a:r>
            <a:endParaRPr lang="ru-RU" noProof="0"/>
          </a:p>
        </p:txBody>
      </p:sp>
      <p:sp>
        <p:nvSpPr>
          <p:cNvPr id="3" name="Текст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Место для замещающего текста</a:t>
            </a:r>
          </a:p>
        </p:txBody>
      </p:sp>
      <p:pic>
        <p:nvPicPr>
          <p:cNvPr id="8" name="Рисунок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Овал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Номер слайда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fld id="{9EC71654-96A5-4280-94F3-931C61A9F92C}" type="slidenum">
              <a:rPr lang="ru-RU" smtClean="0"/>
              <a:pPr/>
              <a:t>‹#›</a:t>
            </a:fld>
            <a:endParaRPr lang="ru-RU" dirty="0"/>
          </a:p>
        </p:txBody>
      </p:sp>
      <p:sp>
        <p:nvSpPr>
          <p:cNvPr id="15" name="Рисунок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66565432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Группа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Полилиния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2" name="Полилиния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sp>
          <p:nvSpPr>
            <p:cNvPr id="13" name="Полилиния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endParaRPr lang="ru-RU" dirty="0">
                <a:solidFill>
                  <a:prstClr val="black"/>
                </a:solidFill>
              </a:endParaRPr>
            </a:p>
          </p:txBody>
        </p:sp>
      </p:grpSp>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23" name="Рисунок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ru-RU" noProof="0" dirty="0" smtClean="0"/>
              <a:t>Вставка рисунка</a:t>
            </a:r>
            <a:endParaRPr lang="ru-RU" noProof="0" dirty="0"/>
          </a:p>
        </p:txBody>
      </p:sp>
      <p:sp>
        <p:nvSpPr>
          <p:cNvPr id="14" name="Заголовок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33324936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14" name="Прямоугольник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8" name="Рисунок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Tree>
    <p:extLst>
      <p:ext uri="{BB962C8B-B14F-4D97-AF65-F5344CB8AC3E}">
        <p14:creationId xmlns:p14="http://schemas.microsoft.com/office/powerpoint/2010/main" val="2994888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03">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2" name="Овал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3" name="Рисунок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
        <p:nvSpPr>
          <p:cNvPr id="9" name="Прямоугольник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4" name="Овал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Заголовок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ru-RU" noProof="0" smtClean="0"/>
              <a:t>Образец заголовка</a:t>
            </a:r>
            <a:endParaRPr lang="ru-RU" noProof="0"/>
          </a:p>
        </p:txBody>
      </p:sp>
      <p:sp>
        <p:nvSpPr>
          <p:cNvPr id="3" name="Объект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7" name="Прямоугольник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8" name="Рисунок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Овал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6" name="Номер слайда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fld id="{9EC71654-96A5-4280-94F3-931C61A9F92C}" type="slidenum">
              <a:rPr lang="ru-RU" smtClean="0">
                <a:solidFill>
                  <a:prstClr val="white"/>
                </a:solidFill>
              </a:rPr>
              <a:pPr/>
              <a:t>‹#›</a:t>
            </a:fld>
            <a:endParaRPr lang="ru-RU" dirty="0">
              <a:solidFill>
                <a:prstClr val="white"/>
              </a:solidFill>
            </a:endParaRPr>
          </a:p>
        </p:txBody>
      </p:sp>
      <p:sp>
        <p:nvSpPr>
          <p:cNvPr id="6" name="Рисунок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ru-RU" noProof="0" dirty="0" smtClean="0"/>
              <a:t>Вставка рисунка</a:t>
            </a:r>
            <a:endParaRPr lang="ru-RU" noProof="0" dirty="0"/>
          </a:p>
        </p:txBody>
      </p:sp>
      <p:sp>
        <p:nvSpPr>
          <p:cNvPr id="17" name="Объект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0" name="Объект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21" name="Объект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ru-RU" noProof="0" smtClean="0"/>
              <a:t>Образец текста</a:t>
            </a:r>
          </a:p>
        </p:txBody>
      </p:sp>
      <p:sp>
        <p:nvSpPr>
          <p:cNvPr id="12" name="Рисунок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ru-RU" noProof="0" dirty="0"/>
              <a:t>значок</a:t>
            </a:r>
          </a:p>
        </p:txBody>
      </p:sp>
    </p:spTree>
    <p:extLst>
      <p:ext uri="{BB962C8B-B14F-4D97-AF65-F5344CB8AC3E}">
        <p14:creationId xmlns:p14="http://schemas.microsoft.com/office/powerpoint/2010/main" val="646844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2.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theme" Target="../theme/theme4.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3A73-9DD3-4028-87DB-C033F5E3B44F}" type="datetime1">
              <a:rPr lang="ru-RU" smtClean="0">
                <a:solidFill>
                  <a:prstClr val="black">
                    <a:tint val="75000"/>
                  </a:prstClr>
                </a:solidFill>
              </a:rPr>
              <a:pPr/>
              <a:t>26.03.2025</a:t>
            </a:fld>
            <a:endParaRPr lang="ru-RU" dirty="0">
              <a:solidFill>
                <a:prstClr val="black">
                  <a:tint val="75000"/>
                </a:prstClr>
              </a:solidFill>
            </a:endParaRPr>
          </a:p>
        </p:txBody>
      </p:sp>
      <p:sp>
        <p:nvSpPr>
          <p:cNvPr id="5" name="Нижний колонтитул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92700464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808" r:id="rId20"/>
    <p:sldLayoutId id="2147483798" r:id="rId21"/>
    <p:sldLayoutId id="2147483799" r:id="rId22"/>
    <p:sldLayoutId id="2147483800" r:id="rId23"/>
    <p:sldLayoutId id="2147483801" r:id="rId24"/>
    <p:sldLayoutId id="2147483803" r:id="rId25"/>
    <p:sldLayoutId id="2147483804" r:id="rId26"/>
    <p:sldLayoutId id="2147483805" r:id="rId27"/>
    <p:sldLayoutId id="2147483806" r:id="rId28"/>
    <p:sldLayoutId id="2147483807" r:id="rId29"/>
    <p:sldLayoutId id="2147483696" r:id="rId30"/>
    <p:sldLayoutId id="2147483697" r:id="rId31"/>
    <p:sldLayoutId id="2147483698" r:id="rId32"/>
    <p:sldLayoutId id="2147483700" r:id="rId33"/>
    <p:sldLayoutId id="2147483701" r:id="rId34"/>
    <p:sldLayoutId id="2147483702" r:id="rId35"/>
    <p:sldLayoutId id="2147483703" r:id="rId36"/>
    <p:sldLayoutId id="2147483704" r:id="rId37"/>
    <p:sldLayoutId id="2147483649" r:id="rId38"/>
    <p:sldLayoutId id="2147483660" r:id="rId39"/>
    <p:sldLayoutId id="2147483651" r:id="rId40"/>
    <p:sldLayoutId id="2147483650" r:id="rId41"/>
    <p:sldLayoutId id="2147483661" r:id="rId42"/>
    <p:sldLayoutId id="2147483662" r:id="rId43"/>
    <p:sldLayoutId id="2147483663" r:id="rId44"/>
    <p:sldLayoutId id="2147483654" r:id="rId45"/>
    <p:sldLayoutId id="2147483664" r:id="rId46"/>
    <p:sldLayoutId id="2147483665" r:id="rId47"/>
    <p:sldLayoutId id="2147483666" r:id="rId48"/>
    <p:sldLayoutId id="2147483667" r:id="rId49"/>
    <p:sldLayoutId id="2147483668" r:id="rId50"/>
    <p:sldLayoutId id="2147483669" r:id="rId51"/>
    <p:sldLayoutId id="2147483670" r:id="rId52"/>
    <p:sldLayoutId id="2147483671" r:id="rId53"/>
    <p:sldLayoutId id="2147483672" r:id="rId54"/>
    <p:sldLayoutId id="2147483673" r:id="rId5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3A73-9DD3-4028-87DB-C033F5E3B44F}" type="datetime1">
              <a:rPr lang="ru-RU" smtClean="0">
                <a:solidFill>
                  <a:prstClr val="black">
                    <a:tint val="75000"/>
                  </a:prstClr>
                </a:solidFill>
              </a:rPr>
              <a:pPr/>
              <a:t>26.03.2025</a:t>
            </a:fld>
            <a:endParaRPr lang="ru-RU" dirty="0">
              <a:solidFill>
                <a:prstClr val="black">
                  <a:tint val="75000"/>
                </a:prstClr>
              </a:solidFill>
            </a:endParaRPr>
          </a:p>
        </p:txBody>
      </p:sp>
      <p:sp>
        <p:nvSpPr>
          <p:cNvPr id="5" name="Нижний колонтитул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63219680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3A73-9DD3-4028-87DB-C033F5E3B44F}" type="datetime1">
              <a:rPr lang="ru-RU" smtClean="0">
                <a:solidFill>
                  <a:prstClr val="black">
                    <a:tint val="75000"/>
                  </a:prstClr>
                </a:solidFill>
              </a:rPr>
              <a:pPr/>
              <a:t>26.03.2025</a:t>
            </a:fld>
            <a:endParaRPr lang="ru-RU" dirty="0">
              <a:solidFill>
                <a:prstClr val="black">
                  <a:tint val="75000"/>
                </a:prstClr>
              </a:solidFill>
            </a:endParaRPr>
          </a:p>
        </p:txBody>
      </p:sp>
      <p:sp>
        <p:nvSpPr>
          <p:cNvPr id="5" name="Нижний колонтитул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476429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3A73-9DD3-4028-87DB-C033F5E3B44F}" type="datetime1">
              <a:rPr lang="ru-RU" smtClean="0">
                <a:solidFill>
                  <a:prstClr val="black">
                    <a:tint val="75000"/>
                  </a:prstClr>
                </a:solidFill>
              </a:rPr>
              <a:pPr/>
              <a:t>26.03.2025</a:t>
            </a:fld>
            <a:endParaRPr lang="ru-RU" dirty="0">
              <a:solidFill>
                <a:prstClr val="black">
                  <a:tint val="75000"/>
                </a:prstClr>
              </a:solidFill>
            </a:endParaRPr>
          </a:p>
        </p:txBody>
      </p:sp>
      <p:sp>
        <p:nvSpPr>
          <p:cNvPr id="5" name="Нижний колонтитул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solidFill>
                <a:prstClr val="black">
                  <a:tint val="75000"/>
                </a:prstClr>
              </a:solidFill>
            </a:endParaRPr>
          </a:p>
        </p:txBody>
      </p:sp>
      <p:sp>
        <p:nvSpPr>
          <p:cNvPr id="6" name="Номер слайда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0884645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74.xml"/><Relationship Id="rId4" Type="http://schemas.openxmlformats.org/officeDocument/2006/relationships/image" Target="../media/image74.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8.xml"/><Relationship Id="rId1" Type="http://schemas.openxmlformats.org/officeDocument/2006/relationships/slideLayout" Target="../slideLayouts/slideLayout74.xml"/><Relationship Id="rId4" Type="http://schemas.openxmlformats.org/officeDocument/2006/relationships/image" Target="../media/image76.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74.xml"/><Relationship Id="rId4" Type="http://schemas.openxmlformats.org/officeDocument/2006/relationships/image" Target="../media/image78.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74.xml"/><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74.xml"/><Relationship Id="rId4" Type="http://schemas.openxmlformats.org/officeDocument/2006/relationships/image" Target="../media/image82.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74.xml"/><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4.xml"/><Relationship Id="rId1" Type="http://schemas.openxmlformats.org/officeDocument/2006/relationships/slideLayout" Target="../slideLayouts/slideLayout74.xml"/><Relationship Id="rId5" Type="http://schemas.openxmlformats.org/officeDocument/2006/relationships/image" Target="../media/image87.jpeg"/><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3.jpg"/><Relationship Id="rId4" Type="http://schemas.openxmlformats.org/officeDocument/2006/relationships/image" Target="../media/image27.gif"/><Relationship Id="rId9" Type="http://schemas.openxmlformats.org/officeDocument/2006/relationships/image" Target="../media/image32.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74.xml"/><Relationship Id="rId4" Type="http://schemas.openxmlformats.org/officeDocument/2006/relationships/image" Target="../media/image89.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74.xml"/><Relationship Id="rId4" Type="http://schemas.openxmlformats.org/officeDocument/2006/relationships/image" Target="../media/image91.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9.xml"/><Relationship Id="rId4" Type="http://schemas.openxmlformats.org/officeDocument/2006/relationships/image" Target="../media/image93.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9.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74.xml"/><Relationship Id="rId4" Type="http://schemas.openxmlformats.org/officeDocument/2006/relationships/image" Target="../media/image95.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9.xml"/></Relationships>
</file>

<file path=ppt/slides/_rels/slide1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6.jpeg"/><Relationship Id="rId1" Type="http://schemas.openxmlformats.org/officeDocument/2006/relationships/slideLayout" Target="../slideLayouts/slideLayout93.xml"/></Relationships>
</file>

<file path=ppt/slides/_rels/slide1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93.xml"/></Relationships>
</file>

<file path=ppt/slides/_rels/slide1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7.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8.xml"/><Relationship Id="rId1" Type="http://schemas.openxmlformats.org/officeDocument/2006/relationships/slideLayout" Target="../slideLayouts/slideLayout112.xml"/><Relationship Id="rId5" Type="http://schemas.openxmlformats.org/officeDocument/2006/relationships/image" Target="../media/image98.jpg"/><Relationship Id="rId4" Type="http://schemas.openxmlformats.org/officeDocument/2006/relationships/image" Target="../media/image97.jpg"/></Relationships>
</file>

<file path=ppt/slides/_rels/slide1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9.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61.jpeg"/></Relationships>
</file>

<file path=ppt/slides/_rels/slide1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0.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4.xml"/><Relationship Id="rId7" Type="http://schemas.openxmlformats.org/officeDocument/2006/relationships/image" Target="../media/image105.jpg"/><Relationship Id="rId2" Type="http://schemas.openxmlformats.org/officeDocument/2006/relationships/notesSlide" Target="../notesSlides/notesSlide106.xml"/><Relationship Id="rId1" Type="http://schemas.openxmlformats.org/officeDocument/2006/relationships/slideLayout" Target="../slideLayouts/slideLayout9.xml"/><Relationship Id="rId6" Type="http://schemas.openxmlformats.org/officeDocument/2006/relationships/image" Target="../media/image104.JPG"/><Relationship Id="rId5" Type="http://schemas.openxmlformats.org/officeDocument/2006/relationships/image" Target="../media/image103.jpg"/><Relationship Id="rId10" Type="http://schemas.openxmlformats.org/officeDocument/2006/relationships/hyperlink" Target="mailto:fo@vos-mo.ru" TargetMode="External"/><Relationship Id="rId4" Type="http://schemas.openxmlformats.org/officeDocument/2006/relationships/image" Target="../media/image102.jpg"/><Relationship Id="rId9" Type="http://schemas.openxmlformats.org/officeDocument/2006/relationships/hyperlink" Target="https://www.microsoft.com/en-us/"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mailto:fo@vos-mo.ru" TargetMode="External"/><Relationship Id="rId7" Type="http://schemas.openxmlformats.org/officeDocument/2006/relationships/hyperlink" Target="https://www.microsoft.com/en-us/" TargetMode="External"/><Relationship Id="rId2" Type="http://schemas.openxmlformats.org/officeDocument/2006/relationships/notesSlide" Target="../notesSlides/notesSlide107.xml"/><Relationship Id="rId1" Type="http://schemas.openxmlformats.org/officeDocument/2006/relationships/slideLayout" Target="../slideLayouts/slideLayout10.xml"/><Relationship Id="rId6" Type="http://schemas.openxmlformats.org/officeDocument/2006/relationships/hyperlink" Target="https://vk.com/club211411090" TargetMode="External"/><Relationship Id="rId5" Type="http://schemas.openxmlformats.org/officeDocument/2006/relationships/hyperlink" Target="https://t.me/+bC-GtCC9YHFlOTky" TargetMode="External"/><Relationship Id="rId4" Type="http://schemas.openxmlformats.org/officeDocument/2006/relationships/image" Target="../media/image10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58.xml"/><Relationship Id="rId18" Type="http://schemas.openxmlformats.org/officeDocument/2006/relationships/slide" Target="slide144.xml"/><Relationship Id="rId3" Type="http://schemas.openxmlformats.org/officeDocument/2006/relationships/slide" Target="slide5.xml"/><Relationship Id="rId21" Type="http://schemas.openxmlformats.org/officeDocument/2006/relationships/image" Target="../media/image12.jpg"/><Relationship Id="rId7" Type="http://schemas.openxmlformats.org/officeDocument/2006/relationships/slide" Target="slide17.xml"/><Relationship Id="rId12" Type="http://schemas.openxmlformats.org/officeDocument/2006/relationships/slide" Target="slide55.xml"/><Relationship Id="rId17" Type="http://schemas.openxmlformats.org/officeDocument/2006/relationships/slide" Target="slide60.xml"/><Relationship Id="rId2" Type="http://schemas.openxmlformats.org/officeDocument/2006/relationships/notesSlide" Target="../notesSlides/notesSlide4.xml"/><Relationship Id="rId16" Type="http://schemas.openxmlformats.org/officeDocument/2006/relationships/slide" Target="slide136.xml"/><Relationship Id="rId20" Type="http://schemas.openxmlformats.org/officeDocument/2006/relationships/slide" Target="slide152.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54.xml"/><Relationship Id="rId5" Type="http://schemas.openxmlformats.org/officeDocument/2006/relationships/slide" Target="slide7.xml"/><Relationship Id="rId15" Type="http://schemas.openxmlformats.org/officeDocument/2006/relationships/slide" Target="slide134.xml"/><Relationship Id="rId10" Type="http://schemas.openxmlformats.org/officeDocument/2006/relationships/slide" Target="slide21.xml"/><Relationship Id="rId19" Type="http://schemas.openxmlformats.org/officeDocument/2006/relationships/slide" Target="slide146.xml"/><Relationship Id="rId4" Type="http://schemas.openxmlformats.org/officeDocument/2006/relationships/slide" Target="slide6.xml"/><Relationship Id="rId9" Type="http://schemas.openxmlformats.org/officeDocument/2006/relationships/slide" Target="slide20.xml"/><Relationship Id="rId14" Type="http://schemas.openxmlformats.org/officeDocument/2006/relationships/slide" Target="slide66.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jpg"/><Relationship Id="rId4" Type="http://schemas.openxmlformats.org/officeDocument/2006/relationships/hyperlink" Target="file:///\\Datasrv2.omsu.vmr\fo\&#1041;&#1070;&#1044;&#1046;&#1045;&#1058;%20&#1043;&#1054;&#1056;&#1054;&#1044;&#1057;&#1050;&#1054;&#1043;&#1054;%20&#1054;&#1050;&#1056;&#1059;&#1043;&#1040;\&#1041;&#1070;&#1044;&#1046;&#1045;&#1058;%20&#1044;&#1051;&#1071;%20&#1043;&#1056;&#1040;&#1046;&#1044;&#1040;&#1053;\&#1041;&#1070;&#1044;&#1046;&#1045;&#1058;%20&#1044;&#1051;&#1071;%20&#1043;&#1056;&#1040;&#1046;&#1044;&#1040;&#1053;%20&#1055;&#1054;%20&#1056;&#1045;&#1064;&#1045;&#1053;&#1048;&#1070;%20&#1057;&#1044;%20&#1047;&#1040;%202020%20&#1043;&#1054;&#1044;.pptx" TargetMode="External"/></Relationships>
</file>

<file path=ppt/slides/_rels/slide5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hyperlink" Target="https://vos-mo.ru/regulatory/782357/" TargetMode="Externa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54.jp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74.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 Target="slide4.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74.xml"/><Relationship Id="rId4" Type="http://schemas.openxmlformats.org/officeDocument/2006/relationships/image" Target="../media/image65.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4.xml"/><Relationship Id="rId4" Type="http://schemas.openxmlformats.org/officeDocument/2006/relationships/image" Target="../media/image6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4.xml"/><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74.xml"/><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8EF7BD-FE81-4B20-8DC5-0B3EB736F9F8}"/>
              </a:ext>
            </a:extLst>
          </p:cNvPr>
          <p:cNvSpPr>
            <a:spLocks noGrp="1"/>
          </p:cNvSpPr>
          <p:nvPr>
            <p:ph type="ctrTitle"/>
          </p:nvPr>
        </p:nvSpPr>
        <p:spPr>
          <a:xfrm>
            <a:off x="6817178" y="4312330"/>
            <a:ext cx="5143500" cy="2090808"/>
          </a:xfrm>
        </p:spPr>
        <p:txBody>
          <a:bodyPr rtlCol="0"/>
          <a:lstStyle/>
          <a:p>
            <a:pPr lvl="0" algn="ctr">
              <a:spcBef>
                <a:spcPts val="1000"/>
              </a:spcBef>
            </a:pPr>
            <a:r>
              <a:rPr lang="ru-RU" sz="2800" b="0" dirty="0">
                <a:solidFill>
                  <a:schemeClr val="accent3">
                    <a:lumMod val="50000"/>
                    <a:lumOff val="50000"/>
                  </a:schemeClr>
                </a:solidFill>
                <a:latin typeface="Calibri"/>
                <a:ea typeface="+mn-ea"/>
                <a:cs typeface="+mn-cs"/>
              </a:rPr>
              <a:t>ФИНАНСОВОЕ УПРАВЛЕНИЕ АДМИНИСТРАЦИИ ГОРОДСКОГО ОКРУГА ВОСКРЕСЕНСК МОСКОВСКОЙ ОБЛАСТИ</a:t>
            </a:r>
            <a:br>
              <a:rPr lang="ru-RU" sz="2800" b="0" dirty="0">
                <a:solidFill>
                  <a:schemeClr val="accent3">
                    <a:lumMod val="50000"/>
                    <a:lumOff val="50000"/>
                  </a:schemeClr>
                </a:solidFill>
                <a:latin typeface="Calibri"/>
                <a:ea typeface="+mn-ea"/>
                <a:cs typeface="+mn-cs"/>
              </a:rPr>
            </a:br>
            <a:endParaRPr lang="ru-RU" sz="2800" dirty="0">
              <a:solidFill>
                <a:schemeClr val="accent3">
                  <a:lumMod val="50000"/>
                  <a:lumOff val="50000"/>
                </a:schemeClr>
              </a:solidFill>
            </a:endParaRPr>
          </a:p>
        </p:txBody>
      </p:sp>
      <p:pic>
        <p:nvPicPr>
          <p:cNvPr id="10" name="Рисунок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979714" y="391885"/>
            <a:ext cx="7674429" cy="4212771"/>
          </a:xfrm>
        </p:spPr>
      </p:pic>
    </p:spTree>
    <p:extLst>
      <p:ext uri="{BB962C8B-B14F-4D97-AF65-F5344CB8AC3E}">
        <p14:creationId xmlns:p14="http://schemas.microsoft.com/office/powerpoint/2010/main" val="37379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en-US" noProof="0" smtClean="0"/>
              <a:pPr rtl="0"/>
              <a:t>10</a:t>
            </a:fld>
            <a:endParaRPr lang="en-US" noProof="0" dirty="0"/>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276" y="906161"/>
            <a:ext cx="11042420" cy="5832389"/>
          </a:xfrm>
        </p:spPr>
      </p:pic>
      <p:sp>
        <p:nvSpPr>
          <p:cNvPr id="6" name="Заголовок 5"/>
          <p:cNvSpPr>
            <a:spLocks noGrp="1"/>
          </p:cNvSpPr>
          <p:nvPr>
            <p:ph type="title"/>
          </p:nvPr>
        </p:nvSpPr>
        <p:spPr>
          <a:xfrm>
            <a:off x="515938" y="246621"/>
            <a:ext cx="11150600" cy="371217"/>
          </a:xfrm>
        </p:spPr>
        <p:txBody>
          <a:bodyPr/>
          <a:lstStyle/>
          <a:p>
            <a:pPr algn="ctr"/>
            <a:r>
              <a:rPr lang="ru-RU" sz="2400" dirty="0">
                <a:latin typeface="Times New Roman" panose="02020603050405020304" pitchFamily="18" charset="0"/>
                <a:cs typeface="Times New Roman" panose="02020603050405020304" pitchFamily="18" charset="0"/>
                <a:hlinkClick r:id="rId4" action="ppaction://hlinksldjump"/>
              </a:rPr>
              <a:t>Основные термины и понятия</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8935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Прямоугольник 1"/>
          <p:cNvSpPr>
            <a:spLocks noChangeArrowheads="1"/>
          </p:cNvSpPr>
          <p:nvPr/>
        </p:nvSpPr>
        <p:spPr bwMode="auto">
          <a:xfrm>
            <a:off x="1003852" y="546722"/>
            <a:ext cx="5168901"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«Жилище» (09)</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доступности жилья для населения, обеспечение безопасных и комфортных условий проживания в городском округе Воскресенск</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году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62 612,7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62 610,5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613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7613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76133" name="Picture 2" descr="Ипотека на улучшение жилищных условий в 2020 году: программ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089" y="899148"/>
            <a:ext cx="273685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4" descr="Новост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667" y="3641932"/>
            <a:ext cx="2906735" cy="184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100</a:t>
            </a:r>
            <a:endParaRPr lang="ru-RU" sz="900" dirty="0">
              <a:solidFill>
                <a:prstClr val="white"/>
              </a:solidFill>
            </a:endParaRPr>
          </a:p>
        </p:txBody>
      </p:sp>
    </p:spTree>
    <p:extLst>
      <p:ext uri="{BB962C8B-B14F-4D97-AF65-F5344CB8AC3E}">
        <p14:creationId xmlns:p14="http://schemas.microsoft.com/office/powerpoint/2010/main" val="4862651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101</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564460932"/>
              </p:ext>
            </p:extLst>
          </p:nvPr>
        </p:nvGraphicFramePr>
        <p:xfrm>
          <a:off x="438912" y="101306"/>
          <a:ext cx="11292840" cy="5766094"/>
        </p:xfrm>
        <a:graphic>
          <a:graphicData uri="http://schemas.openxmlformats.org/drawingml/2006/table">
            <a:tbl>
              <a:tblPr/>
              <a:tblGrid>
                <a:gridCol w="1465652">
                  <a:extLst>
                    <a:ext uri="{9D8B030D-6E8A-4147-A177-3AD203B41FA5}">
                      <a16:colId xmlns:a16="http://schemas.microsoft.com/office/drawing/2014/main" val="3393620125"/>
                    </a:ext>
                  </a:extLst>
                </a:gridCol>
                <a:gridCol w="2371103">
                  <a:extLst>
                    <a:ext uri="{9D8B030D-6E8A-4147-A177-3AD203B41FA5}">
                      <a16:colId xmlns:a16="http://schemas.microsoft.com/office/drawing/2014/main" val="2872212268"/>
                    </a:ext>
                  </a:extLst>
                </a:gridCol>
                <a:gridCol w="2800072">
                  <a:extLst>
                    <a:ext uri="{9D8B030D-6E8A-4147-A177-3AD203B41FA5}">
                      <a16:colId xmlns:a16="http://schemas.microsoft.com/office/drawing/2014/main" val="20002"/>
                    </a:ext>
                  </a:extLst>
                </a:gridCol>
                <a:gridCol w="1048829">
                  <a:extLst>
                    <a:ext uri="{9D8B030D-6E8A-4147-A177-3AD203B41FA5}">
                      <a16:colId xmlns:a16="http://schemas.microsoft.com/office/drawing/2014/main" val="3351853508"/>
                    </a:ext>
                  </a:extLst>
                </a:gridCol>
                <a:gridCol w="1121789">
                  <a:extLst>
                    <a:ext uri="{9D8B030D-6E8A-4147-A177-3AD203B41FA5}">
                      <a16:colId xmlns:a16="http://schemas.microsoft.com/office/drawing/2014/main" val="1438485568"/>
                    </a:ext>
                  </a:extLst>
                </a:gridCol>
                <a:gridCol w="1039708">
                  <a:extLst>
                    <a:ext uri="{9D8B030D-6E8A-4147-A177-3AD203B41FA5}">
                      <a16:colId xmlns:a16="http://schemas.microsoft.com/office/drawing/2014/main" val="929851500"/>
                    </a:ext>
                  </a:extLst>
                </a:gridCol>
                <a:gridCol w="1445687">
                  <a:extLst>
                    <a:ext uri="{9D8B030D-6E8A-4147-A177-3AD203B41FA5}">
                      <a16:colId xmlns:a16="http://schemas.microsoft.com/office/drawing/2014/main" val="3327866906"/>
                    </a:ext>
                  </a:extLst>
                </a:gridCol>
              </a:tblGrid>
              <a:tr h="821433">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78584073"/>
                  </a:ext>
                </a:extLst>
              </a:tr>
              <a:tr h="211356">
                <a:tc gridSpan="6">
                  <a:txBody>
                    <a:bodyPr/>
                    <a:lstStyle/>
                    <a:p>
                      <a:pPr algn="l" fontAlgn="ctr"/>
                      <a:r>
                        <a:rPr lang="ru-RU" sz="1400" b="1" i="0" u="none" strike="noStrike" dirty="0">
                          <a:effectLst/>
                          <a:latin typeface="Times New Roman" panose="02020603050405020304" pitchFamily="18" charset="0"/>
                        </a:rPr>
                        <a:t>09. Жилище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77462791"/>
                  </a:ext>
                </a:extLst>
              </a:tr>
              <a:tr h="2311847">
                <a:tc>
                  <a:txBody>
                    <a:bodyPr/>
                    <a:lstStyle/>
                    <a:p>
                      <a:pPr algn="ctr" fontAlgn="ctr"/>
                      <a:r>
                        <a:rPr lang="ru-RU" sz="1400" b="0" i="0" u="none" strike="noStrike" dirty="0">
                          <a:effectLst/>
                          <a:latin typeface="Times New Roman" panose="02020603050405020304" pitchFamily="18" charset="0"/>
                        </a:rPr>
                        <a:t>Подпрограмма 1. </a:t>
                      </a:r>
                      <a:r>
                        <a:rPr lang="ru-RU" sz="1400" b="0" i="0" u="none" strike="noStrike" dirty="0" smtClean="0">
                          <a:effectLst/>
                          <a:latin typeface="Times New Roman" panose="02020603050405020304" pitchFamily="18" charset="0"/>
                        </a:rPr>
                        <a:t>«Создание </a:t>
                      </a:r>
                      <a:r>
                        <a:rPr lang="ru-RU" sz="1400" b="0" i="0" u="none" strike="noStrike" dirty="0">
                          <a:effectLst/>
                          <a:latin typeface="Times New Roman" panose="02020603050405020304" pitchFamily="18" charset="0"/>
                        </a:rPr>
                        <a:t>условий для жилищного </a:t>
                      </a:r>
                      <a:r>
                        <a:rPr lang="ru-RU" sz="1400" b="0" i="0" u="none" strike="noStrike" dirty="0" smtClean="0">
                          <a:effectLst/>
                          <a:latin typeface="Times New Roman" panose="02020603050405020304" pitchFamily="18" charset="0"/>
                        </a:rPr>
                        <a:t>строительства»</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Объем жилищного строительства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ПРФ от 04.02.2021 № 68 «Об оценке эффективности деятельности высших должностных лиц (руководителей высших исполнительных органов государственной власти) субъектов Российской Федерации и деятельности органов исполнительной власти субъектов Российской Федерации»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Миллион квадратных метров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0,044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0,163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894869"/>
                  </a:ext>
                </a:extLst>
              </a:tr>
              <a:tr h="2370667">
                <a:tc>
                  <a:txBody>
                    <a:bodyPr/>
                    <a:lstStyle/>
                    <a:p>
                      <a:pPr algn="ctr" fontAlgn="ctr"/>
                      <a:r>
                        <a:rPr lang="ru-RU" sz="1400" b="0" i="0" u="none" strike="noStrike" dirty="0" smtClean="0">
                          <a:effectLst/>
                          <a:latin typeface="Times New Roman" panose="02020603050405020304" pitchFamily="18" charset="0"/>
                        </a:rPr>
                        <a:t>Подпрограмма 2. «Обеспечение жильем молодых семей»</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семей, улучшивших жилищные условия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Указ ПРФ от 04.02.2021 № 68 «Об оценке эффективности деятельности высших должностных лиц (руководителей высших исполнительных органов государственной власти) субъектов Российской Федерации и деятельности органов исполнительной власти субъектов Российской Федерации»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Тысяча семей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0,001</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0,001</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Скругленный прямоугольник 2"/>
          <p:cNvSpPr/>
          <p:nvPr/>
        </p:nvSpPr>
        <p:spPr>
          <a:xfrm>
            <a:off x="438912" y="6281928"/>
            <a:ext cx="1216152" cy="4389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8880815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102</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53734750"/>
              </p:ext>
            </p:extLst>
          </p:nvPr>
        </p:nvGraphicFramePr>
        <p:xfrm>
          <a:off x="438912" y="101306"/>
          <a:ext cx="11292840" cy="3395427"/>
        </p:xfrm>
        <a:graphic>
          <a:graphicData uri="http://schemas.openxmlformats.org/drawingml/2006/table">
            <a:tbl>
              <a:tblPr/>
              <a:tblGrid>
                <a:gridCol w="1584621">
                  <a:extLst>
                    <a:ext uri="{9D8B030D-6E8A-4147-A177-3AD203B41FA5}">
                      <a16:colId xmlns:a16="http://schemas.microsoft.com/office/drawing/2014/main" val="3393620125"/>
                    </a:ext>
                  </a:extLst>
                </a:gridCol>
                <a:gridCol w="2252134">
                  <a:extLst>
                    <a:ext uri="{9D8B030D-6E8A-4147-A177-3AD203B41FA5}">
                      <a16:colId xmlns:a16="http://schemas.microsoft.com/office/drawing/2014/main" val="2872212268"/>
                    </a:ext>
                  </a:extLst>
                </a:gridCol>
                <a:gridCol w="2800072">
                  <a:extLst>
                    <a:ext uri="{9D8B030D-6E8A-4147-A177-3AD203B41FA5}">
                      <a16:colId xmlns:a16="http://schemas.microsoft.com/office/drawing/2014/main" val="20002"/>
                    </a:ext>
                  </a:extLst>
                </a:gridCol>
                <a:gridCol w="1048829">
                  <a:extLst>
                    <a:ext uri="{9D8B030D-6E8A-4147-A177-3AD203B41FA5}">
                      <a16:colId xmlns:a16="http://schemas.microsoft.com/office/drawing/2014/main" val="3351853508"/>
                    </a:ext>
                  </a:extLst>
                </a:gridCol>
                <a:gridCol w="1121789">
                  <a:extLst>
                    <a:ext uri="{9D8B030D-6E8A-4147-A177-3AD203B41FA5}">
                      <a16:colId xmlns:a16="http://schemas.microsoft.com/office/drawing/2014/main" val="1438485568"/>
                    </a:ext>
                  </a:extLst>
                </a:gridCol>
                <a:gridCol w="1039708">
                  <a:extLst>
                    <a:ext uri="{9D8B030D-6E8A-4147-A177-3AD203B41FA5}">
                      <a16:colId xmlns:a16="http://schemas.microsoft.com/office/drawing/2014/main" val="929851500"/>
                    </a:ext>
                  </a:extLst>
                </a:gridCol>
                <a:gridCol w="1445687">
                  <a:extLst>
                    <a:ext uri="{9D8B030D-6E8A-4147-A177-3AD203B41FA5}">
                      <a16:colId xmlns:a16="http://schemas.microsoft.com/office/drawing/2014/main" val="3327866906"/>
                    </a:ext>
                  </a:extLst>
                </a:gridCol>
              </a:tblGrid>
              <a:tr h="821433">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78584073"/>
                  </a:ext>
                </a:extLst>
              </a:tr>
              <a:tr h="211356">
                <a:tc gridSpan="6">
                  <a:txBody>
                    <a:bodyPr/>
                    <a:lstStyle/>
                    <a:p>
                      <a:pPr algn="l" fontAlgn="ctr"/>
                      <a:r>
                        <a:rPr lang="ru-RU" sz="1400" b="1" i="0" u="none" strike="noStrike" dirty="0">
                          <a:effectLst/>
                          <a:latin typeface="Times New Roman" panose="02020603050405020304" pitchFamily="18" charset="0"/>
                        </a:rPr>
                        <a:t>09. Жилище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77462791"/>
                  </a:ext>
                </a:extLst>
              </a:tr>
              <a:tr h="2311847">
                <a:tc>
                  <a:txBody>
                    <a:bodyPr/>
                    <a:lstStyle/>
                    <a:p>
                      <a:pPr algn="ctr" fontAlgn="ctr"/>
                      <a:r>
                        <a:rPr lang="ru-RU" sz="1400" b="0" i="0" u="none" strike="noStrike" dirty="0" smtClean="0">
                          <a:effectLst/>
                          <a:latin typeface="Times New Roman" panose="02020603050405020304" pitchFamily="18" charset="0"/>
                        </a:rPr>
                        <a:t>Подпрограмма 3. "Обеспечение жильем детей-сирот и детей, оставшихся без попечения родителей, лиц из числа детей-сирот и детей, оставшихся без попечения родителей"</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семей, улучшивших жилищные условия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Указ ПРФ от 04.02.2021 № 68 «Об оценке эффективности деятельности высших должностных лиц (руководителей высших исполнительных органов государственной власти) субъектов Российской Федерации и деятельности органов исполнительной власти субъектов Российской Федерации»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Тысяча семей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0,016</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0,016</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894869"/>
                  </a:ext>
                </a:extLst>
              </a:tr>
            </a:tbl>
          </a:graphicData>
        </a:graphic>
      </p:graphicFrame>
      <p:sp>
        <p:nvSpPr>
          <p:cNvPr id="3" name="Скругленный прямоугольник 2"/>
          <p:cNvSpPr/>
          <p:nvPr/>
        </p:nvSpPr>
        <p:spPr>
          <a:xfrm>
            <a:off x="438912" y="6281928"/>
            <a:ext cx="1216152" cy="4389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7757763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Прямоугольник 1"/>
          <p:cNvSpPr>
            <a:spLocks noChangeArrowheads="1"/>
          </p:cNvSpPr>
          <p:nvPr/>
        </p:nvSpPr>
        <p:spPr bwMode="auto">
          <a:xfrm>
            <a:off x="1232451" y="522549"/>
            <a:ext cx="6142383" cy="553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Tx/>
              <a:buNone/>
              <a:defRPr/>
            </a:pP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Развитие инженерной </a:t>
            </a: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инфраструктуры, энергоэффективности и отрасли обращения с отходами»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a:t>
            </a:r>
            <a:endPar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комфортных условий проживания, повышения качества и условий жизни населения на территории городского округа Воскресенск,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 развитие газификации на территории городского округа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Воскресенск</a:t>
            </a:r>
          </a:p>
          <a:p>
            <a:pPr algn="just">
              <a:lnSpc>
                <a:spcPct val="115000"/>
              </a:lnSpc>
              <a:spcBef>
                <a:spcPct val="0"/>
              </a:spcBef>
              <a:buClrTx/>
              <a:buFontTx/>
              <a:buNone/>
              <a:defRPr/>
            </a:pPr>
            <a:endPar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ClrTx/>
              <a:buFont typeface="Wingdings 3" panose="05040102010807070707" pitchFamily="18" charset="2"/>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496 198,7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457 629,8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637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8637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86373"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86374"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86375"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86376"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3388" y="617538"/>
            <a:ext cx="218916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8" descr="Инфраструктура — что это такое простыми словами | KtoNaNovenkogo.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027" y="3532604"/>
            <a:ext cx="2981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Овал 9"/>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103</a:t>
            </a:r>
            <a:endParaRPr lang="ru-RU" sz="900" dirty="0">
              <a:solidFill>
                <a:prstClr val="white"/>
              </a:solidFill>
            </a:endParaRPr>
          </a:p>
        </p:txBody>
      </p:sp>
    </p:spTree>
    <p:extLst>
      <p:ext uri="{BB962C8B-B14F-4D97-AF65-F5344CB8AC3E}">
        <p14:creationId xmlns:p14="http://schemas.microsoft.com/office/powerpoint/2010/main" val="22283161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104</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692825426"/>
              </p:ext>
            </p:extLst>
          </p:nvPr>
        </p:nvGraphicFramePr>
        <p:xfrm>
          <a:off x="307910" y="102636"/>
          <a:ext cx="11541190" cy="5544631"/>
        </p:xfrm>
        <a:graphic>
          <a:graphicData uri="http://schemas.openxmlformats.org/drawingml/2006/table">
            <a:tbl>
              <a:tblPr/>
              <a:tblGrid>
                <a:gridCol w="1539551">
                  <a:extLst>
                    <a:ext uri="{9D8B030D-6E8A-4147-A177-3AD203B41FA5}">
                      <a16:colId xmlns:a16="http://schemas.microsoft.com/office/drawing/2014/main" val="3162556555"/>
                    </a:ext>
                  </a:extLst>
                </a:gridCol>
                <a:gridCol w="3724462">
                  <a:extLst>
                    <a:ext uri="{9D8B030D-6E8A-4147-A177-3AD203B41FA5}">
                      <a16:colId xmlns:a16="http://schemas.microsoft.com/office/drawing/2014/main" val="1992485811"/>
                    </a:ext>
                  </a:extLst>
                </a:gridCol>
                <a:gridCol w="1575326">
                  <a:extLst>
                    <a:ext uri="{9D8B030D-6E8A-4147-A177-3AD203B41FA5}">
                      <a16:colId xmlns:a16="http://schemas.microsoft.com/office/drawing/2014/main" val="3059219019"/>
                    </a:ext>
                  </a:extLst>
                </a:gridCol>
                <a:gridCol w="895738">
                  <a:extLst>
                    <a:ext uri="{9D8B030D-6E8A-4147-A177-3AD203B41FA5}">
                      <a16:colId xmlns:a16="http://schemas.microsoft.com/office/drawing/2014/main" val="2479450669"/>
                    </a:ext>
                  </a:extLst>
                </a:gridCol>
                <a:gridCol w="1073021">
                  <a:extLst>
                    <a:ext uri="{9D8B030D-6E8A-4147-A177-3AD203B41FA5}">
                      <a16:colId xmlns:a16="http://schemas.microsoft.com/office/drawing/2014/main" val="116311886"/>
                    </a:ext>
                  </a:extLst>
                </a:gridCol>
                <a:gridCol w="1094792">
                  <a:extLst>
                    <a:ext uri="{9D8B030D-6E8A-4147-A177-3AD203B41FA5}">
                      <a16:colId xmlns:a16="http://schemas.microsoft.com/office/drawing/2014/main" val="2342517917"/>
                    </a:ext>
                  </a:extLst>
                </a:gridCol>
                <a:gridCol w="1638300">
                  <a:extLst>
                    <a:ext uri="{9D8B030D-6E8A-4147-A177-3AD203B41FA5}">
                      <a16:colId xmlns:a16="http://schemas.microsoft.com/office/drawing/2014/main" val="2139948244"/>
                    </a:ext>
                  </a:extLst>
                </a:gridCol>
              </a:tblGrid>
              <a:tr h="942052">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1923470"/>
                  </a:ext>
                </a:extLst>
              </a:tr>
              <a:tr h="246155">
                <a:tc gridSpan="6">
                  <a:txBody>
                    <a:bodyPr/>
                    <a:lstStyle/>
                    <a:p>
                      <a:pPr algn="l" fontAlgn="ctr"/>
                      <a:r>
                        <a:rPr lang="ru-RU" sz="1400" b="1" i="0" u="none" strike="noStrike" dirty="0">
                          <a:effectLst/>
                          <a:latin typeface="Times New Roman" panose="02020603050405020304" pitchFamily="18" charset="0"/>
                        </a:rPr>
                        <a:t>10. </a:t>
                      </a:r>
                      <a:r>
                        <a:rPr lang="ru-RU" sz="1400" b="1" i="0" u="none" strike="noStrike" dirty="0" smtClean="0">
                          <a:effectLst/>
                          <a:latin typeface="Times New Roman" panose="02020603050405020304" pitchFamily="18" charset="0"/>
                        </a:rPr>
                        <a:t>Развитие инженерной инфраструктуры, энергоэффективности и отрасли обращения с отходами</a:t>
                      </a:r>
                      <a:endParaRPr lang="ru-RU" sz="1400" b="1"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73349183"/>
                  </a:ext>
                </a:extLst>
              </a:tr>
              <a:tr h="1079824">
                <a:tc>
                  <a:txBody>
                    <a:bodyPr/>
                    <a:lstStyle/>
                    <a:p>
                      <a:pPr algn="ctr" fontAlgn="ctr"/>
                      <a:r>
                        <a:rPr lang="ru-RU" sz="1400" b="0" i="0" u="none" strike="noStrike" dirty="0" smtClean="0">
                          <a:effectLst/>
                          <a:latin typeface="Times New Roman" panose="02020603050405020304" pitchFamily="18" charset="0"/>
                        </a:rPr>
                        <a:t>Подпрограмма1 «Чистая вода»</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населения, обеспеченного качественной питьевой водой из систем централизованного водоснабжения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Региональный проект «Чистая вода»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99,1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99,1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687027"/>
                  </a:ext>
                </a:extLst>
              </a:tr>
              <a:tr h="1066800">
                <a:tc>
                  <a:txBody>
                    <a:bodyPr/>
                    <a:lstStyle/>
                    <a:p>
                      <a:pPr algn="ctr"/>
                      <a:r>
                        <a:rPr lang="ru-RU" sz="1400" dirty="0" smtClean="0">
                          <a:latin typeface="Times New Roman" panose="02020603050405020304" pitchFamily="18" charset="0"/>
                          <a:cs typeface="Times New Roman" panose="02020603050405020304" pitchFamily="18" charset="0"/>
                        </a:rPr>
                        <a:t>Подпрограмма 2 "Системы водоотведения«</a:t>
                      </a:r>
                    </a:p>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Увеличение доли сточных вод, очищенных до нормативных значений, в общем объеме сточных вод, пропущенных через очистные сооружения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60,5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700100"/>
                  </a:ext>
                </a:extLst>
              </a:tr>
              <a:tr h="2209800">
                <a:tc>
                  <a:txBody>
                    <a:bodyPr/>
                    <a:lstStyle/>
                    <a:p>
                      <a:r>
                        <a:rPr lang="ru-RU" sz="1400" dirty="0" smtClean="0">
                          <a:latin typeface="Times New Roman" panose="02020603050405020304" pitchFamily="18" charset="0"/>
                          <a:cs typeface="Times New Roman" panose="02020603050405020304" pitchFamily="18" charset="0"/>
                        </a:rPr>
                        <a:t>Подпрограмма 3 "Объекты теплоснабжения, инженерные коммуникации"</a:t>
                      </a:r>
                    </a:p>
                    <a:p>
                      <a:endParaRPr lang="ru-RU" dirty="0" smtClean="0"/>
                    </a:p>
                    <a:p>
                      <a:endParaRPr lang="ru-RU" dirty="0" smtClean="0"/>
                    </a:p>
                    <a:p>
                      <a:endParaRPr lang="ru-RU" dirty="0" smtClean="0"/>
                    </a:p>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созданных и восстановленных объектов коммунальной инфраструктуры, инженерных коммуникаций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Обращение Губернатора Московской области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028641"/>
                  </a:ext>
                </a:extLst>
              </a:tr>
            </a:tbl>
          </a:graphicData>
        </a:graphic>
      </p:graphicFrame>
      <p:sp>
        <p:nvSpPr>
          <p:cNvPr id="3" name="Скругленный прямоугольник 2"/>
          <p:cNvSpPr/>
          <p:nvPr/>
        </p:nvSpPr>
        <p:spPr>
          <a:xfrm>
            <a:off x="429768" y="6117336"/>
            <a:ext cx="1280160" cy="6309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1519039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105</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805811836"/>
              </p:ext>
            </p:extLst>
          </p:nvPr>
        </p:nvGraphicFramePr>
        <p:xfrm>
          <a:off x="345232" y="209550"/>
          <a:ext cx="11243388" cy="5808629"/>
        </p:xfrm>
        <a:graphic>
          <a:graphicData uri="http://schemas.openxmlformats.org/drawingml/2006/table">
            <a:tbl>
              <a:tblPr/>
              <a:tblGrid>
                <a:gridCol w="1766678">
                  <a:extLst>
                    <a:ext uri="{9D8B030D-6E8A-4147-A177-3AD203B41FA5}">
                      <a16:colId xmlns:a16="http://schemas.microsoft.com/office/drawing/2014/main" val="663597560"/>
                    </a:ext>
                  </a:extLst>
                </a:gridCol>
                <a:gridCol w="3747714">
                  <a:extLst>
                    <a:ext uri="{9D8B030D-6E8A-4147-A177-3AD203B41FA5}">
                      <a16:colId xmlns:a16="http://schemas.microsoft.com/office/drawing/2014/main" val="121702020"/>
                    </a:ext>
                  </a:extLst>
                </a:gridCol>
                <a:gridCol w="160176">
                  <a:extLst>
                    <a:ext uri="{9D8B030D-6E8A-4147-A177-3AD203B41FA5}">
                      <a16:colId xmlns:a16="http://schemas.microsoft.com/office/drawing/2014/main" val="4094481529"/>
                    </a:ext>
                  </a:extLst>
                </a:gridCol>
                <a:gridCol w="1295400">
                  <a:extLst>
                    <a:ext uri="{9D8B030D-6E8A-4147-A177-3AD203B41FA5}">
                      <a16:colId xmlns:a16="http://schemas.microsoft.com/office/drawing/2014/main" val="20003"/>
                    </a:ext>
                  </a:extLst>
                </a:gridCol>
                <a:gridCol w="880533">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126067">
                  <a:extLst>
                    <a:ext uri="{9D8B030D-6E8A-4147-A177-3AD203B41FA5}">
                      <a16:colId xmlns:a16="http://schemas.microsoft.com/office/drawing/2014/main" val="20006"/>
                    </a:ext>
                  </a:extLst>
                </a:gridCol>
                <a:gridCol w="1250820">
                  <a:extLst>
                    <a:ext uri="{9D8B030D-6E8A-4147-A177-3AD203B41FA5}">
                      <a16:colId xmlns:a16="http://schemas.microsoft.com/office/drawing/2014/main" val="2644440258"/>
                    </a:ext>
                  </a:extLst>
                </a:gridCol>
              </a:tblGrid>
              <a:tr h="932926">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gridSpan="2">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a:t>
                      </a:r>
                      <a:r>
                        <a:rPr lang="ru-RU" sz="1400" b="0" i="0" u="none" strike="noStrike" dirty="0" smtClean="0">
                          <a:effectLst/>
                          <a:latin typeface="Times New Roman" panose="02020603050405020304" pitchFamily="18" charset="0"/>
                        </a:rPr>
                        <a:t>   за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19700050"/>
                  </a:ext>
                </a:extLst>
              </a:tr>
              <a:tr h="400159">
                <a:tc gridSpan="7">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400" b="1" i="0" u="none" strike="noStrike" dirty="0">
                          <a:effectLst/>
                          <a:latin typeface="Times New Roman" panose="02020603050405020304" pitchFamily="18" charset="0"/>
                        </a:rPr>
                        <a:t>10. </a:t>
                      </a:r>
                      <a:r>
                        <a:rPr lang="ru-RU" sz="1400" b="1" i="0" u="none" strike="noStrike" dirty="0" smtClean="0">
                          <a:effectLst/>
                          <a:latin typeface="Times New Roman" panose="02020603050405020304" pitchFamily="18" charset="0"/>
                        </a:rPr>
                        <a:t>Развитие инженерной инфраструктуры, энергоэффективности и отрасли обращения с отходами</a:t>
                      </a:r>
                    </a:p>
                    <a:p>
                      <a:pPr algn="l" fontAlgn="ctr"/>
                      <a:endParaRPr lang="ru-RU" sz="1400" b="1"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61349860"/>
                  </a:ext>
                </a:extLst>
              </a:tr>
              <a:tr h="11850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Подпрограмма 3 "Объекты теплоснабжения, инженерные коммуникации"</a:t>
                      </a: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ru-RU" sz="1400" b="0" i="0" u="none" strike="noStrike" dirty="0">
                          <a:solidFill>
                            <a:srgbClr val="000000"/>
                          </a:solidFill>
                          <a:effectLst/>
                          <a:latin typeface="Times New Roman" panose="02020603050405020304" pitchFamily="18" charset="0"/>
                        </a:rPr>
                        <a:t>Доля актуальных схем теплоснабжения, водоснабжения и водоотведения, программ комплексного развития систем коммунальной инфраструктуры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055640"/>
                  </a:ext>
                </a:extLst>
              </a:tr>
              <a:tr h="989868">
                <a:tc rowSpan="4">
                  <a:txBody>
                    <a:bodyPr/>
                    <a:lstStyle/>
                    <a:p>
                      <a:pPr algn="ctr" fontAlgn="ctr"/>
                      <a:r>
                        <a:rPr lang="ru-RU" sz="1400" b="0" i="0" u="none" strike="noStrike" dirty="0" smtClean="0">
                          <a:effectLst/>
                          <a:latin typeface="Times New Roman" panose="02020603050405020304" pitchFamily="18" charset="0"/>
                        </a:rPr>
                        <a:t>Подпрограмма 5 «Энергосбережение и повышение энергетической эффективности»</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ru-RU" sz="1400" b="0" i="0" u="none" strike="noStrike" dirty="0">
                          <a:solidFill>
                            <a:srgbClr val="000000"/>
                          </a:solidFill>
                          <a:effectLst/>
                          <a:latin typeface="Times New Roman" panose="02020603050405020304" pitchFamily="18" charset="0"/>
                        </a:rPr>
                        <a:t>Доля зданий, строений, сооружений муниципальной собственности, соответствующих нормальному уровню энергетической эффективности и выше (А, B, C, D)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36,75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36,75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370399"/>
                  </a:ext>
                </a:extLst>
              </a:tr>
              <a:tr h="793646">
                <a:tc vMerge="1">
                  <a:txBody>
                    <a:bodyPr/>
                    <a:lstStyle/>
                    <a:p>
                      <a:endParaRPr lang="ru-RU"/>
                    </a:p>
                  </a:txBody>
                  <a:tcPr/>
                </a:tc>
                <a:tc gridSpan="2">
                  <a:txBody>
                    <a:bodyPr/>
                    <a:lstStyle/>
                    <a:p>
                      <a:pPr algn="l" fontAlgn="t"/>
                      <a:r>
                        <a:rPr lang="ru-RU" sz="1400" b="0" i="0" u="none" strike="noStrike" dirty="0">
                          <a:solidFill>
                            <a:srgbClr val="000000"/>
                          </a:solidFill>
                          <a:effectLst/>
                          <a:latin typeface="Times New Roman" panose="02020603050405020304" pitchFamily="18" charset="0"/>
                        </a:rPr>
                        <a:t>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26766">
                <a:tc vMerge="1">
                  <a:txBody>
                    <a:bodyPr/>
                    <a:lstStyle/>
                    <a:p>
                      <a:endParaRPr lang="ru-RU"/>
                    </a:p>
                  </a:txBody>
                  <a:tcPr/>
                </a:tc>
                <a:tc gridSpan="2">
                  <a:txBody>
                    <a:bodyPr/>
                    <a:lstStyle/>
                    <a:p>
                      <a:pPr algn="l" fontAlgn="t"/>
                      <a:r>
                        <a:rPr lang="ru-RU" sz="1400" b="0" i="0" u="none" strike="noStrike" dirty="0">
                          <a:solidFill>
                            <a:srgbClr val="000000"/>
                          </a:solidFill>
                          <a:effectLst/>
                          <a:latin typeface="Times New Roman" panose="02020603050405020304" pitchFamily="18" charset="0"/>
                        </a:rPr>
                        <a:t>Доля многоквартирных домов с присвоенными классами энергоэффективности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Государственная программа, 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11,86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3344">
                <a:tc vMerge="1">
                  <a:txBody>
                    <a:bodyPr/>
                    <a:lstStyle/>
                    <a:p>
                      <a:endParaRPr lang="ru-RU"/>
                    </a:p>
                  </a:txBody>
                  <a:tcPr/>
                </a:tc>
                <a:tc gridSpan="2">
                  <a:txBody>
                    <a:bodyPr/>
                    <a:lstStyle/>
                    <a:p>
                      <a:pPr algn="l" fontAlgn="t"/>
                      <a:r>
                        <a:rPr lang="ru-RU" sz="1400" b="0" i="0" u="none" strike="noStrike" dirty="0">
                          <a:solidFill>
                            <a:srgbClr val="000000"/>
                          </a:solidFill>
                          <a:effectLst/>
                          <a:latin typeface="Times New Roman" panose="02020603050405020304" pitchFamily="18" charset="0"/>
                        </a:rPr>
                        <a:t>Оснащенность многоквартирных домов общедомовыми (коллективными) приборами учета потребляемых энергетических ресурсов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Государственная программа, 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37,67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37,67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183376"/>
                  </a:ext>
                </a:extLst>
              </a:tr>
            </a:tbl>
          </a:graphicData>
        </a:graphic>
      </p:graphicFrame>
      <p:sp>
        <p:nvSpPr>
          <p:cNvPr id="3" name="Скругленный прямоугольник 2"/>
          <p:cNvSpPr/>
          <p:nvPr/>
        </p:nvSpPr>
        <p:spPr>
          <a:xfrm>
            <a:off x="345232" y="6099048"/>
            <a:ext cx="1300688" cy="6766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1391380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Прямоугольник 1"/>
          <p:cNvSpPr>
            <a:spLocks noChangeArrowheads="1"/>
          </p:cNvSpPr>
          <p:nvPr/>
        </p:nvSpPr>
        <p:spPr bwMode="auto">
          <a:xfrm>
            <a:off x="905071" y="312738"/>
            <a:ext cx="5178488" cy="458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«Предпринимательство» (11)</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endParaRPr lang="ru-RU" altLang="ru-RU" dirty="0">
              <a:ea typeface="Calibri" panose="020F0502020204030204" pitchFamily="34" charset="0"/>
            </a:endParaRPr>
          </a:p>
          <a:p>
            <a:pPr algn="just">
              <a:lnSpc>
                <a:spcPct val="115000"/>
              </a:lnSpc>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Достижение устойчиво высоких темпов экономического роста, обеспечивающих повышение уровня жизни жителей городского округа Воскресенск</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buClr>
                <a:srgbClr val="A53010"/>
              </a:buClr>
              <a:buFont typeface="Wingdings 3" panose="05040102010807070707" pitchFamily="18" charset="2"/>
              <a:buNone/>
              <a:defRPr/>
            </a:pPr>
            <a:endParaRPr lang="ru-RU" altLang="ru-RU" dirty="0"/>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2 090,0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2</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090,0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 typeface="Wingdings 3" panose="05040102010807070707" pitchFamily="18" charset="2"/>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19456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9456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9456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9456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9456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94568" name="Picture 2" descr="Совместное предпринимательст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88" y="3290094"/>
            <a:ext cx="31654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4" descr="Мероприятия, направленные на поддержку субъектов малого и среднег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039" y="769938"/>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Овал 9"/>
          <p:cNvSpPr/>
          <p:nvPr/>
        </p:nvSpPr>
        <p:spPr>
          <a:xfrm>
            <a:off x="11391986" y="6504300"/>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106</a:t>
            </a:r>
            <a:endParaRPr lang="ru-RU" sz="900" dirty="0">
              <a:solidFill>
                <a:prstClr val="white"/>
              </a:solidFill>
            </a:endParaRPr>
          </a:p>
        </p:txBody>
      </p:sp>
    </p:spTree>
    <p:extLst>
      <p:ext uri="{BB962C8B-B14F-4D97-AF65-F5344CB8AC3E}">
        <p14:creationId xmlns:p14="http://schemas.microsoft.com/office/powerpoint/2010/main" val="1466934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107</a:t>
            </a:fld>
            <a:endParaRPr lang="en-US"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43725294"/>
              </p:ext>
            </p:extLst>
          </p:nvPr>
        </p:nvGraphicFramePr>
        <p:xfrm>
          <a:off x="298580" y="71749"/>
          <a:ext cx="11196733" cy="5454656"/>
        </p:xfrm>
        <a:graphic>
          <a:graphicData uri="http://schemas.openxmlformats.org/drawingml/2006/table">
            <a:tbl>
              <a:tblPr/>
              <a:tblGrid>
                <a:gridCol w="1750471">
                  <a:extLst>
                    <a:ext uri="{9D8B030D-6E8A-4147-A177-3AD203B41FA5}">
                      <a16:colId xmlns:a16="http://schemas.microsoft.com/office/drawing/2014/main" val="3187098333"/>
                    </a:ext>
                  </a:extLst>
                </a:gridCol>
                <a:gridCol w="3536578">
                  <a:extLst>
                    <a:ext uri="{9D8B030D-6E8A-4147-A177-3AD203B41FA5}">
                      <a16:colId xmlns:a16="http://schemas.microsoft.com/office/drawing/2014/main" val="2555263585"/>
                    </a:ext>
                  </a:extLst>
                </a:gridCol>
                <a:gridCol w="1430992">
                  <a:extLst>
                    <a:ext uri="{9D8B030D-6E8A-4147-A177-3AD203B41FA5}">
                      <a16:colId xmlns:a16="http://schemas.microsoft.com/office/drawing/2014/main" val="4149346450"/>
                    </a:ext>
                  </a:extLst>
                </a:gridCol>
                <a:gridCol w="867746">
                  <a:extLst>
                    <a:ext uri="{9D8B030D-6E8A-4147-A177-3AD203B41FA5}">
                      <a16:colId xmlns:a16="http://schemas.microsoft.com/office/drawing/2014/main" val="640121379"/>
                    </a:ext>
                  </a:extLst>
                </a:gridCol>
                <a:gridCol w="1110343">
                  <a:extLst>
                    <a:ext uri="{9D8B030D-6E8A-4147-A177-3AD203B41FA5}">
                      <a16:colId xmlns:a16="http://schemas.microsoft.com/office/drawing/2014/main" val="3410236320"/>
                    </a:ext>
                  </a:extLst>
                </a:gridCol>
                <a:gridCol w="1119674">
                  <a:extLst>
                    <a:ext uri="{9D8B030D-6E8A-4147-A177-3AD203B41FA5}">
                      <a16:colId xmlns:a16="http://schemas.microsoft.com/office/drawing/2014/main" val="3968170288"/>
                    </a:ext>
                  </a:extLst>
                </a:gridCol>
                <a:gridCol w="1380929">
                  <a:extLst>
                    <a:ext uri="{9D8B030D-6E8A-4147-A177-3AD203B41FA5}">
                      <a16:colId xmlns:a16="http://schemas.microsoft.com/office/drawing/2014/main" val="4251212207"/>
                    </a:ext>
                  </a:extLst>
                </a:gridCol>
              </a:tblGrid>
              <a:tr h="60308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09577303"/>
                  </a:ext>
                </a:extLst>
              </a:tr>
              <a:tr h="157483">
                <a:tc gridSpan="6">
                  <a:txBody>
                    <a:bodyPr/>
                    <a:lstStyle/>
                    <a:p>
                      <a:pPr algn="l" fontAlgn="ctr"/>
                      <a:r>
                        <a:rPr lang="ru-RU" sz="1400" b="1" i="0" u="none" strike="noStrike" dirty="0">
                          <a:effectLst/>
                          <a:latin typeface="Times New Roman" panose="02020603050405020304" pitchFamily="18" charset="0"/>
                        </a:rPr>
                        <a:t>11. Предпринимательство</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9480203"/>
                  </a:ext>
                </a:extLst>
              </a:tr>
              <a:tr h="1610847">
                <a:tc rowSpan="3">
                  <a:txBody>
                    <a:bodyPr/>
                    <a:lstStyle/>
                    <a:p>
                      <a:pPr algn="ctr" fontAlgn="ctr"/>
                      <a:r>
                        <a:rPr lang="ru-RU" sz="1400" b="0" i="0" u="none" strike="noStrike" dirty="0" smtClean="0">
                          <a:effectLst/>
                          <a:latin typeface="Times New Roman" panose="02020603050405020304" pitchFamily="18" charset="0"/>
                        </a:rPr>
                        <a:t>Подпрограмма 3 "Развитие малого и среднего предпринимательства"</a:t>
                      </a:r>
                      <a:endParaRPr lang="ru-RU" sz="1400" b="0" i="0" u="none" strike="noStrike" dirty="0">
                        <a:effectLst/>
                        <a:latin typeface="Times New Roman" panose="02020603050405020304" pitchFamily="18" charset="0"/>
                      </a:endParaRP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27,67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340099"/>
                  </a:ext>
                </a:extLst>
              </a:tr>
              <a:tr h="104775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Число субъектов МСП в расчете на 10 тыс. человек населения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346,31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347,49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endParaRPr lang="ru-RU" sz="1400" b="0" i="0" u="none" strike="noStrike" dirty="0" smtClean="0">
                        <a:effectLst/>
                        <a:latin typeface="Times New Roman" panose="02020603050405020304" pitchFamily="18" charset="0"/>
                      </a:endParaRPr>
                    </a:p>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209502"/>
                  </a:ext>
                </a:extLst>
              </a:tr>
              <a:tr h="1676400">
                <a:tc vMerge="1">
                  <a:txBody>
                    <a:bodyPr/>
                    <a:lstStyle/>
                    <a:p>
                      <a:endParaRPr lang="ru-RU"/>
                    </a:p>
                  </a:txBody>
                  <a:tcPr/>
                </a:tc>
                <a:tc>
                  <a:txBody>
                    <a:bodyPr/>
                    <a:lstStyle/>
                    <a:p>
                      <a:pPr algn="l" fontAlgn="ctr"/>
                      <a:endParaRPr lang="ru-RU" sz="1400" b="0" i="0" u="none" strike="noStrike" dirty="0" smtClean="0">
                        <a:effectLst/>
                        <a:latin typeface="Times New Roman" panose="02020603050405020304" pitchFamily="18" charset="0"/>
                      </a:endParaRPr>
                    </a:p>
                    <a:p>
                      <a:pPr algn="l" fontAlgn="ctr"/>
                      <a:r>
                        <a:rPr lang="ru-RU" sz="1400" b="0" i="0" u="none" strike="noStrike" dirty="0" smtClean="0">
                          <a:effectLst/>
                          <a:latin typeface="Times New Roman" panose="02020603050405020304" pitchFamily="18" charset="0"/>
                        </a:rPr>
                        <a:t>Количество </a:t>
                      </a:r>
                      <a:r>
                        <a:rPr lang="ru-RU" sz="1400" b="0" i="0" u="none" strike="noStrike" dirty="0">
                          <a:effectLst/>
                          <a:latin typeface="Times New Roman" panose="02020603050405020304" pitchFamily="18" charset="0"/>
                        </a:rPr>
                        <a:t>вновь созданных субъектов малого и среднего бизнеса  </a:t>
                      </a:r>
                      <a:endParaRPr lang="ru-RU" sz="1400" b="0" i="0" u="none" strike="noStrike" dirty="0" smtClean="0">
                        <a:effectLst/>
                        <a:latin typeface="Times New Roman" panose="02020603050405020304" pitchFamily="18" charset="0"/>
                      </a:endParaRPr>
                    </a:p>
                    <a:p>
                      <a:pPr algn="l" fontAlgn="ctr"/>
                      <a:endParaRPr lang="ru-RU" sz="1400" b="0" i="0" u="none" strike="noStrike" dirty="0" smtClean="0">
                        <a:effectLst/>
                        <a:latin typeface="Times New Roman" panose="02020603050405020304" pitchFamily="18" charset="0"/>
                      </a:endParaRPr>
                    </a:p>
                    <a:p>
                      <a:pPr algn="l" fontAlgn="ctr"/>
                      <a:endParaRPr lang="ru-RU" sz="1400" b="0" i="0" u="none" strike="noStrike" dirty="0" smtClean="0">
                        <a:effectLst/>
                        <a:latin typeface="Times New Roman" panose="02020603050405020304" pitchFamily="18" charset="0"/>
                      </a:endParaRPr>
                    </a:p>
                    <a:p>
                      <a:pPr algn="l" fontAlgn="ctr"/>
                      <a:endParaRPr lang="ru-RU" sz="1400" b="0" i="0" u="none" strike="noStrike" dirty="0" smtClean="0">
                        <a:effectLst/>
                        <a:latin typeface="Times New Roman" panose="02020603050405020304" pitchFamily="18" charset="0"/>
                      </a:endParaRPr>
                    </a:p>
                    <a:p>
                      <a:pPr algn="l" fontAlgn="ctr"/>
                      <a:endParaRPr lang="ru-RU" sz="1400" b="0" i="0" u="none" strike="noStrike" dirty="0" smtClean="0">
                        <a:effectLst/>
                        <a:latin typeface="Times New Roman" panose="02020603050405020304" pitchFamily="18" charset="0"/>
                      </a:endParaRPr>
                    </a:p>
                    <a:p>
                      <a:pPr algn="l" fontAlgn="ctr"/>
                      <a:endParaRPr lang="ru-RU" sz="1400" b="0" i="0" u="none" strike="noStrike" dirty="0">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Приоритетный</a:t>
                      </a:r>
                    </a:p>
                    <a:p>
                      <a:pPr algn="ctr" fontAlgn="ct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Единиц</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780</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ru-RU" sz="1400" b="0" i="0" u="none" strike="noStrike" dirty="0" smtClean="0">
                        <a:effectLst/>
                        <a:latin typeface="Times New Roman" panose="02020603050405020304" pitchFamily="18" charset="0"/>
                      </a:endParaRPr>
                    </a:p>
                    <a:p>
                      <a:pPr algn="ctr" fontAlgn="t"/>
                      <a:r>
                        <a:rPr lang="ru-RU" sz="1400" b="0" i="0" u="none" strike="noStrike" dirty="0" smtClean="0">
                          <a:effectLst/>
                          <a:latin typeface="Times New Roman" panose="02020603050405020304" pitchFamily="18" charset="0"/>
                        </a:rPr>
                        <a:t>987</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ru-RU" sz="1400" b="0" i="0" u="none" strike="noStrike" dirty="0" smtClean="0">
                        <a:effectLst/>
                        <a:latin typeface="Times New Roman" panose="02020603050405020304" pitchFamily="18" charset="0"/>
                      </a:endParaRPr>
                    </a:p>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650357"/>
                  </a:ext>
                </a:extLst>
              </a:tr>
            </a:tbl>
          </a:graphicData>
        </a:graphic>
      </p:graphicFrame>
      <p:sp>
        <p:nvSpPr>
          <p:cNvPr id="3" name="Скругленный прямоугольник 2"/>
          <p:cNvSpPr/>
          <p:nvPr/>
        </p:nvSpPr>
        <p:spPr>
          <a:xfrm>
            <a:off x="283464" y="6281928"/>
            <a:ext cx="1536192" cy="4846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6968561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108</a:t>
            </a:fld>
            <a:endParaRPr lang="en-US"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68207384"/>
              </p:ext>
            </p:extLst>
          </p:nvPr>
        </p:nvGraphicFramePr>
        <p:xfrm>
          <a:off x="298580" y="71749"/>
          <a:ext cx="11196733" cy="5291884"/>
        </p:xfrm>
        <a:graphic>
          <a:graphicData uri="http://schemas.openxmlformats.org/drawingml/2006/table">
            <a:tbl>
              <a:tblPr/>
              <a:tblGrid>
                <a:gridCol w="1750471">
                  <a:extLst>
                    <a:ext uri="{9D8B030D-6E8A-4147-A177-3AD203B41FA5}">
                      <a16:colId xmlns:a16="http://schemas.microsoft.com/office/drawing/2014/main" val="3187098333"/>
                    </a:ext>
                  </a:extLst>
                </a:gridCol>
                <a:gridCol w="3536578">
                  <a:extLst>
                    <a:ext uri="{9D8B030D-6E8A-4147-A177-3AD203B41FA5}">
                      <a16:colId xmlns:a16="http://schemas.microsoft.com/office/drawing/2014/main" val="2555263585"/>
                    </a:ext>
                  </a:extLst>
                </a:gridCol>
                <a:gridCol w="1430992">
                  <a:extLst>
                    <a:ext uri="{9D8B030D-6E8A-4147-A177-3AD203B41FA5}">
                      <a16:colId xmlns:a16="http://schemas.microsoft.com/office/drawing/2014/main" val="4149346450"/>
                    </a:ext>
                  </a:extLst>
                </a:gridCol>
                <a:gridCol w="867746">
                  <a:extLst>
                    <a:ext uri="{9D8B030D-6E8A-4147-A177-3AD203B41FA5}">
                      <a16:colId xmlns:a16="http://schemas.microsoft.com/office/drawing/2014/main" val="640121379"/>
                    </a:ext>
                  </a:extLst>
                </a:gridCol>
                <a:gridCol w="1110343">
                  <a:extLst>
                    <a:ext uri="{9D8B030D-6E8A-4147-A177-3AD203B41FA5}">
                      <a16:colId xmlns:a16="http://schemas.microsoft.com/office/drawing/2014/main" val="3410236320"/>
                    </a:ext>
                  </a:extLst>
                </a:gridCol>
                <a:gridCol w="1119674">
                  <a:extLst>
                    <a:ext uri="{9D8B030D-6E8A-4147-A177-3AD203B41FA5}">
                      <a16:colId xmlns:a16="http://schemas.microsoft.com/office/drawing/2014/main" val="3968170288"/>
                    </a:ext>
                  </a:extLst>
                </a:gridCol>
                <a:gridCol w="1380929">
                  <a:extLst>
                    <a:ext uri="{9D8B030D-6E8A-4147-A177-3AD203B41FA5}">
                      <a16:colId xmlns:a16="http://schemas.microsoft.com/office/drawing/2014/main" val="4251212207"/>
                    </a:ext>
                  </a:extLst>
                </a:gridCol>
              </a:tblGrid>
              <a:tr h="60308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09577303"/>
                  </a:ext>
                </a:extLst>
              </a:tr>
              <a:tr h="157483">
                <a:tc gridSpan="6">
                  <a:txBody>
                    <a:bodyPr/>
                    <a:lstStyle/>
                    <a:p>
                      <a:pPr algn="l" fontAlgn="ctr"/>
                      <a:r>
                        <a:rPr lang="ru-RU" sz="1400" b="1" i="0" u="none" strike="noStrike" dirty="0">
                          <a:effectLst/>
                          <a:latin typeface="Times New Roman" panose="02020603050405020304" pitchFamily="18" charset="0"/>
                        </a:rPr>
                        <a:t>11. Предпринимательство</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9480203"/>
                  </a:ext>
                </a:extLst>
              </a:tr>
              <a:tr h="694330">
                <a:tc rowSpan="5">
                  <a:txBody>
                    <a:bodyPr/>
                    <a:lstStyle/>
                    <a:p>
                      <a:pPr algn="ctr" fontAlgn="ctr"/>
                      <a:r>
                        <a:rPr lang="ru-RU" sz="1400" b="0" i="0" u="none" strike="noStrike" dirty="0" smtClean="0">
                          <a:effectLst/>
                          <a:latin typeface="Times New Roman" panose="02020603050405020304" pitchFamily="18" charset="0"/>
                        </a:rPr>
                        <a:t>Подпрограмма 3 "Развитие малого и среднего предпринимательства"</a:t>
                      </a:r>
                      <a:endParaRPr lang="ru-RU" sz="1400" b="0" i="0" u="none" strike="noStrike" dirty="0">
                        <a:effectLst/>
                        <a:latin typeface="Times New Roman" panose="02020603050405020304" pitchFamily="18" charset="0"/>
                      </a:endParaRP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Обеспеченность населения предприятиями бытового обслуживания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 госпрограммы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Раб. мест /на 1000 жителей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8,18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340099"/>
                  </a:ext>
                </a:extLst>
              </a:tr>
              <a:tr h="104775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Обеспеченность населения предприятиями общественного питания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 госпрограммы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Пос. мест /на 1000 жителей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22,98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23,4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209502"/>
                  </a:ext>
                </a:extLst>
              </a:tr>
              <a:tr h="50165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вновь созданных субъектов малого и среднего бизнеса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834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1 011</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25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созданных рабочих мест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443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443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8425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Обеспеченность населения площадью торговых объектов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СЭР,</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 показатель госпрограммы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Кв. м. /на 1000 жителей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1247,5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1254,1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427" marR="6427" marT="64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650357"/>
                  </a:ext>
                </a:extLst>
              </a:tr>
            </a:tbl>
          </a:graphicData>
        </a:graphic>
      </p:graphicFrame>
      <p:sp>
        <p:nvSpPr>
          <p:cNvPr id="3" name="Скругленный прямоугольник 2"/>
          <p:cNvSpPr/>
          <p:nvPr/>
        </p:nvSpPr>
        <p:spPr>
          <a:xfrm>
            <a:off x="283464" y="6281928"/>
            <a:ext cx="1536192" cy="4846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0988208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Прямоугольник 1"/>
          <p:cNvSpPr>
            <a:spLocks noChangeArrowheads="1"/>
          </p:cNvSpPr>
          <p:nvPr/>
        </p:nvSpPr>
        <p:spPr bwMode="auto">
          <a:xfrm>
            <a:off x="1302026" y="312739"/>
            <a:ext cx="5009875"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«Управление имуществом и муниципальными финансами» (12)</a:t>
            </a:r>
          </a:p>
          <a:p>
            <a:pPr algn="ctr">
              <a:buClr>
                <a:srgbClr val="A53010"/>
              </a:buClr>
              <a:buFont typeface="Wingdings 3" panose="05040102010807070707" pitchFamily="18" charset="2"/>
              <a:buNone/>
              <a:defRPr/>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lgn="just">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эффективности управления имуществом и финансами городского округа Воскресенск Московской области, совершенствование муниципальной службы городского округа Воскресенск.</a:t>
            </a:r>
          </a:p>
          <a:p>
            <a:pPr algn="just">
              <a:buClr>
                <a:srgbClr val="A53010"/>
              </a:buClr>
              <a:buFont typeface="Wingdings 3" panose="05040102010807070707" pitchFamily="18" charset="2"/>
              <a:buNone/>
              <a:defRPr/>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974 377,4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963 545,2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480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0480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0480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0480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0480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0480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04809" name="Picture 6" descr="Муниципальное имущест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113" y="2887663"/>
            <a:ext cx="3088304" cy="246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0" name="Picture 8" descr="муниципальное имущество | Евпаторийская Здравниц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150" y="617538"/>
            <a:ext cx="2682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Овал 10"/>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109</a:t>
            </a:r>
            <a:endParaRPr lang="ru-RU" sz="900" dirty="0">
              <a:solidFill>
                <a:prstClr val="white"/>
              </a:solidFill>
            </a:endParaRPr>
          </a:p>
        </p:txBody>
      </p:sp>
    </p:spTree>
    <p:extLst>
      <p:ext uri="{BB962C8B-B14F-4D97-AF65-F5344CB8AC3E}">
        <p14:creationId xmlns:p14="http://schemas.microsoft.com/office/powerpoint/2010/main" val="2682734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52A9C73-06ED-419B-81B5-491CBFC22330}"/>
              </a:ext>
            </a:extLst>
          </p:cNvPr>
          <p:cNvSpPr>
            <a:spLocks noGrp="1"/>
          </p:cNvSpPr>
          <p:nvPr>
            <p:ph idx="1"/>
          </p:nvPr>
        </p:nvSpPr>
        <p:spPr>
          <a:xfrm>
            <a:off x="310243" y="1240972"/>
            <a:ext cx="6090557" cy="4935992"/>
          </a:xfrm>
        </p:spPr>
        <p:txBody>
          <a:bodyPr rtlCol="0"/>
          <a:lstStyle/>
          <a:p>
            <a:pPr marL="114300" indent="0" algn="just">
              <a:buNone/>
            </a:pPr>
            <a:r>
              <a:rPr lang="ru-RU" altLang="ru-RU" sz="1200" b="1" u="sng" dirty="0">
                <a:latin typeface="Times New Roman" panose="02020603050405020304" pitchFamily="18" charset="0"/>
                <a:cs typeface="Times New Roman" panose="02020603050405020304" pitchFamily="18" charset="0"/>
              </a:rPr>
              <a:t>Бюджет</a:t>
            </a:r>
            <a:r>
              <a:rPr lang="ru-RU" altLang="ru-RU" sz="1200" b="1" dirty="0">
                <a:latin typeface="Times New Roman" panose="02020603050405020304" pitchFamily="18" charset="0"/>
                <a:cs typeface="Times New Roman" panose="02020603050405020304" pitchFamily="18" charset="0"/>
              </a:rPr>
              <a:t> – форма образования и расходования денежных средств, предназначенных для финансового обеспечения задач и функций органов местного самоуправления;</a:t>
            </a:r>
          </a:p>
          <a:p>
            <a:pPr marL="114300" indent="0" algn="just">
              <a:buNone/>
            </a:pPr>
            <a:r>
              <a:rPr lang="ru-RU" altLang="ru-RU" sz="1200" b="1" u="sng" dirty="0">
                <a:latin typeface="Times New Roman" panose="02020603050405020304" pitchFamily="18" charset="0"/>
                <a:cs typeface="Times New Roman" panose="02020603050405020304" pitchFamily="18" charset="0"/>
              </a:rPr>
              <a:t>Бюджетный процесс </a:t>
            </a:r>
            <a:r>
              <a:rPr lang="ru-RU" altLang="ru-RU" sz="1200" b="1" dirty="0">
                <a:latin typeface="Times New Roman" panose="02020603050405020304" pitchFamily="18" charset="0"/>
                <a:cs typeface="Times New Roman" panose="02020603050405020304" pitchFamily="18" charset="0"/>
              </a:rPr>
              <a:t>– деятельность органов местного самоуправления по составлению и рассмотрению проекта бюджета, утверждению и исполнению бюджета, контролю за его исполнением, осуществлением бюджетного учета, рассмотрению и утверждению бюджетной отчетности и внешних проверок;</a:t>
            </a:r>
          </a:p>
          <a:p>
            <a:pPr marL="114300" indent="0" algn="just">
              <a:buNone/>
            </a:pPr>
            <a:endParaRPr lang="ru-RU" altLang="ru-RU" sz="1200" b="1" u="sng" dirty="0">
              <a:latin typeface="Times New Roman" panose="02020603050405020304" pitchFamily="18" charset="0"/>
              <a:cs typeface="Times New Roman" panose="02020603050405020304" pitchFamily="18" charset="0"/>
            </a:endParaRPr>
          </a:p>
          <a:p>
            <a:pPr marL="114300" indent="0" algn="just">
              <a:buNone/>
            </a:pPr>
            <a:r>
              <a:rPr lang="ru-RU" altLang="ru-RU" sz="1200" b="1" u="sng" dirty="0">
                <a:latin typeface="Times New Roman" panose="02020603050405020304" pitchFamily="18" charset="0"/>
                <a:cs typeface="Times New Roman" panose="02020603050405020304" pitchFamily="18" charset="0"/>
              </a:rPr>
              <a:t>Межбюджетные трансферты </a:t>
            </a:r>
            <a:r>
              <a:rPr lang="ru-RU" altLang="ru-RU" sz="1200" b="1" i="1" dirty="0">
                <a:latin typeface="Times New Roman" panose="02020603050405020304" pitchFamily="18" charset="0"/>
                <a:cs typeface="Times New Roman" panose="02020603050405020304" pitchFamily="18" charset="0"/>
              </a:rPr>
              <a:t>– </a:t>
            </a:r>
            <a:r>
              <a:rPr lang="ru-RU" altLang="ru-RU" sz="1200" b="1" dirty="0">
                <a:latin typeface="Times New Roman" panose="02020603050405020304" pitchFamily="18" charset="0"/>
                <a:cs typeface="Times New Roman" panose="02020603050405020304" pitchFamily="18" charset="0"/>
              </a:rPr>
              <a:t>денежные средства, перечисляемые из одного бюджета бюджетной системы Российской Федерации другому</a:t>
            </a:r>
          </a:p>
          <a:p>
            <a:pPr marL="114300" indent="0" algn="just">
              <a:buNone/>
            </a:pPr>
            <a:endParaRPr lang="ru-RU" altLang="ru-RU" sz="1000" b="1" dirty="0">
              <a:latin typeface="Times New Roman" panose="02020603050405020304" pitchFamily="18" charset="0"/>
              <a:cs typeface="Times New Roman" panose="02020603050405020304" pitchFamily="18" charset="0"/>
            </a:endParaRPr>
          </a:p>
          <a:p>
            <a:pPr marL="114300" indent="0" algn="just">
              <a:buNone/>
            </a:pPr>
            <a:endParaRPr lang="ru-RU" altLang="ru-RU" sz="1000" b="1" dirty="0">
              <a:latin typeface="Times New Roman" panose="02020603050405020304" pitchFamily="18" charset="0"/>
              <a:cs typeface="Times New Roman" panose="02020603050405020304" pitchFamily="18" charset="0"/>
            </a:endParaRPr>
          </a:p>
          <a:p>
            <a:pPr marL="0" indent="0" rtl="0">
              <a:buNone/>
            </a:pPr>
            <a:endParaRPr lang="ru-RU" sz="1800"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11</a:t>
            </a:fld>
            <a:endParaRPr lang="ru-RU" noProof="0" dirty="0"/>
          </a:p>
        </p:txBody>
      </p:sp>
      <p:pic>
        <p:nvPicPr>
          <p:cNvPr id="7" name="Рисунок 6">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340542" y="122322"/>
            <a:ext cx="4117411" cy="3139862"/>
          </a:xfrm>
        </p:spPr>
      </p:pic>
      <p:sp>
        <p:nvSpPr>
          <p:cNvPr id="2" name="Заголовок 1">
            <a:extLst>
              <a:ext uri="{FF2B5EF4-FFF2-40B4-BE49-F238E27FC236}">
                <a16:creationId xmlns:a16="http://schemas.microsoft.com/office/drawing/2014/main" id="{E2C50832-0B36-43C5-98EC-4CD165D78718}"/>
              </a:ext>
            </a:extLst>
          </p:cNvPr>
          <p:cNvSpPr>
            <a:spLocks noGrp="1"/>
          </p:cNvSpPr>
          <p:nvPr>
            <p:ph type="title"/>
          </p:nvPr>
        </p:nvSpPr>
        <p:spPr>
          <a:xfrm>
            <a:off x="515938" y="212271"/>
            <a:ext cx="4937211" cy="1224643"/>
          </a:xfrm>
        </p:spPr>
        <p:txBody>
          <a:bodyPr rtlCol="0"/>
          <a:lstStyle/>
          <a:p>
            <a:pPr rtl="0"/>
            <a:r>
              <a:rPr lang="ru-RU" sz="2400" dirty="0">
                <a:effectLst>
                  <a:outerShdw blurRad="38100" dist="38100" dir="2700000" algn="tl">
                    <a:srgbClr val="000000">
                      <a:alpha val="43137"/>
                    </a:srgbClr>
                  </a:outerShdw>
                </a:effectLst>
              </a:rPr>
              <a:t>Основные понятия и определения</a:t>
            </a:r>
            <a:r>
              <a:rPr lang="ru-RU" dirty="0"/>
              <a:t/>
            </a:r>
            <a:br>
              <a:rPr lang="ru-RU" dirty="0"/>
            </a:br>
            <a:endParaRPr lang="ru-RU"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6" y="3133725"/>
            <a:ext cx="7448550" cy="3619499"/>
          </a:xfrm>
          <a:prstGeom prst="rect">
            <a:avLst/>
          </a:prstGeom>
        </p:spPr>
      </p:pic>
    </p:spTree>
    <p:extLst>
      <p:ext uri="{BB962C8B-B14F-4D97-AF65-F5344CB8AC3E}">
        <p14:creationId xmlns:p14="http://schemas.microsoft.com/office/powerpoint/2010/main" val="4335613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110</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97986031"/>
              </p:ext>
            </p:extLst>
          </p:nvPr>
        </p:nvGraphicFramePr>
        <p:xfrm>
          <a:off x="289250" y="93308"/>
          <a:ext cx="11374014" cy="5795181"/>
        </p:xfrm>
        <a:graphic>
          <a:graphicData uri="http://schemas.openxmlformats.org/drawingml/2006/table">
            <a:tbl>
              <a:tblPr/>
              <a:tblGrid>
                <a:gridCol w="1866858">
                  <a:extLst>
                    <a:ext uri="{9D8B030D-6E8A-4147-A177-3AD203B41FA5}">
                      <a16:colId xmlns:a16="http://schemas.microsoft.com/office/drawing/2014/main" val="3173592870"/>
                    </a:ext>
                  </a:extLst>
                </a:gridCol>
                <a:gridCol w="3264979">
                  <a:extLst>
                    <a:ext uri="{9D8B030D-6E8A-4147-A177-3AD203B41FA5}">
                      <a16:colId xmlns:a16="http://schemas.microsoft.com/office/drawing/2014/main" val="2938201441"/>
                    </a:ext>
                  </a:extLst>
                </a:gridCol>
                <a:gridCol w="1175657">
                  <a:extLst>
                    <a:ext uri="{9D8B030D-6E8A-4147-A177-3AD203B41FA5}">
                      <a16:colId xmlns:a16="http://schemas.microsoft.com/office/drawing/2014/main" val="4199731950"/>
                    </a:ext>
                  </a:extLst>
                </a:gridCol>
                <a:gridCol w="877078">
                  <a:extLst>
                    <a:ext uri="{9D8B030D-6E8A-4147-A177-3AD203B41FA5}">
                      <a16:colId xmlns:a16="http://schemas.microsoft.com/office/drawing/2014/main" val="2043561527"/>
                    </a:ext>
                  </a:extLst>
                </a:gridCol>
                <a:gridCol w="1138334">
                  <a:extLst>
                    <a:ext uri="{9D8B030D-6E8A-4147-A177-3AD203B41FA5}">
                      <a16:colId xmlns:a16="http://schemas.microsoft.com/office/drawing/2014/main" val="3037608129"/>
                    </a:ext>
                  </a:extLst>
                </a:gridCol>
                <a:gridCol w="989045">
                  <a:extLst>
                    <a:ext uri="{9D8B030D-6E8A-4147-A177-3AD203B41FA5}">
                      <a16:colId xmlns:a16="http://schemas.microsoft.com/office/drawing/2014/main" val="1618426977"/>
                    </a:ext>
                  </a:extLst>
                </a:gridCol>
                <a:gridCol w="2062063">
                  <a:extLst>
                    <a:ext uri="{9D8B030D-6E8A-4147-A177-3AD203B41FA5}">
                      <a16:colId xmlns:a16="http://schemas.microsoft.com/office/drawing/2014/main" val="2124666161"/>
                    </a:ext>
                  </a:extLst>
                </a:gridCol>
              </a:tblGrid>
              <a:tr h="466869">
                <a:tc gridSpan="2">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Наименование муниципальной программы//показателя</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Тип показателя</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Единица измерения</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Причины невыполнения показателя</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10337574"/>
                  </a:ext>
                </a:extLst>
              </a:tr>
              <a:tr h="122104">
                <a:tc gridSpan="6">
                  <a:txBody>
                    <a:bodyPr/>
                    <a:lstStyle/>
                    <a:p>
                      <a:pPr algn="l" fontAlgn="ctr"/>
                      <a:r>
                        <a:rPr lang="ru-RU" sz="1400" b="1" i="0" u="none" strike="noStrike" dirty="0">
                          <a:effectLst/>
                          <a:latin typeface="Times New Roman" panose="02020603050405020304" pitchFamily="18" charset="0"/>
                          <a:cs typeface="Times New Roman" panose="02020603050405020304" pitchFamily="18" charset="0"/>
                        </a:rPr>
                        <a:t>12. Управление имуществом и муниципальными финансами</a:t>
                      </a: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cs typeface="Times New Roman" panose="02020603050405020304" pitchFamily="18" charset="0"/>
                        </a:rPr>
                        <a:t> </a:t>
                      </a: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22405934"/>
                  </a:ext>
                </a:extLst>
              </a:tr>
              <a:tr h="366312">
                <a:tc rowSpan="3">
                  <a:txBody>
                    <a:bodyPr/>
                    <a:lstStyle/>
                    <a:p>
                      <a:pPr algn="ctr"/>
                      <a:r>
                        <a:rPr lang="ru-RU" sz="1400" dirty="0" smtClean="0">
                          <a:latin typeface="Times New Roman" panose="02020603050405020304" pitchFamily="18" charset="0"/>
                          <a:cs typeface="Times New Roman" panose="02020603050405020304" pitchFamily="18" charset="0"/>
                        </a:rPr>
                        <a:t>Подпрограмма 1. "Эффективное управление имущественным комплексом"</a:t>
                      </a:r>
                      <a:endParaRPr lang="ru-RU" sz="1400" dirty="0">
                        <a:latin typeface="Times New Roman" panose="02020603050405020304" pitchFamily="18" charset="0"/>
                        <a:cs typeface="Times New Roman" panose="02020603050405020304" pitchFamily="18" charset="0"/>
                      </a:endParaRPr>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Эффективность работы по взысканию задолженности по арендной плате за муниципальное имущество и землю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Рейтинг-45</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Закон МО 10.12.2020 № 270/2020-ОЗ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cs typeface="Times New Roman" panose="02020603050405020304" pitchFamily="18" charset="0"/>
                        </a:rPr>
                        <a:t>Выполнен</a:t>
                      </a:r>
                      <a:endParaRPr lang="ru-RU" sz="1400" b="0" i="0" u="none" strike="noStrike" dirty="0">
                        <a:effectLst/>
                        <a:latin typeface="Times New Roman" panose="02020603050405020304" pitchFamily="18" charset="0"/>
                        <a:cs typeface="Times New Roman" panose="02020603050405020304" pitchFamily="18" charset="0"/>
                      </a:endParaRPr>
                    </a:p>
                  </a:txBody>
                  <a:tcPr marL="5137" marR="5137" marT="51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489920"/>
                  </a:ext>
                </a:extLst>
              </a:tr>
              <a:tr h="134314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Поступления доходов в бюджет муниципального образования от распоряжения земельными участками, государственная собственность на которые не разграничена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Рейтинг-45</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Закон МО 10.12.2020 № 270/2020-ОЗ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cs typeface="Times New Roman" panose="02020603050405020304" pitchFamily="18" charset="0"/>
                        </a:rPr>
                        <a:t>Выполнен</a:t>
                      </a: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a:effectLst/>
                        <a:latin typeface="Times New Roman" panose="02020603050405020304" pitchFamily="18" charset="0"/>
                        <a:cs typeface="Times New Roman" panose="02020603050405020304" pitchFamily="18" charset="0"/>
                      </a:endParaRPr>
                    </a:p>
                  </a:txBody>
                  <a:tcPr marL="5137" marR="5137" marT="51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338533"/>
                  </a:ext>
                </a:extLst>
              </a:tr>
              <a:tr h="284909">
                <a:tc vMerge="1">
                  <a:txBody>
                    <a:bodyPr/>
                    <a:lstStyle/>
                    <a:p>
                      <a:endParaRPr lang="ru-RU" dirty="0"/>
                    </a:p>
                  </a:txBody>
                  <a:tcPr marL="5137" marR="5137" marT="51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Эффективность работы по взысканию задолженности по арендной плате за земельные участки, государственная собственность на которые не разграничена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Рейтинг-45</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Закон МО 10.12.2020 № 270/2020-ОЗ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cs typeface="Times New Roman" panose="02020603050405020304" pitchFamily="18" charset="0"/>
                        </a:rPr>
                        <a:t>Выполнен</a:t>
                      </a:r>
                    </a:p>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622440"/>
                  </a:ext>
                </a:extLst>
              </a:tr>
            </a:tbl>
          </a:graphicData>
        </a:graphic>
      </p:graphicFrame>
      <p:sp>
        <p:nvSpPr>
          <p:cNvPr id="4" name="Скругленный прямоугольник 3"/>
          <p:cNvSpPr/>
          <p:nvPr/>
        </p:nvSpPr>
        <p:spPr>
          <a:xfrm>
            <a:off x="420624" y="6199632"/>
            <a:ext cx="1234440" cy="576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3387928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111</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82011694"/>
              </p:ext>
            </p:extLst>
          </p:nvPr>
        </p:nvGraphicFramePr>
        <p:xfrm>
          <a:off x="280112" y="46700"/>
          <a:ext cx="11578513" cy="5582006"/>
        </p:xfrm>
        <a:graphic>
          <a:graphicData uri="http://schemas.openxmlformats.org/drawingml/2006/table">
            <a:tbl>
              <a:tblPr/>
              <a:tblGrid>
                <a:gridCol w="1424863">
                  <a:extLst>
                    <a:ext uri="{9D8B030D-6E8A-4147-A177-3AD203B41FA5}">
                      <a16:colId xmlns:a16="http://schemas.microsoft.com/office/drawing/2014/main" val="1321297963"/>
                    </a:ext>
                  </a:extLst>
                </a:gridCol>
                <a:gridCol w="2638425">
                  <a:extLst>
                    <a:ext uri="{9D8B030D-6E8A-4147-A177-3AD203B41FA5}">
                      <a16:colId xmlns:a16="http://schemas.microsoft.com/office/drawing/2014/main" val="3411036925"/>
                    </a:ext>
                  </a:extLst>
                </a:gridCol>
                <a:gridCol w="1346200">
                  <a:extLst>
                    <a:ext uri="{9D8B030D-6E8A-4147-A177-3AD203B41FA5}">
                      <a16:colId xmlns:a16="http://schemas.microsoft.com/office/drawing/2014/main" val="20002"/>
                    </a:ext>
                  </a:extLst>
                </a:gridCol>
                <a:gridCol w="965200">
                  <a:extLst>
                    <a:ext uri="{9D8B030D-6E8A-4147-A177-3AD203B41FA5}">
                      <a16:colId xmlns:a16="http://schemas.microsoft.com/office/drawing/2014/main" val="20003"/>
                    </a:ext>
                  </a:extLst>
                </a:gridCol>
                <a:gridCol w="1092200">
                  <a:extLst>
                    <a:ext uri="{9D8B030D-6E8A-4147-A177-3AD203B41FA5}">
                      <a16:colId xmlns:a16="http://schemas.microsoft.com/office/drawing/2014/main" val="20004"/>
                    </a:ext>
                  </a:extLst>
                </a:gridCol>
                <a:gridCol w="1032933">
                  <a:extLst>
                    <a:ext uri="{9D8B030D-6E8A-4147-A177-3AD203B41FA5}">
                      <a16:colId xmlns:a16="http://schemas.microsoft.com/office/drawing/2014/main" val="20005"/>
                    </a:ext>
                  </a:extLst>
                </a:gridCol>
                <a:gridCol w="3078692">
                  <a:extLst>
                    <a:ext uri="{9D8B030D-6E8A-4147-A177-3AD203B41FA5}">
                      <a16:colId xmlns:a16="http://schemas.microsoft.com/office/drawing/2014/main" val="3748999594"/>
                    </a:ext>
                  </a:extLst>
                </a:gridCol>
              </a:tblGrid>
              <a:tr h="707582">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79700748"/>
                  </a:ext>
                </a:extLst>
              </a:tr>
              <a:tr h="185061">
                <a:tc gridSpan="6">
                  <a:txBody>
                    <a:bodyPr/>
                    <a:lstStyle/>
                    <a:p>
                      <a:pPr algn="l" fontAlgn="ctr"/>
                      <a:r>
                        <a:rPr lang="ru-RU" sz="1400" b="1" i="0" u="none" strike="noStrike" dirty="0">
                          <a:effectLst/>
                          <a:latin typeface="Times New Roman" panose="02020603050405020304" pitchFamily="18" charset="0"/>
                        </a:rPr>
                        <a:t>12. Управление имуществом и муниципальными финансами</a:t>
                      </a:r>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7798" marR="7798" marT="7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6953757"/>
                  </a:ext>
                </a:extLst>
              </a:tr>
              <a:tr h="37012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Подпрограмма 1.</a:t>
                      </a:r>
                      <a:r>
                        <a:rPr lang="ru-RU" sz="1400" dirty="0" smtClean="0">
                          <a:latin typeface="Times New Roman" panose="02020603050405020304" pitchFamily="18" charset="0"/>
                          <a:cs typeface="Times New Roman" panose="02020603050405020304" pitchFamily="18" charset="0"/>
                        </a:rPr>
                        <a:t> «Эффективное управление имущественным комплексом»</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ru-RU" dirty="0"/>
                    </a:p>
                  </a:txBody>
                  <a:tcPr marL="7798" marR="7798" marT="77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Поступления доходов в бюджет муниципального образования от распоряжения муниципальным имуществом и землей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целевой показатель</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Рейтинг-45</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Закон МО 10.12.2020 № 270/2020-ОЗ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7798" marR="7798" marT="77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456606"/>
                  </a:ext>
                </a:extLst>
              </a:tr>
              <a:tr h="555180">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Предоставление земельных участков многодетным семьям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Закон МО 01.06.2011 № 73/2011-ОЗ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effectLst/>
                          <a:latin typeface="Times New Roman" panose="02020603050405020304" pitchFamily="18" charset="0"/>
                        </a:rPr>
                        <a:t>Показатель не достигнут в связи с отказом многодетных семей от предлагаемых участков, входящих в перечень на 2024 год, а также получением многодетными семьями денежных выплат взамен земельных участков. В 2024 взамен земельных участков 66 многодетных семей получили денежные выплаты. Для дальнейшего достижения показателя в 2025г. дополнительно сформированы и осуществляется постановка на кадастровый учет 206 земельных участков.</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827895"/>
                  </a:ext>
                </a:extLst>
              </a:tr>
            </a:tbl>
          </a:graphicData>
        </a:graphic>
      </p:graphicFrame>
      <p:sp>
        <p:nvSpPr>
          <p:cNvPr id="3" name="Скругленный прямоугольник 2"/>
          <p:cNvSpPr/>
          <p:nvPr/>
        </p:nvSpPr>
        <p:spPr>
          <a:xfrm>
            <a:off x="448056" y="6236208"/>
            <a:ext cx="1179576" cy="54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5512851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112</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778564904"/>
              </p:ext>
            </p:extLst>
          </p:nvPr>
        </p:nvGraphicFramePr>
        <p:xfrm>
          <a:off x="152401" y="238125"/>
          <a:ext cx="11505755" cy="5592715"/>
        </p:xfrm>
        <a:graphic>
          <a:graphicData uri="http://schemas.openxmlformats.org/drawingml/2006/table">
            <a:tbl>
              <a:tblPr/>
              <a:tblGrid>
                <a:gridCol w="1880584">
                  <a:extLst>
                    <a:ext uri="{9D8B030D-6E8A-4147-A177-3AD203B41FA5}">
                      <a16:colId xmlns:a16="http://schemas.microsoft.com/office/drawing/2014/main" val="2367816001"/>
                    </a:ext>
                  </a:extLst>
                </a:gridCol>
                <a:gridCol w="2563659">
                  <a:extLst>
                    <a:ext uri="{9D8B030D-6E8A-4147-A177-3AD203B41FA5}">
                      <a16:colId xmlns:a16="http://schemas.microsoft.com/office/drawing/2014/main" val="2088483985"/>
                    </a:ext>
                  </a:extLst>
                </a:gridCol>
                <a:gridCol w="1460433">
                  <a:extLst>
                    <a:ext uri="{9D8B030D-6E8A-4147-A177-3AD203B41FA5}">
                      <a16:colId xmlns:a16="http://schemas.microsoft.com/office/drawing/2014/main" val="20002"/>
                    </a:ext>
                  </a:extLst>
                </a:gridCol>
                <a:gridCol w="999243">
                  <a:extLst>
                    <a:ext uri="{9D8B030D-6E8A-4147-A177-3AD203B41FA5}">
                      <a16:colId xmlns:a16="http://schemas.microsoft.com/office/drawing/2014/main" val="20003"/>
                    </a:ext>
                  </a:extLst>
                </a:gridCol>
                <a:gridCol w="1143365">
                  <a:extLst>
                    <a:ext uri="{9D8B030D-6E8A-4147-A177-3AD203B41FA5}">
                      <a16:colId xmlns:a16="http://schemas.microsoft.com/office/drawing/2014/main" val="20004"/>
                    </a:ext>
                  </a:extLst>
                </a:gridCol>
                <a:gridCol w="1239446">
                  <a:extLst>
                    <a:ext uri="{9D8B030D-6E8A-4147-A177-3AD203B41FA5}">
                      <a16:colId xmlns:a16="http://schemas.microsoft.com/office/drawing/2014/main" val="20005"/>
                    </a:ext>
                  </a:extLst>
                </a:gridCol>
                <a:gridCol w="2219025">
                  <a:extLst>
                    <a:ext uri="{9D8B030D-6E8A-4147-A177-3AD203B41FA5}">
                      <a16:colId xmlns:a16="http://schemas.microsoft.com/office/drawing/2014/main" val="232575068"/>
                    </a:ext>
                  </a:extLst>
                </a:gridCol>
              </a:tblGrid>
              <a:tr h="72911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smtClean="0">
                          <a:effectLst/>
                          <a:latin typeface="Times New Roman" panose="02020603050405020304" pitchFamily="18" charset="0"/>
                        </a:rPr>
                        <a:t>Причины</a:t>
                      </a:r>
                    </a:p>
                    <a:p>
                      <a:pPr algn="ctr" fontAlgn="b"/>
                      <a:r>
                        <a:rPr lang="ru-RU" sz="1400" b="0" i="0" u="none" strike="noStrike" dirty="0" smtClean="0">
                          <a:effectLst/>
                          <a:latin typeface="Times New Roman" panose="02020603050405020304" pitchFamily="18" charset="0"/>
                        </a:rPr>
                        <a:t> </a:t>
                      </a:r>
                      <a:r>
                        <a:rPr lang="ru-RU" sz="1400" b="0" i="0" u="none" strike="noStrike" dirty="0">
                          <a:effectLst/>
                          <a:latin typeface="Times New Roman" panose="02020603050405020304" pitchFamily="18" charset="0"/>
                        </a:rPr>
                        <a:t>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34981670"/>
                  </a:ext>
                </a:extLst>
              </a:tr>
              <a:tr h="187603">
                <a:tc gridSpan="6">
                  <a:txBody>
                    <a:bodyPr/>
                    <a:lstStyle/>
                    <a:p>
                      <a:pPr algn="l" fontAlgn="ctr"/>
                      <a:r>
                        <a:rPr lang="ru-RU" sz="1400" b="1" i="0" u="none" strike="noStrike" dirty="0">
                          <a:effectLst/>
                          <a:latin typeface="Times New Roman" panose="02020603050405020304" pitchFamily="18" charset="0"/>
                        </a:rPr>
                        <a:t>12. Управление имуществом и муниципальными финансами</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30994041"/>
                  </a:ext>
                </a:extLst>
              </a:tr>
              <a:tr h="1271591">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Подпрограмма 1.</a:t>
                      </a:r>
                      <a:r>
                        <a:rPr lang="ru-RU" sz="1400" dirty="0" smtClean="0">
                          <a:latin typeface="Times New Roman" panose="02020603050405020304" pitchFamily="18" charset="0"/>
                          <a:cs typeface="Times New Roman" panose="02020603050405020304" pitchFamily="18" charset="0"/>
                        </a:rPr>
                        <a:t> «Эффективное управление имущественным комплексом»</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Прирост земельного налога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Указ Президента РФ от 28.04.2008 № 607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231514"/>
                  </a:ext>
                </a:extLst>
              </a:tr>
              <a:tr h="109012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Доля незарегистрированных объектов недвижимого имущества, вовлеченных в налоговый оборот по результатам МЗК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Рейтинг-45</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Распоряжение 65-р от 26.12.2017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694945"/>
                  </a:ext>
                </a:extLst>
              </a:tr>
              <a:tr h="1484063">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целевой показатель</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Закон МО 10.12.2020 № 270/2020-ОЗ</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254761"/>
                  </a:ext>
                </a:extLst>
              </a:tr>
            </a:tbl>
          </a:graphicData>
        </a:graphic>
      </p:graphicFrame>
      <p:sp>
        <p:nvSpPr>
          <p:cNvPr id="4" name="Скругленный прямоугольник 3"/>
          <p:cNvSpPr/>
          <p:nvPr/>
        </p:nvSpPr>
        <p:spPr>
          <a:xfrm>
            <a:off x="251924" y="6199632"/>
            <a:ext cx="1366564" cy="576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8682549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Прямоугольник 1"/>
          <p:cNvSpPr>
            <a:spLocks noChangeArrowheads="1"/>
          </p:cNvSpPr>
          <p:nvPr/>
        </p:nvSpPr>
        <p:spPr bwMode="auto">
          <a:xfrm>
            <a:off x="1133061" y="312738"/>
            <a:ext cx="6402802"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buClr>
                <a:srgbClr val="A53010"/>
              </a:buClr>
              <a:buFont typeface="Wingdings 3" panose="05040102010807070707" pitchFamily="18" charset="2"/>
              <a:buNone/>
              <a:defRPr/>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Развитие институтов гражданского общества, повышение эффективности местного самоуправления</a:t>
            </a:r>
            <a:r>
              <a:rPr lang="ru-RU" altLang="ru-RU" sz="1600" dirty="0">
                <a:latin typeface="Calibri" panose="020F0502020204030204" pitchFamily="34" charset="0"/>
                <a:ea typeface="Calibri" panose="020F0502020204030204" pitchFamily="34" charset="0"/>
                <a:cs typeface="Times New Roman" panose="02020603050405020304" pitchFamily="18" charset="0"/>
              </a:rPr>
              <a:t> </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и реализации молодежной политики» (13)</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rPr>
              <a:t>Цель программы – доведение до жителей информации о деятельности органов местного самоуправления, важных и значимых событиях на территории Подмосковья, охват молодых жителей мероприятиями по гражданско-патриотическому воспитанию; повышение уровня вовлеченности молодых граждан в добровольческую (волонтерскую) деятельность, формирование положительного имиджа городского округа Воскресенск, благоприятного для путешествий и инвестиций; создание условий для развития внутреннего и въездного </a:t>
            </a:r>
            <a:r>
              <a:rPr lang="ru-RU" altLang="ru-RU" dirty="0" smtClean="0">
                <a:latin typeface="Times New Roman" panose="02020603050405020304" pitchFamily="18" charset="0"/>
                <a:ea typeface="Calibri" panose="020F0502020204030204" pitchFamily="34" charset="0"/>
              </a:rPr>
              <a:t>туризма</a:t>
            </a:r>
          </a:p>
          <a:p>
            <a:pPr algn="just">
              <a:buClr>
                <a:srgbClr val="A53010"/>
              </a:buClr>
              <a:buFont typeface="Wingdings 3" panose="05040102010807070707" pitchFamily="18" charset="2"/>
              <a:buNone/>
              <a:defRPr/>
            </a:pPr>
            <a:endParaRPr lang="ru-RU" altLang="ru-RU" sz="1600" dirty="0">
              <a:latin typeface="Arial" panose="020B0604020202020204" pitchFamily="34" charset="0"/>
              <a:ea typeface="Calibri" panose="020F0502020204030204" pitchFamily="34"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101 852,2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89 378,0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197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197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1973"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1974"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1975"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1976"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11977"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7928" y="922338"/>
            <a:ext cx="198913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8"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11979" name="Picture 6" descr="Молодежная политика » Администрация Усманского муниципальног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158" y="3727105"/>
            <a:ext cx="3213100" cy="218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Овал 11"/>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113</a:t>
            </a:r>
            <a:endParaRPr lang="ru-RU" sz="900" dirty="0">
              <a:solidFill>
                <a:prstClr val="white"/>
              </a:solidFill>
            </a:endParaRPr>
          </a:p>
        </p:txBody>
      </p:sp>
    </p:spTree>
    <p:extLst>
      <p:ext uri="{BB962C8B-B14F-4D97-AF65-F5344CB8AC3E}">
        <p14:creationId xmlns:p14="http://schemas.microsoft.com/office/powerpoint/2010/main" val="4392799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114</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10386309"/>
              </p:ext>
            </p:extLst>
          </p:nvPr>
        </p:nvGraphicFramePr>
        <p:xfrm>
          <a:off x="374904" y="212705"/>
          <a:ext cx="11445550" cy="5411746"/>
        </p:xfrm>
        <a:graphic>
          <a:graphicData uri="http://schemas.openxmlformats.org/drawingml/2006/table">
            <a:tbl>
              <a:tblPr/>
              <a:tblGrid>
                <a:gridCol w="1774289">
                  <a:extLst>
                    <a:ext uri="{9D8B030D-6E8A-4147-A177-3AD203B41FA5}">
                      <a16:colId xmlns:a16="http://schemas.microsoft.com/office/drawing/2014/main" val="1351979710"/>
                    </a:ext>
                  </a:extLst>
                </a:gridCol>
                <a:gridCol w="3292232">
                  <a:extLst>
                    <a:ext uri="{9D8B030D-6E8A-4147-A177-3AD203B41FA5}">
                      <a16:colId xmlns:a16="http://schemas.microsoft.com/office/drawing/2014/main" val="3608463219"/>
                    </a:ext>
                  </a:extLst>
                </a:gridCol>
                <a:gridCol w="1296956">
                  <a:extLst>
                    <a:ext uri="{9D8B030D-6E8A-4147-A177-3AD203B41FA5}">
                      <a16:colId xmlns:a16="http://schemas.microsoft.com/office/drawing/2014/main" val="20002"/>
                    </a:ext>
                  </a:extLst>
                </a:gridCol>
                <a:gridCol w="914400">
                  <a:extLst>
                    <a:ext uri="{9D8B030D-6E8A-4147-A177-3AD203B41FA5}">
                      <a16:colId xmlns:a16="http://schemas.microsoft.com/office/drawing/2014/main" val="3181492418"/>
                    </a:ext>
                  </a:extLst>
                </a:gridCol>
                <a:gridCol w="1089916">
                  <a:extLst>
                    <a:ext uri="{9D8B030D-6E8A-4147-A177-3AD203B41FA5}">
                      <a16:colId xmlns:a16="http://schemas.microsoft.com/office/drawing/2014/main" val="1892336029"/>
                    </a:ext>
                  </a:extLst>
                </a:gridCol>
                <a:gridCol w="1074786">
                  <a:extLst>
                    <a:ext uri="{9D8B030D-6E8A-4147-A177-3AD203B41FA5}">
                      <a16:colId xmlns:a16="http://schemas.microsoft.com/office/drawing/2014/main" val="2362508333"/>
                    </a:ext>
                  </a:extLst>
                </a:gridCol>
                <a:gridCol w="2002971">
                  <a:extLst>
                    <a:ext uri="{9D8B030D-6E8A-4147-A177-3AD203B41FA5}">
                      <a16:colId xmlns:a16="http://schemas.microsoft.com/office/drawing/2014/main" val="802588561"/>
                    </a:ext>
                  </a:extLst>
                </a:gridCol>
              </a:tblGrid>
              <a:tr h="1127766">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89695259"/>
                  </a:ext>
                </a:extLst>
              </a:tr>
              <a:tr h="294681">
                <a:tc gridSpan="6">
                  <a:txBody>
                    <a:bodyPr/>
                    <a:lstStyle/>
                    <a:p>
                      <a:pPr algn="l" fontAlgn="ctr"/>
                      <a:r>
                        <a:rPr lang="ru-RU" sz="1400" b="1" i="0" u="none" strike="noStrike" dirty="0">
                          <a:effectLst/>
                          <a:latin typeface="Times New Roman" panose="02020603050405020304" pitchFamily="18" charset="0"/>
                        </a:rPr>
                        <a:t>13. </a:t>
                      </a:r>
                      <a:r>
                        <a:rPr lang="ru-RU" sz="1400" b="1" i="0" u="none" strike="noStrike" dirty="0" smtClean="0">
                          <a:effectLst/>
                          <a:latin typeface="Times New Roman" panose="02020603050405020304" pitchFamily="18" charset="0"/>
                        </a:rPr>
                        <a:t>Развитие институтов гражданского общества, повышение эффективности местного самоуправления и реализации молодежной политики</a:t>
                      </a:r>
                      <a:endParaRPr lang="ru-RU" sz="1400" b="1"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874440"/>
                  </a:ext>
                </a:extLst>
              </a:tr>
              <a:tr h="982436">
                <a:tc rowSpan="3">
                  <a:txBody>
                    <a:bodyPr/>
                    <a:lstStyle/>
                    <a:p>
                      <a:pPr algn="ctr" fontAlgn="ctr"/>
                      <a:r>
                        <a:rPr lang="ru-RU" sz="1400" b="0" i="0" u="none" strike="noStrike" dirty="0">
                          <a:effectLst/>
                          <a:latin typeface="Times New Roman" panose="02020603050405020304" pitchFamily="18" charset="0"/>
                        </a:rPr>
                        <a:t>Подпрограмма 1. </a:t>
                      </a:r>
                      <a:r>
                        <a:rPr lang="ru-RU" sz="1400" b="0" i="0" u="none" strike="noStrike" dirty="0" smtClean="0">
                          <a:effectLst/>
                          <a:latin typeface="Times New Roman" panose="02020603050405020304" pitchFamily="18" charset="0"/>
                        </a:rPr>
                        <a:t>"Развитие системы информирования населения о деятельности органов местного самоуправления городских округов Московской области, создание доступной современной </a:t>
                      </a:r>
                      <a:r>
                        <a:rPr lang="ru-RU" sz="1400" b="0" i="0" u="none" strike="noStrike" dirty="0" err="1" smtClean="0">
                          <a:effectLst/>
                          <a:latin typeface="Times New Roman" panose="02020603050405020304" pitchFamily="18" charset="0"/>
                        </a:rPr>
                        <a:t>медиасреды</a:t>
                      </a:r>
                      <a:r>
                        <a:rPr lang="ru-RU" sz="1400" b="0" i="0" u="none" strike="noStrike" dirty="0" smtClean="0">
                          <a:effectLst/>
                          <a:latin typeface="Times New Roman" panose="02020603050405020304" pitchFamily="18" charset="0"/>
                        </a:rPr>
                        <a:t>"</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Уровень информированности населения в социальных сетях и </a:t>
                      </a:r>
                      <a:r>
                        <a:rPr lang="ru-RU" sz="1400" b="0" i="0" u="none" strike="noStrike" dirty="0" smtClean="0">
                          <a:solidFill>
                            <a:srgbClr val="000000"/>
                          </a:solidFill>
                          <a:effectLst/>
                          <a:latin typeface="Times New Roman" panose="02020603050405020304" pitchFamily="18" charset="0"/>
                        </a:rPr>
                        <a:t>мессенджерах  </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93316"/>
                  </a:ext>
                </a:extLst>
              </a:tr>
              <a:tr h="73871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Уровень информированности населения в средствах массовой информации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053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Наличие незаконных рекламных конструкций, установленных на территории муниципального образования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52518"/>
                  </a:ext>
                </a:extLst>
              </a:tr>
            </a:tbl>
          </a:graphicData>
        </a:graphic>
      </p:graphicFrame>
      <p:sp>
        <p:nvSpPr>
          <p:cNvPr id="4" name="Скругленный прямоугольник 3"/>
          <p:cNvSpPr/>
          <p:nvPr/>
        </p:nvSpPr>
        <p:spPr>
          <a:xfrm>
            <a:off x="374904" y="6071616"/>
            <a:ext cx="1261872"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1235187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115</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99199841"/>
              </p:ext>
            </p:extLst>
          </p:nvPr>
        </p:nvGraphicFramePr>
        <p:xfrm>
          <a:off x="233264" y="83977"/>
          <a:ext cx="11402008" cy="6024799"/>
        </p:xfrm>
        <a:graphic>
          <a:graphicData uri="http://schemas.openxmlformats.org/drawingml/2006/table">
            <a:tbl>
              <a:tblPr/>
              <a:tblGrid>
                <a:gridCol w="1864402">
                  <a:extLst>
                    <a:ext uri="{9D8B030D-6E8A-4147-A177-3AD203B41FA5}">
                      <a16:colId xmlns:a16="http://schemas.microsoft.com/office/drawing/2014/main" val="3108586591"/>
                    </a:ext>
                  </a:extLst>
                </a:gridCol>
                <a:gridCol w="3864594">
                  <a:extLst>
                    <a:ext uri="{9D8B030D-6E8A-4147-A177-3AD203B41FA5}">
                      <a16:colId xmlns:a16="http://schemas.microsoft.com/office/drawing/2014/main" val="2590241235"/>
                    </a:ext>
                  </a:extLst>
                </a:gridCol>
                <a:gridCol w="1371600">
                  <a:extLst>
                    <a:ext uri="{9D8B030D-6E8A-4147-A177-3AD203B41FA5}">
                      <a16:colId xmlns:a16="http://schemas.microsoft.com/office/drawing/2014/main" val="1516313872"/>
                    </a:ext>
                  </a:extLst>
                </a:gridCol>
                <a:gridCol w="914400">
                  <a:extLst>
                    <a:ext uri="{9D8B030D-6E8A-4147-A177-3AD203B41FA5}">
                      <a16:colId xmlns:a16="http://schemas.microsoft.com/office/drawing/2014/main" val="272041465"/>
                    </a:ext>
                  </a:extLst>
                </a:gridCol>
                <a:gridCol w="1063690">
                  <a:extLst>
                    <a:ext uri="{9D8B030D-6E8A-4147-A177-3AD203B41FA5}">
                      <a16:colId xmlns:a16="http://schemas.microsoft.com/office/drawing/2014/main" val="940876185"/>
                    </a:ext>
                  </a:extLst>
                </a:gridCol>
                <a:gridCol w="1045029">
                  <a:extLst>
                    <a:ext uri="{9D8B030D-6E8A-4147-A177-3AD203B41FA5}">
                      <a16:colId xmlns:a16="http://schemas.microsoft.com/office/drawing/2014/main" val="2870011507"/>
                    </a:ext>
                  </a:extLst>
                </a:gridCol>
                <a:gridCol w="1278293">
                  <a:extLst>
                    <a:ext uri="{9D8B030D-6E8A-4147-A177-3AD203B41FA5}">
                      <a16:colId xmlns:a16="http://schemas.microsoft.com/office/drawing/2014/main" val="2195116309"/>
                    </a:ext>
                  </a:extLst>
                </a:gridCol>
              </a:tblGrid>
              <a:tr h="97495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44268007"/>
                  </a:ext>
                </a:extLst>
              </a:tr>
              <a:tr h="254753">
                <a:tc gridSpan="6">
                  <a:txBody>
                    <a:bodyPr/>
                    <a:lstStyle/>
                    <a:p>
                      <a:pPr algn="l" fontAlgn="ctr"/>
                      <a:r>
                        <a:rPr lang="ru-RU" sz="1400" b="1" i="0" u="none" strike="noStrike" dirty="0">
                          <a:effectLst/>
                          <a:latin typeface="Times New Roman" panose="02020603050405020304" pitchFamily="18" charset="0"/>
                        </a:rPr>
                        <a:t>13. Развитие институтов гражданского общества, повышение эффективности местного самоуправления и реализации молодежной политики</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69677854"/>
                  </a:ext>
                </a:extLst>
              </a:tr>
              <a:tr h="732689">
                <a:tc>
                  <a:txBody>
                    <a:bodyPr/>
                    <a:lstStyle/>
                    <a:p>
                      <a:pPr algn="ctr" fontAlgn="ctr"/>
                      <a:r>
                        <a:rPr lang="ru-RU" sz="1400" b="0" i="0" u="none" strike="noStrike" dirty="0">
                          <a:effectLst/>
                          <a:latin typeface="Times New Roman" panose="02020603050405020304" pitchFamily="18" charset="0"/>
                        </a:rPr>
                        <a:t>Подпрограмма 3. </a:t>
                      </a:r>
                      <a:r>
                        <a:rPr lang="ru-RU" sz="1400" b="0" i="0" u="none" strike="noStrike" dirty="0" smtClean="0">
                          <a:effectLst/>
                          <a:latin typeface="Times New Roman" panose="02020603050405020304" pitchFamily="18" charset="0"/>
                        </a:rPr>
                        <a:t>«Эффективное </a:t>
                      </a:r>
                      <a:r>
                        <a:rPr lang="ru-RU" sz="1400" b="0" i="0" u="none" strike="noStrike" dirty="0">
                          <a:effectLst/>
                          <a:latin typeface="Times New Roman" panose="02020603050405020304" pitchFamily="18" charset="0"/>
                        </a:rPr>
                        <a:t>местное </a:t>
                      </a:r>
                      <a:r>
                        <a:rPr lang="ru-RU" sz="1400" b="0" i="0" u="none" strike="noStrike" dirty="0" smtClean="0">
                          <a:effectLst/>
                          <a:latin typeface="Times New Roman" panose="02020603050405020304" pitchFamily="18" charset="0"/>
                        </a:rPr>
                        <a:t>самоуправление»</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реализованных проектов инициативного бюджетирования от общего числа заявленных проектов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72635"/>
                  </a:ext>
                </a:extLst>
              </a:tr>
              <a:tr h="847725">
                <a:tc rowSpan="2">
                  <a:txBody>
                    <a:bodyPr/>
                    <a:lstStyle/>
                    <a:p>
                      <a:pPr algn="ctr" fontAlgn="ctr"/>
                      <a:r>
                        <a:rPr lang="ru-RU" sz="1400" b="0" i="0" u="none" strike="noStrike" dirty="0">
                          <a:effectLst/>
                          <a:latin typeface="Times New Roman" panose="02020603050405020304" pitchFamily="18" charset="0"/>
                        </a:rPr>
                        <a:t>Подпрограмма 4. </a:t>
                      </a:r>
                      <a:r>
                        <a:rPr lang="ru-RU" sz="1400" b="0" i="0" u="none" strike="noStrike" dirty="0" smtClean="0">
                          <a:effectLst/>
                          <a:latin typeface="Times New Roman" panose="02020603050405020304" pitchFamily="18" charset="0"/>
                        </a:rPr>
                        <a:t>«Молодежь Подмосковья»</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молодежи, задействованной в мероприятиях по вовлечению в общественную жизнь, от общего числа молодежи в городском округе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74,6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75,0</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882379"/>
                  </a:ext>
                </a:extLst>
              </a:tr>
              <a:tr h="785918">
                <a:tc vMerge="1">
                  <a:txBody>
                    <a:bodyPr/>
                    <a:lstStyle/>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молодежи, задействованной в мероприятиях по вовлечению в творческую деятельность, от общего числа молодежи в городском округе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75,8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13612">
                <a:tc>
                  <a:txBody>
                    <a:bodyPr/>
                    <a:lstStyle/>
                    <a:p>
                      <a:pPr algn="ctr" fontAlgn="ctr"/>
                      <a:r>
                        <a:rPr lang="ru-RU" sz="1400" b="0" i="0" u="none" strike="noStrike" dirty="0">
                          <a:effectLst/>
                          <a:latin typeface="Times New Roman" panose="02020603050405020304" pitchFamily="18" charset="0"/>
                        </a:rPr>
                        <a:t>Подпрограмма </a:t>
                      </a:r>
                      <a:r>
                        <a:rPr lang="ru-RU" sz="1400" b="0" i="0" u="none" strike="noStrike" dirty="0" smtClean="0">
                          <a:effectLst/>
                          <a:latin typeface="Times New Roman" panose="02020603050405020304" pitchFamily="18" charset="0"/>
                        </a:rPr>
                        <a:t>6. «Обеспечивающая подпрограмма»</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Общая численность граждан, вовлеченных центрами (сообществами, объединениями) поддержки добровольчества (</a:t>
                      </a:r>
                      <a:r>
                        <a:rPr lang="ru-RU" sz="1400" b="0" i="0" u="none" strike="noStrike" dirty="0" err="1">
                          <a:solidFill>
                            <a:srgbClr val="000000"/>
                          </a:solidFill>
                          <a:effectLst/>
                          <a:latin typeface="Times New Roman" panose="02020603050405020304" pitchFamily="18" charset="0"/>
                        </a:rPr>
                        <a:t>волонтерства</a:t>
                      </a:r>
                      <a:r>
                        <a:rPr lang="ru-RU" sz="1400" b="0" i="0" u="none" strike="noStrike" dirty="0">
                          <a:solidFill>
                            <a:srgbClr val="000000"/>
                          </a:solidFill>
                          <a:effectLst/>
                          <a:latin typeface="Times New Roman" panose="02020603050405020304" pitchFamily="18" charset="0"/>
                        </a:rPr>
                        <a:t>) на базе образовательных организаций, некоммерческих организаций, муниципальных учреждений в добровольческую (волонтерскую) деятельность в городском округе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Миллион человек</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0,023783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0,027431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211140"/>
                  </a:ext>
                </a:extLst>
              </a:tr>
            </a:tbl>
          </a:graphicData>
        </a:graphic>
      </p:graphicFrame>
      <p:sp>
        <p:nvSpPr>
          <p:cNvPr id="3" name="Скругленный прямоугольник 2"/>
          <p:cNvSpPr/>
          <p:nvPr/>
        </p:nvSpPr>
        <p:spPr>
          <a:xfrm>
            <a:off x="466344" y="6135624"/>
            <a:ext cx="1152144" cy="6035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8333293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Прямоугольник 1"/>
          <p:cNvSpPr>
            <a:spLocks noChangeArrowheads="1"/>
          </p:cNvSpPr>
          <p:nvPr/>
        </p:nvSpPr>
        <p:spPr bwMode="auto">
          <a:xfrm>
            <a:off x="1421296" y="495300"/>
            <a:ext cx="5970105" cy="481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Развитие и функционирование дорожно-транспортного комплекса» (14)</a:t>
            </a:r>
          </a:p>
          <a:p>
            <a:pPr algn="just">
              <a:lnSpc>
                <a:spcPct val="115000"/>
              </a:lnSpc>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Удовлетворение потребностей населения в транспортных услугах, отвечающих требованиям безопасности, а также развитие и обеспечение устойчивого функционирования сети автомобильных дорог общего пользования местного значения городского округа Воскресенск Московской области</a:t>
            </a:r>
            <a:r>
              <a:rPr lang="ru-RU" altLang="ru-RU" sz="1600" dirty="0" smtClean="0">
                <a:latin typeface="Calibri" panose="020F0502020204030204" pitchFamily="34" charset="0"/>
                <a:ea typeface="Calibri" panose="020F0502020204030204" pitchFamily="34" charset="0"/>
                <a:cs typeface="Times New Roman" panose="02020603050405020304" pitchFamily="18" charset="0"/>
              </a:rPr>
              <a:t>.</a:t>
            </a:r>
            <a:endParaRPr lang="en-US" altLang="ru-RU"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defRPr/>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году </a:t>
            </a:r>
          </a:p>
          <a:p>
            <a:pPr>
              <a:spcBef>
                <a:spcPct val="0"/>
              </a:spcBef>
              <a:buClrTx/>
              <a:buFont typeface="Wingdings 3" panose="05040102010807070707" pitchFamily="18" charset="2"/>
              <a:buNone/>
              <a:defRP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640 743,0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622 895,7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811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1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17"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18"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19"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20"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18121"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18122" name="Picture 4" descr="Дорожная безопас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265" y="3713231"/>
            <a:ext cx="2502448" cy="21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265" y="312738"/>
            <a:ext cx="2086413" cy="1739866"/>
          </a:xfrm>
          <a:prstGeom prst="rect">
            <a:avLst/>
          </a:prstGeom>
          <a:effectLst>
            <a:softEdge rad="241300"/>
          </a:effectLst>
        </p:spPr>
      </p:pic>
      <p:sp>
        <p:nvSpPr>
          <p:cNvPr id="12" name="Овал 11"/>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116</a:t>
            </a:r>
            <a:endParaRPr lang="ru-RU" sz="900" dirty="0">
              <a:solidFill>
                <a:prstClr val="white"/>
              </a:solidFill>
            </a:endParaRPr>
          </a:p>
        </p:txBody>
      </p:sp>
    </p:spTree>
    <p:extLst>
      <p:ext uri="{BB962C8B-B14F-4D97-AF65-F5344CB8AC3E}">
        <p14:creationId xmlns:p14="http://schemas.microsoft.com/office/powerpoint/2010/main" val="14488662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117</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25021493"/>
              </p:ext>
            </p:extLst>
          </p:nvPr>
        </p:nvGraphicFramePr>
        <p:xfrm>
          <a:off x="187336" y="65936"/>
          <a:ext cx="11652239" cy="5439506"/>
        </p:xfrm>
        <a:graphic>
          <a:graphicData uri="http://schemas.openxmlformats.org/drawingml/2006/table">
            <a:tbl>
              <a:tblPr/>
              <a:tblGrid>
                <a:gridCol w="1346189">
                  <a:extLst>
                    <a:ext uri="{9D8B030D-6E8A-4147-A177-3AD203B41FA5}">
                      <a16:colId xmlns:a16="http://schemas.microsoft.com/office/drawing/2014/main" val="4169418168"/>
                    </a:ext>
                  </a:extLst>
                </a:gridCol>
                <a:gridCol w="3200400">
                  <a:extLst>
                    <a:ext uri="{9D8B030D-6E8A-4147-A177-3AD203B41FA5}">
                      <a16:colId xmlns:a16="http://schemas.microsoft.com/office/drawing/2014/main" val="87365410"/>
                    </a:ext>
                  </a:extLst>
                </a:gridCol>
                <a:gridCol w="1405618">
                  <a:extLst>
                    <a:ext uri="{9D8B030D-6E8A-4147-A177-3AD203B41FA5}">
                      <a16:colId xmlns:a16="http://schemas.microsoft.com/office/drawing/2014/main" val="20002"/>
                    </a:ext>
                  </a:extLst>
                </a:gridCol>
                <a:gridCol w="1070882">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38225">
                  <a:extLst>
                    <a:ext uri="{9D8B030D-6E8A-4147-A177-3AD203B41FA5}">
                      <a16:colId xmlns:a16="http://schemas.microsoft.com/office/drawing/2014/main" val="20005"/>
                    </a:ext>
                  </a:extLst>
                </a:gridCol>
                <a:gridCol w="2524125">
                  <a:extLst>
                    <a:ext uri="{9D8B030D-6E8A-4147-A177-3AD203B41FA5}">
                      <a16:colId xmlns:a16="http://schemas.microsoft.com/office/drawing/2014/main" val="2858579092"/>
                    </a:ext>
                  </a:extLst>
                </a:gridCol>
              </a:tblGrid>
              <a:tr h="914342">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smtClean="0">
                          <a:effectLst/>
                          <a:latin typeface="Times New Roman" panose="02020603050405020304" pitchFamily="18" charset="0"/>
                        </a:rPr>
                        <a:t>Единица измерения</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12771830"/>
                  </a:ext>
                </a:extLst>
              </a:tr>
              <a:tr h="238914">
                <a:tc gridSpan="6">
                  <a:txBody>
                    <a:bodyPr/>
                    <a:lstStyle/>
                    <a:p>
                      <a:pPr algn="l" fontAlgn="ctr"/>
                      <a:r>
                        <a:rPr lang="ru-RU" sz="1400" b="1" i="0" u="none" strike="noStrike" dirty="0">
                          <a:effectLst/>
                          <a:latin typeface="Times New Roman" panose="02020603050405020304" pitchFamily="18" charset="0"/>
                        </a:rPr>
                        <a:t>14. Развитие и функционирование дорожно-транспортного комплекса</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7400936"/>
                  </a:ext>
                </a:extLst>
              </a:tr>
              <a:tr h="1170622">
                <a:tc rowSpan="2">
                  <a:txBody>
                    <a:bodyPr/>
                    <a:lstStyle/>
                    <a:p>
                      <a:pPr algn="ctr" fontAlgn="ctr"/>
                      <a:r>
                        <a:rPr lang="ru-RU" sz="1400" b="0" i="0" u="none" strike="noStrike" dirty="0">
                          <a:effectLst/>
                          <a:latin typeface="Times New Roman" panose="02020603050405020304" pitchFamily="18" charset="0"/>
                        </a:rPr>
                        <a:t>Подпрограмма 1. </a:t>
                      </a:r>
                      <a:r>
                        <a:rPr lang="ru-RU" sz="1400" b="0" i="0" u="none" strike="noStrike" dirty="0" smtClean="0">
                          <a:effectLst/>
                          <a:latin typeface="Times New Roman" panose="02020603050405020304" pitchFamily="18" charset="0"/>
                        </a:rPr>
                        <a:t>«Пассажирский </a:t>
                      </a:r>
                      <a:r>
                        <a:rPr lang="ru-RU" sz="1400" b="0" i="0" u="none" strike="noStrike" dirty="0">
                          <a:effectLst/>
                          <a:latin typeface="Times New Roman" panose="02020603050405020304" pitchFamily="18" charset="0"/>
                        </a:rPr>
                        <a:t>транспорт общего </a:t>
                      </a:r>
                      <a:r>
                        <a:rPr lang="ru-RU" sz="1400" b="0" i="0" u="none" strike="noStrike" dirty="0" smtClean="0">
                          <a:effectLst/>
                          <a:latin typeface="Times New Roman" panose="02020603050405020304" pitchFamily="18" charset="0"/>
                        </a:rPr>
                        <a:t>пользования»</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 включенных в Перечень маршрутов регулярных перевозок по регулируемым тарифам, на которых отдельным категориям граждан предоставляются меры социальной поддержки, утверждаемый Правительством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80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60018"/>
                  </a:ext>
                </a:extLst>
              </a:tr>
              <a:tr h="782101">
                <a:tc vMerge="1">
                  <a:txBody>
                    <a:bodyPr/>
                    <a:lstStyle/>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погибших в дорожно-транспортных происшествиях, человек на 100 тысяч населения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Региональный проект «Безопасность дорожного движения»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Человек на 100 тыс. населения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7,488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effectLst/>
                          <a:latin typeface="Times New Roman" panose="02020603050405020304" pitchFamily="18" charset="0"/>
                        </a:rPr>
                        <a:t>За 2024 год на территории </a:t>
                      </a:r>
                      <a:r>
                        <a:rPr lang="ru-RU" sz="1400" b="0" i="0" u="none" strike="noStrike" dirty="0" err="1" smtClean="0">
                          <a:effectLst/>
                          <a:latin typeface="Times New Roman" panose="02020603050405020304" pitchFamily="18" charset="0"/>
                        </a:rPr>
                        <a:t>г.о</a:t>
                      </a:r>
                      <a:r>
                        <a:rPr lang="ru-RU" sz="1400" b="0" i="0" u="none" strike="noStrike" dirty="0" smtClean="0">
                          <a:effectLst/>
                          <a:latin typeface="Times New Roman" panose="02020603050405020304" pitchFamily="18" charset="0"/>
                        </a:rPr>
                        <a:t>. Воскресенск произошло 19 ДТП с погибшими. Наибольшее количество ДТП на дорогах регионального значения - 9, далее федерального значения - 7. Наименьшее на дорогах местного значения - 3.</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854521"/>
                  </a:ext>
                </a:extLst>
              </a:tr>
            </a:tbl>
          </a:graphicData>
        </a:graphic>
      </p:graphicFrame>
      <p:sp>
        <p:nvSpPr>
          <p:cNvPr id="4" name="Скругленный прямоугольник 3"/>
          <p:cNvSpPr/>
          <p:nvPr/>
        </p:nvSpPr>
        <p:spPr>
          <a:xfrm>
            <a:off x="448056" y="6153912"/>
            <a:ext cx="1261872" cy="6126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7286207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118</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717535329"/>
              </p:ext>
            </p:extLst>
          </p:nvPr>
        </p:nvGraphicFramePr>
        <p:xfrm>
          <a:off x="187336" y="65936"/>
          <a:ext cx="11652239" cy="5216621"/>
        </p:xfrm>
        <a:graphic>
          <a:graphicData uri="http://schemas.openxmlformats.org/drawingml/2006/table">
            <a:tbl>
              <a:tblPr/>
              <a:tblGrid>
                <a:gridCol w="1346189">
                  <a:extLst>
                    <a:ext uri="{9D8B030D-6E8A-4147-A177-3AD203B41FA5}">
                      <a16:colId xmlns:a16="http://schemas.microsoft.com/office/drawing/2014/main" val="4169418168"/>
                    </a:ext>
                  </a:extLst>
                </a:gridCol>
                <a:gridCol w="2657475">
                  <a:extLst>
                    <a:ext uri="{9D8B030D-6E8A-4147-A177-3AD203B41FA5}">
                      <a16:colId xmlns:a16="http://schemas.microsoft.com/office/drawing/2014/main" val="87365410"/>
                    </a:ext>
                  </a:extLst>
                </a:gridCol>
                <a:gridCol w="1278467">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93800">
                  <a:extLst>
                    <a:ext uri="{9D8B030D-6E8A-4147-A177-3AD203B41FA5}">
                      <a16:colId xmlns:a16="http://schemas.microsoft.com/office/drawing/2014/main" val="20004"/>
                    </a:ext>
                  </a:extLst>
                </a:gridCol>
                <a:gridCol w="1041400">
                  <a:extLst>
                    <a:ext uri="{9D8B030D-6E8A-4147-A177-3AD203B41FA5}">
                      <a16:colId xmlns:a16="http://schemas.microsoft.com/office/drawing/2014/main" val="20005"/>
                    </a:ext>
                  </a:extLst>
                </a:gridCol>
                <a:gridCol w="2991908">
                  <a:extLst>
                    <a:ext uri="{9D8B030D-6E8A-4147-A177-3AD203B41FA5}">
                      <a16:colId xmlns:a16="http://schemas.microsoft.com/office/drawing/2014/main" val="2858579092"/>
                    </a:ext>
                  </a:extLst>
                </a:gridCol>
              </a:tblGrid>
              <a:tr h="914342">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smtClean="0">
                          <a:effectLst/>
                          <a:latin typeface="Times New Roman" panose="02020603050405020304" pitchFamily="18" charset="0"/>
                        </a:rPr>
                        <a:t>Единица измерения</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a:t>
                      </a:r>
                      <a:r>
                        <a:rPr lang="ru-RU" sz="1400" b="0" i="0" u="none" strike="noStrike" dirty="0" smtClean="0">
                          <a:effectLst/>
                          <a:latin typeface="Times New Roman" panose="02020603050405020304" pitchFamily="18" charset="0"/>
                        </a:rPr>
                        <a:t>            на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a:t>
                      </a:r>
                      <a:r>
                        <a:rPr lang="ru-RU" sz="1400" b="0" i="0" u="none" strike="noStrike" dirty="0" smtClean="0">
                          <a:effectLst/>
                          <a:latin typeface="Times New Roman" panose="02020603050405020304" pitchFamily="18" charset="0"/>
                        </a:rPr>
                        <a:t>показателя      </a:t>
                      </a:r>
                      <a:r>
                        <a:rPr lang="ru-RU" sz="1400" b="0" i="0" u="none" strike="noStrike" dirty="0">
                          <a:effectLst/>
                          <a:latin typeface="Times New Roman" panose="02020603050405020304" pitchFamily="18" charset="0"/>
                        </a:rPr>
                        <a:t>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12771830"/>
                  </a:ext>
                </a:extLst>
              </a:tr>
              <a:tr h="238914">
                <a:tc gridSpan="6">
                  <a:txBody>
                    <a:bodyPr/>
                    <a:lstStyle/>
                    <a:p>
                      <a:pPr algn="l" fontAlgn="ctr"/>
                      <a:r>
                        <a:rPr lang="ru-RU" sz="1400" b="1" i="0" u="none" strike="noStrike" dirty="0">
                          <a:effectLst/>
                          <a:latin typeface="Times New Roman" panose="02020603050405020304" pitchFamily="18" charset="0"/>
                        </a:rPr>
                        <a:t>14. Развитие и функционирование дорожно-транспортного комплекса</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7400936"/>
                  </a:ext>
                </a:extLst>
              </a:tr>
              <a:tr h="117062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2. «Дороги Подмосковья»</a:t>
                      </a: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автомобильных дорог местного значения, соответствующих нормативным требованиям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Региональный проект «Региональная и местная дорожная сеть»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71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59,4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На конец 2024 года протяженность местных дорог составляет 838,4 км, в том числе 65,6 км приняты в муниципальную собственность в 2024 году, которые не соответствуют нормативным требованиям ГОСТ. Выделенный объем финансирования дорожной деятельности по ремонту дорог в 2024 году позволил привести в нормативное состояние только 18 км дорог. Таким образом протяженность вновь принятых дорог превышает протяженность отремонтированных, что приводит к уменьшению доли автомобильных дорог местного значения соответствующих нормативным требованиям по эксплуатационному состоянию.</a:t>
                      </a:r>
                      <a:br>
                        <a:rPr lang="ru-RU" sz="1400" b="0" i="0" u="none" strike="noStrike" dirty="0">
                          <a:effectLst/>
                          <a:latin typeface="Times New Roman" panose="02020603050405020304" pitchFamily="18" charset="0"/>
                        </a:rPr>
                      </a:b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60018"/>
                  </a:ext>
                </a:extLst>
              </a:tr>
            </a:tbl>
          </a:graphicData>
        </a:graphic>
      </p:graphicFrame>
      <p:sp>
        <p:nvSpPr>
          <p:cNvPr id="4" name="Скругленный прямоугольник 3"/>
          <p:cNvSpPr/>
          <p:nvPr/>
        </p:nvSpPr>
        <p:spPr>
          <a:xfrm>
            <a:off x="448056" y="6153912"/>
            <a:ext cx="1261872" cy="6126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42143007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Прямоугольник 1"/>
          <p:cNvSpPr>
            <a:spLocks noChangeArrowheads="1"/>
          </p:cNvSpPr>
          <p:nvPr/>
        </p:nvSpPr>
        <p:spPr bwMode="auto">
          <a:xfrm>
            <a:off x="1351722" y="495300"/>
            <a:ext cx="5896803" cy="455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Цифровое муниципальное образование» (15)</a:t>
            </a: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эффективности муниципального управления, развитие информационного общества в городском округе Воскресенск и создание достаточных условий институционального и инфраструктурного характера для создания и (или) развития цифровой экономики</a:t>
            </a:r>
            <a:r>
              <a:rPr lang="ru-RU" altLang="ru-RU" sz="16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124 469,7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122 042,0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4259"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0"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1"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2"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3"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4"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5"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24266" name="Picture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28025" y="277813"/>
            <a:ext cx="1944688"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24268"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24269" name="Picture 6" descr="Информация для жителей о возможности получения государственных и ..."/>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643525" y="4342210"/>
            <a:ext cx="23574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0" name="Picture 10" descr="Как зарегистрироваться на портале Добродел (официальный сайт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803" y="2790032"/>
            <a:ext cx="2357437"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вал 14"/>
          <p:cNvSpPr/>
          <p:nvPr/>
        </p:nvSpPr>
        <p:spPr>
          <a:xfrm>
            <a:off x="11434320"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119</a:t>
            </a:r>
            <a:endParaRPr lang="ru-RU" sz="900" dirty="0">
              <a:solidFill>
                <a:prstClr val="white"/>
              </a:solidFill>
            </a:endParaRPr>
          </a:p>
        </p:txBody>
      </p:sp>
    </p:spTree>
    <p:extLst>
      <p:ext uri="{BB962C8B-B14F-4D97-AF65-F5344CB8AC3E}">
        <p14:creationId xmlns:p14="http://schemas.microsoft.com/office/powerpoint/2010/main" val="2667593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11243387" y="6382139"/>
            <a:ext cx="251927"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12"/>
          <p:cNvSpPr txBox="1">
            <a:spLocks noChangeArrowheads="1"/>
          </p:cNvSpPr>
          <p:nvPr/>
        </p:nvSpPr>
        <p:spPr bwMode="auto">
          <a:xfrm>
            <a:off x="1038225" y="1014412"/>
            <a:ext cx="3597042" cy="1323439"/>
          </a:xfrm>
          <a:prstGeom prst="rect">
            <a:avLst/>
          </a:prstGeom>
          <a:solidFill>
            <a:schemeClr val="bg1"/>
          </a:solidFill>
          <a:ln>
            <a:noFill/>
          </a:ln>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r>
              <a:rPr lang="ru-RU" altLang="ru-RU" sz="1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Доходы бюджета </a:t>
            </a:r>
            <a:r>
              <a:rPr lang="ru-RU" altLang="ru-RU" sz="1600" b="1" dirty="0">
                <a:latin typeface="Times New Roman" panose="02020603050405020304" pitchFamily="18" charset="0"/>
                <a:cs typeface="Times New Roman" panose="02020603050405020304" pitchFamily="18" charset="0"/>
              </a:rPr>
              <a:t>– поступающие в бюджет денежные средства, за исключением средств, являющихся источниками финансирования дефицита бюджета</a:t>
            </a:r>
          </a:p>
        </p:txBody>
      </p:sp>
      <p:sp>
        <p:nvSpPr>
          <p:cNvPr id="4" name="Стрелка вниз 3"/>
          <p:cNvSpPr/>
          <p:nvPr/>
        </p:nvSpPr>
        <p:spPr>
          <a:xfrm rot="2358155">
            <a:off x="1848012" y="2392254"/>
            <a:ext cx="282383" cy="56347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5" name="Стрелка вниз 4"/>
          <p:cNvSpPr/>
          <p:nvPr/>
        </p:nvSpPr>
        <p:spPr>
          <a:xfrm rot="19149427">
            <a:off x="3738141" y="2332626"/>
            <a:ext cx="242085" cy="684487"/>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6" name="Стрелка вниз 5"/>
          <p:cNvSpPr/>
          <p:nvPr/>
        </p:nvSpPr>
        <p:spPr>
          <a:xfrm rot="21108180">
            <a:off x="2839517" y="2497078"/>
            <a:ext cx="221720" cy="38532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7" name="Скругленный прямоугольник 6"/>
          <p:cNvSpPr/>
          <p:nvPr/>
        </p:nvSpPr>
        <p:spPr>
          <a:xfrm>
            <a:off x="899327" y="3047448"/>
            <a:ext cx="1295400"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200" b="1" dirty="0">
                <a:solidFill>
                  <a:schemeClr val="tx1"/>
                </a:solidFill>
              </a:rPr>
              <a:t>Налоговые доходы </a:t>
            </a:r>
            <a:r>
              <a:rPr lang="ru-RU" sz="1200" dirty="0">
                <a:solidFill>
                  <a:schemeClr val="tx1"/>
                </a:solidFill>
              </a:rPr>
              <a:t>– это часть доходов граждан и организаций, которые они обязаны заплатить государству </a:t>
            </a:r>
            <a:r>
              <a:rPr lang="ru-RU" sz="1000" dirty="0">
                <a:solidFill>
                  <a:schemeClr val="tx1"/>
                </a:solidFill>
              </a:rPr>
              <a:t>(например, налог на доходы физических лиц, налог на имущество физических лиц, земельный налог и др.) </a:t>
            </a:r>
          </a:p>
        </p:txBody>
      </p:sp>
      <p:sp>
        <p:nvSpPr>
          <p:cNvPr id="8" name="Скругленный прямоугольник 7"/>
          <p:cNvSpPr/>
          <p:nvPr/>
        </p:nvSpPr>
        <p:spPr>
          <a:xfrm>
            <a:off x="2266165" y="3042686"/>
            <a:ext cx="1368425"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1050" b="1" dirty="0">
                <a:solidFill>
                  <a:schemeClr val="tx1"/>
                </a:solidFill>
              </a:rPr>
              <a:t>НЕНАЛОГОВЫЕ ДОХОДЫ </a:t>
            </a:r>
            <a:r>
              <a:rPr lang="ru-RU" sz="1050" dirty="0">
                <a:solidFill>
                  <a:schemeClr val="tx1"/>
                </a:solidFill>
              </a:rPr>
              <a:t>– платежи за пользование имуществом, платежи в виде штрафов, санкций за нарушение законодательства </a:t>
            </a:r>
          </a:p>
        </p:txBody>
      </p:sp>
      <p:sp>
        <p:nvSpPr>
          <p:cNvPr id="9" name="Скругленный прямоугольник 8"/>
          <p:cNvSpPr/>
          <p:nvPr/>
        </p:nvSpPr>
        <p:spPr>
          <a:xfrm>
            <a:off x="3707615" y="3042686"/>
            <a:ext cx="1439862" cy="35274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1200" b="1" dirty="0">
                <a:solidFill>
                  <a:schemeClr val="tx1"/>
                </a:solidFill>
              </a:rPr>
              <a:t>БЕЗВОЗМЕЗД-НЫЕ ПОСТУПЛЕ-НИЯ </a:t>
            </a:r>
            <a:r>
              <a:rPr lang="ru-RU" sz="1200" dirty="0">
                <a:solidFill>
                  <a:schemeClr val="tx1"/>
                </a:solidFill>
              </a:rPr>
              <a:t>– средства, которые поступают в бюджет безвозмездно </a:t>
            </a:r>
            <a:r>
              <a:rPr lang="ru-RU" sz="1000" dirty="0">
                <a:solidFill>
                  <a:schemeClr val="tx1"/>
                </a:solidFill>
              </a:rPr>
              <a:t>(денежные средства, поступающие из вышестоящего бюджета (например, дотация из областного бюджета), а также безвозмездные перечисления от физических и юридических лиц) </a:t>
            </a:r>
          </a:p>
        </p:txBody>
      </p:sp>
      <p:sp>
        <p:nvSpPr>
          <p:cNvPr id="10" name="Прямоугольник 24"/>
          <p:cNvSpPr>
            <a:spLocks noChangeArrowheads="1"/>
          </p:cNvSpPr>
          <p:nvPr/>
        </p:nvSpPr>
        <p:spPr bwMode="auto">
          <a:xfrm>
            <a:off x="7724456" y="766762"/>
            <a:ext cx="3448370" cy="2062103"/>
          </a:xfrm>
          <a:prstGeom prst="rect">
            <a:avLst/>
          </a:prstGeom>
          <a:solidFill>
            <a:schemeClr val="bg1"/>
          </a:solidFill>
          <a:ln>
            <a:noFill/>
          </a:ln>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r>
              <a:rPr lang="ru-RU" altLang="ru-RU" sz="1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a:t>
            </a:r>
            <a:r>
              <a:rPr lang="ru-RU" altLang="ru-RU" sz="1600" b="1" dirty="0">
                <a:latin typeface="Times New Roman" panose="02020603050405020304" pitchFamily="18" charset="0"/>
                <a:cs typeface="Times New Roman" panose="02020603050405020304" pitchFamily="18" charset="0"/>
              </a:rPr>
              <a:t>– это выплачиваемые из бюджета денежные средства, за исключением средств, являющихся в соответствии с БК РФ источниками финансирования дефицита бюджета</a:t>
            </a:r>
            <a:endParaRPr lang="ru-RU" altLang="ru-RU" sz="1400" b="1" dirty="0">
              <a:latin typeface="Times New Roman" panose="02020603050405020304" pitchFamily="18" charset="0"/>
              <a:cs typeface="Times New Roman" panose="02020603050405020304" pitchFamily="18" charset="0"/>
            </a:endParaRPr>
          </a:p>
          <a:p>
            <a:pPr algn="ctr" eaLnBrk="1" hangingPunct="1"/>
            <a:endParaRPr lang="ru-RU" altLang="ru-RU" sz="1600" b="1" dirty="0">
              <a:latin typeface="Constantia" panose="02030602050306030303" pitchFamily="18" charset="0"/>
            </a:endParaRPr>
          </a:p>
        </p:txBody>
      </p:sp>
      <p:sp>
        <p:nvSpPr>
          <p:cNvPr id="12" name="Прямоугольник 26"/>
          <p:cNvSpPr>
            <a:spLocks noChangeArrowheads="1"/>
          </p:cNvSpPr>
          <p:nvPr/>
        </p:nvSpPr>
        <p:spPr bwMode="auto">
          <a:xfrm>
            <a:off x="10271927" y="5387908"/>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общегосударственные вопросы </a:t>
            </a:r>
          </a:p>
        </p:txBody>
      </p:sp>
      <p:sp>
        <p:nvSpPr>
          <p:cNvPr id="13" name="Прямоугольник 28"/>
          <p:cNvSpPr>
            <a:spLocks noChangeArrowheads="1"/>
          </p:cNvSpPr>
          <p:nvPr/>
        </p:nvSpPr>
        <p:spPr bwMode="auto">
          <a:xfrm>
            <a:off x="9013342" y="5586909"/>
            <a:ext cx="12585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культуру</a:t>
            </a:r>
          </a:p>
        </p:txBody>
      </p:sp>
      <p:sp>
        <p:nvSpPr>
          <p:cNvPr id="14" name="Прямоугольник 31"/>
          <p:cNvSpPr>
            <a:spLocks noChangeArrowheads="1"/>
          </p:cNvSpPr>
          <p:nvPr/>
        </p:nvSpPr>
        <p:spPr bwMode="auto">
          <a:xfrm>
            <a:off x="6072033" y="3790883"/>
            <a:ext cx="16524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образование</a:t>
            </a:r>
          </a:p>
        </p:txBody>
      </p:sp>
      <p:sp>
        <p:nvSpPr>
          <p:cNvPr id="18" name="Прямоугольник 35"/>
          <p:cNvSpPr>
            <a:spLocks noChangeArrowheads="1"/>
          </p:cNvSpPr>
          <p:nvPr/>
        </p:nvSpPr>
        <p:spPr bwMode="auto">
          <a:xfrm>
            <a:off x="10429874" y="3713095"/>
            <a:ext cx="16478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жилищно-коммунальное хозяйство</a:t>
            </a:r>
          </a:p>
        </p:txBody>
      </p:sp>
      <p:sp>
        <p:nvSpPr>
          <p:cNvPr id="19" name="Прямоугольник 40"/>
          <p:cNvSpPr>
            <a:spLocks noChangeArrowheads="1"/>
          </p:cNvSpPr>
          <p:nvPr/>
        </p:nvSpPr>
        <p:spPr bwMode="auto">
          <a:xfrm>
            <a:off x="5455053" y="5472045"/>
            <a:ext cx="11552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охрану </a:t>
            </a:r>
          </a:p>
          <a:p>
            <a:pPr algn="ctr" eaLnBrk="1" hangingPunct="1"/>
            <a:r>
              <a:rPr lang="ru-RU" altLang="ru-RU" sz="1000" b="1" dirty="0">
                <a:latin typeface="Constantia" panose="02030602050306030303" pitchFamily="18" charset="0"/>
              </a:rPr>
              <a:t>окружающей среды</a:t>
            </a:r>
          </a:p>
        </p:txBody>
      </p:sp>
      <p:sp>
        <p:nvSpPr>
          <p:cNvPr id="20" name="Прямоугольник 42"/>
          <p:cNvSpPr>
            <a:spLocks noChangeArrowheads="1"/>
          </p:cNvSpPr>
          <p:nvPr/>
        </p:nvSpPr>
        <p:spPr bwMode="auto">
          <a:xfrm>
            <a:off x="6810254" y="5595155"/>
            <a:ext cx="1884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ru-RU" altLang="ru-RU" sz="1000" b="1" dirty="0">
                <a:latin typeface="Constantia" panose="02030602050306030303" pitchFamily="18" charset="0"/>
              </a:rPr>
              <a:t>на физическую культуру и спорт</a:t>
            </a:r>
          </a:p>
        </p:txBody>
      </p:sp>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433" y="348632"/>
            <a:ext cx="2342857" cy="1942857"/>
          </a:xfrm>
          <a:prstGeom prst="rect">
            <a:avLst/>
          </a:prstGeom>
        </p:spPr>
      </p:pic>
      <p:pic>
        <p:nvPicPr>
          <p:cNvPr id="25" name="Рисунок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927" y="2724150"/>
            <a:ext cx="1692275" cy="1175115"/>
          </a:xfrm>
          <a:prstGeom prst="rect">
            <a:avLst/>
          </a:prstGeom>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053" y="4629083"/>
            <a:ext cx="1445341" cy="969334"/>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7049" y="4629083"/>
            <a:ext cx="881865" cy="906762"/>
          </a:xfrm>
          <a:prstGeom prst="rect">
            <a:avLst/>
          </a:prstGeom>
        </p:spPr>
      </p:pic>
      <p:sp>
        <p:nvSpPr>
          <p:cNvPr id="16" name="Прямоугольник 15"/>
          <p:cNvSpPr/>
          <p:nvPr/>
        </p:nvSpPr>
        <p:spPr>
          <a:xfrm>
            <a:off x="8519006" y="3906320"/>
            <a:ext cx="1532299" cy="407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a:solidFill>
                  <a:schemeClr val="tx1"/>
                </a:solidFill>
              </a:rPr>
              <a:t>Дорожный фонд</a:t>
            </a:r>
          </a:p>
        </p:txBody>
      </p:sp>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9053" y="4521396"/>
            <a:ext cx="1792271" cy="1073759"/>
          </a:xfrm>
          <a:prstGeom prst="rect">
            <a:avLst/>
          </a:prstGeom>
        </p:spPr>
      </p:pic>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6141" y="2883468"/>
            <a:ext cx="2611948" cy="907416"/>
          </a:xfrm>
          <a:prstGeom prst="rect">
            <a:avLst/>
          </a:prstGeom>
        </p:spPr>
      </p:pic>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5586" y="4601454"/>
            <a:ext cx="2063468" cy="962019"/>
          </a:xfrm>
          <a:prstGeom prst="rect">
            <a:avLst/>
          </a:prstGeom>
        </p:spPr>
      </p:pic>
      <p:pic>
        <p:nvPicPr>
          <p:cNvPr id="30" name="Рисунок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4270" y="2805484"/>
            <a:ext cx="1677036" cy="1019235"/>
          </a:xfrm>
          <a:prstGeom prst="rect">
            <a:avLst/>
          </a:prstGeom>
        </p:spPr>
      </p:pic>
      <p:sp>
        <p:nvSpPr>
          <p:cNvPr id="11" name="Номер слайда 10"/>
          <p:cNvSpPr>
            <a:spLocks noGrp="1"/>
          </p:cNvSpPr>
          <p:nvPr>
            <p:ph type="sldNum" sz="quarter" idx="12"/>
          </p:nvPr>
        </p:nvSpPr>
        <p:spPr>
          <a:xfrm>
            <a:off x="11187404" y="6356350"/>
            <a:ext cx="335902" cy="365125"/>
          </a:xfrm>
        </p:spPr>
        <p:txBody>
          <a:bodyPr/>
          <a:lstStyle/>
          <a:p>
            <a:pPr>
              <a:defRPr/>
            </a:pPr>
            <a:fld id="{7F932718-8D67-459C-BC5B-FE99B2EC7334}" type="slidenum">
              <a:rPr lang="ru-RU" altLang="ru-RU" sz="900" smtClean="0">
                <a:solidFill>
                  <a:schemeClr val="bg1"/>
                </a:solidFill>
              </a:rPr>
              <a:pPr>
                <a:defRPr/>
              </a:pPr>
              <a:t>12</a:t>
            </a:fld>
            <a:endParaRPr lang="ru-RU" altLang="ru-RU" sz="900" dirty="0">
              <a:solidFill>
                <a:schemeClr val="bg1"/>
              </a:solidFill>
            </a:endParaRPr>
          </a:p>
        </p:txBody>
      </p:sp>
    </p:spTree>
    <p:extLst>
      <p:ext uri="{BB962C8B-B14F-4D97-AF65-F5344CB8AC3E}">
        <p14:creationId xmlns:p14="http://schemas.microsoft.com/office/powerpoint/2010/main" val="32465614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120</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92649755"/>
              </p:ext>
            </p:extLst>
          </p:nvPr>
        </p:nvGraphicFramePr>
        <p:xfrm>
          <a:off x="162963" y="108641"/>
          <a:ext cx="11688023" cy="5945631"/>
        </p:xfrm>
        <a:graphic>
          <a:graphicData uri="http://schemas.openxmlformats.org/drawingml/2006/table">
            <a:tbl>
              <a:tblPr/>
              <a:tblGrid>
                <a:gridCol w="2073243">
                  <a:extLst>
                    <a:ext uri="{9D8B030D-6E8A-4147-A177-3AD203B41FA5}">
                      <a16:colId xmlns:a16="http://schemas.microsoft.com/office/drawing/2014/main" val="3988491183"/>
                    </a:ext>
                  </a:extLst>
                </a:gridCol>
                <a:gridCol w="2047927">
                  <a:extLst>
                    <a:ext uri="{9D8B030D-6E8A-4147-A177-3AD203B41FA5}">
                      <a16:colId xmlns:a16="http://schemas.microsoft.com/office/drawing/2014/main" val="3492199298"/>
                    </a:ext>
                  </a:extLst>
                </a:gridCol>
                <a:gridCol w="1275450">
                  <a:extLst>
                    <a:ext uri="{9D8B030D-6E8A-4147-A177-3AD203B41FA5}">
                      <a16:colId xmlns:a16="http://schemas.microsoft.com/office/drawing/2014/main" val="20002"/>
                    </a:ext>
                  </a:extLst>
                </a:gridCol>
                <a:gridCol w="831620">
                  <a:extLst>
                    <a:ext uri="{9D8B030D-6E8A-4147-A177-3AD203B41FA5}">
                      <a16:colId xmlns:a16="http://schemas.microsoft.com/office/drawing/2014/main" val="20003"/>
                    </a:ext>
                  </a:extLst>
                </a:gridCol>
                <a:gridCol w="1066644">
                  <a:extLst>
                    <a:ext uri="{9D8B030D-6E8A-4147-A177-3AD203B41FA5}">
                      <a16:colId xmlns:a16="http://schemas.microsoft.com/office/drawing/2014/main" val="20005"/>
                    </a:ext>
                  </a:extLst>
                </a:gridCol>
                <a:gridCol w="1048565">
                  <a:extLst>
                    <a:ext uri="{9D8B030D-6E8A-4147-A177-3AD203B41FA5}">
                      <a16:colId xmlns:a16="http://schemas.microsoft.com/office/drawing/2014/main" val="20006"/>
                    </a:ext>
                  </a:extLst>
                </a:gridCol>
                <a:gridCol w="3344574">
                  <a:extLst>
                    <a:ext uri="{9D8B030D-6E8A-4147-A177-3AD203B41FA5}">
                      <a16:colId xmlns:a16="http://schemas.microsoft.com/office/drawing/2014/main" val="1004568070"/>
                    </a:ext>
                  </a:extLst>
                </a:gridCol>
              </a:tblGrid>
              <a:tr h="744134">
                <a:tc gridSpan="2">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08285631"/>
                  </a:ext>
                </a:extLst>
              </a:tr>
              <a:tr h="205480">
                <a:tc gridSpan="6">
                  <a:txBody>
                    <a:bodyPr/>
                    <a:lstStyle/>
                    <a:p>
                      <a:pPr algn="l" fontAlgn="ctr"/>
                      <a:r>
                        <a:rPr lang="ru-RU" sz="1400" b="1" i="0" u="none" strike="noStrike" dirty="0">
                          <a:effectLst/>
                          <a:latin typeface="Times New Roman" panose="02020603050405020304" pitchFamily="18" charset="0"/>
                          <a:cs typeface="Times New Roman" panose="02020603050405020304" pitchFamily="18" charset="0"/>
                        </a:rPr>
                        <a:t>15. Цифровое муниципальное образование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cs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00460959"/>
                  </a:ext>
                </a:extLst>
              </a:tr>
              <a:tr h="2380242">
                <a:tc rowSpan="2">
                  <a:txBody>
                    <a:bodyPr/>
                    <a:lstStyle/>
                    <a:p>
                      <a:pPr algn="ctr"/>
                      <a:r>
                        <a:rPr lang="ru-RU" sz="1400" dirty="0" smtClean="0">
                          <a:latin typeface="Times New Roman" panose="02020603050405020304" pitchFamily="18" charset="0"/>
                          <a:cs typeface="Times New Roman" panose="02020603050405020304" pitchFamily="18" charset="0"/>
                        </a:rPr>
                        <a:t>Подпрограмма 1. "Повышение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a:t>
                      </a: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муниципальных (государственных) услуг, предоставленных без нарушения регламентного срока при оказании услуг в электронном виде на региональном портале государственных услуг</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показатель, Указ Президента Российской Федерации от 04.02.2021 № 68, «Цифровая зрелость»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99,88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cs typeface="Times New Roman" panose="02020603050405020304" pitchFamily="18" charset="0"/>
                        </a:rPr>
                        <a:t>Выполнен</a:t>
                      </a: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cs typeface="Times New Roman" panose="02020603050405020304" pitchFamily="18" charset="0"/>
                      </a:endParaRPr>
                    </a:p>
                    <a:p>
                      <a:pPr algn="ctr" fontAlgn="b"/>
                      <a:endParaRPr lang="ru-RU" sz="1400" b="0" i="0" u="none" strike="noStrike" dirty="0">
                        <a:effectLst/>
                        <a:latin typeface="Times New Roman" panose="02020603050405020304" pitchFamily="18" charset="0"/>
                        <a:cs typeface="Times New Roman" panose="02020603050405020304" pitchFamily="18" charset="0"/>
                      </a:endParaRP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493473"/>
                  </a:ext>
                </a:extLst>
              </a:tr>
              <a:tr h="2293341">
                <a:tc vMerge="1">
                  <a:txBody>
                    <a:bodyPr/>
                    <a:lstStyle/>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Уровень удовлетворенности граждан качеством предоставления государственных и муниципальных услуг в МФЦ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99,64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98,01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Опрос пройден не более 11 % заявителей от общего количества предоставленных услуг.</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Скругленный прямоугольник 2"/>
          <p:cNvSpPr/>
          <p:nvPr/>
        </p:nvSpPr>
        <p:spPr>
          <a:xfrm>
            <a:off x="374904" y="6208776"/>
            <a:ext cx="1380744" cy="5394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4611708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121</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07604601"/>
              </p:ext>
            </p:extLst>
          </p:nvPr>
        </p:nvGraphicFramePr>
        <p:xfrm>
          <a:off x="162963" y="108641"/>
          <a:ext cx="11688023" cy="5946766"/>
        </p:xfrm>
        <a:graphic>
          <a:graphicData uri="http://schemas.openxmlformats.org/drawingml/2006/table">
            <a:tbl>
              <a:tblPr/>
              <a:tblGrid>
                <a:gridCol w="2073243">
                  <a:extLst>
                    <a:ext uri="{9D8B030D-6E8A-4147-A177-3AD203B41FA5}">
                      <a16:colId xmlns:a16="http://schemas.microsoft.com/office/drawing/2014/main" val="3988491183"/>
                    </a:ext>
                  </a:extLst>
                </a:gridCol>
                <a:gridCol w="2047927">
                  <a:extLst>
                    <a:ext uri="{9D8B030D-6E8A-4147-A177-3AD203B41FA5}">
                      <a16:colId xmlns:a16="http://schemas.microsoft.com/office/drawing/2014/main" val="3492199298"/>
                    </a:ext>
                  </a:extLst>
                </a:gridCol>
                <a:gridCol w="76200">
                  <a:extLst>
                    <a:ext uri="{9D8B030D-6E8A-4147-A177-3AD203B41FA5}">
                      <a16:colId xmlns:a16="http://schemas.microsoft.com/office/drawing/2014/main" val="20002"/>
                    </a:ext>
                  </a:extLst>
                </a:gridCol>
                <a:gridCol w="1199250">
                  <a:extLst>
                    <a:ext uri="{9D8B030D-6E8A-4147-A177-3AD203B41FA5}">
                      <a16:colId xmlns:a16="http://schemas.microsoft.com/office/drawing/2014/main" val="20004"/>
                    </a:ext>
                  </a:extLst>
                </a:gridCol>
                <a:gridCol w="831620">
                  <a:extLst>
                    <a:ext uri="{9D8B030D-6E8A-4147-A177-3AD203B41FA5}">
                      <a16:colId xmlns:a16="http://schemas.microsoft.com/office/drawing/2014/main" val="20003"/>
                    </a:ext>
                  </a:extLst>
                </a:gridCol>
                <a:gridCol w="1066644">
                  <a:extLst>
                    <a:ext uri="{9D8B030D-6E8A-4147-A177-3AD203B41FA5}">
                      <a16:colId xmlns:a16="http://schemas.microsoft.com/office/drawing/2014/main" val="20005"/>
                    </a:ext>
                  </a:extLst>
                </a:gridCol>
                <a:gridCol w="1048565">
                  <a:extLst>
                    <a:ext uri="{9D8B030D-6E8A-4147-A177-3AD203B41FA5}">
                      <a16:colId xmlns:a16="http://schemas.microsoft.com/office/drawing/2014/main" val="20006"/>
                    </a:ext>
                  </a:extLst>
                </a:gridCol>
                <a:gridCol w="3344574">
                  <a:extLst>
                    <a:ext uri="{9D8B030D-6E8A-4147-A177-3AD203B41FA5}">
                      <a16:colId xmlns:a16="http://schemas.microsoft.com/office/drawing/2014/main" val="1004568070"/>
                    </a:ext>
                  </a:extLst>
                </a:gridCol>
              </a:tblGrid>
              <a:tr h="744134">
                <a:tc gridSpan="2">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gridSpan="2">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08285631"/>
                  </a:ext>
                </a:extLst>
              </a:tr>
              <a:tr h="205480">
                <a:tc gridSpan="7">
                  <a:txBody>
                    <a:bodyPr/>
                    <a:lstStyle/>
                    <a:p>
                      <a:pPr algn="l" fontAlgn="ctr"/>
                      <a:r>
                        <a:rPr lang="ru-RU" sz="1400" b="1" i="0" u="none" strike="noStrike" dirty="0">
                          <a:effectLst/>
                          <a:latin typeface="Times New Roman" panose="02020603050405020304" pitchFamily="18" charset="0"/>
                          <a:cs typeface="Times New Roman" panose="02020603050405020304" pitchFamily="18" charset="0"/>
                        </a:rPr>
                        <a:t>15. Цифровое муниципальное образование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cs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00460959"/>
                  </a:ext>
                </a:extLst>
              </a:tr>
              <a:tr h="2293341">
                <a:tc rowSpan="2">
                  <a:txBody>
                    <a:bodyPr/>
                    <a:lstStyle/>
                    <a:p>
                      <a:pPr algn="ctr"/>
                      <a:r>
                        <a:rPr lang="ru-RU" sz="1400" dirty="0" smtClean="0">
                          <a:latin typeface="Times New Roman" panose="02020603050405020304" pitchFamily="18" charset="0"/>
                          <a:cs typeface="Times New Roman" panose="02020603050405020304" pitchFamily="18" charset="0"/>
                        </a:rPr>
                        <a:t>Подпрограмма 2. "Развитие информационной и технологической инфраструктуры экосистемы цифровой экономики муниципального образования Московской области"</a:t>
                      </a:r>
                    </a:p>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ru-RU" sz="1400" b="0" i="0" u="none" strike="noStrike" dirty="0">
                          <a:solidFill>
                            <a:srgbClr val="000000"/>
                          </a:solidFill>
                          <a:effectLst/>
                          <a:latin typeface="Times New Roman" panose="02020603050405020304" pitchFamily="18" charset="0"/>
                        </a:rPr>
                        <a:t>Быстро/качественно решаем - Доля сообщений, отправленных на портал «</a:t>
                      </a:r>
                      <a:r>
                        <a:rPr lang="ru-RU" sz="1400" b="0" i="0" u="none" strike="noStrike" dirty="0" err="1">
                          <a:solidFill>
                            <a:srgbClr val="000000"/>
                          </a:solidFill>
                          <a:effectLst/>
                          <a:latin typeface="Times New Roman" panose="02020603050405020304" pitchFamily="18" charset="0"/>
                        </a:rPr>
                        <a:t>Добродел</a:t>
                      </a:r>
                      <a:r>
                        <a:rPr lang="ru-RU" sz="1400" b="0" i="0" u="none" strike="noStrike" dirty="0">
                          <a:solidFill>
                            <a:srgbClr val="000000"/>
                          </a:solidFill>
                          <a:effectLst/>
                          <a:latin typeface="Times New Roman" panose="02020603050405020304" pitchFamily="18" charset="0"/>
                        </a:rPr>
                        <a:t>» пользователями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с подтвержденной учётной записью ЕСИА, которые имеют признак повторной отправки, повторного переноса сроков решения, нарушения срока предоставления ответа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1. ООО "Газпром </a:t>
                      </a:r>
                      <a:r>
                        <a:rPr lang="ru-RU" sz="1400" b="0" i="0" u="none" strike="noStrike" dirty="0" err="1">
                          <a:effectLst/>
                          <a:latin typeface="Times New Roman" panose="02020603050405020304" pitchFamily="18" charset="0"/>
                        </a:rPr>
                        <a:t>теплоэнерго</a:t>
                      </a:r>
                      <a:r>
                        <a:rPr lang="ru-RU" sz="1400" b="0" i="0" u="none" strike="noStrike" dirty="0">
                          <a:effectLst/>
                          <a:latin typeface="Times New Roman" panose="02020603050405020304" pitchFamily="18" charset="0"/>
                        </a:rPr>
                        <a:t> МО" не выполнены обязательства в рамках ордера на право проведения земляных работ</a:t>
                      </a:r>
                      <a:r>
                        <a:rPr lang="ru-RU" sz="1400" b="0" i="0" u="none" strike="noStrike" dirty="0" smtClean="0">
                          <a:effectLst/>
                          <a:latin typeface="Times New Roman" panose="02020603050405020304" pitchFamily="18" charset="0"/>
                        </a:rPr>
                        <a:t>.                 2</a:t>
                      </a:r>
                      <a:r>
                        <a:rPr lang="ru-RU" sz="1400" b="0" i="0" u="none" strike="noStrike" dirty="0">
                          <a:effectLst/>
                          <a:latin typeface="Times New Roman" panose="02020603050405020304" pitchFamily="18" charset="0"/>
                        </a:rPr>
                        <a:t>. Систематические аварийные ситуации на сетях МУП "Белоозерское ЖКХ", требующие продолжительного ремонта</a:t>
                      </a:r>
                      <a:r>
                        <a:rPr lang="ru-RU" sz="1400" b="0" i="0" u="none" strike="noStrike" dirty="0" smtClean="0">
                          <a:effectLst/>
                          <a:latin typeface="Times New Roman" panose="02020603050405020304" pitchFamily="18" charset="0"/>
                        </a:rPr>
                        <a:t>.                3</a:t>
                      </a:r>
                      <a:r>
                        <a:rPr lang="ru-RU" sz="1400" b="0" i="0" u="none" strike="noStrike" dirty="0">
                          <a:effectLst/>
                          <a:latin typeface="Times New Roman" panose="02020603050405020304" pitchFamily="18" charset="0"/>
                        </a:rPr>
                        <a:t>. Несвоевременный мониторинг управляющими организациями общедомового имущества МКД.</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93341">
                <a:tc vMerge="1">
                  <a:txBody>
                    <a:bodyPr/>
                    <a:lstStyle/>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ru-RU" sz="1400" b="0" i="0" u="none" strike="noStrike" dirty="0">
                          <a:solidFill>
                            <a:srgbClr val="000000"/>
                          </a:solidFill>
                          <a:effectLst/>
                          <a:latin typeface="Times New Roman" panose="02020603050405020304" pitchFamily="18" charset="0"/>
                        </a:rPr>
                        <a:t>2024 Доля рабочих мест, обеспеченных необходимым компьютерным оборудованием и услугами связи в соответствии с требованиями нормативных правовых актов Московской области</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Скругленный прямоугольник 2"/>
          <p:cNvSpPr/>
          <p:nvPr/>
        </p:nvSpPr>
        <p:spPr>
          <a:xfrm>
            <a:off x="374904" y="6208776"/>
            <a:ext cx="1380744" cy="5394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9766349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122</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54082408"/>
              </p:ext>
            </p:extLst>
          </p:nvPr>
        </p:nvGraphicFramePr>
        <p:xfrm>
          <a:off x="289250" y="93304"/>
          <a:ext cx="11507415" cy="5808286"/>
        </p:xfrm>
        <a:graphic>
          <a:graphicData uri="http://schemas.openxmlformats.org/drawingml/2006/table">
            <a:tbl>
              <a:tblPr/>
              <a:tblGrid>
                <a:gridCol w="2437017">
                  <a:extLst>
                    <a:ext uri="{9D8B030D-6E8A-4147-A177-3AD203B41FA5}">
                      <a16:colId xmlns:a16="http://schemas.microsoft.com/office/drawing/2014/main" val="1920034783"/>
                    </a:ext>
                  </a:extLst>
                </a:gridCol>
                <a:gridCol w="2856939">
                  <a:extLst>
                    <a:ext uri="{9D8B030D-6E8A-4147-A177-3AD203B41FA5}">
                      <a16:colId xmlns:a16="http://schemas.microsoft.com/office/drawing/2014/main" val="2548731976"/>
                    </a:ext>
                  </a:extLst>
                </a:gridCol>
                <a:gridCol w="1433230">
                  <a:extLst>
                    <a:ext uri="{9D8B030D-6E8A-4147-A177-3AD203B41FA5}">
                      <a16:colId xmlns:a16="http://schemas.microsoft.com/office/drawing/2014/main" val="110023870"/>
                    </a:ext>
                  </a:extLst>
                </a:gridCol>
                <a:gridCol w="1041148">
                  <a:extLst>
                    <a:ext uri="{9D8B030D-6E8A-4147-A177-3AD203B41FA5}">
                      <a16:colId xmlns:a16="http://schemas.microsoft.com/office/drawing/2014/main" val="20003"/>
                    </a:ext>
                  </a:extLst>
                </a:gridCol>
                <a:gridCol w="1140737">
                  <a:extLst>
                    <a:ext uri="{9D8B030D-6E8A-4147-A177-3AD203B41FA5}">
                      <a16:colId xmlns:a16="http://schemas.microsoft.com/office/drawing/2014/main" val="20004"/>
                    </a:ext>
                  </a:extLst>
                </a:gridCol>
                <a:gridCol w="1167897">
                  <a:extLst>
                    <a:ext uri="{9D8B030D-6E8A-4147-A177-3AD203B41FA5}">
                      <a16:colId xmlns:a16="http://schemas.microsoft.com/office/drawing/2014/main" val="20005"/>
                    </a:ext>
                  </a:extLst>
                </a:gridCol>
                <a:gridCol w="1430447">
                  <a:extLst>
                    <a:ext uri="{9D8B030D-6E8A-4147-A177-3AD203B41FA5}">
                      <a16:colId xmlns:a16="http://schemas.microsoft.com/office/drawing/2014/main" val="842064277"/>
                    </a:ext>
                  </a:extLst>
                </a:gridCol>
              </a:tblGrid>
              <a:tr h="798860">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93434944"/>
                  </a:ext>
                </a:extLst>
              </a:tr>
              <a:tr h="201745">
                <a:tc gridSpan="6">
                  <a:txBody>
                    <a:bodyPr/>
                    <a:lstStyle/>
                    <a:p>
                      <a:pPr algn="l" fontAlgn="ctr"/>
                      <a:r>
                        <a:rPr lang="ru-RU" sz="1400" b="1" i="0" u="none" strike="noStrike" dirty="0">
                          <a:effectLst/>
                          <a:latin typeface="Times New Roman" panose="02020603050405020304" pitchFamily="18" charset="0"/>
                        </a:rPr>
                        <a:t>15. Цифровое муниципальное образование</a:t>
                      </a: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2901" marR="2901" marT="2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02963910"/>
                  </a:ext>
                </a:extLst>
              </a:tr>
              <a:tr h="1601194">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Подпрограмма 2. «Развитие информационной и технологической инфраструктуры экосистемы цифровой экономики муниципального образования Московской области»</a:t>
                      </a:r>
                    </a:p>
                    <a:p>
                      <a:pPr algn="ctr" fontAlgn="ctr"/>
                      <a:endParaRPr lang="ru-RU" sz="1400" b="0" i="0" u="none" strike="noStrike" dirty="0">
                        <a:effectLst/>
                        <a:latin typeface="Times New Roman" panose="02020603050405020304" pitchFamily="18" charset="0"/>
                      </a:endParaRP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2024 Стоимостная доля закупаемого и (или) арендуемого ОМСУ муниципального образования Московской области отечественного программного обеспечения</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 региональный проект "Цифровое государственное управление"</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2901" marR="2901" marT="29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339547"/>
                  </a:ext>
                </a:extLst>
              </a:tr>
              <a:tr h="1418085">
                <a:tc vMerge="1">
                  <a:txBody>
                    <a:bodyPr/>
                    <a:lstStyle/>
                    <a:p>
                      <a:pPr algn="ctr"/>
                      <a:endParaRPr lang="ru-RU" sz="1400" dirty="0">
                        <a:latin typeface="Times New Roman" panose="02020603050405020304" pitchFamily="18" charset="0"/>
                        <a:cs typeface="Times New Roman" panose="02020603050405020304" pitchFamily="18" charset="0"/>
                      </a:endParaRP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работников ОМСУ муниципального образования Московской области, обеспеченных средствами электронной подписи в соответствии с установленными требованиями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2901" marR="2901" marT="29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727518"/>
                  </a:ext>
                </a:extLst>
              </a:tr>
              <a:tr h="1082417">
                <a:tc vMerge="1">
                  <a:txBody>
                    <a:bodyPr/>
                    <a:lstStyle/>
                    <a:p>
                      <a:pPr algn="ctr"/>
                      <a:endParaRPr lang="ru-RU" sz="1400" dirty="0">
                        <a:latin typeface="Times New Roman" panose="02020603050405020304" pitchFamily="18" charset="0"/>
                        <a:cs typeface="Times New Roman" panose="02020603050405020304" pitchFamily="18" charset="0"/>
                      </a:endParaRPr>
                    </a:p>
                  </a:txBody>
                  <a:tcPr marL="2901" marR="2901" marT="2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юридически значимого электронного документооборота в органах местного самоуправления и подведомственных им учреждениях в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показатель, Указ Президента Российской Федерации от 04.02.2021 № 68, «Цифровая зрелость»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95,89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2901" marR="2901" marT="290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Скругленный прямоугольник 3"/>
          <p:cNvSpPr/>
          <p:nvPr/>
        </p:nvSpPr>
        <p:spPr>
          <a:xfrm>
            <a:off x="438912" y="6245352"/>
            <a:ext cx="1161288"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7815452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123</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097140333"/>
              </p:ext>
            </p:extLst>
          </p:nvPr>
        </p:nvGraphicFramePr>
        <p:xfrm>
          <a:off x="261258" y="111966"/>
          <a:ext cx="11535407" cy="5573440"/>
        </p:xfrm>
        <a:graphic>
          <a:graphicData uri="http://schemas.openxmlformats.org/drawingml/2006/table">
            <a:tbl>
              <a:tblPr/>
              <a:tblGrid>
                <a:gridCol w="1771834">
                  <a:extLst>
                    <a:ext uri="{9D8B030D-6E8A-4147-A177-3AD203B41FA5}">
                      <a16:colId xmlns:a16="http://schemas.microsoft.com/office/drawing/2014/main" val="2020197473"/>
                    </a:ext>
                  </a:extLst>
                </a:gridCol>
                <a:gridCol w="3556527">
                  <a:extLst>
                    <a:ext uri="{9D8B030D-6E8A-4147-A177-3AD203B41FA5}">
                      <a16:colId xmlns:a16="http://schemas.microsoft.com/office/drawing/2014/main" val="2379209513"/>
                    </a:ext>
                  </a:extLst>
                </a:gridCol>
                <a:gridCol w="1436333">
                  <a:extLst>
                    <a:ext uri="{9D8B030D-6E8A-4147-A177-3AD203B41FA5}">
                      <a16:colId xmlns:a16="http://schemas.microsoft.com/office/drawing/2014/main" val="3585623657"/>
                    </a:ext>
                  </a:extLst>
                </a:gridCol>
                <a:gridCol w="895738">
                  <a:extLst>
                    <a:ext uri="{9D8B030D-6E8A-4147-A177-3AD203B41FA5}">
                      <a16:colId xmlns:a16="http://schemas.microsoft.com/office/drawing/2014/main" val="64363142"/>
                    </a:ext>
                  </a:extLst>
                </a:gridCol>
                <a:gridCol w="1156996">
                  <a:extLst>
                    <a:ext uri="{9D8B030D-6E8A-4147-A177-3AD203B41FA5}">
                      <a16:colId xmlns:a16="http://schemas.microsoft.com/office/drawing/2014/main" val="767869030"/>
                    </a:ext>
                  </a:extLst>
                </a:gridCol>
                <a:gridCol w="1156996">
                  <a:extLst>
                    <a:ext uri="{9D8B030D-6E8A-4147-A177-3AD203B41FA5}">
                      <a16:colId xmlns:a16="http://schemas.microsoft.com/office/drawing/2014/main" val="3555546022"/>
                    </a:ext>
                  </a:extLst>
                </a:gridCol>
                <a:gridCol w="1560983">
                  <a:extLst>
                    <a:ext uri="{9D8B030D-6E8A-4147-A177-3AD203B41FA5}">
                      <a16:colId xmlns:a16="http://schemas.microsoft.com/office/drawing/2014/main" val="988852166"/>
                    </a:ext>
                  </a:extLst>
                </a:gridCol>
              </a:tblGrid>
              <a:tr h="334154">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17685716"/>
                  </a:ext>
                </a:extLst>
              </a:tr>
              <a:tr h="87100">
                <a:tc gridSpan="6">
                  <a:txBody>
                    <a:bodyPr/>
                    <a:lstStyle/>
                    <a:p>
                      <a:pPr algn="l" fontAlgn="ctr"/>
                      <a:r>
                        <a:rPr lang="ru-RU" sz="1400" b="1" i="0" u="none" strike="noStrike" dirty="0">
                          <a:effectLst/>
                          <a:latin typeface="Times New Roman" panose="02020603050405020304" pitchFamily="18" charset="0"/>
                        </a:rPr>
                        <a:t>15. Цифровое муниципальное образование</a:t>
                      </a: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3515" marR="3515" marT="3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92063055"/>
                  </a:ext>
                </a:extLst>
              </a:tr>
              <a:tr h="33415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Подпрограмма 2. «Развитие информационной и технологической инфраструктуры экосистемы цифровой экономики муниципального образования Московской области»</a:t>
                      </a:r>
                    </a:p>
                    <a:p>
                      <a:pPr algn="ctr"/>
                      <a:endParaRPr lang="ru-RU" sz="1400" dirty="0">
                        <a:latin typeface="Times New Roman" panose="02020603050405020304" pitchFamily="18" charset="0"/>
                        <a:cs typeface="Times New Roman" panose="02020603050405020304" pitchFamily="18" charset="0"/>
                      </a:endParaRPr>
                    </a:p>
                  </a:txBody>
                  <a:tcPr marL="3515" marR="3515" marT="35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Увеличение доли защищенных по требованиям безопасности информации информационных систем, используемых ОМСУ муниципального образования Московской области, в соответствии с категорией обрабатываемой информации, а также персональных компьютеров, используемых на рабочих местах работников, обеспеченных антивирусным программным обеспечением с регулярным обновлением соответствующих баз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3515" marR="3515" marT="35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588776"/>
                  </a:ext>
                </a:extLst>
              </a:tr>
              <a:tr h="581208">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2024 Доля обращений за получением муниципальных (государственных)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 региональный проект «Цифровое государственное управление», соглашение от 16.12.2020 № 071-2019-D6001-50/2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96,65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534845"/>
                  </a:ext>
                </a:extLst>
              </a:tr>
            </a:tbl>
          </a:graphicData>
        </a:graphic>
      </p:graphicFrame>
      <p:sp>
        <p:nvSpPr>
          <p:cNvPr id="3" name="Скругленный прямоугольник 2"/>
          <p:cNvSpPr/>
          <p:nvPr/>
        </p:nvSpPr>
        <p:spPr>
          <a:xfrm>
            <a:off x="261258" y="6108192"/>
            <a:ext cx="1375518" cy="6583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0415770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124</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35900650"/>
              </p:ext>
            </p:extLst>
          </p:nvPr>
        </p:nvGraphicFramePr>
        <p:xfrm>
          <a:off x="242596" y="121296"/>
          <a:ext cx="11327363" cy="3214155"/>
        </p:xfrm>
        <a:graphic>
          <a:graphicData uri="http://schemas.openxmlformats.org/drawingml/2006/table">
            <a:tbl>
              <a:tblPr/>
              <a:tblGrid>
                <a:gridCol w="1774535">
                  <a:extLst>
                    <a:ext uri="{9D8B030D-6E8A-4147-A177-3AD203B41FA5}">
                      <a16:colId xmlns:a16="http://schemas.microsoft.com/office/drawing/2014/main" val="4104615111"/>
                    </a:ext>
                  </a:extLst>
                </a:gridCol>
                <a:gridCol w="3777179">
                  <a:extLst>
                    <a:ext uri="{9D8B030D-6E8A-4147-A177-3AD203B41FA5}">
                      <a16:colId xmlns:a16="http://schemas.microsoft.com/office/drawing/2014/main" val="1625315084"/>
                    </a:ext>
                  </a:extLst>
                </a:gridCol>
                <a:gridCol w="1334278">
                  <a:extLst>
                    <a:ext uri="{9D8B030D-6E8A-4147-A177-3AD203B41FA5}">
                      <a16:colId xmlns:a16="http://schemas.microsoft.com/office/drawing/2014/main" val="475024349"/>
                    </a:ext>
                  </a:extLst>
                </a:gridCol>
                <a:gridCol w="914400">
                  <a:extLst>
                    <a:ext uri="{9D8B030D-6E8A-4147-A177-3AD203B41FA5}">
                      <a16:colId xmlns:a16="http://schemas.microsoft.com/office/drawing/2014/main" val="367447586"/>
                    </a:ext>
                  </a:extLst>
                </a:gridCol>
                <a:gridCol w="1082351">
                  <a:extLst>
                    <a:ext uri="{9D8B030D-6E8A-4147-A177-3AD203B41FA5}">
                      <a16:colId xmlns:a16="http://schemas.microsoft.com/office/drawing/2014/main" val="3040641984"/>
                    </a:ext>
                  </a:extLst>
                </a:gridCol>
                <a:gridCol w="1119673">
                  <a:extLst>
                    <a:ext uri="{9D8B030D-6E8A-4147-A177-3AD203B41FA5}">
                      <a16:colId xmlns:a16="http://schemas.microsoft.com/office/drawing/2014/main" val="3380232530"/>
                    </a:ext>
                  </a:extLst>
                </a:gridCol>
                <a:gridCol w="1324947">
                  <a:extLst>
                    <a:ext uri="{9D8B030D-6E8A-4147-A177-3AD203B41FA5}">
                      <a16:colId xmlns:a16="http://schemas.microsoft.com/office/drawing/2014/main" val="1908266413"/>
                    </a:ext>
                  </a:extLst>
                </a:gridCol>
              </a:tblGrid>
              <a:tr h="429421">
                <a:tc gridSpan="2">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Наименование муниципальной программы//показателя</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Тип показателя</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Единица измерения</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cs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cs typeface="Times New Roman" panose="02020603050405020304" pitchFamily="18" charset="0"/>
                        </a:rPr>
                        <a:t>2024 </a:t>
                      </a:r>
                      <a:r>
                        <a:rPr lang="ru-RU" sz="1400" b="0" i="0" u="none" strike="noStrike" dirty="0">
                          <a:effectLst/>
                          <a:latin typeface="Times New Roman" panose="02020603050405020304" pitchFamily="18" charset="0"/>
                          <a:cs typeface="Times New Roman" panose="02020603050405020304" pitchFamily="18" charset="0"/>
                        </a:rPr>
                        <a:t>год</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Причины невыполнения показателя</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77398566"/>
                  </a:ext>
                </a:extLst>
              </a:tr>
              <a:tr h="112128">
                <a:tc gridSpan="6">
                  <a:txBody>
                    <a:bodyPr/>
                    <a:lstStyle/>
                    <a:p>
                      <a:pPr algn="l" fontAlgn="ctr"/>
                      <a:r>
                        <a:rPr lang="ru-RU" sz="1400" b="1" i="0" u="none" strike="noStrike" dirty="0">
                          <a:effectLst/>
                          <a:latin typeface="Times New Roman" panose="02020603050405020304" pitchFamily="18" charset="0"/>
                          <a:cs typeface="Times New Roman" panose="02020603050405020304" pitchFamily="18" charset="0"/>
                        </a:rPr>
                        <a:t>15. Цифровое муниципальное образование</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cs typeface="Times New Roman" panose="02020603050405020304" pitchFamily="18" charset="0"/>
                        </a:rPr>
                        <a:t> </a:t>
                      </a:r>
                    </a:p>
                  </a:txBody>
                  <a:tcPr marL="4585" marR="4585" marT="45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50827391"/>
                  </a:ext>
                </a:extLst>
              </a:tr>
              <a:tr h="1774479">
                <a:tc>
                  <a:txBody>
                    <a:bodyPr/>
                    <a:lstStyle/>
                    <a:p>
                      <a:pPr algn="ctr"/>
                      <a:r>
                        <a:rPr lang="ru-RU" sz="1400" dirty="0" smtClean="0">
                          <a:latin typeface="Times New Roman" panose="02020603050405020304" pitchFamily="18" charset="0"/>
                          <a:cs typeface="Times New Roman" panose="02020603050405020304" pitchFamily="18" charset="0"/>
                        </a:rPr>
                        <a:t>Подпрограмма 2. «Развитие информационной и технологической инфраструктуры экосистемы цифровой экономики муниципального образования Московской области»</a:t>
                      </a:r>
                      <a:endParaRPr lang="ru-RU" sz="1400" dirty="0">
                        <a:latin typeface="Times New Roman" panose="02020603050405020304" pitchFamily="18" charset="0"/>
                        <a:cs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Образовательные организации обеспечены материально-технической базой для внедрения цифровой образовательной среды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показатель, региональный проект «Цифровая образовательная среда», субсидия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cs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cs typeface="Times New Roman" panose="02020603050405020304" pitchFamily="18" charset="0"/>
                      </a:endParaRPr>
                    </a:p>
                  </a:txBody>
                  <a:tcPr marL="4585" marR="4585" marT="45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626315"/>
                  </a:ext>
                </a:extLst>
              </a:tr>
            </a:tbl>
          </a:graphicData>
        </a:graphic>
      </p:graphicFrame>
      <p:sp>
        <p:nvSpPr>
          <p:cNvPr id="4" name="Скругленный прямоугольник 3"/>
          <p:cNvSpPr/>
          <p:nvPr/>
        </p:nvSpPr>
        <p:spPr>
          <a:xfrm>
            <a:off x="512064" y="6144768"/>
            <a:ext cx="1051560" cy="594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5027086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Прямоугольник 1"/>
          <p:cNvSpPr>
            <a:spLocks noChangeArrowheads="1"/>
          </p:cNvSpPr>
          <p:nvPr/>
        </p:nvSpPr>
        <p:spPr bwMode="auto">
          <a:xfrm>
            <a:off x="1152939" y="192088"/>
            <a:ext cx="6095586" cy="44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r>
              <a:rPr 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b="1" dirty="0">
                <a:latin typeface="Times New Roman" panose="02020603050405020304" pitchFamily="18" charset="0"/>
                <a:ea typeface="Calibri" panose="020F0502020204030204" pitchFamily="34" charset="0"/>
                <a:cs typeface="Times New Roman" panose="02020603050405020304" pitchFamily="18" charset="0"/>
              </a:rPr>
              <a:t>Архитектура и градостроительство» (16)</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defRPr/>
            </a:pPr>
            <a:r>
              <a:rPr 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a:t>
            </a:r>
            <a:r>
              <a:rPr lang="ru-RU"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пределение приоритетов и формирование политики пространственного развития городского округа Воскресенск, обеспечивающей градостроительными средствами преодоление негативных тенденций в застройке поселений городского округа, повышение качества жизни населения, формирование условий для устойчивого градостроительного развития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defRPr/>
            </a:pP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999,0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999,0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6547"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48"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49"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0"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1"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2"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3"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4"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36555"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36556" name="Рисунок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9561" y="635794"/>
            <a:ext cx="217433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7" name="Picture 2" descr="МУП &quot;Архитектура и Градостроительство&quot; Видное - официальный сай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5110" y="2749939"/>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вал 13"/>
          <p:cNvSpPr/>
          <p:nvPr/>
        </p:nvSpPr>
        <p:spPr>
          <a:xfrm>
            <a:off x="11310110" y="6416303"/>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125</a:t>
            </a:r>
            <a:endParaRPr lang="ru-RU" sz="900" dirty="0">
              <a:solidFill>
                <a:prstClr val="white"/>
              </a:solidFill>
            </a:endParaRPr>
          </a:p>
        </p:txBody>
      </p:sp>
    </p:spTree>
    <p:extLst>
      <p:ext uri="{BB962C8B-B14F-4D97-AF65-F5344CB8AC3E}">
        <p14:creationId xmlns:p14="http://schemas.microsoft.com/office/powerpoint/2010/main" val="2058512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126</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15432178"/>
              </p:ext>
            </p:extLst>
          </p:nvPr>
        </p:nvGraphicFramePr>
        <p:xfrm>
          <a:off x="242596" y="111968"/>
          <a:ext cx="11336694" cy="3364563"/>
        </p:xfrm>
        <a:graphic>
          <a:graphicData uri="http://schemas.openxmlformats.org/drawingml/2006/table">
            <a:tbl>
              <a:tblPr/>
              <a:tblGrid>
                <a:gridCol w="1783866">
                  <a:extLst>
                    <a:ext uri="{9D8B030D-6E8A-4147-A177-3AD203B41FA5}">
                      <a16:colId xmlns:a16="http://schemas.microsoft.com/office/drawing/2014/main" val="3142290635"/>
                    </a:ext>
                  </a:extLst>
                </a:gridCol>
                <a:gridCol w="3991783">
                  <a:extLst>
                    <a:ext uri="{9D8B030D-6E8A-4147-A177-3AD203B41FA5}">
                      <a16:colId xmlns:a16="http://schemas.microsoft.com/office/drawing/2014/main" val="1446255112"/>
                    </a:ext>
                  </a:extLst>
                </a:gridCol>
                <a:gridCol w="1231641">
                  <a:extLst>
                    <a:ext uri="{9D8B030D-6E8A-4147-A177-3AD203B41FA5}">
                      <a16:colId xmlns:a16="http://schemas.microsoft.com/office/drawing/2014/main" val="4209179420"/>
                    </a:ext>
                  </a:extLst>
                </a:gridCol>
                <a:gridCol w="867747">
                  <a:extLst>
                    <a:ext uri="{9D8B030D-6E8A-4147-A177-3AD203B41FA5}">
                      <a16:colId xmlns:a16="http://schemas.microsoft.com/office/drawing/2014/main" val="3747645196"/>
                    </a:ext>
                  </a:extLst>
                </a:gridCol>
                <a:gridCol w="1166327">
                  <a:extLst>
                    <a:ext uri="{9D8B030D-6E8A-4147-A177-3AD203B41FA5}">
                      <a16:colId xmlns:a16="http://schemas.microsoft.com/office/drawing/2014/main" val="2014824750"/>
                    </a:ext>
                  </a:extLst>
                </a:gridCol>
                <a:gridCol w="1119673">
                  <a:extLst>
                    <a:ext uri="{9D8B030D-6E8A-4147-A177-3AD203B41FA5}">
                      <a16:colId xmlns:a16="http://schemas.microsoft.com/office/drawing/2014/main" val="3080539908"/>
                    </a:ext>
                  </a:extLst>
                </a:gridCol>
                <a:gridCol w="1175657">
                  <a:extLst>
                    <a:ext uri="{9D8B030D-6E8A-4147-A177-3AD203B41FA5}">
                      <a16:colId xmlns:a16="http://schemas.microsoft.com/office/drawing/2014/main" val="3591439418"/>
                    </a:ext>
                  </a:extLst>
                </a:gridCol>
              </a:tblGrid>
              <a:tr h="940464">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56218261"/>
                  </a:ext>
                </a:extLst>
              </a:tr>
              <a:tr h="245740">
                <a:tc gridSpan="6">
                  <a:txBody>
                    <a:bodyPr/>
                    <a:lstStyle/>
                    <a:p>
                      <a:pPr algn="l" fontAlgn="ctr"/>
                      <a:r>
                        <a:rPr lang="ru-RU" sz="1400" b="1" i="0" u="none" strike="noStrike" dirty="0">
                          <a:effectLst/>
                          <a:latin typeface="Times New Roman" panose="02020603050405020304" pitchFamily="18" charset="0"/>
                        </a:rPr>
                        <a:t>16. Архитектура и градостроительство</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30693156"/>
                  </a:ext>
                </a:extLst>
              </a:tr>
              <a:tr h="2178359">
                <a:tc>
                  <a:txBody>
                    <a:bodyPr/>
                    <a:lstStyle/>
                    <a:p>
                      <a:pPr algn="ctr" fontAlgn="ctr"/>
                      <a:r>
                        <a:rPr lang="ru-RU" sz="1400" b="0" i="0" u="none" strike="noStrike" dirty="0">
                          <a:effectLst/>
                          <a:latin typeface="Times New Roman" panose="02020603050405020304" pitchFamily="18" charset="0"/>
                        </a:rPr>
                        <a:t>Подпрограмма 2. </a:t>
                      </a:r>
                      <a:r>
                        <a:rPr lang="ru-RU" sz="1400" b="0" i="0" u="none" strike="noStrike" dirty="0" smtClean="0">
                          <a:effectLst/>
                          <a:latin typeface="Times New Roman" panose="02020603050405020304" pitchFamily="18" charset="0"/>
                        </a:rPr>
                        <a:t>"Реализация политики пространственного развития городского округа"</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Обеспеченность актуальными документами территориального планирования и градостроительного зонирования городского округа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646706"/>
                  </a:ext>
                </a:extLst>
              </a:tr>
            </a:tbl>
          </a:graphicData>
        </a:graphic>
      </p:graphicFrame>
      <p:sp>
        <p:nvSpPr>
          <p:cNvPr id="3" name="Скругленный прямоугольник 2"/>
          <p:cNvSpPr/>
          <p:nvPr/>
        </p:nvSpPr>
        <p:spPr>
          <a:xfrm>
            <a:off x="475488" y="6135624"/>
            <a:ext cx="1106424" cy="621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3924163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Прямоугольник 1"/>
          <p:cNvSpPr>
            <a:spLocks noChangeArrowheads="1"/>
          </p:cNvSpPr>
          <p:nvPr/>
        </p:nvSpPr>
        <p:spPr bwMode="auto">
          <a:xfrm>
            <a:off x="1033669" y="769938"/>
            <a:ext cx="572169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«Формирование современной комфортной городской среды» (17)</a:t>
            </a:r>
          </a:p>
          <a:p>
            <a:pPr algn="ctr">
              <a:lnSpc>
                <a:spcPct val="115000"/>
              </a:lnSpc>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комфортного, безопасного проживания, повышение качества жизни и обеспечение доступности территорий общего пользования в городском округе Воскресенск</a:t>
            </a:r>
            <a:r>
              <a:rPr lang="ru-RU" altLang="ru-RU" sz="1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buClr>
                <a:srgbClr val="A53010"/>
              </a:buClr>
              <a:buFont typeface="Wingdings 3" panose="05040102010807070707" pitchFamily="18" charset="2"/>
              <a:buNone/>
              <a:defRPr/>
            </a:pPr>
            <a:endParaRPr lang="ru-RU" alt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buClrTx/>
              <a:buFont typeface="Wingdings 3" panose="05040102010807070707" pitchFamily="18" charset="2"/>
              <a:buNone/>
              <a:defRP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1 723 221,1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1 402 586,6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064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49"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50"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40651"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240652" name="Picture 2" descr="Комфортная городская сре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826" y="3738771"/>
            <a:ext cx="3351835" cy="201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3"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3074" name="Picture 2" descr="https://gubkinadm.ru/images/photos/medium/article47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8224" y="590412"/>
            <a:ext cx="3048000" cy="2101453"/>
          </a:xfrm>
          <a:prstGeom prst="rect">
            <a:avLst/>
          </a:prstGeom>
          <a:noFill/>
          <a:extLst>
            <a:ext uri="{909E8E84-426E-40DD-AFC4-6F175D3DCCD1}">
              <a14:hiddenFill xmlns:a14="http://schemas.microsoft.com/office/drawing/2010/main">
                <a:solidFill>
                  <a:srgbClr val="FFFFFF"/>
                </a:solidFill>
              </a14:hiddenFill>
            </a:ext>
          </a:extLst>
        </p:spPr>
      </p:pic>
      <p:sp>
        <p:nvSpPr>
          <p:cNvPr id="15" name="Овал 14"/>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127</a:t>
            </a:r>
            <a:endParaRPr lang="ru-RU" sz="900" dirty="0">
              <a:solidFill>
                <a:prstClr val="white"/>
              </a:solidFill>
            </a:endParaRPr>
          </a:p>
        </p:txBody>
      </p:sp>
    </p:spTree>
    <p:extLst>
      <p:ext uri="{BB962C8B-B14F-4D97-AF65-F5344CB8AC3E}">
        <p14:creationId xmlns:p14="http://schemas.microsoft.com/office/powerpoint/2010/main" val="229803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128</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31393901"/>
              </p:ext>
            </p:extLst>
          </p:nvPr>
        </p:nvGraphicFramePr>
        <p:xfrm>
          <a:off x="195943" y="93309"/>
          <a:ext cx="11346023" cy="5636277"/>
        </p:xfrm>
        <a:graphic>
          <a:graphicData uri="http://schemas.openxmlformats.org/drawingml/2006/table">
            <a:tbl>
              <a:tblPr/>
              <a:tblGrid>
                <a:gridCol w="1793196">
                  <a:extLst>
                    <a:ext uri="{9D8B030D-6E8A-4147-A177-3AD203B41FA5}">
                      <a16:colId xmlns:a16="http://schemas.microsoft.com/office/drawing/2014/main" val="3385415794"/>
                    </a:ext>
                  </a:extLst>
                </a:gridCol>
                <a:gridCol w="3576475">
                  <a:extLst>
                    <a:ext uri="{9D8B030D-6E8A-4147-A177-3AD203B41FA5}">
                      <a16:colId xmlns:a16="http://schemas.microsoft.com/office/drawing/2014/main" val="4128775345"/>
                    </a:ext>
                  </a:extLst>
                </a:gridCol>
                <a:gridCol w="1441676">
                  <a:extLst>
                    <a:ext uri="{9D8B030D-6E8A-4147-A177-3AD203B41FA5}">
                      <a16:colId xmlns:a16="http://schemas.microsoft.com/office/drawing/2014/main" val="3307559794"/>
                    </a:ext>
                  </a:extLst>
                </a:gridCol>
                <a:gridCol w="951377">
                  <a:extLst>
                    <a:ext uri="{9D8B030D-6E8A-4147-A177-3AD203B41FA5}">
                      <a16:colId xmlns:a16="http://schemas.microsoft.com/office/drawing/2014/main" val="1334300258"/>
                    </a:ext>
                  </a:extLst>
                </a:gridCol>
                <a:gridCol w="970729">
                  <a:extLst>
                    <a:ext uri="{9D8B030D-6E8A-4147-A177-3AD203B41FA5}">
                      <a16:colId xmlns:a16="http://schemas.microsoft.com/office/drawing/2014/main" val="20004"/>
                    </a:ext>
                  </a:extLst>
                </a:gridCol>
                <a:gridCol w="79137">
                  <a:extLst>
                    <a:ext uri="{9D8B030D-6E8A-4147-A177-3AD203B41FA5}">
                      <a16:colId xmlns:a16="http://schemas.microsoft.com/office/drawing/2014/main" val="2690954460"/>
                    </a:ext>
                  </a:extLst>
                </a:gridCol>
                <a:gridCol w="1049867">
                  <a:extLst>
                    <a:ext uri="{9D8B030D-6E8A-4147-A177-3AD203B41FA5}">
                      <a16:colId xmlns:a16="http://schemas.microsoft.com/office/drawing/2014/main" val="20006"/>
                    </a:ext>
                  </a:extLst>
                </a:gridCol>
                <a:gridCol w="1483566">
                  <a:extLst>
                    <a:ext uri="{9D8B030D-6E8A-4147-A177-3AD203B41FA5}">
                      <a16:colId xmlns:a16="http://schemas.microsoft.com/office/drawing/2014/main" val="2311196091"/>
                    </a:ext>
                  </a:extLst>
                </a:gridCol>
              </a:tblGrid>
              <a:tr h="730938">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pPr algn="ctr" fontAlgn="ctr"/>
                      <a:endParaRPr lang="ru-RU" sz="1400" b="0" i="0" u="none" strike="noStrike" dirty="0">
                        <a:effectLst/>
                        <a:latin typeface="Times New Roman" panose="02020603050405020304" pitchFamily="18" charset="0"/>
                      </a:endParaRP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a:t>
                      </a:r>
                      <a:r>
                        <a:rPr lang="ru-RU" sz="1400" b="0" i="0" u="none" strike="noStrike" dirty="0" smtClean="0">
                          <a:effectLst/>
                          <a:latin typeface="Times New Roman" panose="02020603050405020304" pitchFamily="18" charset="0"/>
                        </a:rPr>
                        <a:t>  за 2024 </a:t>
                      </a:r>
                      <a:r>
                        <a:rPr lang="ru-RU" sz="1400" b="0" i="0" u="none" strike="noStrike" dirty="0">
                          <a:effectLst/>
                          <a:latin typeface="Times New Roman" panose="02020603050405020304" pitchFamily="18" charset="0"/>
                        </a:rPr>
                        <a:t>год</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30056605"/>
                  </a:ext>
                </a:extLst>
              </a:tr>
              <a:tr h="191168">
                <a:tc gridSpan="7">
                  <a:txBody>
                    <a:bodyPr/>
                    <a:lstStyle/>
                    <a:p>
                      <a:pPr algn="l" fontAlgn="ctr"/>
                      <a:r>
                        <a:rPr lang="ru-RU" sz="1400" b="1" i="0" u="none" strike="noStrike" dirty="0">
                          <a:effectLst/>
                          <a:latin typeface="Times New Roman" panose="02020603050405020304" pitchFamily="18" charset="0"/>
                        </a:rPr>
                        <a:t>17. Формирование современной комфортной городской среды</a:t>
                      </a: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043" marR="8043" marT="80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35797583"/>
                  </a:ext>
                </a:extLst>
              </a:tr>
              <a:tr h="1025138">
                <a:tc rowSpan="4">
                  <a:txBody>
                    <a:bodyPr/>
                    <a:lstStyle/>
                    <a:p>
                      <a:pPr algn="ctr"/>
                      <a:r>
                        <a:rPr lang="ru-RU" sz="1400" dirty="0" smtClean="0">
                          <a:latin typeface="Times New Roman" panose="02020603050405020304" pitchFamily="18" charset="0"/>
                          <a:cs typeface="Times New Roman" panose="02020603050405020304" pitchFamily="18" charset="0"/>
                        </a:rPr>
                        <a:t>Подпрограмма 1. «Комфортная городская среда»</a:t>
                      </a:r>
                      <a:endParaRPr lang="ru-RU" sz="1400" dirty="0">
                        <a:latin typeface="Times New Roman" panose="02020603050405020304" pitchFamily="18" charset="0"/>
                        <a:cs typeface="Times New Roman" panose="02020603050405020304" pitchFamily="18" charset="0"/>
                      </a:endParaRPr>
                    </a:p>
                  </a:txBody>
                  <a:tcPr marL="8043" marR="8043" marT="8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Уровень освещенности территорий общественного пользования в пределах городской черты на конец года, не менее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84,35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dirty="0">
                          <a:solidFill>
                            <a:srgbClr val="000000"/>
                          </a:solidFill>
                          <a:effectLst/>
                          <a:latin typeface="Times New Roman" panose="02020603050405020304" pitchFamily="18" charset="0"/>
                        </a:rPr>
                        <a:t>84,35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043" marR="8043" marT="8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858158"/>
                  </a:ext>
                </a:extLst>
              </a:tr>
              <a:tr h="97366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Уровень освещенности территорий общественного пользования вне пределов городской черты на конец года, не менее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36,75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dirty="0">
                          <a:solidFill>
                            <a:srgbClr val="000000"/>
                          </a:solidFill>
                          <a:effectLst/>
                          <a:latin typeface="Times New Roman" panose="02020603050405020304" pitchFamily="18" charset="0"/>
                        </a:rPr>
                        <a:t>36,75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043" marR="8043" marT="8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775139"/>
                  </a:ext>
                </a:extLst>
              </a:tr>
              <a:tr h="838181">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Замена детских игровых площадок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dirty="0">
                          <a:solidFill>
                            <a:srgbClr val="000000"/>
                          </a:solidFill>
                          <a:effectLst/>
                          <a:latin typeface="Times New Roman" panose="02020603050405020304" pitchFamily="18" charset="0"/>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043" marR="8043" marT="8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175205"/>
                  </a:ext>
                </a:extLst>
              </a:tr>
              <a:tr h="573505">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благоустроенных общественных территорий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региональный проект «Формирование комфортной городской среды (Московская область)»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043" marR="8043" marT="8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26209"/>
                  </a:ext>
                </a:extLst>
              </a:tr>
            </a:tbl>
          </a:graphicData>
        </a:graphic>
      </p:graphicFrame>
      <p:sp>
        <p:nvSpPr>
          <p:cNvPr id="4" name="Скругленный прямоугольник 3"/>
          <p:cNvSpPr/>
          <p:nvPr/>
        </p:nvSpPr>
        <p:spPr>
          <a:xfrm>
            <a:off x="438912" y="6236208"/>
            <a:ext cx="1161288" cy="4846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413200671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129</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02539688"/>
              </p:ext>
            </p:extLst>
          </p:nvPr>
        </p:nvGraphicFramePr>
        <p:xfrm>
          <a:off x="233265" y="93306"/>
          <a:ext cx="11364685" cy="5169444"/>
        </p:xfrm>
        <a:graphic>
          <a:graphicData uri="http://schemas.openxmlformats.org/drawingml/2006/table">
            <a:tbl>
              <a:tblPr/>
              <a:tblGrid>
                <a:gridCol w="1865140">
                  <a:extLst>
                    <a:ext uri="{9D8B030D-6E8A-4147-A177-3AD203B41FA5}">
                      <a16:colId xmlns:a16="http://schemas.microsoft.com/office/drawing/2014/main" val="3538029283"/>
                    </a:ext>
                  </a:extLst>
                </a:gridCol>
                <a:gridCol w="3565795">
                  <a:extLst>
                    <a:ext uri="{9D8B030D-6E8A-4147-A177-3AD203B41FA5}">
                      <a16:colId xmlns:a16="http://schemas.microsoft.com/office/drawing/2014/main" val="2317934940"/>
                    </a:ext>
                  </a:extLst>
                </a:gridCol>
                <a:gridCol w="1276531">
                  <a:extLst>
                    <a:ext uri="{9D8B030D-6E8A-4147-A177-3AD203B41FA5}">
                      <a16:colId xmlns:a16="http://schemas.microsoft.com/office/drawing/2014/main" val="20002"/>
                    </a:ext>
                  </a:extLst>
                </a:gridCol>
                <a:gridCol w="1186232">
                  <a:extLst>
                    <a:ext uri="{9D8B030D-6E8A-4147-A177-3AD203B41FA5}">
                      <a16:colId xmlns:a16="http://schemas.microsoft.com/office/drawing/2014/main" val="20003"/>
                    </a:ext>
                  </a:extLst>
                </a:gridCol>
                <a:gridCol w="1119673">
                  <a:extLst>
                    <a:ext uri="{9D8B030D-6E8A-4147-A177-3AD203B41FA5}">
                      <a16:colId xmlns:a16="http://schemas.microsoft.com/office/drawing/2014/main" val="248994657"/>
                    </a:ext>
                  </a:extLst>
                </a:gridCol>
                <a:gridCol w="1054359">
                  <a:extLst>
                    <a:ext uri="{9D8B030D-6E8A-4147-A177-3AD203B41FA5}">
                      <a16:colId xmlns:a16="http://schemas.microsoft.com/office/drawing/2014/main" val="1972823548"/>
                    </a:ext>
                  </a:extLst>
                </a:gridCol>
                <a:gridCol w="1296955">
                  <a:extLst>
                    <a:ext uri="{9D8B030D-6E8A-4147-A177-3AD203B41FA5}">
                      <a16:colId xmlns:a16="http://schemas.microsoft.com/office/drawing/2014/main" val="3437868878"/>
                    </a:ext>
                  </a:extLst>
                </a:gridCol>
              </a:tblGrid>
              <a:tr h="511222">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75337782"/>
                  </a:ext>
                </a:extLst>
              </a:tr>
              <a:tr h="133335">
                <a:tc gridSpan="6">
                  <a:txBody>
                    <a:bodyPr/>
                    <a:lstStyle/>
                    <a:p>
                      <a:pPr algn="l" fontAlgn="ctr"/>
                      <a:r>
                        <a:rPr lang="ru-RU" sz="1400" b="1" i="0" u="none" strike="noStrike" dirty="0">
                          <a:effectLst/>
                          <a:latin typeface="Times New Roman" panose="02020603050405020304" pitchFamily="18" charset="0"/>
                        </a:rPr>
                        <a:t>17. Формирование современной комфортной городской среды</a:t>
                      </a: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5352" marR="5352" marT="5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85404639"/>
                  </a:ext>
                </a:extLst>
              </a:tr>
              <a:tr h="259297">
                <a:tc rowSpan="4">
                  <a:txBody>
                    <a:bodyPr/>
                    <a:lstStyle/>
                    <a:p>
                      <a:pPr algn="ctr"/>
                      <a:r>
                        <a:rPr lang="ru-RU" sz="1400" dirty="0" smtClean="0">
                          <a:latin typeface="Times New Roman" panose="02020603050405020304" pitchFamily="18" charset="0"/>
                          <a:cs typeface="Times New Roman" panose="02020603050405020304" pitchFamily="18" charset="0"/>
                        </a:rPr>
                        <a:t>Подпрограмма 2. "Создание условий для обеспечения комфортного проживания жителей, в том числе в многоквартирных домах на территории Московской области"</a:t>
                      </a:r>
                      <a:endParaRPr lang="ru-RU" sz="1400" dirty="0">
                        <a:latin typeface="Times New Roman" panose="02020603050405020304" pitchFamily="18" charset="0"/>
                        <a:cs typeface="Times New Roman" panose="02020603050405020304" pitchFamily="18" charset="0"/>
                      </a:endParaRP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Обеспечено содержание дворовых территорий и общественных пространств за счет бюджетных средств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Тысяча квадратных метров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3098,42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3098,42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a:endParaRPr lang="ru-RU"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509481"/>
                  </a:ext>
                </a:extLst>
              </a:tr>
              <a:tr h="385259">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Установка шкафов управления наружным освещением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a:effectLst/>
                        <a:latin typeface="Times New Roman" panose="02020603050405020304" pitchFamily="18" charset="0"/>
                      </a:endParaRPr>
                    </a:p>
                  </a:txBody>
                  <a:tcPr marL="5352" marR="5352" marT="5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499000"/>
                  </a:ext>
                </a:extLst>
              </a:tr>
              <a:tr h="511222">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Модернизация детских, игровых площадок, установленных ранее с привлечением средств бюджета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Приоритетный, 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a:effectLst/>
                        <a:latin typeface="Times New Roman" panose="02020603050405020304" pitchFamily="18" charset="0"/>
                      </a:endParaRPr>
                    </a:p>
                  </a:txBody>
                  <a:tcPr marL="5352" marR="5352" marT="5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64321"/>
                  </a:ext>
                </a:extLst>
              </a:tr>
              <a:tr h="259297">
                <a:tc vMerge="1">
                  <a:txBody>
                    <a:bodyPr/>
                    <a:lstStyle/>
                    <a:p>
                      <a:pPr algn="ctr"/>
                      <a:endParaRPr lang="ru-RU" sz="1400" dirty="0">
                        <a:latin typeface="Times New Roman" panose="02020603050405020304" pitchFamily="18" charset="0"/>
                        <a:cs typeface="Times New Roman" panose="02020603050405020304" pitchFamily="18" charset="0"/>
                      </a:endParaRPr>
                    </a:p>
                  </a:txBody>
                  <a:tcPr marL="5352" marR="5352" marT="5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граждан, принявших участие в решении вопросов развития городской среды, от общего количества граждан в возрасте от 14 лет, проживающих в муниципальных образованиях, на территориях которых реализуются проекты по созданию комфортной городской среды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региональный проект «Формирование комфортной городской среды (Московская область)»</a:t>
                      </a:r>
                      <a:br>
                        <a:rPr lang="ru-RU" sz="1400" b="0" i="0" u="none" strike="noStrike" dirty="0">
                          <a:solidFill>
                            <a:srgbClr val="000000"/>
                          </a:solidFill>
                          <a:effectLst/>
                          <a:latin typeface="Times New Roman" panose="02020603050405020304" pitchFamily="18" charset="0"/>
                        </a:rPr>
                      </a:b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a:effectLst/>
                        <a:latin typeface="Times New Roman" panose="02020603050405020304" pitchFamily="18" charset="0"/>
                      </a:endParaRPr>
                    </a:p>
                  </a:txBody>
                  <a:tcPr marL="5352" marR="5352" marT="5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777790"/>
                  </a:ext>
                </a:extLst>
              </a:tr>
            </a:tbl>
          </a:graphicData>
        </a:graphic>
      </p:graphicFrame>
      <p:sp>
        <p:nvSpPr>
          <p:cNvPr id="3" name="Скругленный прямоугольник 2"/>
          <p:cNvSpPr/>
          <p:nvPr/>
        </p:nvSpPr>
        <p:spPr>
          <a:xfrm>
            <a:off x="484632" y="6208776"/>
            <a:ext cx="1207008" cy="56692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4253096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3A9A18-93E0-4615-B7AA-B8C8FBB14464}"/>
              </a:ext>
            </a:extLst>
          </p:cNvPr>
          <p:cNvSpPr>
            <a:spLocks noGrp="1"/>
          </p:cNvSpPr>
          <p:nvPr>
            <p:ph type="title"/>
          </p:nvPr>
        </p:nvSpPr>
        <p:spPr>
          <a:xfrm>
            <a:off x="515938" y="195943"/>
            <a:ext cx="4937211" cy="1191987"/>
          </a:xfrm>
        </p:spPr>
        <p:txBody>
          <a:bodyPr rtlCol="0"/>
          <a:lstStyle/>
          <a:p>
            <a:pPr rtl="0"/>
            <a:r>
              <a:rPr lang="ru-RU" sz="1600" dirty="0">
                <a:solidFill>
                  <a:schemeClr val="accent6">
                    <a:lumMod val="75000"/>
                  </a:schemeClr>
                </a:solidFill>
                <a:effectLst>
                  <a:outerShdw blurRad="38100" dist="38100" dir="2700000" algn="tl">
                    <a:srgbClr val="000000">
                      <a:alpha val="43137"/>
                    </a:srgbClr>
                  </a:outerShdw>
                </a:effectLst>
              </a:rPr>
              <a:t>В зависимости от соотношения доходной и расходной частей бюджета, можно выделить следующие виды бюджетов</a:t>
            </a:r>
            <a:r>
              <a:rPr lang="ru-RU" dirty="0"/>
              <a:t/>
            </a:r>
            <a:br>
              <a:rPr lang="ru-RU" dirty="0"/>
            </a:br>
            <a:endParaRPr lang="ru-RU" dirty="0"/>
          </a:p>
        </p:txBody>
      </p:sp>
      <p:sp>
        <p:nvSpPr>
          <p:cNvPr id="3" name="Объект 2">
            <a:extLst>
              <a:ext uri="{FF2B5EF4-FFF2-40B4-BE49-F238E27FC236}">
                <a16:creationId xmlns:a16="http://schemas.microsoft.com/office/drawing/2014/main" id="{B91B32C0-5E61-447F-9557-57AF415D6FE9}"/>
              </a:ext>
            </a:extLst>
          </p:cNvPr>
          <p:cNvSpPr>
            <a:spLocks noGrp="1"/>
          </p:cNvSpPr>
          <p:nvPr>
            <p:ph idx="1"/>
          </p:nvPr>
        </p:nvSpPr>
        <p:spPr>
          <a:xfrm>
            <a:off x="538960" y="1061358"/>
            <a:ext cx="4433090" cy="5115606"/>
          </a:xfrm>
        </p:spPr>
        <p:txBody>
          <a:bodyPr rtlCol="0"/>
          <a:lstStyle/>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Профицитный бюджет </a:t>
            </a:r>
            <a:r>
              <a:rPr lang="ru-RU" altLang="ru-RU" sz="1200" b="1" dirty="0">
                <a:latin typeface="Times New Roman" panose="02020603050405020304" pitchFamily="18" charset="0"/>
                <a:cs typeface="Times New Roman" panose="02020603050405020304" pitchFamily="18" charset="0"/>
              </a:rPr>
              <a:t>– превышение доходов бюджета над его расходами (в указанном случае принимается решение как их использовать, например, накапливать резервы, остатки, либо погашать долг)</a:t>
            </a:r>
          </a:p>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Дефицитный бюджет </a:t>
            </a:r>
            <a:r>
              <a:rPr lang="ru-RU" altLang="ru-RU" sz="1200" b="1" dirty="0">
                <a:latin typeface="Times New Roman" panose="02020603050405020304" pitchFamily="18" charset="0"/>
                <a:cs typeface="Times New Roman" panose="02020603050405020304" pitchFamily="18" charset="0"/>
              </a:rPr>
              <a:t>– превышение расходов бюджета над его доходами (в указанном случае принимается решение об источниках покрытия дефицита, например, использовать имеющиеся накопления, остатки, взять в долг)</a:t>
            </a:r>
          </a:p>
          <a:p>
            <a:pPr marL="0" indent="0">
              <a:buNone/>
            </a:pPr>
            <a:endParaRPr lang="ru-RU" sz="1200" b="1" dirty="0">
              <a:latin typeface="Times New Roman" pitchFamily="18" charset="0"/>
              <a:cs typeface="Times New Roman" pitchFamily="18" charset="0"/>
            </a:endParaRPr>
          </a:p>
          <a:p>
            <a:pPr marL="0" indent="0" algn="just">
              <a:buNone/>
            </a:pPr>
            <a:r>
              <a:rPr lang="ru-RU" sz="1200" b="1" dirty="0">
                <a:latin typeface="Times New Roman" pitchFamily="18" charset="0"/>
                <a:cs typeface="Times New Roman" pitchFamily="18" charset="0"/>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altLang="ru-RU" sz="1200" b="1" dirty="0">
              <a:latin typeface="Times New Roman" panose="02020603050405020304" pitchFamily="18" charset="0"/>
              <a:cs typeface="Times New Roman" panose="02020603050405020304" pitchFamily="18" charset="0"/>
            </a:endParaRPr>
          </a:p>
          <a:p>
            <a:pPr marL="0" indent="0" algn="just">
              <a:buNone/>
            </a:pPr>
            <a:endParaRPr lang="ru-RU" altLang="ru-RU" sz="1200" b="1" u="sng" dirty="0">
              <a:latin typeface="Times New Roman" panose="02020603050405020304" pitchFamily="18" charset="0"/>
              <a:cs typeface="Times New Roman" panose="02020603050405020304" pitchFamily="18" charset="0"/>
            </a:endParaRPr>
          </a:p>
          <a:p>
            <a:pPr marL="0" indent="0" algn="just">
              <a:buNone/>
            </a:pPr>
            <a:r>
              <a:rPr lang="ru-RU" altLang="ru-RU" sz="1200" b="1" u="sng" dirty="0">
                <a:latin typeface="Times New Roman" panose="02020603050405020304" pitchFamily="18" charset="0"/>
                <a:cs typeface="Times New Roman" panose="02020603050405020304" pitchFamily="18" charset="0"/>
              </a:rPr>
              <a:t>Муниципальный долг </a:t>
            </a:r>
            <a:r>
              <a:rPr lang="ru-RU" altLang="ru-RU" sz="1200" b="1" dirty="0">
                <a:latin typeface="Times New Roman" panose="02020603050405020304" pitchFamily="18" charset="0"/>
                <a:cs typeface="Times New Roman" panose="02020603050405020304" pitchFamily="18" charset="0"/>
              </a:rPr>
              <a:t>– обязательства, возникающие из муниципальных заимствований, гарантий по обязательствам третьих лиц, другие обязательства в соответствии с видами долговых обязательств, принятые на себя муниципальным образованием;</a:t>
            </a:r>
          </a:p>
          <a:p>
            <a:pPr marL="0" indent="0">
              <a:buNone/>
            </a:pPr>
            <a:endParaRPr lang="ru-RU" altLang="ru-RU" sz="1800" b="1" dirty="0">
              <a:latin typeface="Times New Roman" panose="02020603050405020304" pitchFamily="18" charset="0"/>
              <a:cs typeface="Times New Roman" panose="02020603050405020304" pitchFamily="18" charset="0"/>
            </a:endParaRPr>
          </a:p>
          <a:p>
            <a:pPr marL="0" indent="0" rtl="0">
              <a:buNone/>
            </a:pPr>
            <a:endParaRPr lang="ru-RU" sz="1800"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13</a:t>
            </a:fld>
            <a:endParaRPr lang="ru-RU" noProof="0" dirty="0"/>
          </a:p>
        </p:txBody>
      </p:sp>
      <p:pic>
        <p:nvPicPr>
          <p:cNvPr id="7" name="Рисунок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53149" y="942535"/>
            <a:ext cx="4884848" cy="4909625"/>
          </a:xfr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1157"/>
            <a:ext cx="2010031" cy="1206843"/>
          </a:xfrm>
          <a:prstGeom prst="rect">
            <a:avLst/>
          </a:prstGeom>
        </p:spPr>
      </p:pic>
    </p:spTree>
    <p:extLst>
      <p:ext uri="{BB962C8B-B14F-4D97-AF65-F5344CB8AC3E}">
        <p14:creationId xmlns:p14="http://schemas.microsoft.com/office/powerpoint/2010/main" val="9617301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Прямоугольник 1"/>
          <p:cNvSpPr>
            <a:spLocks noChangeArrowheads="1"/>
          </p:cNvSpPr>
          <p:nvPr/>
        </p:nvSpPr>
        <p:spPr bwMode="auto">
          <a:xfrm>
            <a:off x="983974" y="465138"/>
            <a:ext cx="5834269" cy="423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Строительство </a:t>
            </a: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и капитальный ремонт объектов </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социальной инфраструктуры» (18)</a:t>
            </a:r>
          </a:p>
          <a:p>
            <a:pPr algn="ctr">
              <a:lnSpc>
                <a:spcPct val="115000"/>
              </a:lnSpc>
              <a:buClr>
                <a:srgbClr val="A53010"/>
              </a:buClr>
              <a:buFont typeface="Wingdings 3" panose="05040102010807070707" pitchFamily="18" charset="2"/>
              <a:buNone/>
            </a:pPr>
            <a:endParaRPr lang="ru-RU" altLang="ru-RU"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повышение уровня комфортного проживания и обеспеченности населения городского округа Воскресенск объектами социального назначения</a:t>
            </a:r>
          </a:p>
          <a:p>
            <a:pPr algn="just">
              <a:lnSpc>
                <a:spcPct val="115000"/>
              </a:lnSpc>
              <a:buClr>
                <a:srgbClr val="A53010"/>
              </a:buClr>
              <a:buNone/>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2024 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46 069,1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30 085,6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buClr>
                <a:srgbClr val="A53010"/>
              </a:buClr>
              <a:buFont typeface="Wingdings 3" panose="05040102010807070707" pitchFamily="18" charset="2"/>
              <a:buNone/>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6787"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88"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89"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0"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1"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2"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3"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4"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5"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sp>
        <p:nvSpPr>
          <p:cNvPr id="246796"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ru-RU" altLang="ru-RU" dirty="0">
              <a:solidFill>
                <a:srgbClr val="000000"/>
              </a:solidFill>
              <a:latin typeface="Arial" panose="020B0604020202020204" pitchFamily="34" charset="0"/>
            </a:endParaRPr>
          </a:p>
        </p:txBody>
      </p:sp>
      <p:pic>
        <p:nvPicPr>
          <p:cNvPr id="15" name="Picture 2"/>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8040757" y="240825"/>
            <a:ext cx="2582225" cy="2582225"/>
          </a:xfrm>
          <a:prstGeom prst="rect">
            <a:avLst/>
          </a:prstGeom>
          <a:noFill/>
          <a:ln w="9525">
            <a:noFill/>
            <a:miter lim="800000"/>
            <a:headEnd/>
            <a:tailEnd/>
          </a:ln>
          <a:effectLst/>
        </p:spPr>
      </p:pic>
      <p:pic>
        <p:nvPicPr>
          <p:cNvPr id="246798" name="Picture 2" descr="Инвестиции в строительство жилой недвижимости - совет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609" y="3480560"/>
            <a:ext cx="3019563" cy="241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Овал 15"/>
          <p:cNvSpPr/>
          <p:nvPr/>
        </p:nvSpPr>
        <p:spPr>
          <a:xfrm>
            <a:off x="11495313" y="6299201"/>
            <a:ext cx="527353" cy="38151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900" dirty="0" smtClean="0">
                <a:solidFill>
                  <a:prstClr val="white"/>
                </a:solidFill>
              </a:rPr>
              <a:t>130</a:t>
            </a:r>
            <a:endParaRPr lang="ru-RU" dirty="0">
              <a:solidFill>
                <a:prstClr val="white"/>
              </a:solidFill>
            </a:endParaRPr>
          </a:p>
        </p:txBody>
      </p:sp>
    </p:spTree>
    <p:extLst>
      <p:ext uri="{BB962C8B-B14F-4D97-AF65-F5344CB8AC3E}">
        <p14:creationId xmlns:p14="http://schemas.microsoft.com/office/powerpoint/2010/main" val="6693719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131</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170561844"/>
              </p:ext>
            </p:extLst>
          </p:nvPr>
        </p:nvGraphicFramePr>
        <p:xfrm>
          <a:off x="242596" y="111968"/>
          <a:ext cx="11336694" cy="3364563"/>
        </p:xfrm>
        <a:graphic>
          <a:graphicData uri="http://schemas.openxmlformats.org/drawingml/2006/table">
            <a:tbl>
              <a:tblPr/>
              <a:tblGrid>
                <a:gridCol w="1783866">
                  <a:extLst>
                    <a:ext uri="{9D8B030D-6E8A-4147-A177-3AD203B41FA5}">
                      <a16:colId xmlns:a16="http://schemas.microsoft.com/office/drawing/2014/main" val="3142290635"/>
                    </a:ext>
                  </a:extLst>
                </a:gridCol>
                <a:gridCol w="3991783">
                  <a:extLst>
                    <a:ext uri="{9D8B030D-6E8A-4147-A177-3AD203B41FA5}">
                      <a16:colId xmlns:a16="http://schemas.microsoft.com/office/drawing/2014/main" val="1446255112"/>
                    </a:ext>
                  </a:extLst>
                </a:gridCol>
                <a:gridCol w="1231641">
                  <a:extLst>
                    <a:ext uri="{9D8B030D-6E8A-4147-A177-3AD203B41FA5}">
                      <a16:colId xmlns:a16="http://schemas.microsoft.com/office/drawing/2014/main" val="4209179420"/>
                    </a:ext>
                  </a:extLst>
                </a:gridCol>
                <a:gridCol w="867747">
                  <a:extLst>
                    <a:ext uri="{9D8B030D-6E8A-4147-A177-3AD203B41FA5}">
                      <a16:colId xmlns:a16="http://schemas.microsoft.com/office/drawing/2014/main" val="3747645196"/>
                    </a:ext>
                  </a:extLst>
                </a:gridCol>
                <a:gridCol w="1166327">
                  <a:extLst>
                    <a:ext uri="{9D8B030D-6E8A-4147-A177-3AD203B41FA5}">
                      <a16:colId xmlns:a16="http://schemas.microsoft.com/office/drawing/2014/main" val="2014824750"/>
                    </a:ext>
                  </a:extLst>
                </a:gridCol>
                <a:gridCol w="1119673">
                  <a:extLst>
                    <a:ext uri="{9D8B030D-6E8A-4147-A177-3AD203B41FA5}">
                      <a16:colId xmlns:a16="http://schemas.microsoft.com/office/drawing/2014/main" val="3080539908"/>
                    </a:ext>
                  </a:extLst>
                </a:gridCol>
                <a:gridCol w="1175657">
                  <a:extLst>
                    <a:ext uri="{9D8B030D-6E8A-4147-A177-3AD203B41FA5}">
                      <a16:colId xmlns:a16="http://schemas.microsoft.com/office/drawing/2014/main" val="3591439418"/>
                    </a:ext>
                  </a:extLst>
                </a:gridCol>
              </a:tblGrid>
              <a:tr h="940464">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356218261"/>
                  </a:ext>
                </a:extLst>
              </a:tr>
              <a:tr h="245740">
                <a:tc gridSpan="6">
                  <a:txBody>
                    <a:bodyPr/>
                    <a:lstStyle/>
                    <a:p>
                      <a:pPr algn="l" fontAlgn="ctr"/>
                      <a:r>
                        <a:rPr lang="ru-RU" sz="1400" b="1" i="0" u="none" strike="noStrike" dirty="0" smtClean="0">
                          <a:effectLst/>
                          <a:latin typeface="Times New Roman" panose="02020603050405020304" pitchFamily="18" charset="0"/>
                        </a:rPr>
                        <a:t>18. Строительство и капитальный ремонт объектов социальной инфраструктуры </a:t>
                      </a:r>
                      <a:endParaRPr lang="ru-RU" sz="1400" b="1"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30693156"/>
                  </a:ext>
                </a:extLst>
              </a:tr>
              <a:tr h="2178359">
                <a:tc>
                  <a:txBody>
                    <a:bodyPr/>
                    <a:lstStyle/>
                    <a:p>
                      <a:pPr algn="ctr" fontAlgn="ctr"/>
                      <a:r>
                        <a:rPr lang="ru-RU" sz="1400" b="0" i="0" u="none" strike="noStrike" dirty="0">
                          <a:effectLst/>
                          <a:latin typeface="Times New Roman" panose="02020603050405020304" pitchFamily="18" charset="0"/>
                        </a:rPr>
                        <a:t>Подпрограмма </a:t>
                      </a:r>
                      <a:r>
                        <a:rPr lang="ru-RU" sz="1400" b="0" i="0" u="none" strike="noStrike" dirty="0" smtClean="0">
                          <a:effectLst/>
                          <a:latin typeface="Times New Roman" panose="02020603050405020304" pitchFamily="18" charset="0"/>
                        </a:rPr>
                        <a:t>3. "Строительство (реконструкция), капитальный ремонт объектов образования"</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400" b="0" i="0" u="none" strike="noStrike" dirty="0" smtClean="0">
                          <a:effectLst/>
                          <a:latin typeface="Times New Roman" panose="02020603050405020304" pitchFamily="18" charset="0"/>
                        </a:rPr>
                        <a:t>Согласно Порядку разработки и реализации государственных программ Московской области, утвержденным постановлением Правительства Московской области от 19.08.2022 № 881/27 (с изменениями), в программах, касающихся строительства объектов социальной инфраструктуры, ведение показателей не предусмотрено.</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646706"/>
                  </a:ext>
                </a:extLst>
              </a:tr>
            </a:tbl>
          </a:graphicData>
        </a:graphic>
      </p:graphicFrame>
      <p:sp>
        <p:nvSpPr>
          <p:cNvPr id="3" name="Скругленный прямоугольник 2"/>
          <p:cNvSpPr/>
          <p:nvPr/>
        </p:nvSpPr>
        <p:spPr>
          <a:xfrm>
            <a:off x="475488" y="6135624"/>
            <a:ext cx="1106424" cy="6217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53699037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Прямоугольник 1"/>
          <p:cNvSpPr>
            <a:spLocks noChangeArrowheads="1"/>
          </p:cNvSpPr>
          <p:nvPr/>
        </p:nvSpPr>
        <p:spPr bwMode="auto">
          <a:xfrm>
            <a:off x="1103243" y="192089"/>
            <a:ext cx="6145282" cy="53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buClr>
                <a:srgbClr val="A53010"/>
              </a:buClr>
              <a:buFont typeface="Wingdings 3" panose="05040102010807070707" pitchFamily="18" charset="2"/>
              <a:buNone/>
              <a:defRPr/>
            </a:pPr>
            <a:r>
              <a:rPr lang="ru-RU" altLang="ru-RU" b="1" dirty="0">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alt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buClr>
                <a:srgbClr val="A53010"/>
              </a:buClr>
              <a:buFont typeface="Wingdings 3" panose="05040102010807070707" pitchFamily="18" charset="2"/>
              <a:buNone/>
              <a:defRPr/>
            </a:pPr>
            <a:r>
              <a:rPr lang="ru-RU" alt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b="1" dirty="0">
                <a:latin typeface="Times New Roman" panose="02020603050405020304" pitchFamily="18" charset="0"/>
                <a:ea typeface="Calibri" panose="020F0502020204030204" pitchFamily="34" charset="0"/>
                <a:cs typeface="Times New Roman" panose="02020603050405020304" pitchFamily="18" charset="0"/>
              </a:rPr>
              <a:t>Переселение граждан из аварийного жилищного фонда» (19)</a:t>
            </a:r>
          </a:p>
          <a:p>
            <a:pPr algn="just">
              <a:buClr>
                <a:srgbClr val="A53010"/>
              </a:buClr>
              <a:buFont typeface="Wingdings 3" panose="05040102010807070707" pitchFamily="18" charset="2"/>
              <a:buNone/>
              <a:defRPr/>
            </a:pPr>
            <a:r>
              <a:rPr lang="ru-RU" altLang="ru-RU" dirty="0">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расселения многоквартирных домов, признанных в установленном законодательством Российской Федерации порядке аварийными и подлежащими сносу или реконструкции, в связи с физическим износом в процессе эксплуатации, создание безопасных и благоприятных условий проживания граждан и внедрение ресурсосберегающих, энергоэффективных</a:t>
            </a:r>
            <a:r>
              <a:rPr lang="en-US" altLang="ru-RU" dirty="0">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a:latin typeface="Times New Roman" panose="02020603050405020304" pitchFamily="18" charset="0"/>
                <a:ea typeface="Calibri" panose="020F0502020204030204" pitchFamily="34" charset="0"/>
                <a:cs typeface="Times New Roman" panose="02020603050405020304" pitchFamily="18" charset="0"/>
              </a:rPr>
              <a:t>технологий, финансовое и организационное обеспечение переселения граждан из непригодного для проживания жилищного </a:t>
            </a:r>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фонда</a:t>
            </a:r>
          </a:p>
          <a:p>
            <a:pPr algn="just">
              <a:buClr>
                <a:srgbClr val="A53010"/>
              </a:buClr>
              <a:buFont typeface="Wingdings 3" panose="05040102010807070707" pitchFamily="18" charset="2"/>
              <a:buNone/>
              <a:defRPr/>
            </a:pPr>
            <a:endParaRPr lang="ru-RU" altLang="ru-RU"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501 559,4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495 069,3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0883"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4"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5" name="AutoShape 2" descr="Сергей Дугин: «Современная инженерная инфраструктура позволит ..."/>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6" name="AutoShape 4" descr="Сергей Дугин: «Современная инженерная инфраструктура позволит ..."/>
          <p:cNvSpPr>
            <a:spLocks noChangeAspect="1" noChangeArrowheads="1"/>
          </p:cNvSpPr>
          <p:nvPr/>
        </p:nvSpPr>
        <p:spPr bwMode="auto">
          <a:xfrm>
            <a:off x="2136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7" name="AutoShape 6" descr="Сергей Дугин: «Современная инженерная инфраструктура позволит ..."/>
          <p:cNvSpPr>
            <a:spLocks noChangeAspect="1" noChangeArrowheads="1"/>
          </p:cNvSpPr>
          <p:nvPr/>
        </p:nvSpPr>
        <p:spPr bwMode="auto">
          <a:xfrm>
            <a:off x="2289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8" name="AutoShape 2" descr="Муниципальное имущество"/>
          <p:cNvSpPr>
            <a:spLocks noChangeAspect="1" noChangeArrowheads="1"/>
          </p:cNvSpPr>
          <p:nvPr/>
        </p:nvSpPr>
        <p:spPr bwMode="auto">
          <a:xfrm>
            <a:off x="2441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89" name="AutoShape 4" descr="Как Вы видите роль государства в достижении стратегической цели ..."/>
          <p:cNvSpPr>
            <a:spLocks noChangeAspect="1" noChangeArrowheads="1"/>
          </p:cNvSpPr>
          <p:nvPr/>
        </p:nvSpPr>
        <p:spPr bwMode="auto">
          <a:xfrm>
            <a:off x="2593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90" name="AutoShape 2" descr="Информация для жителей о возможности получения государственных и ..."/>
          <p:cNvSpPr>
            <a:spLocks noChangeAspect="1" noChangeArrowheads="1"/>
          </p:cNvSpPr>
          <p:nvPr/>
        </p:nvSpPr>
        <p:spPr bwMode="auto">
          <a:xfrm>
            <a:off x="2746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91" name="AutoShape 4" descr="Информация для жителей о возможности получения государственных и ..."/>
          <p:cNvSpPr>
            <a:spLocks noChangeAspect="1" noChangeArrowheads="1"/>
          </p:cNvSpPr>
          <p:nvPr/>
        </p:nvSpPr>
        <p:spPr bwMode="auto">
          <a:xfrm>
            <a:off x="2898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250892" name="AutoShape 4" descr="Комфортная городская среда"/>
          <p:cNvSpPr>
            <a:spLocks noChangeAspect="1" noChangeArrowheads="1"/>
          </p:cNvSpPr>
          <p:nvPr/>
        </p:nvSpPr>
        <p:spPr bwMode="auto">
          <a:xfrm>
            <a:off x="3051175" y="122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6" name="Picture 1"/>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8098057" y="465138"/>
            <a:ext cx="2650685" cy="2220528"/>
          </a:xfrm>
          <a:prstGeom prst="rect">
            <a:avLst/>
          </a:prstGeom>
          <a:noFill/>
          <a:ln w="9525">
            <a:noFill/>
            <a:miter lim="800000"/>
            <a:headEnd/>
            <a:tailEnd/>
          </a:ln>
          <a:effectLst/>
        </p:spPr>
      </p:pic>
      <p:pic>
        <p:nvPicPr>
          <p:cNvPr id="250894" name="Picture 2" descr="На переселение граждан из аварийного жилья Новгородская область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239" y="3638551"/>
            <a:ext cx="3886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вал 14"/>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132</a:t>
            </a:r>
            <a:endParaRPr lang="ru-RU" sz="900" dirty="0">
              <a:solidFill>
                <a:prstClr val="white"/>
              </a:solidFill>
            </a:endParaRPr>
          </a:p>
        </p:txBody>
      </p:sp>
    </p:spTree>
    <p:extLst>
      <p:ext uri="{BB962C8B-B14F-4D97-AF65-F5344CB8AC3E}">
        <p14:creationId xmlns:p14="http://schemas.microsoft.com/office/powerpoint/2010/main" val="20010104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133</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89545422"/>
              </p:ext>
            </p:extLst>
          </p:nvPr>
        </p:nvGraphicFramePr>
        <p:xfrm>
          <a:off x="279915" y="111967"/>
          <a:ext cx="11224725" cy="4710266"/>
        </p:xfrm>
        <a:graphic>
          <a:graphicData uri="http://schemas.openxmlformats.org/drawingml/2006/table">
            <a:tbl>
              <a:tblPr/>
              <a:tblGrid>
                <a:gridCol w="1763237">
                  <a:extLst>
                    <a:ext uri="{9D8B030D-6E8A-4147-A177-3AD203B41FA5}">
                      <a16:colId xmlns:a16="http://schemas.microsoft.com/office/drawing/2014/main" val="3107307047"/>
                    </a:ext>
                  </a:extLst>
                </a:gridCol>
                <a:gridCol w="3542278">
                  <a:extLst>
                    <a:ext uri="{9D8B030D-6E8A-4147-A177-3AD203B41FA5}">
                      <a16:colId xmlns:a16="http://schemas.microsoft.com/office/drawing/2014/main" val="2417333919"/>
                    </a:ext>
                  </a:extLst>
                </a:gridCol>
                <a:gridCol w="1319491">
                  <a:extLst>
                    <a:ext uri="{9D8B030D-6E8A-4147-A177-3AD203B41FA5}">
                      <a16:colId xmlns:a16="http://schemas.microsoft.com/office/drawing/2014/main" val="2625140771"/>
                    </a:ext>
                  </a:extLst>
                </a:gridCol>
                <a:gridCol w="998104">
                  <a:extLst>
                    <a:ext uri="{9D8B030D-6E8A-4147-A177-3AD203B41FA5}">
                      <a16:colId xmlns:a16="http://schemas.microsoft.com/office/drawing/2014/main" val="243919032"/>
                    </a:ext>
                  </a:extLst>
                </a:gridCol>
                <a:gridCol w="1231641">
                  <a:extLst>
                    <a:ext uri="{9D8B030D-6E8A-4147-A177-3AD203B41FA5}">
                      <a16:colId xmlns:a16="http://schemas.microsoft.com/office/drawing/2014/main" val="4269223080"/>
                    </a:ext>
                  </a:extLst>
                </a:gridCol>
                <a:gridCol w="1147665">
                  <a:extLst>
                    <a:ext uri="{9D8B030D-6E8A-4147-A177-3AD203B41FA5}">
                      <a16:colId xmlns:a16="http://schemas.microsoft.com/office/drawing/2014/main" val="689830018"/>
                    </a:ext>
                  </a:extLst>
                </a:gridCol>
                <a:gridCol w="1222309">
                  <a:extLst>
                    <a:ext uri="{9D8B030D-6E8A-4147-A177-3AD203B41FA5}">
                      <a16:colId xmlns:a16="http://schemas.microsoft.com/office/drawing/2014/main" val="799977795"/>
                    </a:ext>
                  </a:extLst>
                </a:gridCol>
              </a:tblGrid>
              <a:tr h="788651">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06387901"/>
                  </a:ext>
                </a:extLst>
              </a:tr>
              <a:tr h="206072">
                <a:tc gridSpan="6">
                  <a:txBody>
                    <a:bodyPr/>
                    <a:lstStyle/>
                    <a:p>
                      <a:pPr algn="l" fontAlgn="ctr"/>
                      <a:r>
                        <a:rPr lang="ru-RU" sz="1400" b="1" i="0" u="none" strike="noStrike" dirty="0">
                          <a:effectLst/>
                          <a:latin typeface="Times New Roman" panose="02020603050405020304" pitchFamily="18" charset="0"/>
                        </a:rPr>
                        <a:t>19. Переселение граждан из аварийного жилищного фонда</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51889211"/>
                  </a:ext>
                </a:extLst>
              </a:tr>
              <a:tr h="1285103">
                <a:tc rowSpan="2">
                  <a:txBody>
                    <a:bodyPr/>
                    <a:lstStyle/>
                    <a:p>
                      <a:pPr algn="ctr"/>
                      <a:r>
                        <a:rPr lang="ru-RU" sz="1400" dirty="0" smtClean="0">
                          <a:latin typeface="Times New Roman" panose="02020603050405020304" pitchFamily="18" charset="0"/>
                          <a:cs typeface="Times New Roman" panose="02020603050405020304" pitchFamily="18" charset="0"/>
                        </a:rPr>
                        <a:t>Подпрограмма 2. "Обеспечение мероприятий по переселению граждан из аварийного жилищного фонда в Московской области"</a:t>
                      </a: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квадратных метров непригодного для проживания жилищного фонда, признанного аварийными после 01.01.2017 года, расселенного по Подпрограмме </a:t>
                      </a:r>
                      <a:r>
                        <a:rPr lang="ru-RU" sz="1400" b="0" i="0" u="none" strike="noStrike" dirty="0" smtClean="0">
                          <a:solidFill>
                            <a:srgbClr val="000000"/>
                          </a:solidFill>
                          <a:effectLst/>
                          <a:latin typeface="Times New Roman" panose="02020603050405020304" pitchFamily="18" charset="0"/>
                        </a:rPr>
                        <a:t>4 "Обеспечение мероприятий по переселению граждан из аварийного жилищного фонда в Московской области, признанного таковым после 1 января 2017 года"</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Тысяча квадратных метров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4,112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4,200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1298276"/>
                  </a:ext>
                </a:extLst>
              </a:tr>
              <a:tr h="1910281">
                <a:tc vMerge="1">
                  <a:txBody>
                    <a:bodyPr/>
                    <a:lstStyle/>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граждан, переселенных из аварийного жилищного фонда, признанного аварийным после 01.01.2017 года, расселенного по Подпрограмме </a:t>
                      </a:r>
                      <a:r>
                        <a:rPr lang="ru-RU" sz="1400" b="0" i="0" u="none" strike="noStrike" dirty="0" smtClean="0">
                          <a:solidFill>
                            <a:srgbClr val="000000"/>
                          </a:solidFill>
                          <a:effectLst/>
                          <a:latin typeface="Times New Roman" panose="02020603050405020304" pitchFamily="18" charset="0"/>
                        </a:rPr>
                        <a:t>4 "Обеспечение мероприятий по переселению граждан из аварийного жилищного фонда в Московской области, признанного таковым после 1 января 2017 года"  </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Тысяча человек</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0,212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978323"/>
                  </a:ext>
                </a:extLst>
              </a:tr>
            </a:tbl>
          </a:graphicData>
        </a:graphic>
      </p:graphicFrame>
      <p:sp>
        <p:nvSpPr>
          <p:cNvPr id="3" name="Скругленный прямоугольник 2"/>
          <p:cNvSpPr/>
          <p:nvPr/>
        </p:nvSpPr>
        <p:spPr>
          <a:xfrm>
            <a:off x="279915" y="6163056"/>
            <a:ext cx="1402581" cy="6126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90214823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трелка вправо 4"/>
          <p:cNvSpPr>
            <a:spLocks noChangeArrowheads="1"/>
          </p:cNvSpPr>
          <p:nvPr/>
        </p:nvSpPr>
        <p:spPr bwMode="auto">
          <a:xfrm rot="5400000">
            <a:off x="5818322" y="1237584"/>
            <a:ext cx="706169" cy="1055687"/>
          </a:xfrm>
          <a:prstGeom prst="rightArrow">
            <a:avLst>
              <a:gd name="adj1" fmla="val 50000"/>
              <a:gd name="adj2" fmla="val 19796"/>
            </a:avLst>
          </a:prstGeom>
          <a:solidFill>
            <a:schemeClr val="tx1"/>
          </a:solidFill>
          <a:ln w="25400" algn="ctr">
            <a:noFill/>
            <a:miter lim="800000"/>
            <a:headEnd/>
            <a:tailEnd/>
          </a:ln>
        </p:spPr>
        <p:txBody>
          <a:bodyPr rot="10800000" vert="eaVert" anchor="ctr"/>
          <a:lstStyle/>
          <a:p>
            <a:pPr algn="ctr">
              <a:defRPr/>
            </a:pPr>
            <a:endParaRPr lang="ru-RU" sz="1350" dirty="0">
              <a:solidFill>
                <a:prstClr val="white"/>
              </a:solidFill>
            </a:endParaRPr>
          </a:p>
        </p:txBody>
      </p:sp>
      <p:sp>
        <p:nvSpPr>
          <p:cNvPr id="111620" name="Rectangle 7"/>
          <p:cNvSpPr>
            <a:spLocks/>
          </p:cNvSpPr>
          <p:nvPr/>
        </p:nvSpPr>
        <p:spPr bwMode="auto">
          <a:xfrm>
            <a:off x="805758" y="1756372"/>
            <a:ext cx="3576119" cy="4756395"/>
          </a:xfrm>
          <a:prstGeom prst="rect">
            <a:avLst/>
          </a:prstGeom>
          <a:solidFill>
            <a:schemeClr val="accent2">
              <a:lumMod val="20000"/>
              <a:lumOff val="80000"/>
            </a:schemeClr>
          </a:solidFill>
          <a:ln>
            <a:solidFill>
              <a:schemeClr val="accent1"/>
            </a:solidFill>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cs typeface="Times New Roman" panose="02020603050405020304" pitchFamily="18" charset="0"/>
              </a:rPr>
              <a:t>Муниципальная программа</a:t>
            </a:r>
            <a:endParaRPr lang="ru-RU" altLang="ru-RU" sz="1200" dirty="0">
              <a:solidFill>
                <a:prstClr val="black"/>
              </a:solidFill>
              <a:latin typeface="Times New Roman" panose="02020603050405020304" pitchFamily="18" charset="0"/>
              <a:cs typeface="Times New Roman" panose="02020603050405020304" pitchFamily="18" charset="0"/>
            </a:endParaRPr>
          </a:p>
          <a:p>
            <a:pPr algn="ctr">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cs typeface="Times New Roman" panose="02020603050405020304" pitchFamily="18" charset="0"/>
              </a:rPr>
              <a:t>«Образование»</a:t>
            </a:r>
          </a:p>
          <a:p>
            <a:pPr algn="ctr">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cs typeface="Times New Roman" panose="02020603050405020304" pitchFamily="18" charset="0"/>
              </a:rPr>
              <a:t>Выплата компенсации родительской платы за присмотр и уход за детьми, осваивающими образовательные программы дошкольного образования в организациях, осуществляющих образовательную деятельность :</a:t>
            </a:r>
            <a:endParaRPr lang="en-US" altLang="ru-RU" sz="1200" b="1" dirty="0">
              <a:solidFill>
                <a:prstClr val="black"/>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prstClr val="black"/>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2023 год – 34 091,2 тыс. руб. (5 226 человек)</a:t>
            </a:r>
            <a:r>
              <a:rPr lang="en-US" altLang="ru-RU" sz="1200" b="1" dirty="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a:solidFill>
                  <a:schemeClr val="tx1"/>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2024</a:t>
            </a:r>
            <a:r>
              <a:rPr lang="en-US" altLang="ru-RU" sz="1200" b="1" dirty="0">
                <a:solidFill>
                  <a:schemeClr val="tx1"/>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год – </a:t>
            </a:r>
            <a:r>
              <a:rPr lang="ru-RU" altLang="ru-RU" sz="1200" b="1" dirty="0" smtClean="0">
                <a:solidFill>
                  <a:schemeClr val="tx1"/>
                </a:solidFill>
                <a:latin typeface="Times New Roman" panose="02020603050405020304" pitchFamily="18" charset="0"/>
                <a:cs typeface="Times New Roman" panose="02020603050405020304" pitchFamily="18" charset="0"/>
              </a:rPr>
              <a:t>32 330,0 </a:t>
            </a:r>
            <a:r>
              <a:rPr lang="ru-RU" altLang="ru-RU" sz="1200" b="1" dirty="0">
                <a:solidFill>
                  <a:schemeClr val="tx1"/>
                </a:solidFill>
                <a:latin typeface="Times New Roman" panose="02020603050405020304" pitchFamily="18" charset="0"/>
                <a:cs typeface="Times New Roman" panose="02020603050405020304" pitchFamily="18" charset="0"/>
              </a:rPr>
              <a:t>тыс. руб. </a:t>
            </a:r>
            <a:r>
              <a:rPr lang="ru-RU" altLang="ru-RU" sz="1200" b="1" dirty="0" smtClean="0">
                <a:solidFill>
                  <a:schemeClr val="tx1"/>
                </a:solidFill>
                <a:latin typeface="Times New Roman" panose="02020603050405020304" pitchFamily="18" charset="0"/>
                <a:cs typeface="Times New Roman" panose="02020603050405020304" pitchFamily="18" charset="0"/>
              </a:rPr>
              <a:t>(4 358 </a:t>
            </a:r>
            <a:r>
              <a:rPr lang="ru-RU" altLang="ru-RU" sz="1200" b="1" dirty="0">
                <a:solidFill>
                  <a:schemeClr val="tx1"/>
                </a:solidFill>
                <a:latin typeface="Times New Roman" panose="02020603050405020304" pitchFamily="18" charset="0"/>
                <a:cs typeface="Times New Roman" panose="02020603050405020304" pitchFamily="18" charset="0"/>
              </a:rPr>
              <a:t>человек)</a:t>
            </a:r>
            <a:r>
              <a:rPr lang="en-US" altLang="ru-RU" sz="1200" b="1" dirty="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a:solidFill>
                  <a:schemeClr val="tx1"/>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2025 год – 40 827,0 тыс. руб. (6 417 человек</a:t>
            </a:r>
            <a:r>
              <a:rPr lang="en-US" altLang="ru-RU" sz="1200" b="1" dirty="0">
                <a:solidFill>
                  <a:schemeClr val="tx1"/>
                </a:solidFill>
                <a:latin typeface="Times New Roman" panose="02020603050405020304" pitchFamily="18" charset="0"/>
                <a:cs typeface="Times New Roman" panose="02020603050405020304" pitchFamily="18" charset="0"/>
              </a:rPr>
              <a:t>)</a:t>
            </a:r>
            <a:r>
              <a:rPr lang="ru-RU" altLang="ru-RU" sz="1200" b="1" dirty="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en-US" altLang="ru-RU" sz="1200" b="1" dirty="0">
                <a:solidFill>
                  <a:schemeClr val="tx1"/>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2026 год – 40 827,0 тыс. руб. (6 417 человек</a:t>
            </a:r>
            <a:r>
              <a:rPr lang="en-US" altLang="ru-RU" sz="1200" b="1" dirty="0">
                <a:solidFill>
                  <a:schemeClr val="tx1"/>
                </a:solidFill>
                <a:latin typeface="Times New Roman" panose="02020603050405020304" pitchFamily="18" charset="0"/>
                <a:cs typeface="Times New Roman" panose="02020603050405020304" pitchFamily="18" charset="0"/>
              </a:rPr>
              <a:t>)</a:t>
            </a:r>
            <a:r>
              <a:rPr lang="ru-RU" altLang="ru-RU" sz="1200" b="1" dirty="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 </a:t>
            </a:r>
            <a:r>
              <a:rPr lang="en-US" altLang="ru-RU" sz="1200" b="1" dirty="0">
                <a:solidFill>
                  <a:schemeClr val="tx1"/>
                </a:solidFill>
                <a:latin typeface="Times New Roman" panose="02020603050405020304" pitchFamily="18" charset="0"/>
                <a:cs typeface="Times New Roman" panose="02020603050405020304" pitchFamily="18" charset="0"/>
              </a:rPr>
              <a:t> </a:t>
            </a:r>
            <a:r>
              <a:rPr lang="ru-RU" altLang="ru-RU" sz="1200" b="1" dirty="0">
                <a:solidFill>
                  <a:schemeClr val="tx1"/>
                </a:solidFill>
                <a:latin typeface="Times New Roman" panose="02020603050405020304" pitchFamily="18" charset="0"/>
                <a:cs typeface="Times New Roman" panose="02020603050405020304" pitchFamily="18" charset="0"/>
              </a:rPr>
              <a:t>2027 год – 40 827,0 тыс. руб. (6 417 человек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r>
              <a:rPr lang="ru-RU" altLang="ru-RU" sz="1200" b="1" dirty="0" smtClean="0">
                <a:solidFill>
                  <a:schemeClr val="tx1"/>
                </a:solidFill>
                <a:latin typeface="Times New Roman" panose="02020603050405020304" pitchFamily="18" charset="0"/>
                <a:cs typeface="Times New Roman" panose="02020603050405020304" pitchFamily="18" charset="0"/>
              </a:rPr>
              <a:t>.</a:t>
            </a:r>
          </a:p>
          <a:p>
            <a:pPr algn="ctr">
              <a:spcBef>
                <a:spcPct val="0"/>
              </a:spcBef>
              <a:buClrTx/>
              <a:buFontTx/>
              <a:buNone/>
              <a:defRPr/>
            </a:pPr>
            <a:endParaRPr lang="ru-RU" altLang="ru-RU" sz="1200" b="1" dirty="0">
              <a:solidFill>
                <a:prstClr val="black"/>
              </a:solidFill>
              <a:latin typeface="Times New Roman" panose="02020603050405020304" pitchFamily="18" charset="0"/>
              <a:cs typeface="Times New Roman" panose="02020603050405020304" pitchFamily="18" charset="0"/>
            </a:endParaRPr>
          </a:p>
          <a:p>
            <a:pPr algn="ctr">
              <a:spcBef>
                <a:spcPct val="0"/>
              </a:spcBef>
              <a:buClrTx/>
              <a:buFont typeface="Wingdings 3" panose="05040102010807070707" pitchFamily="18" charset="2"/>
              <a:buNone/>
              <a:defRPr/>
            </a:pPr>
            <a:r>
              <a:rPr lang="en-US" altLang="ru-RU" sz="1000" b="1" dirty="0">
                <a:solidFill>
                  <a:prstClr val="black"/>
                </a:solidFill>
                <a:latin typeface="Times New Roman" panose="02020603050405020304" pitchFamily="18" charset="0"/>
                <a:cs typeface="Times New Roman" panose="02020603050405020304" pitchFamily="18" charset="0"/>
              </a:rPr>
              <a:t>Постановление Правительства Московской области от 26.05.2014 № 378/17</a:t>
            </a:r>
            <a:r>
              <a:rPr lang="ru-RU" altLang="ru-RU" sz="1000" b="1" dirty="0">
                <a:solidFill>
                  <a:prstClr val="black"/>
                </a:solidFill>
                <a:latin typeface="Times New Roman" panose="02020603050405020304" pitchFamily="18" charset="0"/>
                <a:cs typeface="Times New Roman" panose="02020603050405020304" pitchFamily="18" charset="0"/>
              </a:rPr>
              <a:t> «</a:t>
            </a:r>
            <a:r>
              <a:rPr lang="ru-RU" sz="1000" b="1" dirty="0">
                <a:solidFill>
                  <a:prstClr val="black"/>
                </a:solidFill>
                <a:latin typeface="Times New Roman" panose="02020603050405020304" pitchFamily="18" charset="0"/>
                <a:cs typeface="Times New Roman" panose="02020603050405020304" pitchFamily="18" charset="0"/>
              </a:rPr>
              <a:t>Об утверждении порядка обращения за компенсацией родительской платы за присмотр и уход за детьми, осваивающими образовательные программы дошкольного образования в организациях Московской области, осуществляющих образовательную деятельность, и порядка ее выплаты, порядка предоставления субвенций бюджетам муниципальных образований Московской области на выплату  компенсации родительской платы за присмотр и уход за детьми, осваивающими образовательные программы дошкольного образования в организациях Московской области, осуществляющих образовательную деятельность»</a:t>
            </a:r>
          </a:p>
          <a:p>
            <a:pPr algn="ctr">
              <a:spcBef>
                <a:spcPct val="0"/>
              </a:spcBef>
              <a:buClrTx/>
              <a:buFont typeface="Wingdings 3" panose="05040102010807070707" pitchFamily="18" charset="2"/>
              <a:buNone/>
              <a:defRPr/>
            </a:pPr>
            <a:r>
              <a:rPr lang="en-US" altLang="ru-RU" sz="1000" b="1" dirty="0">
                <a:solidFill>
                  <a:prstClr val="black"/>
                </a:solidFill>
                <a:latin typeface="Times New Roman" panose="02020603050405020304" pitchFamily="18" charset="0"/>
                <a:cs typeface="Times New Roman" panose="02020603050405020304" pitchFamily="18" charset="0"/>
              </a:rPr>
              <a:t> (с изменениями)</a:t>
            </a:r>
          </a:p>
        </p:txBody>
      </p:sp>
      <p:pic>
        <p:nvPicPr>
          <p:cNvPr id="110597" name="Рисунок 2" descr="жкх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2199991"/>
            <a:ext cx="1543050" cy="209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Прямоугольник 10"/>
          <p:cNvSpPr>
            <a:spLocks noChangeArrowheads="1"/>
          </p:cNvSpPr>
          <p:nvPr/>
        </p:nvSpPr>
        <p:spPr bwMode="auto">
          <a:xfrm>
            <a:off x="7324254" y="1756372"/>
            <a:ext cx="4499572" cy="2960811"/>
          </a:xfrm>
          <a:prstGeom prst="rect">
            <a:avLst/>
          </a:prstGeom>
          <a:solidFill>
            <a:schemeClr val="accent2">
              <a:lumMod val="20000"/>
              <a:lumOff val="80000"/>
            </a:schemeClr>
          </a:solidFill>
          <a:ln>
            <a:solidFill>
              <a:schemeClr val="accent1"/>
            </a:solidFill>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Муниципальная программа</a:t>
            </a:r>
            <a:endParaRPr lang="ru-RU" altLang="ru-RU" sz="1200" dirty="0">
              <a:solidFill>
                <a:prstClr val="black"/>
              </a:solidFill>
              <a:latin typeface="Times New Roman" panose="02020603050405020304" pitchFamily="18" charset="0"/>
              <a:ea typeface="Times New Roman" panose="02020603050405020304" pitchFamily="18" charset="0"/>
            </a:endParaRPr>
          </a:p>
          <a:p>
            <a:pPr algn="ctr">
              <a:spcBef>
                <a:spcPct val="2000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«Жилище»</a:t>
            </a:r>
            <a:endParaRPr lang="ru-RU" altLang="ru-RU" sz="1200" dirty="0">
              <a:solidFill>
                <a:prstClr val="black"/>
              </a:solidFill>
              <a:latin typeface="Times New Roman" panose="02020603050405020304" pitchFamily="18" charset="0"/>
              <a:ea typeface="Times New Roman" panose="02020603050405020304" pitchFamily="18" charset="0"/>
            </a:endParaRPr>
          </a:p>
          <a:p>
            <a:pPr algn="just">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Реализация мер социальной поддержки и социального обеспечения детей сирот и детей, оставшихся без попечения родителей, а также лиц из их числа :</a:t>
            </a:r>
          </a:p>
          <a:p>
            <a:pPr algn="just">
              <a:spcBef>
                <a:spcPct val="0"/>
              </a:spcBef>
              <a:buClrTx/>
              <a:buFontTx/>
              <a:buNone/>
              <a:defRPr/>
            </a:pPr>
            <a:r>
              <a:rPr lang="ru-RU" altLang="ru-RU" sz="1200" b="1" dirty="0">
                <a:solidFill>
                  <a:schemeClr val="tx1"/>
                </a:solidFill>
                <a:latin typeface="Times New Roman" panose="02020603050405020304" pitchFamily="18" charset="0"/>
                <a:ea typeface="Times New Roman" panose="02020603050405020304" pitchFamily="18" charset="0"/>
              </a:rPr>
              <a:t>2023 год – 55 943,2 тыс. руб. (16 человек);</a:t>
            </a:r>
            <a:endParaRPr lang="en-US"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Tx/>
              <a:buNone/>
              <a:defRPr/>
            </a:pPr>
            <a:r>
              <a:rPr lang="en-US" altLang="ru-RU" sz="1200" b="1" dirty="0">
                <a:solidFill>
                  <a:schemeClr val="tx1"/>
                </a:solidFill>
                <a:latin typeface="Times New Roman" panose="02020603050405020304" pitchFamily="18" charset="0"/>
                <a:ea typeface="Times New Roman" panose="02020603050405020304" pitchFamily="18" charset="0"/>
              </a:rPr>
              <a:t>202</a:t>
            </a:r>
            <a:r>
              <a:rPr lang="ru-RU" altLang="ru-RU" sz="1200" b="1" dirty="0">
                <a:solidFill>
                  <a:schemeClr val="tx1"/>
                </a:solidFill>
                <a:latin typeface="Times New Roman" panose="02020603050405020304" pitchFamily="18" charset="0"/>
                <a:ea typeface="Times New Roman" panose="02020603050405020304" pitchFamily="18" charset="0"/>
              </a:rPr>
              <a:t>4</a:t>
            </a:r>
            <a:r>
              <a:rPr lang="en-US" altLang="ru-RU" sz="1200" b="1" dirty="0">
                <a:solidFill>
                  <a:schemeClr val="tx1"/>
                </a:solidFill>
                <a:latin typeface="Times New Roman" panose="02020603050405020304" pitchFamily="18" charset="0"/>
                <a:ea typeface="Times New Roman" panose="02020603050405020304" pitchFamily="18" charset="0"/>
              </a:rPr>
              <a:t> год –</a:t>
            </a:r>
            <a:r>
              <a:rPr lang="ru-RU" altLang="ru-RU" sz="1200" b="1" dirty="0">
                <a:solidFill>
                  <a:schemeClr val="tx1"/>
                </a:solidFill>
                <a:latin typeface="Times New Roman" panose="02020603050405020304" pitchFamily="18" charset="0"/>
                <a:ea typeface="Times New Roman" panose="02020603050405020304" pitchFamily="18" charset="0"/>
              </a:rPr>
              <a:t> 59 </a:t>
            </a:r>
            <a:r>
              <a:rPr lang="ru-RU" altLang="ru-RU" sz="1200" b="1" dirty="0" smtClean="0">
                <a:solidFill>
                  <a:schemeClr val="tx1"/>
                </a:solidFill>
                <a:latin typeface="Times New Roman" panose="02020603050405020304" pitchFamily="18" charset="0"/>
                <a:ea typeface="Times New Roman" panose="02020603050405020304" pitchFamily="18" charset="0"/>
              </a:rPr>
              <a:t>102,9 </a:t>
            </a:r>
            <a:r>
              <a:rPr lang="en-US" altLang="ru-RU" sz="1200" b="1" dirty="0">
                <a:solidFill>
                  <a:schemeClr val="tx1"/>
                </a:solidFill>
                <a:latin typeface="Times New Roman" panose="02020603050405020304" pitchFamily="18" charset="0"/>
                <a:ea typeface="Times New Roman" panose="02020603050405020304" pitchFamily="18" charset="0"/>
              </a:rPr>
              <a:t>тыс. руб. (</a:t>
            </a:r>
            <a:r>
              <a:rPr lang="ru-RU" altLang="ru-RU" sz="1200" b="1" dirty="0">
                <a:solidFill>
                  <a:schemeClr val="tx1"/>
                </a:solidFill>
                <a:latin typeface="Times New Roman" panose="02020603050405020304" pitchFamily="18" charset="0"/>
                <a:ea typeface="Times New Roman" panose="02020603050405020304" pitchFamily="18" charset="0"/>
              </a:rPr>
              <a:t>16 </a:t>
            </a:r>
            <a:r>
              <a:rPr lang="en-US" altLang="ru-RU" sz="1200" b="1" dirty="0">
                <a:solidFill>
                  <a:schemeClr val="tx1"/>
                </a:solidFill>
                <a:latin typeface="Times New Roman" panose="02020603050405020304" pitchFamily="18" charset="0"/>
                <a:ea typeface="Times New Roman" panose="02020603050405020304" pitchFamily="18" charset="0"/>
              </a:rPr>
              <a:t>человек)</a:t>
            </a:r>
            <a:r>
              <a:rPr lang="ru-RU" altLang="ru-RU" sz="1200" b="1" dirty="0">
                <a:solidFill>
                  <a:schemeClr val="tx1"/>
                </a:solidFill>
                <a:latin typeface="Times New Roman" panose="02020603050405020304" pitchFamily="18" charset="0"/>
                <a:ea typeface="Times New Roman" panose="02020603050405020304" pitchFamily="18" charset="0"/>
              </a:rPr>
              <a:t>;</a:t>
            </a:r>
            <a:r>
              <a:rPr lang="en-US" altLang="ru-RU" sz="1200" b="1" dirty="0">
                <a:solidFill>
                  <a:schemeClr val="tx1"/>
                </a:solidFill>
                <a:latin typeface="Times New Roman" panose="02020603050405020304" pitchFamily="18" charset="0"/>
                <a:ea typeface="Times New Roman" panose="02020603050405020304" pitchFamily="18" charset="0"/>
              </a:rPr>
              <a:t> </a:t>
            </a:r>
          </a:p>
          <a:p>
            <a:pPr algn="just">
              <a:spcBef>
                <a:spcPct val="0"/>
              </a:spcBef>
              <a:buClrTx/>
              <a:buFontTx/>
              <a:buNone/>
              <a:defRPr/>
            </a:pPr>
            <a:r>
              <a:rPr lang="en-US" altLang="ru-RU" sz="1200" b="1" dirty="0">
                <a:solidFill>
                  <a:schemeClr val="tx1"/>
                </a:solidFill>
                <a:latin typeface="Times New Roman" panose="02020603050405020304" pitchFamily="18" charset="0"/>
                <a:ea typeface="Times New Roman" panose="02020603050405020304" pitchFamily="18" charset="0"/>
              </a:rPr>
              <a:t>202</a:t>
            </a:r>
            <a:r>
              <a:rPr lang="ru-RU" altLang="ru-RU" sz="1200" b="1" dirty="0">
                <a:solidFill>
                  <a:schemeClr val="tx1"/>
                </a:solidFill>
                <a:latin typeface="Times New Roman" panose="02020603050405020304" pitchFamily="18" charset="0"/>
                <a:ea typeface="Times New Roman" panose="02020603050405020304" pitchFamily="18" charset="0"/>
              </a:rPr>
              <a:t>5</a:t>
            </a:r>
            <a:r>
              <a:rPr lang="en-US" altLang="ru-RU" sz="1200" b="1" dirty="0">
                <a:solidFill>
                  <a:schemeClr val="tx1"/>
                </a:solidFill>
                <a:latin typeface="Times New Roman" panose="02020603050405020304" pitchFamily="18" charset="0"/>
                <a:ea typeface="Times New Roman" panose="02020603050405020304" pitchFamily="18" charset="0"/>
              </a:rPr>
              <a:t> год –</a:t>
            </a:r>
            <a:r>
              <a:rPr lang="ru-RU" altLang="ru-RU" sz="1200" b="1" dirty="0">
                <a:solidFill>
                  <a:schemeClr val="tx1"/>
                </a:solidFill>
                <a:latin typeface="Times New Roman" panose="02020603050405020304" pitchFamily="18" charset="0"/>
                <a:ea typeface="Times New Roman" panose="02020603050405020304" pitchFamily="18" charset="0"/>
              </a:rPr>
              <a:t> 0,0 </a:t>
            </a:r>
            <a:r>
              <a:rPr lang="en-US" altLang="ru-RU" sz="1200" b="1" dirty="0">
                <a:solidFill>
                  <a:schemeClr val="tx1"/>
                </a:solidFill>
                <a:latin typeface="Times New Roman" panose="02020603050405020304" pitchFamily="18" charset="0"/>
                <a:ea typeface="Times New Roman" panose="02020603050405020304" pitchFamily="18" charset="0"/>
              </a:rPr>
              <a:t>тыс. руб. (</a:t>
            </a:r>
            <a:r>
              <a:rPr lang="ru-RU" altLang="ru-RU" sz="1200" b="1" dirty="0">
                <a:solidFill>
                  <a:schemeClr val="tx1"/>
                </a:solidFill>
                <a:latin typeface="Times New Roman" panose="02020603050405020304" pitchFamily="18" charset="0"/>
                <a:ea typeface="Times New Roman" panose="02020603050405020304" pitchFamily="18" charset="0"/>
              </a:rPr>
              <a:t>0 </a:t>
            </a:r>
            <a:r>
              <a:rPr lang="en-US" altLang="ru-RU" sz="1200" b="1" dirty="0">
                <a:solidFill>
                  <a:schemeClr val="tx1"/>
                </a:solidFill>
                <a:latin typeface="Times New Roman" panose="02020603050405020304" pitchFamily="18" charset="0"/>
                <a:ea typeface="Times New Roman" panose="02020603050405020304" pitchFamily="18" charset="0"/>
              </a:rPr>
              <a:t>человек)</a:t>
            </a:r>
            <a:r>
              <a:rPr lang="ru-RU" altLang="ru-RU" sz="1200" b="1" dirty="0">
                <a:solidFill>
                  <a:schemeClr val="tx1"/>
                </a:solidFill>
                <a:latin typeface="Times New Roman" panose="02020603050405020304" pitchFamily="18" charset="0"/>
                <a:ea typeface="Times New Roman" panose="02020603050405020304" pitchFamily="18" charset="0"/>
              </a:rPr>
              <a:t>;</a:t>
            </a:r>
          </a:p>
          <a:p>
            <a:pPr algn="just">
              <a:spcBef>
                <a:spcPct val="0"/>
              </a:spcBef>
              <a:buClrTx/>
              <a:buFontTx/>
              <a:buNone/>
              <a:defRPr/>
            </a:pPr>
            <a:r>
              <a:rPr lang="ru-RU" altLang="ru-RU" sz="1200" b="1" dirty="0">
                <a:solidFill>
                  <a:schemeClr val="tx1"/>
                </a:solidFill>
                <a:latin typeface="Times New Roman" panose="02020603050405020304" pitchFamily="18" charset="0"/>
                <a:ea typeface="Times New Roman" panose="02020603050405020304" pitchFamily="18" charset="0"/>
              </a:rPr>
              <a:t>2026 год -  0,0 тыс. руб. (0 человек);</a:t>
            </a:r>
          </a:p>
          <a:p>
            <a:pPr algn="just">
              <a:spcBef>
                <a:spcPct val="0"/>
              </a:spcBef>
              <a:buClrTx/>
              <a:buNone/>
              <a:defRPr/>
            </a:pPr>
            <a:r>
              <a:rPr lang="ru-RU" altLang="ru-RU" sz="1200" b="1" dirty="0">
                <a:solidFill>
                  <a:schemeClr val="tx1"/>
                </a:solidFill>
                <a:latin typeface="Times New Roman" panose="02020603050405020304" pitchFamily="18" charset="0"/>
                <a:ea typeface="Times New Roman" panose="02020603050405020304" pitchFamily="18" charset="0"/>
              </a:rPr>
              <a:t>2027</a:t>
            </a:r>
            <a:r>
              <a:rPr lang="en-US" altLang="ru-RU" sz="1200" b="1" dirty="0">
                <a:solidFill>
                  <a:schemeClr val="tx1"/>
                </a:solidFill>
                <a:latin typeface="Times New Roman" panose="02020603050405020304" pitchFamily="18" charset="0"/>
                <a:ea typeface="Times New Roman" panose="02020603050405020304" pitchFamily="18" charset="0"/>
              </a:rPr>
              <a:t> г</a:t>
            </a:r>
            <a:r>
              <a:rPr lang="ru-RU" altLang="ru-RU" sz="1200" b="1" dirty="0">
                <a:solidFill>
                  <a:schemeClr val="tx1"/>
                </a:solidFill>
                <a:latin typeface="Times New Roman" panose="02020603050405020304" pitchFamily="18" charset="0"/>
                <a:ea typeface="Times New Roman" panose="02020603050405020304" pitchFamily="18" charset="0"/>
              </a:rPr>
              <a:t>од – 0,0 тыс. руб. (0 человек</a:t>
            </a:r>
            <a:r>
              <a:rPr lang="ru-RU" altLang="ru-RU" sz="1200" b="1" dirty="0" smtClean="0">
                <a:solidFill>
                  <a:schemeClr val="tx1"/>
                </a:solidFill>
                <a:latin typeface="Times New Roman" panose="02020603050405020304" pitchFamily="18" charset="0"/>
                <a:ea typeface="Times New Roman" panose="02020603050405020304" pitchFamily="18" charset="0"/>
              </a:rPr>
              <a:t>).</a:t>
            </a:r>
            <a:endParaRPr lang="ru-RU" altLang="ru-RU" sz="1200" b="1" dirty="0">
              <a:solidFill>
                <a:schemeClr val="tx1"/>
              </a:solidFill>
              <a:latin typeface="Times New Roman" panose="02020603050405020304" pitchFamily="18" charset="0"/>
              <a:ea typeface="Times New Roman" panose="02020603050405020304" pitchFamily="18" charset="0"/>
            </a:endParaRPr>
          </a:p>
          <a:p>
            <a:pPr algn="just">
              <a:spcBef>
                <a:spcPct val="0"/>
              </a:spcBef>
              <a:buClrTx/>
              <a:buFont typeface="Wingdings 3" panose="05040102010807070707" pitchFamily="18" charset="2"/>
              <a:buNone/>
              <a:defRPr/>
            </a:pPr>
            <a:endParaRPr lang="en-US" altLang="ru-RU" sz="1200" b="1" dirty="0">
              <a:solidFill>
                <a:prstClr val="black"/>
              </a:solidFill>
              <a:latin typeface="Times New Roman" panose="02020603050405020304" pitchFamily="18" charset="0"/>
              <a:ea typeface="Times New Roman" panose="02020603050405020304" pitchFamily="18" charset="0"/>
            </a:endParaRPr>
          </a:p>
          <a:p>
            <a:pPr algn="ctr">
              <a:spcBef>
                <a:spcPct val="0"/>
              </a:spcBef>
              <a:buClrTx/>
              <a:buFont typeface="Wingdings 3" panose="05040102010807070707" pitchFamily="18" charset="2"/>
              <a:buNone/>
              <a:defRPr/>
            </a:pPr>
            <a:r>
              <a:rPr lang="en-US" altLang="ru-RU" sz="1000" b="1" dirty="0">
                <a:solidFill>
                  <a:prstClr val="black"/>
                </a:solidFill>
                <a:latin typeface="Times New Roman" panose="02020603050405020304" pitchFamily="18" charset="0"/>
                <a:ea typeface="Times New Roman" panose="02020603050405020304" pitchFamily="18" charset="0"/>
              </a:rPr>
              <a:t>Закон Московской области от 29.12.2007 № 248/2007-ОЗ</a:t>
            </a:r>
            <a:r>
              <a:rPr lang="ru-RU" altLang="ru-RU" sz="1000" b="1" dirty="0">
                <a:solidFill>
                  <a:prstClr val="black"/>
                </a:solidFill>
                <a:latin typeface="Times New Roman" panose="02020603050405020304" pitchFamily="18" charset="0"/>
                <a:ea typeface="Times New Roman" panose="02020603050405020304" pitchFamily="18" charset="0"/>
              </a:rPr>
              <a:t> </a:t>
            </a:r>
            <a:r>
              <a:rPr lang="ru-RU" altLang="ru-RU" sz="1200" b="1" dirty="0">
                <a:solidFill>
                  <a:prstClr val="black"/>
                </a:solidFill>
                <a:latin typeface="Times New Roman" panose="02020603050405020304" pitchFamily="18" charset="0"/>
                <a:ea typeface="Times New Roman" panose="02020603050405020304" pitchFamily="18" charset="0"/>
              </a:rPr>
              <a:t>«</a:t>
            </a:r>
            <a:r>
              <a:rPr lang="ru-RU" sz="1000" b="1" dirty="0">
                <a:solidFill>
                  <a:prstClr val="black"/>
                </a:solidFill>
                <a:latin typeface="Times New Roman" panose="02020603050405020304" pitchFamily="18" charset="0"/>
                <a:cs typeface="Times New Roman" panose="02020603050405020304" pitchFamily="18" charset="0"/>
              </a:rPr>
              <a:t>О предоставлении полного государственного обеспечения и дополнительных гарантий по социальной поддержке детям-сиротам и детям, оставшимся без попечения родителей» </a:t>
            </a:r>
          </a:p>
          <a:p>
            <a:pPr algn="ctr">
              <a:spcBef>
                <a:spcPct val="0"/>
              </a:spcBef>
              <a:buClrTx/>
              <a:buFont typeface="Wingdings 3" panose="05040102010807070707" pitchFamily="18" charset="2"/>
              <a:buNone/>
              <a:defRPr/>
            </a:pPr>
            <a:r>
              <a:rPr lang="ru-RU" sz="1000" b="1" dirty="0">
                <a:solidFill>
                  <a:prstClr val="black"/>
                </a:solidFill>
                <a:latin typeface="Times New Roman" panose="02020603050405020304" pitchFamily="18" charset="0"/>
                <a:cs typeface="Times New Roman" panose="02020603050405020304" pitchFamily="18" charset="0"/>
              </a:rPr>
              <a:t> </a:t>
            </a:r>
            <a:r>
              <a:rPr lang="ru-RU" altLang="ru-RU" sz="1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 изменениями)</a:t>
            </a:r>
          </a:p>
        </p:txBody>
      </p:sp>
      <p:sp>
        <p:nvSpPr>
          <p:cNvPr id="7" name="Овал 6"/>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prstClr val="white"/>
                </a:solidFill>
              </a:rPr>
              <a:t>134</a:t>
            </a:r>
            <a:endParaRPr lang="ru-RU" sz="900" dirty="0">
              <a:solidFill>
                <a:prstClr val="white"/>
              </a:solidFill>
            </a:endParaRPr>
          </a:p>
        </p:txBody>
      </p:sp>
      <p:sp>
        <p:nvSpPr>
          <p:cNvPr id="2" name="Прямоугольник 1">
            <a:hlinkClick r:id="rId3" action="ppaction://hlinksldjump"/>
          </p:cNvPr>
          <p:cNvSpPr/>
          <p:nvPr/>
        </p:nvSpPr>
        <p:spPr>
          <a:xfrm>
            <a:off x="1227909" y="243840"/>
            <a:ext cx="9988731" cy="9638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hlinkClick r:id="rId3" action="ppaction://hlinksldjump"/>
              </a:rPr>
              <a:t>Информация о расходах бюджета городского округа Воскресенск Московской области</a:t>
            </a:r>
            <a:endParaRPr lang="ru-RU" dirty="0">
              <a:hlinkClick r:id="rId3" action="ppaction://hlinksldjump"/>
            </a:endParaRPr>
          </a:p>
          <a:p>
            <a:pPr algn="ctr"/>
            <a:r>
              <a:rPr lang="ru-RU" b="1" dirty="0">
                <a:hlinkClick r:id="rId3" action="ppaction://hlinksldjump"/>
              </a:rPr>
              <a:t>с учетом интересов целевых групп пользователей </a:t>
            </a:r>
            <a:endParaRPr lang="ru-RU" dirty="0">
              <a:hlinkClick r:id="rId3" action="ppaction://hlinksldjump"/>
            </a:endParaRPr>
          </a:p>
          <a:p>
            <a:pPr algn="ctr"/>
            <a:r>
              <a:rPr lang="ru-RU" b="1" dirty="0">
                <a:hlinkClick r:id="rId3" action="ppaction://hlinksldjump"/>
              </a:rPr>
              <a:t>(физических и юридических лиц)</a:t>
            </a:r>
            <a:endParaRPr lang="ru-RU" dirty="0"/>
          </a:p>
        </p:txBody>
      </p:sp>
    </p:spTree>
    <p:extLst>
      <p:ext uri="{BB962C8B-B14F-4D97-AF65-F5344CB8AC3E}">
        <p14:creationId xmlns:p14="http://schemas.microsoft.com/office/powerpoint/2010/main" val="13068658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трелка вправо 4"/>
          <p:cNvSpPr>
            <a:spLocks noChangeArrowheads="1"/>
          </p:cNvSpPr>
          <p:nvPr/>
        </p:nvSpPr>
        <p:spPr bwMode="auto">
          <a:xfrm rot="5400000">
            <a:off x="5674951" y="1167238"/>
            <a:ext cx="710336" cy="1055688"/>
          </a:xfrm>
          <a:prstGeom prst="rightArrow">
            <a:avLst>
              <a:gd name="adj1" fmla="val 50000"/>
              <a:gd name="adj2" fmla="val 19796"/>
            </a:avLst>
          </a:prstGeom>
          <a:solidFill>
            <a:schemeClr val="tx1"/>
          </a:solidFill>
          <a:ln w="25400" algn="ctr">
            <a:noFill/>
            <a:miter lim="800000"/>
            <a:headEnd/>
            <a:tailEnd/>
          </a:ln>
        </p:spPr>
        <p:txBody>
          <a:bodyPr rot="10800000" vert="eaVert" anchor="ctr"/>
          <a:lstStyle/>
          <a:p>
            <a:pPr algn="ctr">
              <a:defRPr/>
            </a:pPr>
            <a:endParaRPr lang="ru-RU" sz="1350" dirty="0">
              <a:solidFill>
                <a:prstClr val="white"/>
              </a:solidFill>
            </a:endParaRPr>
          </a:p>
        </p:txBody>
      </p:sp>
      <p:sp>
        <p:nvSpPr>
          <p:cNvPr id="111621" name="Rectangle 8"/>
          <p:cNvSpPr>
            <a:spLocks/>
          </p:cNvSpPr>
          <p:nvPr/>
        </p:nvSpPr>
        <p:spPr bwMode="auto">
          <a:xfrm>
            <a:off x="1652562" y="1807182"/>
            <a:ext cx="2596112" cy="3988412"/>
          </a:xfrm>
          <a:prstGeom prst="rect">
            <a:avLst/>
          </a:prstGeom>
          <a:solidFill>
            <a:schemeClr val="accent2">
              <a:lumMod val="20000"/>
              <a:lumOff val="80000"/>
            </a:schemeClr>
          </a:solidFill>
          <a:ln>
            <a:solidFill>
              <a:schemeClr val="accent1"/>
            </a:solidFill>
          </a:ln>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cs typeface="Times New Roman" panose="02020603050405020304" pitchFamily="18" charset="0"/>
              </a:rPr>
              <a:t>Муниципальная программа</a:t>
            </a:r>
            <a:endParaRPr lang="ru-RU" altLang="ru-RU" sz="1200" dirty="0">
              <a:solidFill>
                <a:prstClr val="black"/>
              </a:solidFill>
              <a:latin typeface="Times New Roman" panose="02020603050405020304" pitchFamily="18" charset="0"/>
              <a:cs typeface="Times New Roman" panose="02020603050405020304" pitchFamily="18" charset="0"/>
            </a:endParaRPr>
          </a:p>
          <a:p>
            <a:pPr algn="ctr">
              <a:spcBef>
                <a:spcPct val="20000"/>
              </a:spcBef>
              <a:buClrTx/>
              <a:buFont typeface="Wingdings 3" panose="05040102010807070707" pitchFamily="18" charset="2"/>
              <a:buNone/>
              <a:defRPr/>
            </a:pPr>
            <a:r>
              <a:rPr lang="ru-RU" altLang="ru-RU" sz="1200" b="1" dirty="0">
                <a:solidFill>
                  <a:srgbClr val="000000"/>
                </a:solidFill>
                <a:latin typeface="Times New Roman" panose="02020603050405020304" pitchFamily="18" charset="0"/>
                <a:cs typeface="Times New Roman" panose="02020603050405020304" pitchFamily="18" charset="0"/>
              </a:rPr>
              <a:t>«Социальная защита населения»</a:t>
            </a:r>
          </a:p>
          <a:p>
            <a:pPr algn="ctr">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cs typeface="Times New Roman" panose="02020603050405020304" pitchFamily="18" charset="0"/>
              </a:rPr>
              <a:t>Организация отдыха и оздоровления  детей и подростков:</a:t>
            </a: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2023 год  – 14 546,2 тыс. руб.</a:t>
            </a:r>
            <a:endParaRPr lang="en-US"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 ( 1 278 человек);</a:t>
            </a: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2024 год  – 17 </a:t>
            </a:r>
            <a:r>
              <a:rPr lang="ru-RU" altLang="ru-RU" sz="1200" b="1" dirty="0" smtClean="0">
                <a:solidFill>
                  <a:schemeClr val="tx1"/>
                </a:solidFill>
                <a:latin typeface="Times New Roman" panose="02020603050405020304" pitchFamily="18" charset="0"/>
                <a:cs typeface="Times New Roman" panose="02020603050405020304" pitchFamily="18" charset="0"/>
              </a:rPr>
              <a:t>376,3 </a:t>
            </a:r>
            <a:r>
              <a:rPr lang="ru-RU" altLang="ru-RU" sz="1200" b="1" dirty="0">
                <a:solidFill>
                  <a:schemeClr val="tx1"/>
                </a:solidFill>
                <a:latin typeface="Times New Roman" panose="02020603050405020304" pitchFamily="18" charset="0"/>
                <a:cs typeface="Times New Roman" panose="02020603050405020304" pitchFamily="18" charset="0"/>
              </a:rPr>
              <a:t>тыс. руб.</a:t>
            </a:r>
            <a:endParaRPr lang="en-US"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 (1 333 человек);</a:t>
            </a:r>
          </a:p>
          <a:p>
            <a:pPr algn="ct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2025 год    – 16 997 тыс. руб. </a:t>
            </a:r>
            <a:endParaRPr lang="en-US"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(1 333 человек</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2026 год   –  17  328 тыс. руб. </a:t>
            </a:r>
          </a:p>
          <a:p>
            <a:pPr algn="ct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(1 333 человек</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2027 год  –  17 393 тыс. руб. </a:t>
            </a:r>
            <a:endParaRPr lang="en-US" altLang="ru-RU" sz="1200" b="1" dirty="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( 1 333 чел</a:t>
            </a:r>
            <a:r>
              <a:rPr lang="en-US" altLang="ru-RU" sz="1200" b="1" dirty="0">
                <a:solidFill>
                  <a:schemeClr val="tx1"/>
                </a:solidFill>
                <a:latin typeface="Times New Roman" panose="02020603050405020304" pitchFamily="18" charset="0"/>
                <a:cs typeface="Times New Roman" panose="02020603050405020304" pitchFamily="18" charset="0"/>
              </a:rPr>
              <a:t>овек</a:t>
            </a:r>
            <a:r>
              <a:rPr lang="en-US" altLang="ru-RU" sz="1200" b="1" dirty="0" smtClean="0">
                <a:solidFill>
                  <a:schemeClr val="tx1"/>
                </a:solidFill>
                <a:latin typeface="Times New Roman" panose="02020603050405020304" pitchFamily="18" charset="0"/>
                <a:cs typeface="Times New Roman" panose="02020603050405020304" pitchFamily="18" charset="0"/>
              </a:rPr>
              <a:t>)</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prstClr val="black"/>
              </a:solidFill>
              <a:latin typeface="Times New Roman" panose="02020603050405020304" pitchFamily="18" charset="0"/>
              <a:cs typeface="Times New Roman" panose="02020603050405020304" pitchFamily="18" charset="0"/>
            </a:endParaRPr>
          </a:p>
          <a:p>
            <a:pPr algn="ctr">
              <a:spcBef>
                <a:spcPct val="0"/>
              </a:spcBef>
              <a:buClrTx/>
              <a:buFont typeface="Wingdings 3" panose="05040102010807070707" pitchFamily="18" charset="2"/>
              <a:buNone/>
              <a:defRPr/>
            </a:pPr>
            <a:r>
              <a:rPr lang="ru-RU" altLang="ru-RU" sz="1000" b="1" dirty="0" smtClean="0">
                <a:solidFill>
                  <a:prstClr val="black"/>
                </a:solidFill>
                <a:latin typeface="Times New Roman" panose="02020603050405020304" pitchFamily="18" charset="0"/>
                <a:cs typeface="Times New Roman" panose="02020603050405020304" pitchFamily="18" charset="0"/>
              </a:rPr>
              <a:t>Постановление </a:t>
            </a:r>
            <a:r>
              <a:rPr lang="ru-RU" altLang="ru-RU" sz="1000" b="1" dirty="0">
                <a:solidFill>
                  <a:prstClr val="black"/>
                </a:solidFill>
                <a:latin typeface="Times New Roman" panose="02020603050405020304" pitchFamily="18" charset="0"/>
                <a:cs typeface="Times New Roman" panose="02020603050405020304" pitchFamily="18" charset="0"/>
              </a:rPr>
              <a:t>Правительства МО от 12.03.2012 № 269/8</a:t>
            </a:r>
            <a:r>
              <a:rPr lang="en-US" altLang="ru-RU" sz="1000" b="1" dirty="0">
                <a:solidFill>
                  <a:prstClr val="black"/>
                </a:solidFill>
                <a:latin typeface="Times New Roman" panose="02020603050405020304" pitchFamily="18" charset="0"/>
                <a:cs typeface="Times New Roman" panose="02020603050405020304" pitchFamily="18" charset="0"/>
              </a:rPr>
              <a:t> </a:t>
            </a:r>
            <a:r>
              <a:rPr lang="ru-RU" altLang="ru-RU" sz="1000" b="1" dirty="0">
                <a:solidFill>
                  <a:prstClr val="black"/>
                </a:solidFill>
                <a:latin typeface="Times New Roman" panose="02020603050405020304" pitchFamily="18" charset="0"/>
                <a:cs typeface="Times New Roman" panose="02020603050405020304" pitchFamily="18" charset="0"/>
              </a:rPr>
              <a:t>«</a:t>
            </a:r>
            <a:r>
              <a:rPr lang="ru-RU" sz="1000" b="1" dirty="0">
                <a:solidFill>
                  <a:prstClr val="black"/>
                </a:solidFill>
                <a:latin typeface="Times New Roman" panose="02020603050405020304" pitchFamily="18" charset="0"/>
                <a:cs typeface="Times New Roman" panose="02020603050405020304" pitchFamily="18" charset="0"/>
              </a:rPr>
              <a:t>О мерах по организации отдыха и оздоровления детей в Московской области»</a:t>
            </a:r>
          </a:p>
          <a:p>
            <a:pPr algn="ctr">
              <a:spcBef>
                <a:spcPct val="0"/>
              </a:spcBef>
              <a:buClrTx/>
              <a:buFont typeface="Wingdings 3" panose="05040102010807070707" pitchFamily="18" charset="2"/>
              <a:buNone/>
              <a:defRPr/>
            </a:pPr>
            <a:r>
              <a:rPr lang="en-US" altLang="ru-RU" sz="1000" b="1" dirty="0">
                <a:solidFill>
                  <a:prstClr val="black"/>
                </a:solidFill>
                <a:latin typeface="Times New Roman" panose="02020603050405020304" pitchFamily="18" charset="0"/>
                <a:cs typeface="Times New Roman" panose="02020603050405020304" pitchFamily="18" charset="0"/>
              </a:rPr>
              <a:t>(</a:t>
            </a:r>
            <a:r>
              <a:rPr lang="ru-RU" altLang="ru-RU" sz="1000" b="1" dirty="0">
                <a:solidFill>
                  <a:prstClr val="black"/>
                </a:solidFill>
                <a:latin typeface="Times New Roman" panose="02020603050405020304" pitchFamily="18" charset="0"/>
                <a:cs typeface="Times New Roman" panose="02020603050405020304" pitchFamily="18" charset="0"/>
              </a:rPr>
              <a:t>с изменениями)</a:t>
            </a:r>
          </a:p>
        </p:txBody>
      </p:sp>
      <p:sp>
        <p:nvSpPr>
          <p:cNvPr id="111623" name="Rectangle 11"/>
          <p:cNvSpPr>
            <a:spLocks/>
          </p:cNvSpPr>
          <p:nvPr/>
        </p:nvSpPr>
        <p:spPr bwMode="auto">
          <a:xfrm>
            <a:off x="7327421" y="1813722"/>
            <a:ext cx="4418091" cy="4461463"/>
          </a:xfrm>
          <a:prstGeom prst="rect">
            <a:avLst/>
          </a:prstGeom>
          <a:solidFill>
            <a:schemeClr val="accent2">
              <a:lumMod val="20000"/>
              <a:lumOff val="80000"/>
            </a:schemeClr>
          </a:solidFill>
          <a:ln>
            <a:solidFill>
              <a:schemeClr val="accent1"/>
            </a:solidFill>
          </a:ln>
        </p:spPr>
        <p:txBody>
          <a:bodyPr anchor="ctr"/>
          <a:lstStyle>
            <a:lvl1pPr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indent="0" algn="ctr">
              <a:spcBef>
                <a:spcPct val="2000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Муниципальная программа</a:t>
            </a:r>
            <a:endParaRPr lang="ru-RU" altLang="ru-RU" sz="1200" dirty="0">
              <a:solidFill>
                <a:prstClr val="black"/>
              </a:solidFill>
              <a:latin typeface="Times New Roman" panose="02020603050405020304" pitchFamily="18" charset="0"/>
              <a:ea typeface="Times New Roman" panose="02020603050405020304" pitchFamily="18" charset="0"/>
            </a:endParaRPr>
          </a:p>
          <a:p>
            <a:pPr indent="0" algn="ctr">
              <a:spcBef>
                <a:spcPct val="2000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«Жилище»</a:t>
            </a:r>
            <a:endParaRPr lang="ru-RU" altLang="ru-RU" sz="1200" dirty="0">
              <a:solidFill>
                <a:prstClr val="black"/>
              </a:solidFill>
              <a:latin typeface="Times New Roman" panose="02020603050405020304" pitchFamily="18" charset="0"/>
              <a:ea typeface="Times New Roman" panose="02020603050405020304" pitchFamily="18" charset="0"/>
            </a:endParaRPr>
          </a:p>
          <a:p>
            <a:pPr indent="0" algn="just">
              <a:spcBef>
                <a:spcPct val="0"/>
              </a:spcBef>
              <a:buClrTx/>
              <a:buFont typeface="Wingdings 3" panose="05040102010807070707" pitchFamily="18" charset="2"/>
              <a:buNone/>
              <a:defRPr/>
            </a:pPr>
            <a:r>
              <a:rPr lang="ru-RU" altLang="ru-RU" sz="1200" b="1" dirty="0">
                <a:solidFill>
                  <a:prstClr val="black"/>
                </a:solidFill>
                <a:latin typeface="Times New Roman" panose="02020603050405020304" pitchFamily="18" charset="0"/>
                <a:ea typeface="Times New Roman" panose="02020603050405020304" pitchFamily="18" charset="0"/>
              </a:rPr>
              <a:t>Предоставление молодым семьям  социальных выплат на приобретение жилья или строительство </a:t>
            </a:r>
            <a:r>
              <a:rPr lang="ru-RU" altLang="ru-RU" sz="1200" b="1" dirty="0" smtClean="0">
                <a:solidFill>
                  <a:prstClr val="black"/>
                </a:solidFill>
                <a:latin typeface="Times New Roman" panose="02020603050405020304" pitchFamily="18" charset="0"/>
                <a:ea typeface="Times New Roman" panose="02020603050405020304" pitchFamily="18" charset="0"/>
              </a:rPr>
              <a:t>:</a:t>
            </a:r>
          </a:p>
          <a:p>
            <a:pPr indent="0" algn="just">
              <a:spcBef>
                <a:spcPct val="0"/>
              </a:spcBef>
              <a:buClrTx/>
              <a:buFont typeface="Wingdings 3" panose="05040102010807070707" pitchFamily="18" charset="2"/>
              <a:buNone/>
              <a:defRPr/>
            </a:pPr>
            <a:endParaRPr lang="ru-RU" altLang="ru-RU" sz="1200" b="1" dirty="0">
              <a:solidFill>
                <a:prstClr val="black"/>
              </a:solidFill>
              <a:latin typeface="Times New Roman" panose="02020603050405020304" pitchFamily="18" charset="0"/>
              <a:ea typeface="Times New Roman" panose="02020603050405020304" pitchFamily="18" charset="0"/>
            </a:endParaRPr>
          </a:p>
          <a:p>
            <a:pP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2023 год –0,0 тыс. руб. (0 семей)4</a:t>
            </a:r>
            <a:endParaRPr lang="en-US" altLang="ru-RU" sz="1200" b="1" dirty="0">
              <a:solidFill>
                <a:schemeClr val="tx1"/>
              </a:solidFill>
              <a:latin typeface="Times New Roman" panose="02020603050405020304" pitchFamily="18" charset="0"/>
              <a:cs typeface="Times New Roman" panose="02020603050405020304" pitchFamily="18" charset="0"/>
            </a:endParaRPr>
          </a:p>
          <a:p>
            <a:pP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2024 год –3 </a:t>
            </a:r>
            <a:r>
              <a:rPr lang="ru-RU" altLang="ru-RU" sz="1200" b="1" dirty="0" smtClean="0">
                <a:solidFill>
                  <a:schemeClr val="tx1"/>
                </a:solidFill>
                <a:latin typeface="Times New Roman" panose="02020603050405020304" pitchFamily="18" charset="0"/>
                <a:cs typeface="Times New Roman" panose="02020603050405020304" pitchFamily="18" charset="0"/>
              </a:rPr>
              <a:t>507,5 </a:t>
            </a:r>
            <a:r>
              <a:rPr lang="ru-RU" altLang="ru-RU" sz="1200" b="1" dirty="0">
                <a:solidFill>
                  <a:schemeClr val="tx1"/>
                </a:solidFill>
                <a:latin typeface="Times New Roman" panose="02020603050405020304" pitchFamily="18" charset="0"/>
                <a:cs typeface="Times New Roman" panose="02020603050405020304" pitchFamily="18" charset="0"/>
              </a:rPr>
              <a:t>тыс. руб. (1 семья);</a:t>
            </a:r>
          </a:p>
          <a:p>
            <a:pP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2025 год – 8 841,5  тыс. руб. (2 семьи</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schemeClr val="tx1"/>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sz="1200" b="1" dirty="0">
                <a:solidFill>
                  <a:schemeClr val="tx1"/>
                </a:solidFill>
                <a:latin typeface="Times New Roman" panose="02020603050405020304" pitchFamily="18" charset="0"/>
                <a:cs typeface="Times New Roman" panose="02020603050405020304" pitchFamily="18" charset="0"/>
              </a:rPr>
              <a:t>20</a:t>
            </a:r>
            <a:r>
              <a:rPr lang="en-US" altLang="ru-RU" sz="1200" b="1" dirty="0">
                <a:solidFill>
                  <a:schemeClr val="tx1"/>
                </a:solidFill>
                <a:latin typeface="Times New Roman" panose="02020603050405020304" pitchFamily="18" charset="0"/>
                <a:cs typeface="Times New Roman" panose="02020603050405020304" pitchFamily="18" charset="0"/>
              </a:rPr>
              <a:t>2</a:t>
            </a:r>
            <a:r>
              <a:rPr lang="ru-RU" altLang="ru-RU" sz="1200" b="1" dirty="0">
                <a:solidFill>
                  <a:schemeClr val="tx1"/>
                </a:solidFill>
                <a:latin typeface="Times New Roman" panose="02020603050405020304" pitchFamily="18" charset="0"/>
                <a:cs typeface="Times New Roman" panose="02020603050405020304" pitchFamily="18" charset="0"/>
              </a:rPr>
              <a:t>6 год – 9 690,8  тыс. руб. (3 семьи</a:t>
            </a:r>
            <a:r>
              <a:rPr lang="ru-RU" altLang="ru-RU" sz="1200" b="1" dirty="0" smtClean="0">
                <a:solidFill>
                  <a:schemeClr val="tx1"/>
                </a:solidFill>
                <a:latin typeface="Times New Roman" panose="02020603050405020304" pitchFamily="18" charset="0"/>
                <a:cs typeface="Times New Roman" panose="02020603050405020304" pitchFamily="18" charset="0"/>
              </a:rPr>
              <a:t>);</a:t>
            </a:r>
            <a:endParaRPr lang="ru-RU" altLang="ru-RU" sz="1200" b="1" dirty="0">
              <a:solidFill>
                <a:schemeClr val="tx1"/>
              </a:solidFill>
              <a:latin typeface="Times New Roman" panose="02020603050405020304" pitchFamily="18" charset="0"/>
              <a:cs typeface="Times New Roman" panose="02020603050405020304" pitchFamily="18" charset="0"/>
            </a:endParaRPr>
          </a:p>
          <a:p>
            <a:pPr>
              <a:spcBef>
                <a:spcPct val="0"/>
              </a:spcBef>
              <a:buClrTx/>
              <a:buNone/>
              <a:defRPr/>
            </a:pPr>
            <a:r>
              <a:rPr lang="ru-RU" altLang="ru-RU" sz="1200" b="1" dirty="0">
                <a:solidFill>
                  <a:schemeClr val="tx1"/>
                </a:solidFill>
                <a:latin typeface="Times New Roman" panose="02020603050405020304" pitchFamily="18" charset="0"/>
                <a:cs typeface="Times New Roman" panose="02020603050405020304" pitchFamily="18" charset="0"/>
              </a:rPr>
              <a:t>20</a:t>
            </a:r>
            <a:r>
              <a:rPr lang="en-US" altLang="ru-RU" sz="1200" b="1" dirty="0">
                <a:solidFill>
                  <a:schemeClr val="tx1"/>
                </a:solidFill>
                <a:latin typeface="Times New Roman" panose="02020603050405020304" pitchFamily="18" charset="0"/>
                <a:cs typeface="Times New Roman" panose="02020603050405020304" pitchFamily="18" charset="0"/>
              </a:rPr>
              <a:t>2</a:t>
            </a:r>
            <a:r>
              <a:rPr lang="ru-RU" altLang="ru-RU" sz="1200" b="1" dirty="0">
                <a:solidFill>
                  <a:schemeClr val="tx1"/>
                </a:solidFill>
                <a:latin typeface="Times New Roman" panose="02020603050405020304" pitchFamily="18" charset="0"/>
                <a:cs typeface="Times New Roman" panose="02020603050405020304" pitchFamily="18" charset="0"/>
              </a:rPr>
              <a:t>7 год – 9 818,1 тыс. руб. (3 семьи</a:t>
            </a:r>
            <a:r>
              <a:rPr lang="ru-RU" altLang="ru-RU" sz="1200" b="1" dirty="0" smtClean="0">
                <a:solidFill>
                  <a:schemeClr val="tx1"/>
                </a:solidFill>
                <a:latin typeface="Times New Roman" panose="02020603050405020304" pitchFamily="18" charset="0"/>
                <a:cs typeface="Times New Roman" panose="02020603050405020304" pitchFamily="18" charset="0"/>
              </a:rPr>
              <a:t>). </a:t>
            </a:r>
            <a:endParaRPr lang="ru-RU" altLang="ru-RU" sz="1200" b="1" dirty="0">
              <a:solidFill>
                <a:schemeClr val="tx1"/>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r>
              <a:rPr lang="ru-RU" altLang="ru-RU" sz="1200" b="1" dirty="0" smtClean="0">
                <a:solidFill>
                  <a:prstClr val="black"/>
                </a:solidFill>
                <a:latin typeface="Times New Roman" panose="02020603050405020304" pitchFamily="18" charset="0"/>
                <a:cs typeface="Times New Roman" panose="02020603050405020304" pitchFamily="18" charset="0"/>
              </a:rPr>
              <a:t> </a:t>
            </a:r>
            <a:endParaRPr lang="ru-RU" altLang="ru-RU" sz="1200" b="1" dirty="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r>
              <a:rPr lang="ru-RU" altLang="ru-RU" sz="1000" b="1" dirty="0">
                <a:solidFill>
                  <a:prstClr val="black"/>
                </a:solidFill>
                <a:latin typeface="Times New Roman" panose="02020603050405020304" pitchFamily="18" charset="0"/>
                <a:cs typeface="Times New Roman" panose="02020603050405020304" pitchFamily="18" charset="0"/>
              </a:rPr>
              <a:t>Постановление Правительства РФ от 13.05.2006 № 285 «</a:t>
            </a:r>
            <a:r>
              <a:rPr lang="ru-RU" sz="1000" b="1" dirty="0">
                <a:solidFill>
                  <a:prstClr val="black"/>
                </a:solidFill>
                <a:latin typeface="Times New Roman" panose="02020603050405020304" pitchFamily="18" charset="0"/>
                <a:cs typeface="Times New Roman" panose="02020603050405020304" pitchFamily="18" charset="0"/>
              </a:rPr>
              <a:t>Об утверждении правил предоставления молодым семьям социальных выплат на приобретение жилья в рамках реализации подпрограммы «Обеспечение жильем молодых семей» Федеральной целевой программы «Жилище» </a:t>
            </a:r>
            <a:r>
              <a:rPr lang="ru-RU" sz="1000" b="1" dirty="0" smtClean="0">
                <a:solidFill>
                  <a:prstClr val="black"/>
                </a:solidFill>
                <a:latin typeface="Times New Roman" panose="02020603050405020304" pitchFamily="18" charset="0"/>
                <a:cs typeface="Times New Roman" panose="02020603050405020304" pitchFamily="18" charset="0"/>
              </a:rPr>
              <a:t>   (</a:t>
            </a:r>
            <a:r>
              <a:rPr lang="ru-RU" sz="1000" b="1" dirty="0">
                <a:solidFill>
                  <a:prstClr val="black"/>
                </a:solidFill>
                <a:latin typeface="Times New Roman" panose="02020603050405020304" pitchFamily="18" charset="0"/>
                <a:cs typeface="Times New Roman" panose="02020603050405020304" pitchFamily="18" charset="0"/>
              </a:rPr>
              <a:t>с изменениями</a:t>
            </a:r>
            <a:r>
              <a:rPr lang="ru-RU" altLang="ru-RU" sz="1000" b="1" dirty="0">
                <a:solidFill>
                  <a:prstClr val="black"/>
                </a:solidFill>
                <a:latin typeface="Times New Roman" panose="02020603050405020304" pitchFamily="18" charset="0"/>
                <a:cs typeface="Times New Roman" panose="02020603050405020304" pitchFamily="18" charset="0"/>
              </a:rPr>
              <a:t>) </a:t>
            </a:r>
            <a:endParaRPr lang="ru-RU" altLang="ru-RU" sz="1000" b="1" dirty="0" smtClean="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smtClean="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smtClean="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smtClean="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a:solidFill>
                <a:prstClr val="black"/>
              </a:solidFill>
              <a:latin typeface="Times New Roman" panose="02020603050405020304" pitchFamily="18" charset="0"/>
              <a:cs typeface="Times New Roman" panose="02020603050405020304" pitchFamily="18" charset="0"/>
            </a:endParaRPr>
          </a:p>
          <a:p>
            <a:pPr indent="0" algn="ctr">
              <a:spcBef>
                <a:spcPct val="0"/>
              </a:spcBef>
              <a:buClrTx/>
              <a:buFont typeface="Wingdings 3" panose="05040102010807070707" pitchFamily="18" charset="2"/>
              <a:buNone/>
              <a:defRPr/>
            </a:pPr>
            <a:endParaRPr lang="ru-RU" altLang="ru-RU" sz="1000" b="1" dirty="0">
              <a:solidFill>
                <a:prstClr val="black"/>
              </a:solidFill>
              <a:latin typeface="Times New Roman" panose="02020603050405020304" pitchFamily="18" charset="0"/>
              <a:cs typeface="Times New Roman" panose="02020603050405020304" pitchFamily="18" charset="0"/>
            </a:endParaRPr>
          </a:p>
        </p:txBody>
      </p:sp>
      <p:pic>
        <p:nvPicPr>
          <p:cNvPr id="2" name="Рисунок 2" descr="жкх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3674" y="2050248"/>
            <a:ext cx="1512888" cy="22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366586" y="6512767"/>
            <a:ext cx="520614"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prstClr val="white"/>
                </a:solidFill>
              </a:rPr>
              <a:t>135</a:t>
            </a:r>
            <a:endParaRPr lang="ru-RU" sz="900" dirty="0">
              <a:solidFill>
                <a:prstClr val="white"/>
              </a:solidFill>
            </a:endParaRPr>
          </a:p>
        </p:txBody>
      </p:sp>
      <p:sp>
        <p:nvSpPr>
          <p:cNvPr id="8" name="Прямоугольник 7"/>
          <p:cNvSpPr/>
          <p:nvPr/>
        </p:nvSpPr>
        <p:spPr>
          <a:xfrm>
            <a:off x="1227909" y="103518"/>
            <a:ext cx="9988731" cy="94151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Информация о расходах бюджета городского округа Воскресенск Московской области</a:t>
            </a:r>
            <a:endParaRPr lang="ru-RU" dirty="0"/>
          </a:p>
          <a:p>
            <a:pPr algn="ctr"/>
            <a:r>
              <a:rPr lang="ru-RU" b="1" dirty="0"/>
              <a:t>с учетом интересов целевых групп пользователей </a:t>
            </a:r>
            <a:endParaRPr lang="ru-RU" dirty="0"/>
          </a:p>
          <a:p>
            <a:pPr algn="ctr"/>
            <a:r>
              <a:rPr lang="ru-RU" b="1" dirty="0"/>
              <a:t>(физических и юридических лиц)</a:t>
            </a:r>
            <a:endParaRPr lang="ru-RU" dirty="0"/>
          </a:p>
        </p:txBody>
      </p:sp>
    </p:spTree>
    <p:extLst>
      <p:ext uri="{BB962C8B-B14F-4D97-AF65-F5344CB8AC3E}">
        <p14:creationId xmlns:p14="http://schemas.microsoft.com/office/powerpoint/2010/main" val="187114942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136</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062467341"/>
              </p:ext>
            </p:extLst>
          </p:nvPr>
        </p:nvGraphicFramePr>
        <p:xfrm>
          <a:off x="257356" y="1335314"/>
          <a:ext cx="11616960" cy="4890834"/>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2">
                  <a:extLst>
                    <a:ext uri="{9D8B030D-6E8A-4147-A177-3AD203B41FA5}">
                      <a16:colId xmlns:a16="http://schemas.microsoft.com/office/drawing/2014/main" val="20002"/>
                    </a:ext>
                  </a:extLst>
                </a:gridCol>
                <a:gridCol w="2633243">
                  <a:extLst>
                    <a:ext uri="{9D8B030D-6E8A-4147-A177-3AD203B41FA5}">
                      <a16:colId xmlns:a16="http://schemas.microsoft.com/office/drawing/2014/main" val="20003"/>
                    </a:ext>
                  </a:extLst>
                </a:gridCol>
                <a:gridCol w="1878854">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1">
                  <a:extLst>
                    <a:ext uri="{9D8B030D-6E8A-4147-A177-3AD203B41FA5}">
                      <a16:colId xmlns:a16="http://schemas.microsoft.com/office/drawing/2014/main" val="20011"/>
                    </a:ext>
                  </a:extLst>
                </a:gridCol>
              </a:tblGrid>
              <a:tr h="823562">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56007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321125">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28723">
                <a:tc>
                  <a:txBody>
                    <a:bodyPr/>
                    <a:lstStyle/>
                    <a:p>
                      <a:pPr algn="l" fontAlgn="ctr"/>
                      <a:r>
                        <a:rPr lang="ru-RU" sz="1200" b="1" i="0" u="none" strike="noStrike" dirty="0" smtClean="0">
                          <a:solidFill>
                            <a:srgbClr val="000000"/>
                          </a:solidFill>
                          <a:effectLst/>
                          <a:latin typeface="Times New Roman" panose="02020603050405020304" pitchFamily="18" charset="0"/>
                        </a:rPr>
                        <a:t>Расходы бюджета - ИТОГО</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7 922 071,3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10 173 555,7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9 689 141,2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80245613"/>
                  </a:ext>
                </a:extLst>
              </a:tr>
              <a:tr h="261257">
                <a:tc>
                  <a:txBody>
                    <a:bodyPr/>
                    <a:lstStyle/>
                    <a:p>
                      <a:pPr algn="l" fontAlgn="ctr"/>
                      <a:r>
                        <a:rPr lang="ru-RU" sz="1200" b="1" i="0" u="none" strike="noStrike" dirty="0" smtClean="0">
                          <a:solidFill>
                            <a:srgbClr val="000000"/>
                          </a:solidFill>
                          <a:effectLst/>
                          <a:latin typeface="Times New Roman" panose="02020603050405020304" pitchFamily="18" charset="0"/>
                        </a:rPr>
                        <a:t>Общегосударственные вопросы</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855 521,4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1 007 610,4</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988 </a:t>
                      </a:r>
                      <a:r>
                        <a:rPr lang="ru-RU" sz="1200" b="1" i="0" u="none" strike="noStrike" dirty="0" smtClean="0">
                          <a:solidFill>
                            <a:srgbClr val="000000"/>
                          </a:solidFill>
                          <a:effectLst/>
                          <a:latin typeface="Times New Roman" panose="02020603050405020304" pitchFamily="18" charset="0"/>
                        </a:rPr>
                        <a:t>445,</a:t>
                      </a:r>
                      <a:r>
                        <a:rPr lang="en-US" sz="1200" b="1" i="0" u="none" strike="noStrike" dirty="0" smtClean="0">
                          <a:solidFill>
                            <a:srgbClr val="000000"/>
                          </a:solidFill>
                          <a:effectLst/>
                          <a:latin typeface="Times New Roman" panose="02020603050405020304" pitchFamily="18" charset="0"/>
                        </a:rPr>
                        <a:t>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98,1</a:t>
                      </a:r>
                    </a:p>
                  </a:txBody>
                  <a:tcPr marL="9525" marR="9525" marT="9525" marB="0" anchor="ctr"/>
                </a:tc>
                <a:extLst>
                  <a:ext uri="{0D108BD9-81ED-4DB2-BD59-A6C34878D82A}">
                    <a16:rowId xmlns:a16="http://schemas.microsoft.com/office/drawing/2014/main" val="10004"/>
                  </a:ext>
                </a:extLst>
              </a:tr>
              <a:tr h="639023">
                <a:tc>
                  <a:txBody>
                    <a:bodyPr/>
                    <a:lstStyle/>
                    <a:p>
                      <a:pPr algn="l" fontAlgn="ctr"/>
                      <a:r>
                        <a:rPr lang="ru-RU" sz="1200" b="0" i="0" u="none" strike="noStrike" dirty="0" smtClean="0">
                          <a:solidFill>
                            <a:srgbClr val="000000"/>
                          </a:solidFill>
                          <a:effectLst/>
                          <a:latin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5 600,6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6 469,9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6 282,4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97,1</a:t>
                      </a:r>
                    </a:p>
                  </a:txBody>
                  <a:tcPr marL="9525" marR="9525" marT="9525" marB="0" anchor="ctr"/>
                </a:tc>
                <a:extLst>
                  <a:ext uri="{0D108BD9-81ED-4DB2-BD59-A6C34878D82A}">
                    <a16:rowId xmlns:a16="http://schemas.microsoft.com/office/drawing/2014/main" val="10005"/>
                  </a:ext>
                </a:extLst>
              </a:tr>
              <a:tr h="957068">
                <a:tc>
                  <a:txBody>
                    <a:bodyPr/>
                    <a:lstStyle/>
                    <a:p>
                      <a:pPr algn="l" fontAlgn="ctr"/>
                      <a:r>
                        <a:rPr lang="ru-RU" sz="1200" b="0" i="0" u="none" strike="noStrike" dirty="0" smtClean="0">
                          <a:solidFill>
                            <a:srgbClr val="000000"/>
                          </a:solidFill>
                          <a:effectLst/>
                          <a:latin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5 213,1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5 932,3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 </a:t>
                      </a:r>
                      <a:r>
                        <a:rPr lang="ru-RU" sz="1200" b="0" i="0" u="none" strike="noStrike" dirty="0" smtClean="0">
                          <a:solidFill>
                            <a:srgbClr val="000000"/>
                          </a:solidFill>
                          <a:effectLst/>
                          <a:latin typeface="Times New Roman" panose="02020603050405020304" pitchFamily="18" charset="0"/>
                        </a:rPr>
                        <a:t>920,</a:t>
                      </a:r>
                      <a:r>
                        <a:rPr lang="en-US" sz="1200" b="0" i="0" u="none" strike="noStrike" dirty="0" smtClean="0">
                          <a:solidFill>
                            <a:srgbClr val="000000"/>
                          </a:solidFill>
                          <a:effectLst/>
                          <a:latin typeface="Times New Roman" panose="02020603050405020304" pitchFamily="18" charset="0"/>
                        </a:rPr>
                        <a:t>8</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99,8</a:t>
                      </a:r>
                    </a:p>
                  </a:txBody>
                  <a:tcPr marL="9525" marR="9525" marT="9525" marB="0" anchor="ct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257356" y="174171"/>
            <a:ext cx="11616960" cy="931552"/>
          </a:xfrm>
        </p:spPr>
        <p:txBody>
          <a:bodyPr/>
          <a:lstStyle/>
          <a:p>
            <a:pPr algn="ctr"/>
            <a:r>
              <a:rPr lang="ru-RU" sz="2400" dirty="0" smtClean="0">
                <a:latin typeface="+mn-lt"/>
                <a:hlinkClick r:id="rId3" action="ppaction://hlinksldjump"/>
              </a:rPr>
              <a:t>ИНФОРМАЦИЯ О РАСПРЕДЕЛЕНИИ АССИГНОВАНИЙ</a:t>
            </a:r>
            <a:br>
              <a:rPr lang="ru-RU" sz="2400" dirty="0" smtClean="0">
                <a:latin typeface="+mn-lt"/>
                <a:hlinkClick r:id="rId3" action="ppaction://hlinksldjump"/>
              </a:rPr>
            </a:br>
            <a:r>
              <a:rPr lang="ru-RU" sz="2400" dirty="0" smtClean="0">
                <a:latin typeface="+mn-lt"/>
                <a:hlinkClick r:id="rId3" action="ppaction://hlinksldjump"/>
              </a:rPr>
              <a:t>                     по разделам и подразделам классификации расходов  БЮДЖЕТА  ГОРОДСКОГО ОКРУГА ВОСКРЕСЕНСК </a:t>
            </a:r>
            <a:r>
              <a:rPr lang="ru-RU" sz="2000" dirty="0" smtClean="0">
                <a:latin typeface="+mn-lt"/>
                <a:hlinkClick r:id="rId3" action="ppaction://hlinksldjump"/>
              </a:rPr>
              <a:t>(тыс. рубЛЕЙ)</a:t>
            </a:r>
            <a:endParaRPr lang="ru-RU" sz="2000" dirty="0">
              <a:latin typeface="+mn-lt"/>
            </a:endParaRPr>
          </a:p>
        </p:txBody>
      </p:sp>
      <p:sp>
        <p:nvSpPr>
          <p:cNvPr id="3" name="Прямоугольник 2"/>
          <p:cNvSpPr/>
          <p:nvPr/>
        </p:nvSpPr>
        <p:spPr>
          <a:xfrm>
            <a:off x="496389" y="6261463"/>
            <a:ext cx="1053737" cy="444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05151593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137</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73043061"/>
              </p:ext>
            </p:extLst>
          </p:nvPr>
        </p:nvGraphicFramePr>
        <p:xfrm>
          <a:off x="257356" y="1483363"/>
          <a:ext cx="11616961" cy="4696427"/>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1">
                  <a:extLst>
                    <a:ext uri="{9D8B030D-6E8A-4147-A177-3AD203B41FA5}">
                      <a16:colId xmlns:a16="http://schemas.microsoft.com/office/drawing/2014/main" val="20011"/>
                    </a:ext>
                  </a:extLst>
                </a:gridCol>
              </a:tblGrid>
              <a:tr h="708218">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00035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66749">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694435">
                <a:tc>
                  <a:txBody>
                    <a:bodyPr/>
                    <a:lstStyle/>
                    <a:p>
                      <a:pPr algn="l" fontAlgn="ctr"/>
                      <a:r>
                        <a:rPr lang="ru-RU" sz="1200" b="0" i="0" u="none" strike="noStrike" dirty="0" smtClean="0">
                          <a:solidFill>
                            <a:srgbClr val="000000"/>
                          </a:solidFill>
                          <a:effectLst/>
                          <a:latin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254 494,4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263 610,2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257 531,5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97,7</a:t>
                      </a:r>
                    </a:p>
                  </a:txBody>
                  <a:tcPr marL="9525" marR="9525" marT="9525" marB="0" anchor="ctr"/>
                </a:tc>
                <a:extLst>
                  <a:ext uri="{0D108BD9-81ED-4DB2-BD59-A6C34878D82A}">
                    <a16:rowId xmlns:a16="http://schemas.microsoft.com/office/drawing/2014/main" val="280245613"/>
                  </a:ext>
                </a:extLst>
              </a:tr>
              <a:tr h="7828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38 853,6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43 633,4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43 290,1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99,2</a:t>
                      </a:r>
                    </a:p>
                  </a:txBody>
                  <a:tcPr marL="9525" marR="9525" marT="9525" marB="0" anchor="ctr"/>
                </a:tc>
                <a:extLst>
                  <a:ext uri="{0D108BD9-81ED-4DB2-BD59-A6C34878D82A}">
                    <a16:rowId xmlns:a16="http://schemas.microsoft.com/office/drawing/2014/main" val="10004"/>
                  </a:ext>
                </a:extLst>
              </a:tr>
              <a:tr h="3342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Обеспечение проведения выборов и референдума</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9 691,8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9 691,8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100,0</a:t>
                      </a:r>
                    </a:p>
                  </a:txBody>
                  <a:tcPr marL="9525" marR="9525" marT="9525" marB="0" anchor="ctr"/>
                </a:tc>
                <a:extLst>
                  <a:ext uri="{0D108BD9-81ED-4DB2-BD59-A6C34878D82A}">
                    <a16:rowId xmlns:a16="http://schemas.microsoft.com/office/drawing/2014/main" val="10007"/>
                  </a:ext>
                </a:extLst>
              </a:tr>
              <a:tr h="3342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Резервные фонды</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val="10005"/>
                  </a:ext>
                </a:extLst>
              </a:tr>
              <a:tr h="3048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Другие общегосударственные вопросы</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551 359,7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678 272,8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665 728,8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98,2</a:t>
                      </a:r>
                    </a:p>
                  </a:txBody>
                  <a:tcPr marL="9525" marR="9525" marT="9525" marB="0" anchor="ct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257356" y="174171"/>
            <a:ext cx="11616960" cy="957944"/>
          </a:xfrm>
        </p:spPr>
        <p:txBody>
          <a:bodyPr/>
          <a:lstStyle/>
          <a:p>
            <a:pPr algn="ctr"/>
            <a:r>
              <a:rPr lang="ru-RU" sz="2400" dirty="0"/>
              <a:t>ИНФОРМАЦИЯ</a:t>
            </a:r>
            <a:r>
              <a:rPr lang="ru-RU" sz="2400" dirty="0" smtClean="0">
                <a:latin typeface="+mn-lt"/>
              </a:rPr>
              <a:t> о распределении ассигнований</a:t>
            </a:r>
            <a:r>
              <a:rPr lang="ru-RU" sz="2400" dirty="0">
                <a:latin typeface="+mn-lt"/>
              </a:rPr>
              <a:t/>
            </a:r>
            <a:br>
              <a:rPr lang="ru-RU" sz="2400" dirty="0">
                <a:latin typeface="+mn-lt"/>
              </a:rPr>
            </a:br>
            <a:r>
              <a:rPr lang="ru-RU" sz="2400" dirty="0">
                <a:latin typeface="+mn-lt"/>
              </a:rPr>
              <a:t>                     по разделам и подразделам классификации </a:t>
            </a:r>
            <a:r>
              <a:rPr lang="ru-RU" sz="2400" dirty="0" smtClean="0">
                <a:latin typeface="+mn-lt"/>
              </a:rPr>
              <a:t>расходов 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418011" y="6270171"/>
            <a:ext cx="1210492" cy="461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2931939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138</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3077799339"/>
              </p:ext>
            </p:extLst>
          </p:nvPr>
        </p:nvGraphicFramePr>
        <p:xfrm>
          <a:off x="257356" y="1473093"/>
          <a:ext cx="11616960" cy="4631163"/>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29119">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3341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74622">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9963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ru-RU" sz="1200" b="1" i="0" u="none" strike="noStrike" dirty="0" smtClean="0">
                        <a:solidFill>
                          <a:srgbClr val="000000"/>
                        </a:solidFill>
                        <a:effectLst/>
                        <a:latin typeface="Times New Roman" panose="02020603050405020304" pitchFamily="18"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panose="02020603050405020304" pitchFamily="18" charset="0"/>
                        </a:rPr>
                        <a:t>Национальная оборона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20,9</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30,5</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30,5</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100,0</a:t>
                      </a:r>
                    </a:p>
                  </a:txBody>
                  <a:tcPr marL="9525" marR="9525" marT="9525" marB="0" anchor="ctr"/>
                </a:tc>
                <a:extLst>
                  <a:ext uri="{0D108BD9-81ED-4DB2-BD59-A6C34878D82A}">
                    <a16:rowId xmlns:a16="http://schemas.microsoft.com/office/drawing/2014/main" val="280245613"/>
                  </a:ext>
                </a:extLst>
              </a:tr>
              <a:tr h="40372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Мобилизационная подготовка экономики</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20,9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100,0</a:t>
                      </a:r>
                    </a:p>
                  </a:txBody>
                  <a:tcPr marL="9525" marR="9525" marT="9525" marB="0" anchor="ctr"/>
                </a:tc>
                <a:extLst>
                  <a:ext uri="{0D108BD9-81ED-4DB2-BD59-A6C34878D82A}">
                    <a16:rowId xmlns:a16="http://schemas.microsoft.com/office/drawing/2014/main" val="10004"/>
                  </a:ext>
                </a:extLst>
              </a:tr>
              <a:tr h="414493">
                <a:tc>
                  <a:txBody>
                    <a:bodyPr/>
                    <a:lstStyle/>
                    <a:p>
                      <a:pPr algn="l" fontAlgn="ctr"/>
                      <a:r>
                        <a:rPr lang="ru-RU" sz="1200" b="1" i="0" u="none" strike="noStrike" dirty="0">
                          <a:solidFill>
                            <a:srgbClr val="000000"/>
                          </a:solidFill>
                          <a:effectLst/>
                          <a:latin typeface="Times New Roman" panose="02020603050405020304" pitchFamily="18" charset="0"/>
                        </a:rPr>
                        <a:t>Национальная безопасность и правоохранительная деятельность</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72 922,7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73 846,0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71 617,7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97,0</a:t>
                      </a:r>
                    </a:p>
                  </a:txBody>
                  <a:tcPr marL="9525" marR="9525" marT="9525" marB="0" anchor="ctr"/>
                </a:tc>
                <a:extLst>
                  <a:ext uri="{0D108BD9-81ED-4DB2-BD59-A6C34878D82A}">
                    <a16:rowId xmlns:a16="http://schemas.microsoft.com/office/drawing/2014/main" val="10005"/>
                  </a:ext>
                </a:extLst>
              </a:tr>
              <a:tr h="307087">
                <a:tc>
                  <a:txBody>
                    <a:bodyPr/>
                    <a:lstStyle/>
                    <a:p>
                      <a:pPr algn="l" fontAlgn="ctr"/>
                      <a:r>
                        <a:rPr lang="ru-RU" sz="1200" b="0" i="0" u="none" strike="noStrike" dirty="0">
                          <a:solidFill>
                            <a:srgbClr val="000000"/>
                          </a:solidFill>
                          <a:effectLst/>
                          <a:latin typeface="Times New Roman" panose="02020603050405020304" pitchFamily="18" charset="0"/>
                        </a:rPr>
                        <a:t>Гражданская оборона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4 250,6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8 355,1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7 180,4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85,9</a:t>
                      </a:r>
                    </a:p>
                  </a:txBody>
                  <a:tcPr marL="9525" marR="9525" marT="9525" marB="0" anchor="ctr"/>
                </a:tc>
                <a:extLst>
                  <a:ext uri="{0D108BD9-81ED-4DB2-BD59-A6C34878D82A}">
                    <a16:rowId xmlns:a16="http://schemas.microsoft.com/office/drawing/2014/main" val="10006"/>
                  </a:ext>
                </a:extLst>
              </a:tr>
              <a:tr h="768343">
                <a:tc>
                  <a:txBody>
                    <a:bodyPr/>
                    <a:lstStyle/>
                    <a:p>
                      <a:pPr algn="l" fontAlgn="ctr"/>
                      <a:r>
                        <a:rPr lang="ru-RU" sz="1200" b="0" i="0" u="none" strike="noStrike" dirty="0">
                          <a:solidFill>
                            <a:srgbClr val="000000"/>
                          </a:solidFill>
                          <a:effectLst/>
                          <a:latin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55 188,6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48 425,4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48 267,0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99,7</a:t>
                      </a:r>
                    </a:p>
                  </a:txBody>
                  <a:tcPr marL="9525" marR="9525" marT="9525" marB="0" anchor="ctr"/>
                </a:tc>
                <a:extLst>
                  <a:ext uri="{0D108BD9-81ED-4DB2-BD59-A6C34878D82A}">
                    <a16:rowId xmlns:a16="http://schemas.microsoft.com/office/drawing/2014/main" val="10007"/>
                  </a:ext>
                </a:extLst>
              </a:tr>
            </a:tbl>
          </a:graphicData>
        </a:graphic>
      </p:graphicFrame>
      <p:sp>
        <p:nvSpPr>
          <p:cNvPr id="4" name="Заголовок 3"/>
          <p:cNvSpPr>
            <a:spLocks noGrp="1"/>
          </p:cNvSpPr>
          <p:nvPr>
            <p:ph type="title"/>
          </p:nvPr>
        </p:nvSpPr>
        <p:spPr>
          <a:xfrm>
            <a:off x="257356" y="174171"/>
            <a:ext cx="11616960" cy="957944"/>
          </a:xfrm>
        </p:spPr>
        <p:txBody>
          <a:bodyPr/>
          <a:lstStyle/>
          <a:p>
            <a:pPr algn="ctr"/>
            <a:r>
              <a:rPr lang="ru-RU" sz="2400" dirty="0"/>
              <a:t>ИНФОРМАЦИЯ</a:t>
            </a:r>
            <a:r>
              <a:rPr lang="ru-RU" sz="2400" dirty="0" smtClean="0">
                <a:latin typeface="+mn-lt"/>
              </a:rPr>
              <a:t> о распределении ассигнований</a:t>
            </a:r>
            <a:r>
              <a:rPr lang="ru-RU" sz="2400" dirty="0">
                <a:latin typeface="+mn-lt"/>
              </a:rPr>
              <a:t/>
            </a:r>
            <a:br>
              <a:rPr lang="ru-RU" sz="2400" dirty="0">
                <a:latin typeface="+mn-lt"/>
              </a:rPr>
            </a:br>
            <a:r>
              <a:rPr lang="ru-RU" sz="2400" dirty="0">
                <a:latin typeface="+mn-lt"/>
              </a:rPr>
              <a:t>                     по разделам и подразделам классификации </a:t>
            </a:r>
            <a:r>
              <a:rPr lang="ru-RU" sz="2400" dirty="0" smtClean="0">
                <a:latin typeface="+mn-lt"/>
              </a:rPr>
              <a:t>расходов БЮДЖЕТА ГОРОДСКОГО ОКРУГА воскресенск      </a:t>
            </a:r>
            <a:r>
              <a:rPr lang="ru-RU" sz="2000" dirty="0" smtClean="0">
                <a:latin typeface="+mn-lt"/>
              </a:rPr>
              <a:t>( </a:t>
            </a:r>
            <a:r>
              <a:rPr lang="ru-RU" sz="2000" dirty="0">
                <a:latin typeface="+mn-lt"/>
              </a:rPr>
              <a:t>тыс. </a:t>
            </a:r>
            <a:r>
              <a:rPr lang="ru-RU" sz="2000" dirty="0" smtClean="0">
                <a:latin typeface="+mn-lt"/>
              </a:rPr>
              <a:t>рублей)</a:t>
            </a:r>
            <a:endParaRPr lang="ru-RU" sz="2000" dirty="0">
              <a:latin typeface="+mn-lt"/>
            </a:endParaRPr>
          </a:p>
        </p:txBody>
      </p:sp>
      <p:sp>
        <p:nvSpPr>
          <p:cNvPr id="3" name="Прямоугольник 2"/>
          <p:cNvSpPr/>
          <p:nvPr/>
        </p:nvSpPr>
        <p:spPr>
          <a:xfrm>
            <a:off x="418011" y="6322423"/>
            <a:ext cx="1201783" cy="418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073320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139</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732388354"/>
              </p:ext>
            </p:extLst>
          </p:nvPr>
        </p:nvGraphicFramePr>
        <p:xfrm>
          <a:off x="257356" y="1473093"/>
          <a:ext cx="11616960" cy="4724506"/>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29119">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3341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74622">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99632">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национальной безопасности и правоохранительной деятельности</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13 483,5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17 065,5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16 170,3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94,8</a:t>
                      </a:r>
                    </a:p>
                  </a:txBody>
                  <a:tcPr marL="9525" marR="9525" marT="9525" marB="0" anchor="ctr"/>
                </a:tc>
                <a:extLst>
                  <a:ext uri="{0D108BD9-81ED-4DB2-BD59-A6C34878D82A}">
                    <a16:rowId xmlns:a16="http://schemas.microsoft.com/office/drawing/2014/main" val="280245613"/>
                  </a:ext>
                </a:extLst>
              </a:tr>
              <a:tr h="391540">
                <a:tc>
                  <a:txBody>
                    <a:bodyPr/>
                    <a:lstStyle/>
                    <a:p>
                      <a:pPr algn="l" fontAlgn="ctr"/>
                      <a:r>
                        <a:rPr lang="ru-RU" sz="1200" b="1" i="0" u="none" strike="noStrike" dirty="0">
                          <a:solidFill>
                            <a:srgbClr val="000000"/>
                          </a:solidFill>
                          <a:effectLst/>
                          <a:latin typeface="Times New Roman" panose="02020603050405020304" pitchFamily="18" charset="0"/>
                        </a:rPr>
                        <a:t>Национальная экономика</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489 835,8</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730 568,5</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694 984,8</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95,1</a:t>
                      </a:r>
                    </a:p>
                  </a:txBody>
                  <a:tcPr marL="9525" marR="9525" marT="9525" marB="0" anchor="ctr"/>
                </a:tc>
                <a:extLst>
                  <a:ext uri="{0D108BD9-81ED-4DB2-BD59-A6C34878D82A}">
                    <a16:rowId xmlns:a16="http://schemas.microsoft.com/office/drawing/2014/main" val="10004"/>
                  </a:ext>
                </a:extLst>
              </a:tr>
              <a:tr h="391885">
                <a:tc>
                  <a:txBody>
                    <a:bodyPr/>
                    <a:lstStyle/>
                    <a:p>
                      <a:pPr algn="l" fontAlgn="ctr"/>
                      <a:r>
                        <a:rPr lang="ru-RU" sz="1200" b="0" i="0" u="none" strike="noStrike" dirty="0">
                          <a:solidFill>
                            <a:srgbClr val="000000"/>
                          </a:solidFill>
                          <a:effectLst/>
                          <a:latin typeface="Times New Roman" panose="02020603050405020304" pitchFamily="18" charset="0"/>
                        </a:rPr>
                        <a:t>Сельское хозяйство и рыболовство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6 319,5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8 097,0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5 150,6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63,6</a:t>
                      </a:r>
                    </a:p>
                  </a:txBody>
                  <a:tcPr marL="9525" marR="9525" marT="9525" marB="0" anchor="ctr"/>
                </a:tc>
                <a:extLst>
                  <a:ext uri="{0D108BD9-81ED-4DB2-BD59-A6C34878D82A}">
                    <a16:rowId xmlns:a16="http://schemas.microsoft.com/office/drawing/2014/main" val="10005"/>
                  </a:ext>
                </a:extLst>
              </a:tr>
              <a:tr h="290285">
                <a:tc>
                  <a:txBody>
                    <a:bodyPr/>
                    <a:lstStyle/>
                    <a:p>
                      <a:pPr algn="l" fontAlgn="ctr"/>
                      <a:r>
                        <a:rPr lang="ru-RU" sz="1200" b="0" i="0" u="none" strike="noStrike" dirty="0">
                          <a:solidFill>
                            <a:srgbClr val="000000"/>
                          </a:solidFill>
                          <a:effectLst/>
                          <a:latin typeface="Times New Roman" panose="02020603050405020304" pitchFamily="18" charset="0"/>
                        </a:rPr>
                        <a:t>Водное хозяйство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2 638,3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2 638,3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100,0</a:t>
                      </a:r>
                    </a:p>
                  </a:txBody>
                  <a:tcPr marL="9525" marR="9525" marT="9525" marB="0" anchor="ctr"/>
                </a:tc>
                <a:extLst>
                  <a:ext uri="{0D108BD9-81ED-4DB2-BD59-A6C34878D82A}">
                    <a16:rowId xmlns:a16="http://schemas.microsoft.com/office/drawing/2014/main" val="10006"/>
                  </a:ext>
                </a:extLst>
              </a:tr>
              <a:tr h="406401">
                <a:tc>
                  <a:txBody>
                    <a:bodyPr/>
                    <a:lstStyle/>
                    <a:p>
                      <a:pPr algn="l" fontAlgn="ctr"/>
                      <a:r>
                        <a:rPr lang="ru-RU" sz="1200" b="0" i="0" u="none" strike="noStrike" dirty="0">
                          <a:solidFill>
                            <a:srgbClr val="000000"/>
                          </a:solidFill>
                          <a:effectLst/>
                          <a:latin typeface="Times New Roman" panose="02020603050405020304" pitchFamily="18" charset="0"/>
                        </a:rPr>
                        <a:t>Транспорт</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36 952,4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37 886,6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29 426,7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77,7</a:t>
                      </a:r>
                    </a:p>
                  </a:txBody>
                  <a:tcPr marL="9525" marR="9525" marT="9525" marB="0" anchor="ctr"/>
                </a:tc>
                <a:extLst>
                  <a:ext uri="{0D108BD9-81ED-4DB2-BD59-A6C34878D82A}">
                    <a16:rowId xmlns:a16="http://schemas.microsoft.com/office/drawing/2014/main" val="10007"/>
                  </a:ext>
                </a:extLst>
              </a:tr>
              <a:tr h="348342">
                <a:tc>
                  <a:txBody>
                    <a:bodyPr/>
                    <a:lstStyle/>
                    <a:p>
                      <a:pPr algn="l" fontAlgn="ctr"/>
                      <a:r>
                        <a:rPr lang="ru-RU" sz="1200" b="0" i="0" u="none" strike="noStrike" dirty="0">
                          <a:solidFill>
                            <a:srgbClr val="000000"/>
                          </a:solidFill>
                          <a:effectLst/>
                          <a:latin typeface="Times New Roman" panose="02020603050405020304" pitchFamily="18" charset="0"/>
                        </a:rPr>
                        <a:t>Дорожное хозяйство (дорожные фонды)</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442 673,1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676 442,1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652 313,2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96,4</a:t>
                      </a:r>
                    </a:p>
                  </a:txBody>
                  <a:tcPr marL="9525" marR="9525" marT="9525" marB="0" anchor="ctr"/>
                </a:tc>
                <a:extLst>
                  <a:ext uri="{0D108BD9-81ED-4DB2-BD59-A6C34878D82A}">
                    <a16:rowId xmlns:a16="http://schemas.microsoft.com/office/drawing/2014/main" val="10008"/>
                  </a:ext>
                </a:extLst>
              </a:tr>
            </a:tbl>
          </a:graphicData>
        </a:graphic>
      </p:graphicFrame>
      <p:sp>
        <p:nvSpPr>
          <p:cNvPr id="4" name="Заголовок 3"/>
          <p:cNvSpPr>
            <a:spLocks noGrp="1"/>
          </p:cNvSpPr>
          <p:nvPr>
            <p:ph type="title"/>
          </p:nvPr>
        </p:nvSpPr>
        <p:spPr>
          <a:xfrm>
            <a:off x="257356" y="174171"/>
            <a:ext cx="11616960" cy="957944"/>
          </a:xfrm>
        </p:spPr>
        <p:txBody>
          <a:bodyPr/>
          <a:lstStyle/>
          <a:p>
            <a:pPr algn="ctr"/>
            <a:r>
              <a:rPr lang="ru-RU" sz="2400" dirty="0"/>
              <a:t>ИНФОРМАЦИЯ</a:t>
            </a:r>
            <a:r>
              <a:rPr lang="ru-RU" sz="2400" dirty="0" smtClean="0">
                <a:latin typeface="+mn-lt"/>
              </a:rPr>
              <a:t> распределении ассигнований</a:t>
            </a:r>
            <a:br>
              <a:rPr lang="ru-RU" sz="2400" dirty="0" smtClean="0">
                <a:latin typeface="+mn-lt"/>
              </a:rPr>
            </a:br>
            <a:r>
              <a:rPr lang="ru-RU" sz="2400" dirty="0" smtClean="0">
                <a:latin typeface="+mn-lt"/>
              </a:rPr>
              <a:t> по </a:t>
            </a:r>
            <a:r>
              <a:rPr lang="ru-RU" sz="2400" dirty="0">
                <a:latin typeface="+mn-lt"/>
              </a:rPr>
              <a:t>разделам и подразделам классификации расходов  </a:t>
            </a:r>
            <a:r>
              <a:rPr lang="ru-RU" sz="2400" dirty="0" smtClean="0">
                <a:latin typeface="+mn-lt"/>
              </a:rPr>
              <a:t>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505097" y="6270172"/>
            <a:ext cx="1219200" cy="478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95490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9EC71654-96A5-4280-94F3-931C61A9F92C}" type="slidenum">
              <a:rPr lang="ru-RU" noProof="0" smtClean="0"/>
              <a:pPr rtl="0"/>
              <a:t>14</a:t>
            </a:fld>
            <a:endParaRPr lang="ru-RU" noProof="0" dirty="0"/>
          </a:p>
        </p:txBody>
      </p:sp>
      <p:pic>
        <p:nvPicPr>
          <p:cNvPr id="22" name="Объект 2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9074" y="1390650"/>
            <a:ext cx="5591175" cy="5467349"/>
          </a:xfrm>
        </p:spPr>
      </p:pic>
      <p:pic>
        <p:nvPicPr>
          <p:cNvPr id="21" name="Объект 2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390650"/>
            <a:ext cx="5494338" cy="4786314"/>
          </a:xfrm>
        </p:spPr>
      </p:pic>
      <p:sp>
        <p:nvSpPr>
          <p:cNvPr id="18" name="Заголовок 17"/>
          <p:cNvSpPr>
            <a:spLocks noGrp="1"/>
          </p:cNvSpPr>
          <p:nvPr>
            <p:ph type="title"/>
          </p:nvPr>
        </p:nvSpPr>
        <p:spPr>
          <a:xfrm>
            <a:off x="515938" y="246620"/>
            <a:ext cx="11150600" cy="667779"/>
          </a:xfrm>
        </p:spPr>
        <p:txBody>
          <a:bodyPr>
            <a:normAutofit fontScale="90000"/>
          </a:bodyPr>
          <a:lstStyle/>
          <a:p>
            <a:pPr algn="ctr"/>
            <a:r>
              <a:rPr lang="ru-RU" sz="2800" dirty="0">
                <a:effectLst>
                  <a:outerShdw blurRad="38100" dist="38100" dir="2700000" algn="tl">
                    <a:srgbClr val="000000">
                      <a:alpha val="43137"/>
                    </a:srgbClr>
                  </a:outerShdw>
                </a:effectLst>
              </a:rPr>
              <a:t>участие в бюджетном процессе </a:t>
            </a:r>
            <a:br>
              <a:rPr lang="ru-RU" sz="2800" dirty="0">
                <a:effectLst>
                  <a:outerShdw blurRad="38100" dist="38100" dir="2700000" algn="tl">
                    <a:srgbClr val="000000">
                      <a:alpha val="43137"/>
                    </a:srgbClr>
                  </a:outerShdw>
                </a:effectLst>
              </a:rPr>
            </a:br>
            <a:r>
              <a:rPr lang="ru-RU" sz="2800" dirty="0">
                <a:effectLst>
                  <a:outerShdw blurRad="38100" dist="38100" dir="2700000" algn="tl">
                    <a:srgbClr val="000000">
                      <a:alpha val="43137"/>
                    </a:srgbClr>
                  </a:outerShdw>
                </a:effectLst>
              </a:rPr>
              <a:t>и влияние гражданина на него</a:t>
            </a:r>
          </a:p>
        </p:txBody>
      </p:sp>
    </p:spTree>
    <p:extLst>
      <p:ext uri="{BB962C8B-B14F-4D97-AF65-F5344CB8AC3E}">
        <p14:creationId xmlns:p14="http://schemas.microsoft.com/office/powerpoint/2010/main" val="1578327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140</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2375353949"/>
              </p:ext>
            </p:extLst>
          </p:nvPr>
        </p:nvGraphicFramePr>
        <p:xfrm>
          <a:off x="257356" y="1473093"/>
          <a:ext cx="11616960" cy="4652283"/>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29119">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3341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74622">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412676">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национальной экономики</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3 890,8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5 504,5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5 456,0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99,1</a:t>
                      </a:r>
                    </a:p>
                  </a:txBody>
                  <a:tcPr marL="9525" marR="9525" marT="9525" marB="0" anchor="ctr"/>
                </a:tc>
                <a:extLst>
                  <a:ext uri="{0D108BD9-81ED-4DB2-BD59-A6C34878D82A}">
                    <a16:rowId xmlns:a16="http://schemas.microsoft.com/office/drawing/2014/main" val="280245613"/>
                  </a:ext>
                </a:extLst>
              </a:tr>
              <a:tr h="391540">
                <a:tc>
                  <a:txBody>
                    <a:bodyPr/>
                    <a:lstStyle/>
                    <a:p>
                      <a:pPr algn="l" fontAlgn="ctr"/>
                      <a:r>
                        <a:rPr lang="ru-RU" sz="1200" b="1" i="0" u="none" strike="noStrike" dirty="0">
                          <a:solidFill>
                            <a:srgbClr val="000000"/>
                          </a:solidFill>
                          <a:effectLst/>
                          <a:latin typeface="Times New Roman" panose="02020603050405020304" pitchFamily="18" charset="0"/>
                        </a:rPr>
                        <a:t>Жилищно-коммунальное хозяйство</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1 437 498,9</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2 880 015,3</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2 526 890,4</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87,7</a:t>
                      </a:r>
                    </a:p>
                  </a:txBody>
                  <a:tcPr marL="9525" marR="9525" marT="9525" marB="0" anchor="ctr"/>
                </a:tc>
                <a:extLst>
                  <a:ext uri="{0D108BD9-81ED-4DB2-BD59-A6C34878D82A}">
                    <a16:rowId xmlns:a16="http://schemas.microsoft.com/office/drawing/2014/main" val="10004"/>
                  </a:ext>
                </a:extLst>
              </a:tr>
              <a:tr h="392232">
                <a:tc>
                  <a:txBody>
                    <a:bodyPr/>
                    <a:lstStyle/>
                    <a:p>
                      <a:pPr algn="l" fontAlgn="ctr"/>
                      <a:r>
                        <a:rPr lang="ru-RU" sz="1200" b="0" i="0" u="none" strike="noStrike" dirty="0">
                          <a:solidFill>
                            <a:srgbClr val="000000"/>
                          </a:solidFill>
                          <a:effectLst/>
                          <a:latin typeface="Times New Roman" panose="02020603050405020304" pitchFamily="18" charset="0"/>
                        </a:rPr>
                        <a:t>Жилищное хозяйство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98 </a:t>
                      </a:r>
                      <a:r>
                        <a:rPr lang="ru-RU" sz="1200" b="0" i="0" u="none" strike="noStrike" dirty="0" smtClean="0">
                          <a:solidFill>
                            <a:srgbClr val="000000"/>
                          </a:solidFill>
                          <a:effectLst/>
                          <a:latin typeface="Times New Roman" panose="02020603050405020304" pitchFamily="18" charset="0"/>
                        </a:rPr>
                        <a:t>179,</a:t>
                      </a:r>
                      <a:r>
                        <a:rPr lang="en-US" sz="1200" b="0" i="0" u="none" strike="noStrike" dirty="0" smtClean="0">
                          <a:solidFill>
                            <a:srgbClr val="000000"/>
                          </a:solidFill>
                          <a:effectLst/>
                          <a:latin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710 351,4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683 242,8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96,2</a:t>
                      </a:r>
                    </a:p>
                  </a:txBody>
                  <a:tcPr marL="9525" marR="9525" marT="9525" marB="0" anchor="ctr"/>
                </a:tc>
                <a:extLst>
                  <a:ext uri="{0D108BD9-81ED-4DB2-BD59-A6C34878D82A}">
                    <a16:rowId xmlns:a16="http://schemas.microsoft.com/office/drawing/2014/main" val="10005"/>
                  </a:ext>
                </a:extLst>
              </a:tr>
              <a:tr h="334175">
                <a:tc>
                  <a:txBody>
                    <a:bodyPr/>
                    <a:lstStyle/>
                    <a:p>
                      <a:pPr algn="l" fontAlgn="ctr"/>
                      <a:r>
                        <a:rPr lang="ru-RU" sz="1200" b="0" i="0" u="none" strike="noStrike" dirty="0">
                          <a:solidFill>
                            <a:srgbClr val="000000"/>
                          </a:solidFill>
                          <a:effectLst/>
                          <a:latin typeface="Times New Roman" panose="02020603050405020304" pitchFamily="18" charset="0"/>
                        </a:rPr>
                        <a:t>Коммунальное хозяйство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474 024,0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510 446,0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471 877,2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92,4</a:t>
                      </a:r>
                    </a:p>
                  </a:txBody>
                  <a:tcPr marL="9525" marR="9525" marT="9525" marB="0" anchor="ctr"/>
                </a:tc>
                <a:extLst>
                  <a:ext uri="{0D108BD9-81ED-4DB2-BD59-A6C34878D82A}">
                    <a16:rowId xmlns:a16="http://schemas.microsoft.com/office/drawing/2014/main" val="10006"/>
                  </a:ext>
                </a:extLst>
              </a:tr>
              <a:tr h="377372">
                <a:tc>
                  <a:txBody>
                    <a:bodyPr/>
                    <a:lstStyle/>
                    <a:p>
                      <a:pPr algn="l" fontAlgn="ctr"/>
                      <a:r>
                        <a:rPr lang="ru-RU" sz="1200" b="0" i="0" u="none" strike="noStrike" dirty="0">
                          <a:solidFill>
                            <a:srgbClr val="000000"/>
                          </a:solidFill>
                          <a:effectLst/>
                          <a:latin typeface="Times New Roman" panose="02020603050405020304" pitchFamily="18" charset="0"/>
                        </a:rPr>
                        <a:t>Благоустройство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677 526,1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1 605 783,0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1 319 442,4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82,2</a:t>
                      </a:r>
                    </a:p>
                  </a:txBody>
                  <a:tcPr marL="9525" marR="9525" marT="9525" marB="0" anchor="ctr"/>
                </a:tc>
                <a:extLst>
                  <a:ext uri="{0D108BD9-81ED-4DB2-BD59-A6C34878D82A}">
                    <a16:rowId xmlns:a16="http://schemas.microsoft.com/office/drawing/2014/main" val="10007"/>
                  </a:ext>
                </a:extLst>
              </a:tr>
              <a:tr h="406400">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жилищно-коммунального хозяйства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187 </a:t>
                      </a:r>
                      <a:r>
                        <a:rPr lang="ru-RU" sz="1200" b="0" i="0" u="none" strike="noStrike" dirty="0" smtClean="0">
                          <a:solidFill>
                            <a:srgbClr val="000000"/>
                          </a:solidFill>
                          <a:effectLst/>
                          <a:latin typeface="Times New Roman" panose="02020603050405020304" pitchFamily="18" charset="0"/>
                        </a:rPr>
                        <a:t>769,</a:t>
                      </a:r>
                      <a:r>
                        <a:rPr lang="en-US" sz="1200" b="0" i="0" u="none" strike="noStrike" dirty="0" smtClean="0">
                          <a:solidFill>
                            <a:srgbClr val="000000"/>
                          </a:solidFill>
                          <a:effectLst/>
                          <a:latin typeface="Times New Roman" panose="02020603050405020304" pitchFamily="18" charset="0"/>
                        </a:rPr>
                        <a:t>6</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53 434,9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52 328,0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97,9</a:t>
                      </a:r>
                    </a:p>
                  </a:txBody>
                  <a:tcPr marL="9525" marR="9525" marT="9525" marB="0" anchor="ctr"/>
                </a:tc>
                <a:extLst>
                  <a:ext uri="{0D108BD9-81ED-4DB2-BD59-A6C34878D82A}">
                    <a16:rowId xmlns:a16="http://schemas.microsoft.com/office/drawing/2014/main" val="10008"/>
                  </a:ext>
                </a:extLst>
              </a:tr>
            </a:tbl>
          </a:graphicData>
        </a:graphic>
      </p:graphicFrame>
      <p:sp>
        <p:nvSpPr>
          <p:cNvPr id="4" name="Заголовок 3"/>
          <p:cNvSpPr>
            <a:spLocks noGrp="1"/>
          </p:cNvSpPr>
          <p:nvPr>
            <p:ph type="title"/>
          </p:nvPr>
        </p:nvSpPr>
        <p:spPr>
          <a:xfrm>
            <a:off x="257356" y="174171"/>
            <a:ext cx="11616960" cy="957944"/>
          </a:xfrm>
        </p:spPr>
        <p:txBody>
          <a:bodyPr/>
          <a:lstStyle/>
          <a:p>
            <a:pPr algn="ctr"/>
            <a:r>
              <a:rPr lang="ru-RU" sz="2400" dirty="0"/>
              <a:t>ИНФОРМАЦИЯ</a:t>
            </a:r>
            <a:r>
              <a:rPr lang="ru-RU" sz="2400" dirty="0" smtClean="0">
                <a:latin typeface="+mn-lt"/>
              </a:rPr>
              <a:t> о распределении ассигнований </a:t>
            </a:r>
            <a:br>
              <a:rPr lang="ru-RU" sz="2400" dirty="0" smtClean="0">
                <a:latin typeface="+mn-lt"/>
              </a:rPr>
            </a:br>
            <a:r>
              <a:rPr lang="ru-RU" sz="2400" dirty="0" smtClean="0">
                <a:latin typeface="+mn-lt"/>
              </a:rPr>
              <a:t>по </a:t>
            </a:r>
            <a:r>
              <a:rPr lang="ru-RU" sz="2400" dirty="0">
                <a:latin typeface="+mn-lt"/>
              </a:rPr>
              <a:t>разделам и подразделам классификации расходов  </a:t>
            </a:r>
            <a:r>
              <a:rPr lang="ru-RU" sz="2400" dirty="0" smtClean="0">
                <a:latin typeface="+mn-lt"/>
              </a:rPr>
              <a:t>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304800" y="6191794"/>
            <a:ext cx="1410789" cy="51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55635411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141</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230452032"/>
              </p:ext>
            </p:extLst>
          </p:nvPr>
        </p:nvGraphicFramePr>
        <p:xfrm>
          <a:off x="257356" y="1473093"/>
          <a:ext cx="11616960" cy="4768049"/>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29119">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3341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74622">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98162">
                <a:tc>
                  <a:txBody>
                    <a:bodyPr/>
                    <a:lstStyle/>
                    <a:p>
                      <a:pPr algn="l" fontAlgn="ctr"/>
                      <a:r>
                        <a:rPr lang="ru-RU" sz="1200" b="1" i="0" u="none" strike="noStrike" dirty="0">
                          <a:solidFill>
                            <a:srgbClr val="000000"/>
                          </a:solidFill>
                          <a:effectLst/>
                          <a:latin typeface="Times New Roman" panose="02020603050405020304" pitchFamily="18" charset="0"/>
                        </a:rPr>
                        <a:t>Охрана окружающей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6 743,9</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34 426,9</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18 137,4</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52,7</a:t>
                      </a:r>
                    </a:p>
                  </a:txBody>
                  <a:tcPr marL="9525" marR="9525" marT="9525" marB="0" anchor="ctr"/>
                </a:tc>
                <a:extLst>
                  <a:ext uri="{0D108BD9-81ED-4DB2-BD59-A6C34878D82A}">
                    <a16:rowId xmlns:a16="http://schemas.microsoft.com/office/drawing/2014/main" val="280245613"/>
                  </a:ext>
                </a:extLst>
              </a:tr>
              <a:tr h="435428">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охраны окружающей среды</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6 743,9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34 426,9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18 137,4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52,7</a:t>
                      </a:r>
                    </a:p>
                  </a:txBody>
                  <a:tcPr marL="9525" marR="9525" marT="9525" marB="0" anchor="ctr"/>
                </a:tc>
                <a:extLst>
                  <a:ext uri="{0D108BD9-81ED-4DB2-BD59-A6C34878D82A}">
                    <a16:rowId xmlns:a16="http://schemas.microsoft.com/office/drawing/2014/main" val="10004"/>
                  </a:ext>
                </a:extLst>
              </a:tr>
              <a:tr h="363203">
                <a:tc>
                  <a:txBody>
                    <a:bodyPr/>
                    <a:lstStyle/>
                    <a:p>
                      <a:pPr algn="l" fontAlgn="ctr"/>
                      <a:r>
                        <a:rPr lang="ru-RU" sz="1200" b="1" i="0" u="none" strike="noStrike" dirty="0">
                          <a:solidFill>
                            <a:srgbClr val="000000"/>
                          </a:solidFill>
                          <a:effectLst/>
                          <a:latin typeface="Times New Roman" panose="02020603050405020304" pitchFamily="18" charset="0"/>
                        </a:rPr>
                        <a:t>Образование</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3 850 810,3</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3 840 868,2</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3 816 883,7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99,4</a:t>
                      </a:r>
                    </a:p>
                  </a:txBody>
                  <a:tcPr marL="9525" marR="9525" marT="9525" marB="0" anchor="ctr"/>
                </a:tc>
                <a:extLst>
                  <a:ext uri="{0D108BD9-81ED-4DB2-BD59-A6C34878D82A}">
                    <a16:rowId xmlns:a16="http://schemas.microsoft.com/office/drawing/2014/main" val="10005"/>
                  </a:ext>
                </a:extLst>
              </a:tr>
              <a:tr h="304455">
                <a:tc>
                  <a:txBody>
                    <a:bodyPr/>
                    <a:lstStyle/>
                    <a:p>
                      <a:pPr algn="l" fontAlgn="ctr"/>
                      <a:r>
                        <a:rPr lang="ru-RU" sz="1200" b="0" i="0" u="none" strike="noStrike" dirty="0">
                          <a:solidFill>
                            <a:srgbClr val="000000"/>
                          </a:solidFill>
                          <a:effectLst/>
                          <a:latin typeface="Times New Roman" panose="02020603050405020304" pitchFamily="18" charset="0"/>
                        </a:rPr>
                        <a:t>Дошкольное образование</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1 224 310,7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1 203 515,5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1 200 423,9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99,7</a:t>
                      </a:r>
                    </a:p>
                  </a:txBody>
                  <a:tcPr marL="9525" marR="9525" marT="9525" marB="0" anchor="ctr"/>
                </a:tc>
                <a:extLst>
                  <a:ext uri="{0D108BD9-81ED-4DB2-BD59-A6C34878D82A}">
                    <a16:rowId xmlns:a16="http://schemas.microsoft.com/office/drawing/2014/main" val="10006"/>
                  </a:ext>
                </a:extLst>
              </a:tr>
              <a:tr h="319314">
                <a:tc>
                  <a:txBody>
                    <a:bodyPr/>
                    <a:lstStyle/>
                    <a:p>
                      <a:pPr algn="l" fontAlgn="ctr"/>
                      <a:r>
                        <a:rPr lang="ru-RU" sz="1200" b="0" i="0" u="none" strike="noStrike" dirty="0">
                          <a:solidFill>
                            <a:srgbClr val="000000"/>
                          </a:solidFill>
                          <a:effectLst/>
                          <a:latin typeface="Times New Roman" panose="02020603050405020304" pitchFamily="18" charset="0"/>
                        </a:rPr>
                        <a:t>Общее образование</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2 183 666,0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2 196 038,8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2 177 752,8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99,2</a:t>
                      </a:r>
                    </a:p>
                  </a:txBody>
                  <a:tcPr marL="9525" marR="9525" marT="9525" marB="0" anchor="ctr"/>
                </a:tc>
                <a:extLst>
                  <a:ext uri="{0D108BD9-81ED-4DB2-BD59-A6C34878D82A}">
                    <a16:rowId xmlns:a16="http://schemas.microsoft.com/office/drawing/2014/main" val="10007"/>
                  </a:ext>
                </a:extLst>
              </a:tr>
              <a:tr h="319314">
                <a:tc>
                  <a:txBody>
                    <a:bodyPr/>
                    <a:lstStyle/>
                    <a:p>
                      <a:pPr algn="l" fontAlgn="ctr"/>
                      <a:r>
                        <a:rPr lang="ru-RU" sz="1200" b="0" i="0" u="none" strike="noStrike" dirty="0">
                          <a:solidFill>
                            <a:srgbClr val="000000"/>
                          </a:solidFill>
                          <a:effectLst/>
                          <a:latin typeface="Times New Roman" panose="02020603050405020304" pitchFamily="18" charset="0"/>
                        </a:rPr>
                        <a:t>Дополнительное образование детей</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336 502,3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320 417,0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319 255,0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99,6</a:t>
                      </a:r>
                    </a:p>
                  </a:txBody>
                  <a:tcPr marL="9525" marR="9525" marT="9525" marB="0" anchor="ctr"/>
                </a:tc>
                <a:extLst>
                  <a:ext uri="{0D108BD9-81ED-4DB2-BD59-A6C34878D82A}">
                    <a16:rowId xmlns:a16="http://schemas.microsoft.com/office/drawing/2014/main" val="10008"/>
                  </a:ext>
                </a:extLst>
              </a:tr>
              <a:tr h="290285">
                <a:tc>
                  <a:txBody>
                    <a:bodyPr/>
                    <a:lstStyle/>
                    <a:p>
                      <a:pPr algn="l" fontAlgn="ctr"/>
                      <a:r>
                        <a:rPr lang="ru-RU" sz="1200" b="0" i="0" u="none" strike="noStrike" dirty="0">
                          <a:solidFill>
                            <a:srgbClr val="000000"/>
                          </a:solidFill>
                          <a:effectLst/>
                          <a:latin typeface="Times New Roman" panose="02020603050405020304" pitchFamily="18" charset="0"/>
                        </a:rPr>
                        <a:t>Молодежная политика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31 158,1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39 236,3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38 537,5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98,2</a:t>
                      </a:r>
                    </a:p>
                  </a:txBody>
                  <a:tcPr marL="9525" marR="9525" marT="9525" marB="0" anchor="ctr"/>
                </a:tc>
                <a:extLst>
                  <a:ext uri="{0D108BD9-81ED-4DB2-BD59-A6C34878D82A}">
                    <a16:rowId xmlns:a16="http://schemas.microsoft.com/office/drawing/2014/main" val="10009"/>
                  </a:ext>
                </a:extLst>
              </a:tr>
            </a:tbl>
          </a:graphicData>
        </a:graphic>
      </p:graphicFrame>
      <p:sp>
        <p:nvSpPr>
          <p:cNvPr id="4" name="Заголовок 3"/>
          <p:cNvSpPr>
            <a:spLocks noGrp="1"/>
          </p:cNvSpPr>
          <p:nvPr>
            <p:ph type="title"/>
          </p:nvPr>
        </p:nvSpPr>
        <p:spPr>
          <a:xfrm>
            <a:off x="257356" y="300552"/>
            <a:ext cx="11616960" cy="957944"/>
          </a:xfrm>
        </p:spPr>
        <p:txBody>
          <a:bodyPr/>
          <a:lstStyle/>
          <a:p>
            <a:pPr algn="ctr"/>
            <a:r>
              <a:rPr lang="ru-RU" sz="2400" dirty="0"/>
              <a:t>ИНФОРМАЦИЯ</a:t>
            </a:r>
            <a:r>
              <a:rPr lang="ru-RU" sz="2400" dirty="0" smtClean="0">
                <a:latin typeface="+mn-lt"/>
              </a:rPr>
              <a:t> о распределении ассигнований</a:t>
            </a:r>
            <a:br>
              <a:rPr lang="ru-RU" sz="2400" dirty="0" smtClean="0">
                <a:latin typeface="+mn-lt"/>
              </a:rPr>
            </a:br>
            <a:r>
              <a:rPr lang="ru-RU" sz="2400" dirty="0" smtClean="0">
                <a:latin typeface="+mn-lt"/>
              </a:rPr>
              <a:t> по </a:t>
            </a:r>
            <a:r>
              <a:rPr lang="ru-RU" sz="2400" dirty="0">
                <a:latin typeface="+mn-lt"/>
              </a:rPr>
              <a:t>разделам и подразделам классификации расходов  </a:t>
            </a:r>
            <a:r>
              <a:rPr lang="ru-RU" sz="2400" dirty="0" smtClean="0">
                <a:latin typeface="+mn-lt"/>
              </a:rPr>
              <a:t>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426720" y="6270171"/>
            <a:ext cx="1332411" cy="49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1430774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142</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3651672921"/>
              </p:ext>
            </p:extLst>
          </p:nvPr>
        </p:nvGraphicFramePr>
        <p:xfrm>
          <a:off x="257356" y="1473093"/>
          <a:ext cx="11616960" cy="4767703"/>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29119">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13341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74622">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83648">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образования</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75 173,2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81 660,6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80 914,5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99,1</a:t>
                      </a:r>
                    </a:p>
                  </a:txBody>
                  <a:tcPr marL="9525" marR="9525" marT="9525" marB="0" anchor="ctr"/>
                </a:tc>
                <a:extLst>
                  <a:ext uri="{0D108BD9-81ED-4DB2-BD59-A6C34878D82A}">
                    <a16:rowId xmlns:a16="http://schemas.microsoft.com/office/drawing/2014/main" val="280245613"/>
                  </a:ext>
                </a:extLst>
              </a:tr>
              <a:tr h="391886">
                <a:tc>
                  <a:txBody>
                    <a:bodyPr/>
                    <a:lstStyle/>
                    <a:p>
                      <a:pPr algn="l" fontAlgn="ctr"/>
                      <a:r>
                        <a:rPr lang="ru-RU" sz="1200" b="1" i="0" u="none" strike="noStrike" dirty="0">
                          <a:solidFill>
                            <a:srgbClr val="000000"/>
                          </a:solidFill>
                          <a:effectLst/>
                          <a:latin typeface="Times New Roman" panose="02020603050405020304" pitchFamily="18" charset="0"/>
                        </a:rPr>
                        <a:t>Культура, кинематография</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590 323,7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826 786,6</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801 750,3</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97,0</a:t>
                      </a:r>
                    </a:p>
                  </a:txBody>
                  <a:tcPr marL="9525" marR="9525" marT="9525" marB="0" anchor="ctr"/>
                </a:tc>
                <a:extLst>
                  <a:ext uri="{0D108BD9-81ED-4DB2-BD59-A6C34878D82A}">
                    <a16:rowId xmlns:a16="http://schemas.microsoft.com/office/drawing/2014/main" val="10004"/>
                  </a:ext>
                </a:extLst>
              </a:tr>
              <a:tr h="333828">
                <a:tc>
                  <a:txBody>
                    <a:bodyPr/>
                    <a:lstStyle/>
                    <a:p>
                      <a:pPr algn="l" fontAlgn="ctr"/>
                      <a:r>
                        <a:rPr lang="ru-RU" sz="1200" b="0" i="0" u="none" strike="noStrike" dirty="0">
                          <a:solidFill>
                            <a:srgbClr val="000000"/>
                          </a:solidFill>
                          <a:effectLst/>
                          <a:latin typeface="Times New Roman" panose="02020603050405020304" pitchFamily="18" charset="0"/>
                        </a:rPr>
                        <a:t>Культура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573 767,2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806 138,4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781 372,8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96,9</a:t>
                      </a:r>
                    </a:p>
                  </a:txBody>
                  <a:tcPr marL="9525" marR="9525" marT="9525" marB="0" anchor="ctr"/>
                </a:tc>
                <a:extLst>
                  <a:ext uri="{0D108BD9-81ED-4DB2-BD59-A6C34878D82A}">
                    <a16:rowId xmlns:a16="http://schemas.microsoft.com/office/drawing/2014/main" val="10005"/>
                  </a:ext>
                </a:extLst>
              </a:tr>
              <a:tr h="304455">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культуры, кинематографии</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16 556,5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20 648,2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20 377,5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98,7</a:t>
                      </a:r>
                    </a:p>
                  </a:txBody>
                  <a:tcPr marL="9525" marR="9525" marT="9525" marB="0" anchor="ctr"/>
                </a:tc>
                <a:extLst>
                  <a:ext uri="{0D108BD9-81ED-4DB2-BD59-A6C34878D82A}">
                    <a16:rowId xmlns:a16="http://schemas.microsoft.com/office/drawing/2014/main" val="10006"/>
                  </a:ext>
                </a:extLst>
              </a:tr>
              <a:tr h="319314">
                <a:tc>
                  <a:txBody>
                    <a:bodyPr/>
                    <a:lstStyle/>
                    <a:p>
                      <a:pPr algn="l" fontAlgn="ctr"/>
                      <a:r>
                        <a:rPr lang="ru-RU" sz="1200" b="1" i="0" u="none" strike="noStrike" dirty="0">
                          <a:solidFill>
                            <a:srgbClr val="000000"/>
                          </a:solidFill>
                          <a:effectLst/>
                          <a:latin typeface="Times New Roman" panose="02020603050405020304" pitchFamily="18" charset="0"/>
                        </a:rPr>
                        <a:t>Социальная политика</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127 906,7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122 576,6</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116 093,1</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94,7</a:t>
                      </a:r>
                    </a:p>
                  </a:txBody>
                  <a:tcPr marL="9525" marR="9525" marT="9525" marB="0" anchor="ctr"/>
                </a:tc>
                <a:extLst>
                  <a:ext uri="{0D108BD9-81ED-4DB2-BD59-A6C34878D82A}">
                    <a16:rowId xmlns:a16="http://schemas.microsoft.com/office/drawing/2014/main" val="10007"/>
                  </a:ext>
                </a:extLst>
              </a:tr>
              <a:tr h="319314">
                <a:tc>
                  <a:txBody>
                    <a:bodyPr/>
                    <a:lstStyle/>
                    <a:p>
                      <a:pPr algn="l" fontAlgn="ctr"/>
                      <a:r>
                        <a:rPr lang="ru-RU" sz="1200" b="0" i="0" u="none" strike="noStrike" dirty="0">
                          <a:solidFill>
                            <a:srgbClr val="000000"/>
                          </a:solidFill>
                          <a:effectLst/>
                          <a:latin typeface="Times New Roman" panose="02020603050405020304" pitchFamily="18" charset="0"/>
                        </a:rPr>
                        <a:t>Пенсионное обеспечение</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19 109,2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20 157,0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20 156,4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100,0</a:t>
                      </a:r>
                    </a:p>
                  </a:txBody>
                  <a:tcPr marL="9525" marR="9525" marT="9525" marB="0" anchor="ctr"/>
                </a:tc>
                <a:extLst>
                  <a:ext uri="{0D108BD9-81ED-4DB2-BD59-A6C34878D82A}">
                    <a16:rowId xmlns:a16="http://schemas.microsoft.com/office/drawing/2014/main" val="10008"/>
                  </a:ext>
                </a:extLst>
              </a:tr>
              <a:tr h="306540">
                <a:tc>
                  <a:txBody>
                    <a:bodyPr/>
                    <a:lstStyle/>
                    <a:p>
                      <a:pPr algn="l" fontAlgn="ctr"/>
                      <a:r>
                        <a:rPr lang="ru-RU" sz="1200" b="0" i="0" u="none" strike="noStrike" dirty="0">
                          <a:solidFill>
                            <a:srgbClr val="000000"/>
                          </a:solidFill>
                          <a:effectLst/>
                          <a:latin typeface="Times New Roman" panose="02020603050405020304" pitchFamily="18" charset="0"/>
                        </a:rPr>
                        <a:t>Социальное обеспечение населения</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17 914,0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2 300,0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2 298,3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99,9</a:t>
                      </a:r>
                    </a:p>
                  </a:txBody>
                  <a:tcPr marL="9525" marR="9525" marT="9525" marB="0" anchor="ctr"/>
                </a:tc>
                <a:extLst>
                  <a:ext uri="{0D108BD9-81ED-4DB2-BD59-A6C34878D82A}">
                    <a16:rowId xmlns:a16="http://schemas.microsoft.com/office/drawing/2014/main" val="10009"/>
                  </a:ext>
                </a:extLst>
              </a:tr>
            </a:tbl>
          </a:graphicData>
        </a:graphic>
      </p:graphicFrame>
      <p:sp>
        <p:nvSpPr>
          <p:cNvPr id="4" name="Заголовок 3"/>
          <p:cNvSpPr>
            <a:spLocks noGrp="1"/>
          </p:cNvSpPr>
          <p:nvPr>
            <p:ph type="title"/>
          </p:nvPr>
        </p:nvSpPr>
        <p:spPr>
          <a:xfrm>
            <a:off x="257356" y="174171"/>
            <a:ext cx="11616960" cy="957944"/>
          </a:xfrm>
        </p:spPr>
        <p:txBody>
          <a:bodyPr/>
          <a:lstStyle/>
          <a:p>
            <a:pPr algn="ctr"/>
            <a:r>
              <a:rPr lang="ru-RU" sz="2400" dirty="0"/>
              <a:t>ИНФОРМАЦИЯ</a:t>
            </a:r>
            <a:r>
              <a:rPr lang="ru-RU" sz="2400" dirty="0" smtClean="0">
                <a:latin typeface="+mn-lt"/>
              </a:rPr>
              <a:t> о распределении ассигнований</a:t>
            </a:r>
            <a:r>
              <a:rPr lang="ru-RU" sz="2400" dirty="0">
                <a:latin typeface="+mn-lt"/>
              </a:rPr>
              <a:t/>
            </a:r>
            <a:br>
              <a:rPr lang="ru-RU" sz="2400" dirty="0">
                <a:latin typeface="+mn-lt"/>
              </a:rPr>
            </a:br>
            <a:r>
              <a:rPr lang="ru-RU" sz="2400" dirty="0">
                <a:latin typeface="+mn-lt"/>
              </a:rPr>
              <a:t>                     по разделам и подразделам классификации расходов </a:t>
            </a:r>
            <a:r>
              <a:rPr lang="ru-RU" sz="2400" dirty="0" smtClean="0">
                <a:latin typeface="+mn-lt"/>
              </a:rPr>
              <a:t>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435429" y="6244046"/>
            <a:ext cx="1245325" cy="478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69844233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143</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876411860"/>
              </p:ext>
            </p:extLst>
          </p:nvPr>
        </p:nvGraphicFramePr>
        <p:xfrm>
          <a:off x="239939" y="1131245"/>
          <a:ext cx="11616960" cy="5088481"/>
        </p:xfrm>
        <a:graphic>
          <a:graphicData uri="http://schemas.openxmlformats.org/drawingml/2006/table">
            <a:tbl>
              <a:tblPr firstRow="1" bandRow="1">
                <a:tableStyleId>{5C22544A-7EE6-4342-B048-85BDC9FD1C3A}</a:tableStyleId>
              </a:tblPr>
              <a:tblGrid>
                <a:gridCol w="2919434">
                  <a:extLst>
                    <a:ext uri="{9D8B030D-6E8A-4147-A177-3AD203B41FA5}">
                      <a16:colId xmlns:a16="http://schemas.microsoft.com/office/drawing/2014/main" val="20000"/>
                    </a:ext>
                  </a:extLst>
                </a:gridCol>
                <a:gridCol w="456189">
                  <a:extLst>
                    <a:ext uri="{9D8B030D-6E8A-4147-A177-3AD203B41FA5}">
                      <a16:colId xmlns:a16="http://schemas.microsoft.com/office/drawing/2014/main" val="20001"/>
                    </a:ext>
                  </a:extLst>
                </a:gridCol>
                <a:gridCol w="427011">
                  <a:extLst>
                    <a:ext uri="{9D8B030D-6E8A-4147-A177-3AD203B41FA5}">
                      <a16:colId xmlns:a16="http://schemas.microsoft.com/office/drawing/2014/main" val="20002"/>
                    </a:ext>
                  </a:extLst>
                </a:gridCol>
                <a:gridCol w="2633244">
                  <a:extLst>
                    <a:ext uri="{9D8B030D-6E8A-4147-A177-3AD203B41FA5}">
                      <a16:colId xmlns:a16="http://schemas.microsoft.com/office/drawing/2014/main" val="20003"/>
                    </a:ext>
                  </a:extLst>
                </a:gridCol>
                <a:gridCol w="1878855">
                  <a:extLst>
                    <a:ext uri="{9D8B030D-6E8A-4147-A177-3AD203B41FA5}">
                      <a16:colId xmlns:a16="http://schemas.microsoft.com/office/drawing/2014/main" val="20004"/>
                    </a:ext>
                  </a:extLst>
                </a:gridCol>
                <a:gridCol w="1665347">
                  <a:extLst>
                    <a:ext uri="{9D8B030D-6E8A-4147-A177-3AD203B41FA5}">
                      <a16:colId xmlns:a16="http://schemas.microsoft.com/office/drawing/2014/main" val="20007"/>
                    </a:ext>
                  </a:extLst>
                </a:gridCol>
                <a:gridCol w="1636880">
                  <a:extLst>
                    <a:ext uri="{9D8B030D-6E8A-4147-A177-3AD203B41FA5}">
                      <a16:colId xmlns:a16="http://schemas.microsoft.com/office/drawing/2014/main" val="20011"/>
                    </a:ext>
                  </a:extLst>
                </a:gridCol>
              </a:tblGrid>
              <a:tr h="755745">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Подраздел</a:t>
                      </a:r>
                    </a:p>
                  </a:txBody>
                  <a:tcPr marL="9525" marR="9525" marT="9525" marB="0" vert="vert270" anchor="ctr">
                    <a:solidFill>
                      <a:schemeClr val="accent1">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Исполнение за </a:t>
                      </a:r>
                      <a:r>
                        <a:rPr lang="ru-RU" sz="1600" b="1" i="0" u="none" strike="noStrike" dirty="0" smtClean="0">
                          <a:solidFill>
                            <a:srgbClr val="000000"/>
                          </a:solidFill>
                          <a:effectLst/>
                          <a:latin typeface="Times New Roman" panose="02020603050405020304" pitchFamily="18" charset="0"/>
                        </a:rPr>
                        <a:t>2023 </a:t>
                      </a:r>
                      <a:r>
                        <a:rPr lang="ru-RU" sz="1600" b="1" i="0" u="none" strike="noStrike" dirty="0">
                          <a:solidFill>
                            <a:srgbClr val="000000"/>
                          </a:solidFill>
                          <a:effectLst/>
                          <a:latin typeface="Times New Roman" panose="02020603050405020304" pitchFamily="18" charset="0"/>
                        </a:rPr>
                        <a:t>год</a:t>
                      </a:r>
                    </a:p>
                  </a:txBody>
                  <a:tcPr marL="9525" marR="9525" marT="9525" marB="0" anchor="ctr">
                    <a:solidFill>
                      <a:schemeClr val="accent1">
                        <a:lumMod val="40000"/>
                        <a:lumOff val="6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2024 год</a:t>
                      </a:r>
                    </a:p>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tc hMerge="1">
                  <a:txBody>
                    <a:bodyPr/>
                    <a:lstStyle/>
                    <a:p>
                      <a:endParaRPr lang="ru-RU"/>
                    </a:p>
                  </a:txBody>
                  <a:tcPr/>
                </a:tc>
                <a:tc hMerge="1">
                  <a:txBody>
                    <a:bodyPr/>
                    <a:lstStyle/>
                    <a:p>
                      <a:pPr algn="ctr" fontAlgn="ctr"/>
                      <a:endParaRPr lang="ru-RU" sz="900" b="0" i="0" u="none" strike="noStrike" dirty="0">
                        <a:solidFill>
                          <a:srgbClr val="000000"/>
                        </a:solidFill>
                        <a:effectLst/>
                        <a:latin typeface="Times New Roman" panose="02020603050405020304" pitchFamily="18"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0000"/>
                  </a:ext>
                </a:extLst>
              </a:tr>
              <a:tr h="98046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Уточненный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план</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Исполнение</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Процент</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исполнения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 от плана</a:t>
                      </a:r>
                    </a:p>
                    <a:p>
                      <a:pPr algn="ctr" fontAlgn="ctr"/>
                      <a:endParaRPr lang="ru-RU" sz="16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04858">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3</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4</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89290">
                <a:tc>
                  <a:txBody>
                    <a:bodyPr/>
                    <a:lstStyle/>
                    <a:p>
                      <a:pPr algn="l" fontAlgn="ctr"/>
                      <a:r>
                        <a:rPr lang="ru-RU" sz="1200" b="0" i="0" u="none" strike="noStrike" dirty="0">
                          <a:solidFill>
                            <a:srgbClr val="000000"/>
                          </a:solidFill>
                          <a:effectLst/>
                          <a:latin typeface="Times New Roman" panose="02020603050405020304" pitchFamily="18" charset="0"/>
                        </a:rPr>
                        <a:t>Охрана семьи и детства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90 883,5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100 119,6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93 638,4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93,5</a:t>
                      </a:r>
                    </a:p>
                  </a:txBody>
                  <a:tcPr marL="9525" marR="9525" marT="9525" marB="0" anchor="ctr"/>
                </a:tc>
                <a:extLst>
                  <a:ext uri="{0D108BD9-81ED-4DB2-BD59-A6C34878D82A}">
                    <a16:rowId xmlns:a16="http://schemas.microsoft.com/office/drawing/2014/main" val="280245613"/>
                  </a:ext>
                </a:extLst>
              </a:tr>
              <a:tr h="327371">
                <a:tc>
                  <a:txBody>
                    <a:bodyPr/>
                    <a:lstStyle/>
                    <a:p>
                      <a:pPr algn="l" fontAlgn="ctr"/>
                      <a:r>
                        <a:rPr lang="ru-RU" sz="1200" b="1" i="0" u="none" strike="noStrike" dirty="0">
                          <a:solidFill>
                            <a:srgbClr val="000000"/>
                          </a:solidFill>
                          <a:effectLst/>
                          <a:latin typeface="Times New Roman" panose="02020603050405020304" pitchFamily="18" charset="0"/>
                        </a:rPr>
                        <a:t>Физическая культура и спорт</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490 413,7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656 826,7</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654 </a:t>
                      </a:r>
                      <a:r>
                        <a:rPr lang="ru-RU" sz="1200" b="1" i="0" u="none" strike="noStrike" dirty="0" smtClean="0">
                          <a:solidFill>
                            <a:srgbClr val="000000"/>
                          </a:solidFill>
                          <a:effectLst/>
                          <a:latin typeface="Times New Roman" panose="02020603050405020304" pitchFamily="18" charset="0"/>
                        </a:rPr>
                        <a:t>30</a:t>
                      </a:r>
                      <a:r>
                        <a:rPr lang="en-US" sz="1200" b="1" i="0" u="none" strike="noStrike" dirty="0" smtClean="0">
                          <a:solidFill>
                            <a:srgbClr val="000000"/>
                          </a:solidFill>
                          <a:effectLst/>
                          <a:latin typeface="Times New Roman" panose="02020603050405020304" pitchFamily="18" charset="0"/>
                        </a:rPr>
                        <a:t>7</a:t>
                      </a:r>
                      <a:r>
                        <a:rPr lang="ru-RU" sz="1200" b="1" i="0" u="none" strike="noStrike" dirty="0" smtClean="0">
                          <a:solidFill>
                            <a:srgbClr val="000000"/>
                          </a:solidFill>
                          <a:effectLst/>
                          <a:latin typeface="Times New Roman" panose="02020603050405020304" pitchFamily="18" charset="0"/>
                        </a:rPr>
                        <a:t>,</a:t>
                      </a:r>
                      <a:r>
                        <a:rPr lang="en-US" sz="1200" b="1" i="0" u="none" strike="noStrike" dirty="0" smtClean="0">
                          <a:solidFill>
                            <a:srgbClr val="000000"/>
                          </a:solidFill>
                          <a:effectLst/>
                          <a:latin typeface="Times New Roman" panose="02020603050405020304" pitchFamily="18" charset="0"/>
                        </a:rPr>
                        <a:t>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99,6</a:t>
                      </a:r>
                    </a:p>
                  </a:txBody>
                  <a:tcPr marL="9525" marR="9525" marT="9525" marB="0" anchor="ctr"/>
                </a:tc>
                <a:extLst>
                  <a:ext uri="{0D108BD9-81ED-4DB2-BD59-A6C34878D82A}">
                    <a16:rowId xmlns:a16="http://schemas.microsoft.com/office/drawing/2014/main" val="10004"/>
                  </a:ext>
                </a:extLst>
              </a:tr>
              <a:tr h="350682">
                <a:tc>
                  <a:txBody>
                    <a:bodyPr/>
                    <a:lstStyle/>
                    <a:p>
                      <a:pPr algn="l" fontAlgn="ctr"/>
                      <a:r>
                        <a:rPr lang="ru-RU" sz="1200" b="0" i="0" u="none" strike="noStrike" dirty="0">
                          <a:solidFill>
                            <a:srgbClr val="000000"/>
                          </a:solidFill>
                          <a:effectLst/>
                          <a:latin typeface="Times New Roman" panose="02020603050405020304" pitchFamily="18" charset="0"/>
                        </a:rPr>
                        <a:t>Физическая культура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304 685,7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441 144,8</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439 824,6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99,7</a:t>
                      </a:r>
                    </a:p>
                  </a:txBody>
                  <a:tcPr marL="9525" marR="9525" marT="9525" marB="0" anchor="ctr"/>
                </a:tc>
                <a:extLst>
                  <a:ext uri="{0D108BD9-81ED-4DB2-BD59-A6C34878D82A}">
                    <a16:rowId xmlns:a16="http://schemas.microsoft.com/office/drawing/2014/main" val="10005"/>
                  </a:ext>
                </a:extLst>
              </a:tr>
              <a:tr h="284337">
                <a:tc>
                  <a:txBody>
                    <a:bodyPr/>
                    <a:lstStyle/>
                    <a:p>
                      <a:pPr algn="l" fontAlgn="ctr"/>
                      <a:r>
                        <a:rPr lang="ru-RU" sz="1200" b="0" i="0" u="none" strike="noStrike" dirty="0">
                          <a:solidFill>
                            <a:srgbClr val="000000"/>
                          </a:solidFill>
                          <a:effectLst/>
                          <a:latin typeface="Times New Roman" panose="02020603050405020304" pitchFamily="18" charset="0"/>
                        </a:rPr>
                        <a:t>Массовый спорт</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2 333,4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3 522,2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3 493,6</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99,2</a:t>
                      </a:r>
                    </a:p>
                  </a:txBody>
                  <a:tcPr marL="9525" marR="9525" marT="9525" marB="0" anchor="ctr"/>
                </a:tc>
                <a:extLst>
                  <a:ext uri="{0D108BD9-81ED-4DB2-BD59-A6C34878D82A}">
                    <a16:rowId xmlns:a16="http://schemas.microsoft.com/office/drawing/2014/main" val="10006"/>
                  </a:ext>
                </a:extLst>
              </a:tr>
              <a:tr h="341205">
                <a:tc>
                  <a:txBody>
                    <a:bodyPr/>
                    <a:lstStyle/>
                    <a:p>
                      <a:pPr algn="l" fontAlgn="ctr"/>
                      <a:r>
                        <a:rPr lang="ru-RU" sz="1200" b="0" i="0" u="none" strike="noStrike" dirty="0">
                          <a:solidFill>
                            <a:srgbClr val="000000"/>
                          </a:solidFill>
                          <a:effectLst/>
                          <a:latin typeface="Times New Roman" panose="02020603050405020304" pitchFamily="18" charset="0"/>
                        </a:rPr>
                        <a:t>Спорт высших достижений</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166 512,4</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193 181,7</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192 091,2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99,4</a:t>
                      </a:r>
                    </a:p>
                  </a:txBody>
                  <a:tcPr marL="9525" marR="9525" marT="9525" marB="0" anchor="ctr"/>
                </a:tc>
                <a:extLst>
                  <a:ext uri="{0D108BD9-81ED-4DB2-BD59-A6C34878D82A}">
                    <a16:rowId xmlns:a16="http://schemas.microsoft.com/office/drawing/2014/main" val="10007"/>
                  </a:ext>
                </a:extLst>
              </a:tr>
              <a:tr h="425998">
                <a:tc>
                  <a:txBody>
                    <a:bodyPr/>
                    <a:lstStyle/>
                    <a:p>
                      <a:pPr algn="l" fontAlgn="ctr"/>
                      <a:r>
                        <a:rPr lang="ru-RU" sz="1200" b="0" i="0" u="none" strike="noStrike" dirty="0">
                          <a:solidFill>
                            <a:srgbClr val="000000"/>
                          </a:solidFill>
                          <a:effectLst/>
                          <a:latin typeface="Times New Roman" panose="02020603050405020304" pitchFamily="18" charset="0"/>
                        </a:rPr>
                        <a:t>Другие вопросы в области физической культуры и 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16 882,2</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18 978,0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18 </a:t>
                      </a:r>
                      <a:r>
                        <a:rPr lang="ru-RU" sz="1200" b="0" i="0" u="none" strike="noStrike" dirty="0" smtClean="0">
                          <a:solidFill>
                            <a:srgbClr val="000000"/>
                          </a:solidFill>
                          <a:effectLst/>
                          <a:latin typeface="Times New Roman" panose="02020603050405020304" pitchFamily="18" charset="0"/>
                        </a:rPr>
                        <a:t>898,</a:t>
                      </a:r>
                      <a:r>
                        <a:rPr lang="en-US" sz="1200" b="0" i="0" u="none" strike="noStrike" smtClean="0">
                          <a:solidFill>
                            <a:srgbClr val="000000"/>
                          </a:solidFill>
                          <a:effectLst/>
                          <a:latin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99,6</a:t>
                      </a:r>
                    </a:p>
                  </a:txBody>
                  <a:tcPr marL="9525" marR="9525" marT="9525" marB="0" anchor="ctr"/>
                </a:tc>
                <a:extLst>
                  <a:ext uri="{0D108BD9-81ED-4DB2-BD59-A6C34878D82A}">
                    <a16:rowId xmlns:a16="http://schemas.microsoft.com/office/drawing/2014/main" val="10008"/>
                  </a:ext>
                </a:extLst>
              </a:tr>
              <a:tr h="499759">
                <a:tc>
                  <a:txBody>
                    <a:bodyPr/>
                    <a:lstStyle/>
                    <a:p>
                      <a:pPr algn="l" fontAlgn="ctr"/>
                      <a:r>
                        <a:rPr lang="ru-RU" sz="1200" b="1" i="0" u="none" strike="noStrike" dirty="0" smtClean="0">
                          <a:solidFill>
                            <a:srgbClr val="000000"/>
                          </a:solidFill>
                          <a:effectLst/>
                          <a:latin typeface="Times New Roman" panose="02020603050405020304" pitchFamily="18" charset="0"/>
                        </a:rPr>
                        <a:t>Обслуживание</a:t>
                      </a:r>
                      <a:r>
                        <a:rPr lang="ru-RU" sz="1200" b="1" i="0" u="none" strike="noStrike" baseline="0" dirty="0" smtClean="0">
                          <a:solidFill>
                            <a:srgbClr val="000000"/>
                          </a:solidFill>
                          <a:effectLst/>
                          <a:latin typeface="Times New Roman" panose="02020603050405020304" pitchFamily="18" charset="0"/>
                        </a:rPr>
                        <a:t> государственного и муниципального долга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73,3</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val="2691742144"/>
                  </a:ext>
                </a:extLst>
              </a:tr>
              <a:tr h="52435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Обслуживание</a:t>
                      </a:r>
                      <a:r>
                        <a:rPr lang="ru-RU" sz="1200" b="0" i="0" u="none" strike="noStrike" baseline="0" dirty="0" smtClean="0">
                          <a:solidFill>
                            <a:srgbClr val="000000"/>
                          </a:solidFill>
                          <a:effectLst/>
                          <a:latin typeface="Times New Roman" panose="02020603050405020304" pitchFamily="18" charset="0"/>
                        </a:rPr>
                        <a:t> государственного внутреннего и муниципального долга</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13</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01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73,3</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0,0</a:t>
                      </a:r>
                    </a:p>
                  </a:txBody>
                  <a:tcPr marL="9525" marR="9525" marT="9525" marB="0" anchor="ctr"/>
                </a:tc>
                <a:extLst>
                  <a:ext uri="{0D108BD9-81ED-4DB2-BD59-A6C34878D82A}">
                    <a16:rowId xmlns:a16="http://schemas.microsoft.com/office/drawing/2014/main" val="2064860042"/>
                  </a:ext>
                </a:extLst>
              </a:tr>
            </a:tbl>
          </a:graphicData>
        </a:graphic>
      </p:graphicFrame>
      <p:sp>
        <p:nvSpPr>
          <p:cNvPr id="4" name="Заголовок 3"/>
          <p:cNvSpPr>
            <a:spLocks noGrp="1"/>
          </p:cNvSpPr>
          <p:nvPr>
            <p:ph type="title"/>
          </p:nvPr>
        </p:nvSpPr>
        <p:spPr>
          <a:xfrm>
            <a:off x="283482" y="87085"/>
            <a:ext cx="11616960" cy="957944"/>
          </a:xfrm>
        </p:spPr>
        <p:txBody>
          <a:bodyPr/>
          <a:lstStyle/>
          <a:p>
            <a:pPr algn="ctr"/>
            <a:r>
              <a:rPr lang="ru-RU" sz="2400" dirty="0"/>
              <a:t>ИНФОРМАЦИЯ</a:t>
            </a:r>
            <a:r>
              <a:rPr lang="ru-RU" sz="2400" dirty="0" smtClean="0">
                <a:latin typeface="+mn-lt"/>
              </a:rPr>
              <a:t> о распределении ассигнований</a:t>
            </a:r>
            <a:r>
              <a:rPr lang="ru-RU" sz="2400" dirty="0">
                <a:latin typeface="+mn-lt"/>
              </a:rPr>
              <a:t/>
            </a:r>
            <a:br>
              <a:rPr lang="ru-RU" sz="2400" dirty="0">
                <a:latin typeface="+mn-lt"/>
              </a:rPr>
            </a:br>
            <a:r>
              <a:rPr lang="ru-RU" sz="2400" dirty="0">
                <a:latin typeface="+mn-lt"/>
              </a:rPr>
              <a:t>                     по разделам и подразделам классификации расходов </a:t>
            </a:r>
            <a:r>
              <a:rPr lang="ru-RU" sz="2400" dirty="0" smtClean="0">
                <a:latin typeface="+mn-lt"/>
              </a:rPr>
              <a:t>бюджета городского округа воскресенск     </a:t>
            </a:r>
            <a:r>
              <a:rPr lang="ru-RU" sz="2000" dirty="0" smtClean="0">
                <a:latin typeface="+mn-lt"/>
              </a:rPr>
              <a:t>(тыс</a:t>
            </a:r>
            <a:r>
              <a:rPr lang="ru-RU" sz="2000" dirty="0">
                <a:latin typeface="+mn-lt"/>
              </a:rPr>
              <a:t>. </a:t>
            </a:r>
            <a:r>
              <a:rPr lang="ru-RU" sz="2000" dirty="0" smtClean="0">
                <a:latin typeface="+mn-lt"/>
              </a:rPr>
              <a:t>рублей)</a:t>
            </a:r>
            <a:endParaRPr lang="ru-RU" sz="2000" dirty="0">
              <a:latin typeface="+mn-lt"/>
            </a:endParaRPr>
          </a:p>
        </p:txBody>
      </p:sp>
      <p:sp>
        <p:nvSpPr>
          <p:cNvPr id="3" name="Прямоугольник 2"/>
          <p:cNvSpPr/>
          <p:nvPr/>
        </p:nvSpPr>
        <p:spPr>
          <a:xfrm>
            <a:off x="444137" y="6261463"/>
            <a:ext cx="1245326" cy="461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6238279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Box 1"/>
          <p:cNvSpPr txBox="1">
            <a:spLocks noChangeArrowheads="1"/>
          </p:cNvSpPr>
          <p:nvPr/>
        </p:nvSpPr>
        <p:spPr bwMode="auto">
          <a:xfrm>
            <a:off x="1609725" y="279401"/>
            <a:ext cx="89598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ru-RU" altLang="ru-RU" sz="2000" b="1" dirty="0">
                <a:solidFill>
                  <a:srgbClr val="0070C0"/>
                </a:solidFill>
                <a:latin typeface="Times New Roman" panose="02020603050405020304" pitchFamily="18" charset="0"/>
                <a:cs typeface="Times New Roman" panose="02020603050405020304" pitchFamily="18" charset="0"/>
                <a:hlinkClick r:id="rId3" action="ppaction://hlinksldjump"/>
              </a:rPr>
              <a:t>Информация об </a:t>
            </a:r>
            <a:r>
              <a:rPr lang="ru-RU" altLang="ru-RU" sz="2000" b="1" dirty="0" smtClean="0">
                <a:solidFill>
                  <a:srgbClr val="0070C0"/>
                </a:solidFill>
                <a:latin typeface="Times New Roman" panose="02020603050405020304" pitchFamily="18" charset="0"/>
                <a:cs typeface="Times New Roman" panose="02020603050405020304" pitchFamily="18" charset="0"/>
                <a:hlinkClick r:id="rId3" action="ppaction://hlinksldjump"/>
              </a:rPr>
              <a:t>общественно-значимых </a:t>
            </a:r>
            <a:r>
              <a:rPr lang="ru-RU" altLang="ru-RU" sz="2000" b="1" dirty="0">
                <a:solidFill>
                  <a:srgbClr val="0070C0"/>
                </a:solidFill>
                <a:latin typeface="Times New Roman" panose="02020603050405020304" pitchFamily="18" charset="0"/>
                <a:cs typeface="Times New Roman" panose="02020603050405020304" pitchFamily="18" charset="0"/>
                <a:hlinkClick r:id="rId3" action="ppaction://hlinksldjump"/>
              </a:rPr>
              <a:t>проектах, реализуемых на территории городского округа Воскресенск Московской области</a:t>
            </a:r>
            <a:endParaRPr lang="ru-RU" altLang="ru-RU" sz="2000"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488908888"/>
              </p:ext>
            </p:extLst>
          </p:nvPr>
        </p:nvGraphicFramePr>
        <p:xfrm>
          <a:off x="295275" y="1347259"/>
          <a:ext cx="11685230" cy="4824941"/>
        </p:xfrm>
        <a:graphic>
          <a:graphicData uri="http://schemas.openxmlformats.org/drawingml/2006/table">
            <a:tbl>
              <a:tblPr/>
              <a:tblGrid>
                <a:gridCol w="3729991">
                  <a:extLst>
                    <a:ext uri="{9D8B030D-6E8A-4147-A177-3AD203B41FA5}">
                      <a16:colId xmlns:a16="http://schemas.microsoft.com/office/drawing/2014/main" val="20000"/>
                    </a:ext>
                  </a:extLst>
                </a:gridCol>
                <a:gridCol w="1245193">
                  <a:extLst>
                    <a:ext uri="{9D8B030D-6E8A-4147-A177-3AD203B41FA5}">
                      <a16:colId xmlns:a16="http://schemas.microsoft.com/office/drawing/2014/main" val="20001"/>
                    </a:ext>
                  </a:extLst>
                </a:gridCol>
                <a:gridCol w="772564">
                  <a:extLst>
                    <a:ext uri="{9D8B030D-6E8A-4147-A177-3AD203B41FA5}">
                      <a16:colId xmlns:a16="http://schemas.microsoft.com/office/drawing/2014/main" val="20002"/>
                    </a:ext>
                  </a:extLst>
                </a:gridCol>
                <a:gridCol w="772565">
                  <a:extLst>
                    <a:ext uri="{9D8B030D-6E8A-4147-A177-3AD203B41FA5}">
                      <a16:colId xmlns:a16="http://schemas.microsoft.com/office/drawing/2014/main" val="20003"/>
                    </a:ext>
                  </a:extLst>
                </a:gridCol>
                <a:gridCol w="818010">
                  <a:extLst>
                    <a:ext uri="{9D8B030D-6E8A-4147-A177-3AD203B41FA5}">
                      <a16:colId xmlns:a16="http://schemas.microsoft.com/office/drawing/2014/main" val="20004"/>
                    </a:ext>
                  </a:extLst>
                </a:gridCol>
                <a:gridCol w="799832">
                  <a:extLst>
                    <a:ext uri="{9D8B030D-6E8A-4147-A177-3AD203B41FA5}">
                      <a16:colId xmlns:a16="http://schemas.microsoft.com/office/drawing/2014/main" val="20005"/>
                    </a:ext>
                  </a:extLst>
                </a:gridCol>
                <a:gridCol w="772564">
                  <a:extLst>
                    <a:ext uri="{9D8B030D-6E8A-4147-A177-3AD203B41FA5}">
                      <a16:colId xmlns:a16="http://schemas.microsoft.com/office/drawing/2014/main" val="20006"/>
                    </a:ext>
                  </a:extLst>
                </a:gridCol>
                <a:gridCol w="936166">
                  <a:extLst>
                    <a:ext uri="{9D8B030D-6E8A-4147-A177-3AD203B41FA5}">
                      <a16:colId xmlns:a16="http://schemas.microsoft.com/office/drawing/2014/main" val="20007"/>
                    </a:ext>
                  </a:extLst>
                </a:gridCol>
                <a:gridCol w="1838345">
                  <a:extLst>
                    <a:ext uri="{9D8B030D-6E8A-4147-A177-3AD203B41FA5}">
                      <a16:colId xmlns:a16="http://schemas.microsoft.com/office/drawing/2014/main" val="20008"/>
                    </a:ext>
                  </a:extLst>
                </a:gridCol>
              </a:tblGrid>
              <a:tr h="353834">
                <a:tc rowSpan="2">
                  <a:txBody>
                    <a:bodyPr/>
                    <a:lstStyle/>
                    <a:p>
                      <a:pPr algn="ctr" fontAlgn="ctr"/>
                      <a:r>
                        <a:rPr lang="ru-RU" sz="1100" b="1" i="0" u="none" strike="noStrike" dirty="0">
                          <a:latin typeface="Times New Roman"/>
                        </a:rPr>
                        <a:t>Наименование</a:t>
                      </a:r>
                      <a:br>
                        <a:rPr lang="ru-RU" sz="1100" b="1" i="0" u="none" strike="noStrike" dirty="0">
                          <a:latin typeface="Times New Roman"/>
                        </a:rPr>
                      </a:br>
                      <a:r>
                        <a:rPr lang="ru-RU" sz="1100" b="1" i="0" u="none" strike="noStrike" dirty="0">
                          <a:latin typeface="Times New Roman"/>
                        </a:rPr>
                        <a:t>проекта, место реализации</a:t>
                      </a:r>
                      <a:br>
                        <a:rPr lang="ru-RU" sz="1100" b="1" i="0" u="none" strike="noStrike" dirty="0">
                          <a:latin typeface="Times New Roman"/>
                        </a:rPr>
                      </a:b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Объем </a:t>
                      </a:r>
                      <a:endParaRPr lang="ru-RU" sz="1100" b="1" i="0" u="none" strike="noStrike" dirty="0" smtClean="0">
                        <a:latin typeface="Times New Roman"/>
                      </a:endParaRPr>
                    </a:p>
                    <a:p>
                      <a:pPr algn="ctr" fontAlgn="ctr"/>
                      <a:r>
                        <a:rPr lang="ru-RU" sz="1100" b="1" i="0" u="none" strike="noStrike" dirty="0" smtClean="0">
                          <a:latin typeface="Times New Roman"/>
                        </a:rPr>
                        <a:t>финансирования</a:t>
                      </a:r>
                      <a:r>
                        <a:rPr lang="ru-RU" sz="1100" b="1" i="0" u="none" strike="noStrike" dirty="0">
                          <a:latin typeface="Times New Roman"/>
                        </a:rPr>
                        <a:t>, всего (тыс.руб.)</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100" b="1" i="0" u="none" strike="noStrike" dirty="0" smtClean="0">
                          <a:latin typeface="Times New Roman"/>
                        </a:rPr>
                        <a:t>по годам:</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Срок ввода объектов</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100" b="1" i="0" u="none" strike="noStrike" dirty="0">
                          <a:latin typeface="Times New Roman"/>
                        </a:rPr>
                        <a:t>Результаты </a:t>
                      </a:r>
                      <a:endParaRPr lang="ru-RU" sz="1100" b="1" i="0" u="none" strike="noStrike" dirty="0" smtClean="0">
                        <a:latin typeface="Times New Roman"/>
                      </a:endParaRPr>
                    </a:p>
                    <a:p>
                      <a:pPr algn="ctr" fontAlgn="ctr"/>
                      <a:r>
                        <a:rPr lang="ru-RU" sz="1100" b="1" i="0" u="none" strike="noStrike" dirty="0" smtClean="0">
                          <a:latin typeface="Times New Roman"/>
                        </a:rPr>
                        <a:t>реализации </a:t>
                      </a:r>
                      <a:r>
                        <a:rPr lang="ru-RU" sz="1100" b="1" i="0" u="none" strike="noStrike" dirty="0">
                          <a:latin typeface="Times New Roman"/>
                        </a:rPr>
                        <a:t>проекта</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3080">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a:t>
                      </a:r>
                      <a:r>
                        <a:rPr lang="en-US" sz="1100" b="1" i="0" u="none" strike="noStrike" dirty="0" smtClean="0">
                          <a:latin typeface="Times New Roman"/>
                        </a:rPr>
                        <a:t>2</a:t>
                      </a:r>
                      <a:r>
                        <a:rPr lang="ru-RU" sz="1100" b="1" i="0" u="none" strike="noStrike" dirty="0" smtClean="0">
                          <a:latin typeface="Times New Roman"/>
                        </a:rPr>
                        <a:t>2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2023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2024 </a:t>
                      </a:r>
                      <a:r>
                        <a:rPr lang="ru-RU" sz="1100" b="1" i="0" u="none" strike="noStrike" dirty="0">
                          <a:latin typeface="Times New Roman"/>
                        </a:rPr>
                        <a:t>год</a:t>
                      </a: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2025</a:t>
                      </a:r>
                      <a:r>
                        <a:rPr lang="ru-RU" sz="1100" b="1" i="0" u="none" strike="noStrike" baseline="0" dirty="0" smtClean="0">
                          <a:latin typeface="Times New Roman"/>
                        </a:rPr>
                        <a:t>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latin typeface="Times New Roman"/>
                        </a:rPr>
                        <a:t>2026 год</a:t>
                      </a:r>
                      <a:endParaRPr lang="ru-RU" sz="1100" b="1" i="0" u="none" strike="noStrike" dirty="0">
                        <a:latin typeface="Times New Roman"/>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ru-RU" sz="1100" b="1" i="0" u="none" strike="noStrike" dirty="0">
                        <a:latin typeface="Times New Roman"/>
                      </a:endParaRPr>
                    </a:p>
                  </a:txBody>
                  <a:tcPr marL="4645" marR="4645" marT="46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04558">
                <a:tc>
                  <a:txBody>
                    <a:bodyPr/>
                    <a:lstStyle/>
                    <a:p>
                      <a:pPr algn="just" fontAlgn="ct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Мероприятие по сохранению объектов культурного наследия (памятников истории и культуры), находящихся в собственности муниципальных образований Московской области </a:t>
                      </a:r>
                    </a:p>
                    <a:p>
                      <a:pPr marL="0" marR="0" lvl="0" indent="0" algn="just" defTabSz="914400" rtl="0" eaLnBrk="1" fontAlgn="ctr" latinLnBrk="0" hangingPunct="1">
                        <a:lnSpc>
                          <a:spcPct val="100000"/>
                        </a:lnSpc>
                        <a:spcBef>
                          <a:spcPts val="0"/>
                        </a:spcBef>
                        <a:spcAft>
                          <a:spcPts val="0"/>
                        </a:spcAft>
                        <a:buClrTx/>
                        <a:buSzTx/>
                        <a:buFontTx/>
                        <a:buNone/>
                        <a:tabLst/>
                        <a:defRPr/>
                      </a:pPr>
                      <a:r>
                        <a:rPr lang="ru-RU" sz="11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Объект: </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Усадьба «Кривякино», </a:t>
                      </a:r>
                      <a:r>
                        <a:rPr lang="en-US" sz="1100" kern="1200" dirty="0" smtClean="0">
                          <a:solidFill>
                            <a:schemeClr val="tx1"/>
                          </a:solidFill>
                          <a:effectLst/>
                          <a:latin typeface="Times New Roman" panose="02020603050405020304" pitchFamily="18" charset="0"/>
                          <a:ea typeface="+mn-ea"/>
                          <a:cs typeface="Times New Roman" panose="02020603050405020304" pitchFamily="18" charset="0"/>
                        </a:rPr>
                        <a:t>XVIII</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100" kern="1200" dirty="0" smtClean="0">
                          <a:solidFill>
                            <a:schemeClr val="tx1"/>
                          </a:solidFill>
                          <a:effectLst/>
                          <a:latin typeface="Times New Roman" panose="02020603050405020304" pitchFamily="18" charset="0"/>
                          <a:ea typeface="+mn-ea"/>
                          <a:cs typeface="Times New Roman" panose="02020603050405020304" pitchFamily="18" charset="0"/>
                        </a:rPr>
                        <a:t>XIX</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вв.: Главный дом, середина </a:t>
                      </a:r>
                      <a:r>
                        <a:rPr lang="en-US" sz="1100" kern="1200" dirty="0" smtClean="0">
                          <a:solidFill>
                            <a:schemeClr val="tx1"/>
                          </a:solidFill>
                          <a:effectLst/>
                          <a:latin typeface="Times New Roman" panose="02020603050405020304" pitchFamily="18" charset="0"/>
                          <a:ea typeface="+mn-ea"/>
                          <a:cs typeface="Times New Roman" panose="02020603050405020304" pitchFamily="18" charset="0"/>
                        </a:rPr>
                        <a:t>XVIII</a:t>
                      </a:r>
                      <a:r>
                        <a:rPr lang="ru-RU" sz="1100" kern="1200" dirty="0" smtClean="0">
                          <a:solidFill>
                            <a:schemeClr val="tx1"/>
                          </a:solidFill>
                          <a:effectLst/>
                          <a:latin typeface="Times New Roman" panose="02020603050405020304" pitchFamily="18" charset="0"/>
                          <a:ea typeface="+mn-ea"/>
                          <a:cs typeface="Times New Roman" panose="02020603050405020304" pitchFamily="18" charset="0"/>
                        </a:rPr>
                        <a:t>в.</a:t>
                      </a:r>
                    </a:p>
                  </a:txBody>
                  <a:tcPr marL="108000" marR="108000"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207 255,1</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40 982,5</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38 933,1</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127 339,5</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0,0</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0,0</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panose="02020603050405020304" pitchFamily="18" charset="0"/>
                          <a:cs typeface="Times New Roman" panose="02020603050405020304" pitchFamily="18" charset="0"/>
                        </a:rPr>
                        <a:t>2024 год</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4645" marR="4645"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000" b="0" dirty="0" smtClean="0">
                          <a:effectLst/>
                          <a:latin typeface="Times New Roman" panose="02020603050405020304" pitchFamily="18" charset="0"/>
                          <a:cs typeface="Times New Roman" panose="02020603050405020304" pitchFamily="18" charset="0"/>
                        </a:rPr>
                        <a:t>Увеличение доли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муниципального образования, нуждающихся в указанных работах</a:t>
                      </a:r>
                      <a:endParaRPr lang="ru-RU" sz="1000" b="1" i="0" u="none" strike="noStrike" dirty="0">
                        <a:solidFill>
                          <a:srgbClr val="FF0000"/>
                        </a:solidFill>
                        <a:latin typeface="Times New Roman" panose="02020603050405020304" pitchFamily="18" charset="0"/>
                        <a:cs typeface="Times New Roman" panose="02020603050405020304" pitchFamily="18" charset="0"/>
                      </a:endParaRPr>
                    </a:p>
                  </a:txBody>
                  <a:tcPr marL="108000" marR="108000" marT="46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97382">
                <a:tc>
                  <a:txBody>
                    <a:bodyPr/>
                    <a:lstStyle/>
                    <a:p>
                      <a:pPr algn="just" fontAlgn="ctr"/>
                      <a:r>
                        <a:rPr lang="ru-RU" sz="1100" b="0" i="0" u="none" strike="noStrike" dirty="0" smtClean="0">
                          <a:solidFill>
                            <a:schemeClr val="tx1"/>
                          </a:solidFill>
                          <a:latin typeface="Times New Roman"/>
                        </a:rPr>
                        <a:t>Модернизация детских игровых площадок, установленных ранее с привлечением средств бюджета Московской области, по адресу:                                                </a:t>
                      </a:r>
                      <a:r>
                        <a:rPr lang="ru-RU" sz="1100" b="0" i="0" kern="1200" dirty="0" err="1" smtClean="0">
                          <a:solidFill>
                            <a:schemeClr val="tx1"/>
                          </a:solidFill>
                          <a:effectLst/>
                          <a:latin typeface="Times New Roman" panose="02020603050405020304" pitchFamily="18" charset="0"/>
                          <a:ea typeface="+mn-ea"/>
                          <a:cs typeface="Times New Roman" panose="02020603050405020304" pitchFamily="18" charset="0"/>
                        </a:rPr>
                        <a:t>г.о</a:t>
                      </a:r>
                      <a:r>
                        <a:rPr lang="ru-RU" sz="1100" b="0" i="0" kern="1200" dirty="0" smtClean="0">
                          <a:solidFill>
                            <a:schemeClr val="tx1"/>
                          </a:solidFill>
                          <a:effectLst/>
                          <a:latin typeface="Times New Roman" panose="02020603050405020304" pitchFamily="18" charset="0"/>
                          <a:ea typeface="+mn-ea"/>
                          <a:cs typeface="Times New Roman" panose="02020603050405020304" pitchFamily="18" charset="0"/>
                        </a:rPr>
                        <a:t>. Воскресенск, г. Белоозерский, ул. 60 лет Октября,                 д. 22; </a:t>
                      </a:r>
                    </a:p>
                    <a:p>
                      <a:pPr algn="just" fontAlgn="ctr"/>
                      <a:r>
                        <a:rPr lang="ru-RU" sz="1100" b="0" i="0" kern="1200" dirty="0" err="1" smtClean="0">
                          <a:solidFill>
                            <a:schemeClr val="tx1"/>
                          </a:solidFill>
                          <a:effectLst/>
                          <a:latin typeface="Times New Roman" panose="02020603050405020304" pitchFamily="18" charset="0"/>
                          <a:ea typeface="+mn-ea"/>
                          <a:cs typeface="Times New Roman" panose="02020603050405020304" pitchFamily="18" charset="0"/>
                        </a:rPr>
                        <a:t>г.о</a:t>
                      </a:r>
                      <a:r>
                        <a:rPr lang="ru-RU" sz="1100" b="0" i="0" kern="1200" dirty="0" smtClean="0">
                          <a:solidFill>
                            <a:schemeClr val="tx1"/>
                          </a:solidFill>
                          <a:effectLst/>
                          <a:latin typeface="Times New Roman" panose="02020603050405020304" pitchFamily="18" charset="0"/>
                          <a:ea typeface="+mn-ea"/>
                          <a:cs typeface="Times New Roman" panose="02020603050405020304" pitchFamily="18" charset="0"/>
                        </a:rPr>
                        <a:t>. Воскресенск, г. Воскресенск, ул. Рабочая-сквер</a:t>
                      </a:r>
                      <a:r>
                        <a:rPr lang="ru-RU" sz="1100" b="0" i="0" u="none" strike="noStrike" dirty="0" smtClean="0">
                          <a:solidFill>
                            <a:schemeClr val="tx1"/>
                          </a:solidFill>
                          <a:latin typeface="Times New Roman" panose="02020603050405020304" pitchFamily="18" charset="0"/>
                          <a:cs typeface="Times New Roman" panose="02020603050405020304" pitchFamily="18" charset="0"/>
                        </a:rPr>
                        <a:t>                                               </a:t>
                      </a:r>
                      <a:endParaRPr lang="ru-RU" sz="1100" b="0" i="0" u="none" strike="noStrike" dirty="0">
                        <a:solidFill>
                          <a:schemeClr val="tx1"/>
                        </a:solidFill>
                        <a:latin typeface="Times New Roman" panose="02020603050405020304" pitchFamily="18" charset="0"/>
                        <a:cs typeface="Times New Roman" panose="02020603050405020304" pitchFamily="18" charset="0"/>
                      </a:endParaRP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27 201,7</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27 201,7</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0,0</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smtClean="0">
                          <a:solidFill>
                            <a:schemeClr val="tx1"/>
                          </a:solidFill>
                          <a:latin typeface="Times New Roman"/>
                        </a:rPr>
                        <a:t>2024 год</a:t>
                      </a:r>
                      <a:endParaRPr lang="ru-RU" sz="1100" b="0" i="0" u="none" strike="noStrike" dirty="0">
                        <a:solidFill>
                          <a:schemeClr val="tx1"/>
                        </a:solidFill>
                        <a:latin typeface="Times New Roman"/>
                      </a:endParaRPr>
                    </a:p>
                  </a:txBody>
                  <a:tcPr marL="4645" marR="4645"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just"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effectLst/>
                          <a:latin typeface="Times New Roman" panose="02020603050405020304" pitchFamily="18" charset="0"/>
                        </a:rPr>
                        <a:t>Модернизация детских игровых площадок – всего – 2 единицы</a:t>
                      </a:r>
                    </a:p>
                  </a:txBody>
                  <a:tcPr marL="108000" marR="108000" marT="46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6548" name="Номер слайда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755AA8-F28E-49D3-93F8-FBD33A07C1DF}" type="slidenum">
              <a:rPr lang="ru-RU" altLang="ru-RU" smtClean="0">
                <a:solidFill>
                  <a:srgbClr val="FEFFFF"/>
                </a:solidFill>
                <a:latin typeface="Arial" panose="020B0604020202020204" pitchFamily="34" charset="0"/>
              </a:rPr>
              <a:pPr>
                <a:spcBef>
                  <a:spcPct val="0"/>
                </a:spcBef>
                <a:buClrTx/>
                <a:buFontTx/>
                <a:buNone/>
              </a:pPr>
              <a:t>144</a:t>
            </a:fld>
            <a:endParaRPr lang="ru-RU" altLang="ru-RU" dirty="0" smtClean="0">
              <a:solidFill>
                <a:srgbClr val="FEFFFF"/>
              </a:solidFill>
              <a:latin typeface="Arial" panose="020B0604020202020204" pitchFamily="34"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rcRect l="16699" r="16699"/>
          <a:stretch>
            <a:fillRect/>
          </a:stretch>
        </p:blipFill>
        <p:spPr>
          <a:xfrm>
            <a:off x="295275" y="80815"/>
            <a:ext cx="948815" cy="90661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rcRect l="16660" r="16660"/>
          <a:stretch>
            <a:fillRect/>
          </a:stretch>
        </p:blipFill>
        <p:spPr>
          <a:xfrm>
            <a:off x="10862643" y="80815"/>
            <a:ext cx="982314" cy="979557"/>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p:spPr>
      </p:pic>
      <p:sp>
        <p:nvSpPr>
          <p:cNvPr id="7" name="Овал 6"/>
          <p:cNvSpPr/>
          <p:nvPr/>
        </p:nvSpPr>
        <p:spPr>
          <a:xfrm>
            <a:off x="11472333" y="6376778"/>
            <a:ext cx="508172" cy="3242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prstClr val="white"/>
                </a:solidFill>
              </a:rPr>
              <a:t>144</a:t>
            </a:r>
            <a:endParaRPr lang="ru-RU" sz="900" dirty="0">
              <a:solidFill>
                <a:prstClr val="white"/>
              </a:solidFill>
            </a:endParaRPr>
          </a:p>
        </p:txBody>
      </p:sp>
    </p:spTree>
    <p:extLst>
      <p:ext uri="{BB962C8B-B14F-4D97-AF65-F5344CB8AC3E}">
        <p14:creationId xmlns:p14="http://schemas.microsoft.com/office/powerpoint/2010/main" val="5447767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145</a:t>
            </a:fld>
            <a:endParaRPr lang="en-US" dirty="0">
              <a:solidFill>
                <a:prstClr val="white"/>
              </a:solidFill>
            </a:endParaRPr>
          </a:p>
        </p:txBody>
      </p:sp>
      <p:sp>
        <p:nvSpPr>
          <p:cNvPr id="5" name="Вертикальный свиток 4"/>
          <p:cNvSpPr/>
          <p:nvPr/>
        </p:nvSpPr>
        <p:spPr>
          <a:xfrm>
            <a:off x="2470826" y="564205"/>
            <a:ext cx="6673174" cy="5282119"/>
          </a:xfrm>
          <a:prstGeom prst="verticalScroll">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i="1" dirty="0" smtClea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hlinkClick r:id="rId3" action="ppaction://hlinksldjump"/>
              </a:rPr>
              <a:t>Исполнение бюджета по расходам городского округа Воскресенск Московской области в рамках реализации национальных проектов за 2024 год</a:t>
            </a:r>
            <a:endParaRPr lang="ru-RU" sz="3600" b="1" i="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 name="Picture 2" descr="Культура и искусство - Школьная Истор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1807" y="181743"/>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5"/>
          <a:stretch>
            <a:fillRect/>
          </a:stretch>
        </p:blipFill>
        <p:spPr>
          <a:xfrm>
            <a:off x="178130" y="1330036"/>
            <a:ext cx="2827458" cy="3102419"/>
          </a:xfrm>
          <a:prstGeom prst="rect">
            <a:avLst/>
          </a:prstGeom>
        </p:spPr>
      </p:pic>
      <p:pic>
        <p:nvPicPr>
          <p:cNvPr id="11" name="Рисунок 10"/>
          <p:cNvPicPr>
            <a:picLocks noChangeAspect="1"/>
          </p:cNvPicPr>
          <p:nvPr/>
        </p:nvPicPr>
        <p:blipFill>
          <a:blip r:embed="rId6"/>
          <a:stretch>
            <a:fillRect/>
          </a:stretch>
        </p:blipFill>
        <p:spPr>
          <a:xfrm>
            <a:off x="9235044" y="3979718"/>
            <a:ext cx="2580904" cy="1910443"/>
          </a:xfrm>
          <a:prstGeom prst="rect">
            <a:avLst/>
          </a:prstGeom>
        </p:spPr>
      </p:pic>
      <p:sp>
        <p:nvSpPr>
          <p:cNvPr id="4" name="Скругленный прямоугольник 3"/>
          <p:cNvSpPr/>
          <p:nvPr/>
        </p:nvSpPr>
        <p:spPr>
          <a:xfrm>
            <a:off x="466344" y="6099048"/>
            <a:ext cx="1362456" cy="6492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1048672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2"/>
          <p:cNvSpPr>
            <a:spLocks noGrp="1"/>
          </p:cNvSpPr>
          <p:nvPr>
            <p:ph type="title"/>
          </p:nvPr>
        </p:nvSpPr>
        <p:spPr>
          <a:xfrm>
            <a:off x="756357" y="0"/>
            <a:ext cx="10611554" cy="801511"/>
          </a:xfrm>
        </p:spPr>
        <p:txBody>
          <a:bodyPr/>
          <a:lstStyle/>
          <a:p>
            <a:pPr algn="ctr"/>
            <a:r>
              <a:rPr lang="ru-RU" sz="1800" dirty="0">
                <a:solidFill>
                  <a:schemeClr val="accent2"/>
                </a:solidFill>
                <a:latin typeface="Times New Roman" panose="02020603050405020304" pitchFamily="18" charset="0"/>
                <a:cs typeface="Times New Roman" panose="02020603050405020304" pitchFamily="18" charset="0"/>
                <a:hlinkClick r:id="rId3" action="ppaction://hlinksldjump"/>
              </a:rPr>
              <a:t>Исполнение бюджета по расходам в </a:t>
            </a:r>
            <a:r>
              <a:rPr lang="ru-RU" sz="1800" dirty="0" smtClean="0">
                <a:solidFill>
                  <a:schemeClr val="accent2"/>
                </a:solidFill>
                <a:latin typeface="Times New Roman" panose="02020603050405020304" pitchFamily="18" charset="0"/>
                <a:cs typeface="Times New Roman" panose="02020603050405020304" pitchFamily="18" charset="0"/>
                <a:hlinkClick r:id="rId3" action="ppaction://hlinksldjump"/>
              </a:rPr>
              <a:t>рамках </a:t>
            </a:r>
            <a:br>
              <a:rPr lang="ru-RU" sz="1800" dirty="0" smtClean="0">
                <a:solidFill>
                  <a:schemeClr val="accent2"/>
                </a:solidFill>
                <a:latin typeface="Times New Roman" panose="02020603050405020304" pitchFamily="18" charset="0"/>
                <a:cs typeface="Times New Roman" panose="02020603050405020304" pitchFamily="18" charset="0"/>
                <a:hlinkClick r:id="rId3" action="ppaction://hlinksldjump"/>
              </a:rPr>
            </a:br>
            <a:r>
              <a:rPr lang="ru-RU" sz="1800" dirty="0" smtClean="0">
                <a:solidFill>
                  <a:schemeClr val="accent2"/>
                </a:solidFill>
                <a:latin typeface="Times New Roman" panose="02020603050405020304" pitchFamily="18" charset="0"/>
                <a:cs typeface="Times New Roman" panose="02020603050405020304" pitchFamily="18" charset="0"/>
                <a:hlinkClick r:id="rId3" action="ppaction://hlinksldjump"/>
              </a:rPr>
              <a:t>реализации </a:t>
            </a:r>
            <a:r>
              <a:rPr lang="ru-RU" sz="1800" dirty="0">
                <a:solidFill>
                  <a:schemeClr val="accent2"/>
                </a:solidFill>
                <a:latin typeface="Times New Roman" panose="02020603050405020304" pitchFamily="18" charset="0"/>
                <a:cs typeface="Times New Roman" panose="02020603050405020304" pitchFamily="18" charset="0"/>
                <a:hlinkClick r:id="rId3" action="ppaction://hlinksldjump"/>
              </a:rPr>
              <a:t>национальных </a:t>
            </a:r>
            <a:r>
              <a:rPr lang="ru-RU" sz="1800" dirty="0" smtClean="0">
                <a:solidFill>
                  <a:schemeClr val="accent2"/>
                </a:solidFill>
                <a:latin typeface="Times New Roman" panose="02020603050405020304" pitchFamily="18" charset="0"/>
                <a:cs typeface="Times New Roman" panose="02020603050405020304" pitchFamily="18" charset="0"/>
                <a:hlinkClick r:id="rId3" action="ppaction://hlinksldjump"/>
              </a:rPr>
              <a:t>проектов в 2024 году </a:t>
            </a:r>
            <a:r>
              <a:rPr lang="ru-RU" sz="1800" dirty="0" smtClean="0">
                <a:solidFill>
                  <a:schemeClr val="accent2"/>
                </a:solidFill>
                <a:latin typeface="Times New Roman" panose="02020603050405020304" pitchFamily="18" charset="0"/>
                <a:cs typeface="Times New Roman" panose="02020603050405020304" pitchFamily="18" charset="0"/>
              </a:rPr>
              <a:t>(тыс.рублей)</a:t>
            </a:r>
            <a:r>
              <a:rPr lang="ru-RU" sz="1800" dirty="0">
                <a:solidFill>
                  <a:schemeClr val="accent2"/>
                </a:solidFill>
                <a:latin typeface="Times New Roman" panose="02020603050405020304" pitchFamily="18" charset="0"/>
                <a:cs typeface="Times New Roman" panose="02020603050405020304" pitchFamily="18" charset="0"/>
              </a:rPr>
              <a:t/>
            </a:r>
            <a:br>
              <a:rPr lang="ru-RU" sz="1800" dirty="0">
                <a:solidFill>
                  <a:schemeClr val="accent2"/>
                </a:solidFill>
                <a:latin typeface="Times New Roman" panose="02020603050405020304" pitchFamily="18" charset="0"/>
                <a:cs typeface="Times New Roman" panose="02020603050405020304" pitchFamily="18" charset="0"/>
              </a:rPr>
            </a:br>
            <a:r>
              <a:rPr lang="ru-RU" sz="1800" dirty="0">
                <a:solidFill>
                  <a:schemeClr val="accent2"/>
                </a:solidFill>
              </a:rPr>
              <a:t> </a:t>
            </a:r>
          </a:p>
        </p:txBody>
      </p:sp>
      <p:graphicFrame>
        <p:nvGraphicFramePr>
          <p:cNvPr id="2" name="Object 4"/>
          <p:cNvGraphicFramePr>
            <a:graphicFrameLocks noGrp="1" noChangeAspect="1"/>
          </p:cNvGraphicFramePr>
          <p:nvPr>
            <p:ph idx="1"/>
            <p:extLst>
              <p:ext uri="{D42A27DB-BD31-4B8C-83A1-F6EECF244321}">
                <p14:modId xmlns:p14="http://schemas.microsoft.com/office/powerpoint/2010/main" val="1689529848"/>
              </p:ext>
            </p:extLst>
          </p:nvPr>
        </p:nvGraphicFramePr>
        <p:xfrm>
          <a:off x="797965" y="685800"/>
          <a:ext cx="10330699" cy="5845629"/>
        </p:xfrm>
        <a:graphic>
          <a:graphicData uri="http://schemas.openxmlformats.org/drawingml/2006/chart">
            <c:chart xmlns:c="http://schemas.openxmlformats.org/drawingml/2006/chart" xmlns:r="http://schemas.openxmlformats.org/officeDocument/2006/relationships" r:id="rId4"/>
          </a:graphicData>
        </a:graphic>
      </p:graphicFrame>
      <p:sp>
        <p:nvSpPr>
          <p:cNvPr id="3" name="Скругленный прямоугольник 2"/>
          <p:cNvSpPr/>
          <p:nvPr/>
        </p:nvSpPr>
        <p:spPr>
          <a:xfrm>
            <a:off x="448056" y="6153912"/>
            <a:ext cx="1197864" cy="594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p:cNvSpPr/>
          <p:nvPr/>
        </p:nvSpPr>
        <p:spPr>
          <a:xfrm>
            <a:off x="11294533" y="6416013"/>
            <a:ext cx="412008" cy="230832"/>
          </a:xfrm>
          <a:prstGeom prst="rect">
            <a:avLst/>
          </a:prstGeom>
        </p:spPr>
        <p:txBody>
          <a:bodyPr wrap="square">
            <a:spAutoFit/>
          </a:bodyPr>
          <a:lstStyle/>
          <a:p>
            <a:pPr algn="ctr">
              <a:spcAft>
                <a:spcPts val="0"/>
              </a:spcAft>
            </a:pPr>
            <a:r>
              <a:rPr lang="ru-RU" sz="9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146</a:t>
            </a:r>
            <a:endParaRPr lang="ru-RU" sz="9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57973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147</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950271263"/>
              </p:ext>
            </p:extLst>
          </p:nvPr>
        </p:nvGraphicFramePr>
        <p:xfrm>
          <a:off x="330200" y="505475"/>
          <a:ext cx="11683998" cy="5445966"/>
        </p:xfrm>
        <a:graphic>
          <a:graphicData uri="http://schemas.openxmlformats.org/drawingml/2006/table">
            <a:tbl>
              <a:tblPr/>
              <a:tblGrid>
                <a:gridCol w="3809732">
                  <a:extLst>
                    <a:ext uri="{9D8B030D-6E8A-4147-A177-3AD203B41FA5}">
                      <a16:colId xmlns:a16="http://schemas.microsoft.com/office/drawing/2014/main" val="20001"/>
                    </a:ext>
                  </a:extLst>
                </a:gridCol>
                <a:gridCol w="1527489">
                  <a:extLst>
                    <a:ext uri="{9D8B030D-6E8A-4147-A177-3AD203B41FA5}">
                      <a16:colId xmlns:a16="http://schemas.microsoft.com/office/drawing/2014/main" val="20002"/>
                    </a:ext>
                  </a:extLst>
                </a:gridCol>
                <a:gridCol w="1432761">
                  <a:extLst>
                    <a:ext uri="{9D8B030D-6E8A-4147-A177-3AD203B41FA5}">
                      <a16:colId xmlns:a16="http://schemas.microsoft.com/office/drawing/2014/main" val="20003"/>
                    </a:ext>
                  </a:extLst>
                </a:gridCol>
                <a:gridCol w="1219624">
                  <a:extLst>
                    <a:ext uri="{9D8B030D-6E8A-4147-A177-3AD203B41FA5}">
                      <a16:colId xmlns:a16="http://schemas.microsoft.com/office/drawing/2014/main" val="20004"/>
                    </a:ext>
                  </a:extLst>
                </a:gridCol>
                <a:gridCol w="3694392">
                  <a:extLst>
                    <a:ext uri="{9D8B030D-6E8A-4147-A177-3AD203B41FA5}">
                      <a16:colId xmlns:a16="http://schemas.microsoft.com/office/drawing/2014/main" val="20005"/>
                    </a:ext>
                  </a:extLst>
                </a:gridCol>
              </a:tblGrid>
              <a:tr h="969203">
                <a:tc>
                  <a:txBody>
                    <a:bodyPr/>
                    <a:lstStyle/>
                    <a:p>
                      <a:pPr algn="ctr" fontAlgn="ctr"/>
                      <a:r>
                        <a:rPr lang="ru-RU" sz="1400" b="1" i="0" u="none" strike="noStrike" dirty="0" smtClean="0">
                          <a:solidFill>
                            <a:srgbClr val="000000"/>
                          </a:solidFill>
                          <a:effectLst/>
                          <a:latin typeface="Times New Roman" panose="02020603050405020304" pitchFamily="18" charset="0"/>
                        </a:rPr>
                        <a:t>Наименование</a:t>
                      </a:r>
                      <a:r>
                        <a:rPr lang="ru-RU" sz="1400" b="1" i="0" u="none" strike="noStrike" baseline="0" dirty="0" smtClean="0">
                          <a:solidFill>
                            <a:srgbClr val="000000"/>
                          </a:solidFill>
                          <a:effectLst/>
                          <a:latin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Уточненный план</a:t>
                      </a:r>
                    </a:p>
                    <a:p>
                      <a:pPr algn="ctr" fontAlgn="ctr"/>
                      <a:r>
                        <a:rPr lang="ru-RU" sz="1400" b="1" i="0" u="none" strike="noStrike" dirty="0" smtClean="0">
                          <a:solidFill>
                            <a:srgbClr val="000000"/>
                          </a:solidFill>
                          <a:effectLst/>
                          <a:latin typeface="Times New Roman" panose="02020603050405020304" pitchFamily="18" charset="0"/>
                        </a:rPr>
                        <a:t>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Исполнение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Процент исполнения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Итоги реализации мероприятий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10429">
                <a:tc gridSpan="5">
                  <a:txBody>
                    <a:bodyPr/>
                    <a:lstStyle/>
                    <a:p>
                      <a:pPr algn="ctr" fontAlgn="ctr"/>
                      <a:r>
                        <a:rPr lang="ru-RU" sz="2000" b="1" i="0" u="none" strike="noStrike" dirty="0" smtClean="0">
                          <a:solidFill>
                            <a:srgbClr val="000000"/>
                          </a:solidFill>
                          <a:effectLst/>
                          <a:latin typeface="Times New Roman" panose="02020603050405020304" pitchFamily="18" charset="0"/>
                        </a:rPr>
                        <a:t>      Национальные проекты в городском округе Воскресенск Московской области</a:t>
                      </a:r>
                      <a:endParaRPr lang="ru-RU" sz="20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670433">
                <a:tc>
                  <a:txBody>
                    <a:bodyPr/>
                    <a:lstStyle/>
                    <a:p>
                      <a:pPr algn="l">
                        <a:lnSpc>
                          <a:spcPct val="115000"/>
                        </a:lnSpc>
                        <a:spcAft>
                          <a:spcPts val="0"/>
                        </a:spcAft>
                      </a:pPr>
                      <a:r>
                        <a:rPr lang="ru-RU" sz="1800" b="1" dirty="0">
                          <a:solidFill>
                            <a:srgbClr val="000000"/>
                          </a:solidFill>
                          <a:effectLst/>
                          <a:latin typeface="Times New Roman" panose="02020603050405020304" pitchFamily="18" charset="0"/>
                          <a:ea typeface="Times New Roman" panose="02020603050405020304" pitchFamily="18" charset="0"/>
                        </a:rPr>
                        <a:t>Национальный проект "Культура"</a:t>
                      </a:r>
                      <a:endParaRPr lang="ru-RU" sz="1800"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200,0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200,0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100,0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4"/>
                  </a:ext>
                </a:extLst>
              </a:tr>
              <a:tr h="955120">
                <a:tc>
                  <a:txBody>
                    <a:bodyPr/>
                    <a:lstStyle/>
                    <a:p>
                      <a:pPr algn="l" fontAlgn="ctr"/>
                      <a:r>
                        <a:rPr lang="ru-RU" sz="1600" b="1" i="0" u="none" strike="noStrike" dirty="0" smtClean="0">
                          <a:solidFill>
                            <a:srgbClr val="000000"/>
                          </a:solidFill>
                          <a:effectLst/>
                          <a:latin typeface="Times New Roman" panose="02020603050405020304" pitchFamily="18" charset="0"/>
                          <a:cs typeface="Times New Roman" panose="02020603050405020304" pitchFamily="18" charset="0"/>
                        </a:rPr>
                        <a:t>Федеральный проект "Создание условий для реализации творческого потенциала нации" ("Творческие люди")</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1" dirty="0" smtClean="0">
                          <a:latin typeface="Times New Roman" panose="02020603050405020304" pitchFamily="18" charset="0"/>
                          <a:cs typeface="Times New Roman" panose="02020603050405020304" pitchFamily="18" charset="0"/>
                        </a:rPr>
                        <a:t>200,0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1" dirty="0" smtClean="0">
                          <a:latin typeface="Times New Roman" panose="02020603050405020304" pitchFamily="18" charset="0"/>
                          <a:cs typeface="Times New Roman" panose="02020603050405020304" pitchFamily="18" charset="0"/>
                        </a:rPr>
                        <a:t>200,0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1" dirty="0" smtClean="0">
                          <a:latin typeface="Times New Roman" panose="02020603050405020304" pitchFamily="18" charset="0"/>
                          <a:cs typeface="Times New Roman" panose="02020603050405020304" pitchFamily="18" charset="0"/>
                        </a:rPr>
                        <a:t>100,0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rgbClr val="000000"/>
                          </a:solidFill>
                          <a:effectLst/>
                          <a:latin typeface="Times New Roman" panose="02020603050405020304" pitchFamily="18" charset="0"/>
                          <a:ea typeface="Times New Roman" panose="02020603050405020304" pitchFamily="18" charset="0"/>
                        </a:rPr>
                        <a:t>Поощрение лучших работников сельских учреждений культуры, поддержка лучших сельских учреждений культуры  </a:t>
                      </a:r>
                      <a:endParaRPr lang="ru-RU" sz="1400" dirty="0" smtClean="0"/>
                    </a:p>
                    <a:p>
                      <a:pPr algn="ct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24256">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Государственная поддержка отрасли культуры (в части поддержки лучших работников сельских учреждений культуры)</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66,7</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66,7</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100,0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716269766"/>
                  </a:ext>
                </a:extLst>
              </a:tr>
              <a:tr h="1016525">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Государственная поддержка отрасли культуры (в части поддержки лучших сельских учреждений культуры)</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133,3</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133,3</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b="0" dirty="0" smtClean="0">
                          <a:latin typeface="Times New Roman" panose="02020603050405020304" pitchFamily="18" charset="0"/>
                          <a:cs typeface="Times New Roman" panose="02020603050405020304" pitchFamily="18" charset="0"/>
                        </a:rPr>
                        <a:t>100,0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6"/>
                  </a:ext>
                </a:extLst>
              </a:tr>
            </a:tbl>
          </a:graphicData>
        </a:graphic>
      </p:graphicFrame>
      <p:sp>
        <p:nvSpPr>
          <p:cNvPr id="4" name="Скругленный прямоугольник 3"/>
          <p:cNvSpPr/>
          <p:nvPr/>
        </p:nvSpPr>
        <p:spPr>
          <a:xfrm>
            <a:off x="1862666" y="6199632"/>
            <a:ext cx="1170432" cy="6583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444137" y="6139543"/>
            <a:ext cx="12192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5247901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148</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75669461"/>
              </p:ext>
            </p:extLst>
          </p:nvPr>
        </p:nvGraphicFramePr>
        <p:xfrm>
          <a:off x="84667" y="251187"/>
          <a:ext cx="11754406" cy="4510128"/>
        </p:xfrm>
        <a:graphic>
          <a:graphicData uri="http://schemas.openxmlformats.org/drawingml/2006/table">
            <a:tbl>
              <a:tblPr/>
              <a:tblGrid>
                <a:gridCol w="4819217">
                  <a:extLst>
                    <a:ext uri="{9D8B030D-6E8A-4147-A177-3AD203B41FA5}">
                      <a16:colId xmlns:a16="http://schemas.microsoft.com/office/drawing/2014/main" val="20001"/>
                    </a:ext>
                  </a:extLst>
                </a:gridCol>
                <a:gridCol w="1508167">
                  <a:extLst>
                    <a:ext uri="{9D8B030D-6E8A-4147-A177-3AD203B41FA5}">
                      <a16:colId xmlns:a16="http://schemas.microsoft.com/office/drawing/2014/main" val="20002"/>
                    </a:ext>
                  </a:extLst>
                </a:gridCol>
                <a:gridCol w="1365662">
                  <a:extLst>
                    <a:ext uri="{9D8B030D-6E8A-4147-A177-3AD203B41FA5}">
                      <a16:colId xmlns:a16="http://schemas.microsoft.com/office/drawing/2014/main" val="20003"/>
                    </a:ext>
                  </a:extLst>
                </a:gridCol>
                <a:gridCol w="1092530">
                  <a:extLst>
                    <a:ext uri="{9D8B030D-6E8A-4147-A177-3AD203B41FA5}">
                      <a16:colId xmlns:a16="http://schemas.microsoft.com/office/drawing/2014/main" val="20004"/>
                    </a:ext>
                  </a:extLst>
                </a:gridCol>
                <a:gridCol w="2968830">
                  <a:extLst>
                    <a:ext uri="{9D8B030D-6E8A-4147-A177-3AD203B41FA5}">
                      <a16:colId xmlns:a16="http://schemas.microsoft.com/office/drawing/2014/main" val="20005"/>
                    </a:ext>
                  </a:extLst>
                </a:gridCol>
              </a:tblGrid>
              <a:tr h="675105">
                <a:tc>
                  <a:txBody>
                    <a:bodyPr/>
                    <a:lstStyle/>
                    <a:p>
                      <a:pPr algn="ctr" fontAlgn="ctr"/>
                      <a:r>
                        <a:rPr lang="ru-RU" sz="1400" b="1" i="0" u="none" strike="noStrike" dirty="0" smtClean="0">
                          <a:solidFill>
                            <a:srgbClr val="000000"/>
                          </a:solidFill>
                          <a:effectLst/>
                          <a:latin typeface="Times New Roman" panose="02020603050405020304" pitchFamily="18" charset="0"/>
                        </a:rPr>
                        <a:t>Наименование</a:t>
                      </a:r>
                      <a:r>
                        <a:rPr lang="ru-RU" sz="1400" b="1" i="0" u="none" strike="noStrike" baseline="0" dirty="0" smtClean="0">
                          <a:solidFill>
                            <a:srgbClr val="000000"/>
                          </a:solidFill>
                          <a:effectLst/>
                          <a:latin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Уточненный план</a:t>
                      </a:r>
                    </a:p>
                    <a:p>
                      <a:pPr algn="ctr" fontAlgn="ctr"/>
                      <a:r>
                        <a:rPr lang="ru-RU" sz="1400" b="1" i="0" u="none" strike="noStrike" dirty="0" smtClean="0">
                          <a:solidFill>
                            <a:srgbClr val="000000"/>
                          </a:solidFill>
                          <a:effectLst/>
                          <a:latin typeface="Times New Roman" panose="02020603050405020304" pitchFamily="18" charset="0"/>
                        </a:rPr>
                        <a:t>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Исполнение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Процент исполнения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Итоги реализации мероприятий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47356">
                <a:tc gridSpan="5">
                  <a:txBody>
                    <a:bodyPr/>
                    <a:lstStyle/>
                    <a:p>
                      <a:pPr algn="ctr" fontAlgn="ctr"/>
                      <a:r>
                        <a:rPr lang="ru-RU" sz="2000" b="1" i="0" u="none" strike="noStrike" dirty="0" smtClean="0">
                          <a:solidFill>
                            <a:srgbClr val="000000"/>
                          </a:solidFill>
                          <a:effectLst/>
                          <a:latin typeface="Times New Roman" panose="02020603050405020304" pitchFamily="18" charset="0"/>
                        </a:rPr>
                        <a:t> Национальные проекты в городском округе Воскресенск Московской области</a:t>
                      </a:r>
                      <a:endParaRPr lang="ru-RU" sz="20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580552">
                <a:tc>
                  <a:txBody>
                    <a:bodyPr/>
                    <a:lstStyle/>
                    <a:p>
                      <a:pPr algn="l">
                        <a:lnSpc>
                          <a:spcPct val="115000"/>
                        </a:lnSpc>
                        <a:spcAft>
                          <a:spcPts val="0"/>
                        </a:spcAft>
                      </a:pPr>
                      <a:r>
                        <a:rPr lang="ru-RU"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Национальный проект "Образование"</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10 838,3</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10 838,3</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100,0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endParaRPr lang="ru-RU"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708276">
                <a:tc>
                  <a:txBody>
                    <a:bodyPr/>
                    <a:lstStyle/>
                    <a:p>
                      <a:pPr>
                        <a:spcAft>
                          <a:spcPts val="0"/>
                        </a:spcAft>
                      </a:pPr>
                      <a:r>
                        <a:rPr lang="ru-RU" sz="1600" b="1" dirty="0" smtClean="0">
                          <a:effectLst/>
                          <a:latin typeface="Times New Roman" panose="02020603050405020304" pitchFamily="18" charset="0"/>
                          <a:ea typeface="Times New Roman" panose="02020603050405020304" pitchFamily="18" charset="0"/>
                        </a:rPr>
                        <a:t>Федеральный проект "Современная школа"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1" dirty="0" smtClean="0">
                          <a:latin typeface="Times New Roman" panose="02020603050405020304" pitchFamily="18" charset="0"/>
                          <a:cs typeface="Times New Roman" panose="02020603050405020304" pitchFamily="18" charset="0"/>
                        </a:rPr>
                        <a:t>5 930,5</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1" dirty="0" smtClean="0">
                          <a:latin typeface="Times New Roman" panose="02020603050405020304" pitchFamily="18" charset="0"/>
                          <a:cs typeface="Times New Roman" panose="02020603050405020304" pitchFamily="18" charset="0"/>
                        </a:rPr>
                        <a:t>5 930,5</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1" dirty="0" smtClean="0">
                          <a:latin typeface="Times New Roman" panose="02020603050405020304" pitchFamily="18" charset="0"/>
                          <a:cs typeface="Times New Roman" panose="02020603050405020304" pitchFamily="18" charset="0"/>
                        </a:rPr>
                        <a:t>100,0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algn="ctr"/>
                      <a:r>
                        <a:rPr lang="ru-RU" sz="1400" dirty="0" smtClean="0">
                          <a:latin typeface="Times New Roman" panose="02020603050405020304" pitchFamily="18" charset="0"/>
                          <a:cs typeface="Times New Roman" panose="02020603050405020304" pitchFamily="18" charset="0"/>
                        </a:rPr>
                        <a:t>Оснащение (обновление материально-технической базы) оборудованием, средствами обучения и воспитания общеобразовательных организаций, в том числе осуществляющих образовательную деятельность по адаптированным основным общеобразовательным программам (Создание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a:t>
                      </a:r>
                      <a:endParaRPr lang="ru-RU" sz="14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238827"/>
                  </a:ext>
                </a:extLst>
              </a:tr>
              <a:tr h="1357591">
                <a:tc>
                  <a:txBody>
                    <a:bodyPr/>
                    <a:lstStyle/>
                    <a:p>
                      <a:pPr algn="l">
                        <a:lnSpc>
                          <a:spcPct val="115000"/>
                        </a:lnSpc>
                        <a:spcAft>
                          <a:spcPts val="0"/>
                        </a:spcAft>
                      </a:pP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Оснащение (обновление материально-технической базы) оборудованием, средствами обучения и воспитания общеобразовательных организаций</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3 930,5</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3 930,5</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100,0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a:endParaRPr lang="ru-RU"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58593"/>
                  </a:ext>
                </a:extLst>
              </a:tr>
              <a:tr h="723124">
                <a:tc>
                  <a:txBody>
                    <a:bodyPr/>
                    <a:lstStyle/>
                    <a:p>
                      <a:pPr algn="l">
                        <a:lnSpc>
                          <a:spcPct val="115000"/>
                        </a:lnSpc>
                        <a:spcAft>
                          <a:spcPts val="0"/>
                        </a:spcAft>
                      </a:pP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Обеспечение условий для функционирования центров образования естественно-научной и технологической направленностей</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2 000,0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2 000,0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ru-RU" b="0" dirty="0" smtClean="0">
                          <a:latin typeface="Times New Roman" panose="02020603050405020304" pitchFamily="18" charset="0"/>
                          <a:cs typeface="Times New Roman" panose="02020603050405020304" pitchFamily="18" charset="0"/>
                        </a:rPr>
                        <a:t>100,0</a:t>
                      </a:r>
                      <a:endParaRPr lang="ru-RU"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a:endParaRPr lang="ru-RU"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19303"/>
                  </a:ext>
                </a:extLst>
              </a:tr>
            </a:tbl>
          </a:graphicData>
        </a:graphic>
      </p:graphicFrame>
      <p:sp>
        <p:nvSpPr>
          <p:cNvPr id="4" name="Скругленный прямоугольник 3"/>
          <p:cNvSpPr/>
          <p:nvPr/>
        </p:nvSpPr>
        <p:spPr>
          <a:xfrm>
            <a:off x="247518" y="6298039"/>
            <a:ext cx="1234440" cy="5120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470263" y="6278880"/>
            <a:ext cx="1210491" cy="496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5130965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149</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58138089"/>
              </p:ext>
            </p:extLst>
          </p:nvPr>
        </p:nvGraphicFramePr>
        <p:xfrm>
          <a:off x="203200" y="126999"/>
          <a:ext cx="11667065" cy="5698067"/>
        </p:xfrm>
        <a:graphic>
          <a:graphicData uri="http://schemas.openxmlformats.org/drawingml/2006/table">
            <a:tbl>
              <a:tblPr/>
              <a:tblGrid>
                <a:gridCol w="5342467">
                  <a:extLst>
                    <a:ext uri="{9D8B030D-6E8A-4147-A177-3AD203B41FA5}">
                      <a16:colId xmlns:a16="http://schemas.microsoft.com/office/drawing/2014/main" val="20001"/>
                    </a:ext>
                  </a:extLst>
                </a:gridCol>
                <a:gridCol w="1380067">
                  <a:extLst>
                    <a:ext uri="{9D8B030D-6E8A-4147-A177-3AD203B41FA5}">
                      <a16:colId xmlns:a16="http://schemas.microsoft.com/office/drawing/2014/main" val="20002"/>
                    </a:ext>
                  </a:extLst>
                </a:gridCol>
                <a:gridCol w="1363133">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2514598">
                  <a:extLst>
                    <a:ext uri="{9D8B030D-6E8A-4147-A177-3AD203B41FA5}">
                      <a16:colId xmlns:a16="http://schemas.microsoft.com/office/drawing/2014/main" val="20005"/>
                    </a:ext>
                  </a:extLst>
                </a:gridCol>
              </a:tblGrid>
              <a:tr h="564314">
                <a:tc>
                  <a:txBody>
                    <a:bodyPr/>
                    <a:lstStyle/>
                    <a:p>
                      <a:pPr algn="ctr" fontAlgn="ctr"/>
                      <a:r>
                        <a:rPr lang="ru-RU" sz="1400" b="1" i="0" u="none" strike="noStrike" dirty="0" smtClean="0">
                          <a:solidFill>
                            <a:srgbClr val="000000"/>
                          </a:solidFill>
                          <a:effectLst/>
                          <a:latin typeface="Times New Roman" panose="02020603050405020304" pitchFamily="18" charset="0"/>
                        </a:rPr>
                        <a:t>Наименование</a:t>
                      </a:r>
                      <a:r>
                        <a:rPr lang="ru-RU" sz="1400" b="1" i="0" u="none" strike="noStrike" baseline="0" dirty="0" smtClean="0">
                          <a:solidFill>
                            <a:srgbClr val="000000"/>
                          </a:solidFill>
                          <a:effectLst/>
                          <a:latin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Уточненный план</a:t>
                      </a:r>
                    </a:p>
                    <a:p>
                      <a:pPr algn="ctr" fontAlgn="ctr"/>
                      <a:r>
                        <a:rPr lang="ru-RU" sz="1400" b="1" i="0" u="none" strike="noStrike" dirty="0" smtClean="0">
                          <a:solidFill>
                            <a:srgbClr val="000000"/>
                          </a:solidFill>
                          <a:effectLst/>
                          <a:latin typeface="Times New Roman" panose="02020603050405020304" pitchFamily="18" charset="0"/>
                        </a:rPr>
                        <a:t>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Исполнение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Процент исполнения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Итоги реализации мероприятий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83953">
                <a:tc gridSpan="5">
                  <a:txBody>
                    <a:bodyPr/>
                    <a:lstStyle/>
                    <a:p>
                      <a:pPr algn="ctr" fontAlgn="ctr"/>
                      <a:r>
                        <a:rPr kumimoji="0" lang="ru-RU"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Национальные проекты в городском округе Воскресенск Московской области</a:t>
                      </a:r>
                      <a:endParaRPr lang="ru-RU" sz="20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668867">
                <a:tc>
                  <a:txBody>
                    <a:bodyPr/>
                    <a:lstStyle/>
                    <a:p>
                      <a:pPr algn="l" fontAlgn="ctr"/>
                      <a:r>
                        <a:rPr lang="ru-RU" sz="1800" b="1" kern="1200" dirty="0" smtClean="0">
                          <a:solidFill>
                            <a:schemeClr val="tx1"/>
                          </a:solidFill>
                          <a:effectLst/>
                          <a:latin typeface="Times New Roman" panose="02020603050405020304" pitchFamily="18" charset="0"/>
                          <a:ea typeface="+mn-ea"/>
                          <a:cs typeface="Times New Roman" panose="02020603050405020304" pitchFamily="18" charset="0"/>
                        </a:rPr>
                        <a:t>Федеральный проект "Цифровая образовательная среда"</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301,0</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301,0</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100,0</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r>
                        <a:rPr lang="ru-RU" sz="1400" dirty="0" smtClean="0">
                          <a:latin typeface="Times New Roman" panose="02020603050405020304" pitchFamily="18" charset="0"/>
                          <a:cs typeface="Times New Roman" panose="02020603050405020304" pitchFamily="18" charset="0"/>
                        </a:rPr>
                        <a:t>Обновление и техническое обслуживание (ремонт) средств (программного обеспечения и оборудования)</a:t>
                      </a:r>
                      <a:endParaRPr lang="ru-RU" sz="14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978340"/>
                  </a:ext>
                </a:extLst>
              </a:tr>
              <a:tr h="1278466">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Обновление и техническое обслуживание (ремонт) средств (программного обеспечения и оборудования), приобретенных в рамках субсидий на реализацию мероприятий федерального проекта "Цифровая образовательная среда"</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301,0</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301,0</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100,0</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3359803141"/>
                  </a:ext>
                </a:extLst>
              </a:tr>
              <a:tr h="711200">
                <a:tc>
                  <a:txBody>
                    <a:bodyPr/>
                    <a:lstStyle/>
                    <a:p>
                      <a:pPr algn="l" fontAlgn="ctr"/>
                      <a:r>
                        <a:rPr lang="ru-RU" sz="1600" b="1" i="0" u="none" strike="noStrike" dirty="0" smtClean="0">
                          <a:solidFill>
                            <a:srgbClr val="000000"/>
                          </a:solidFill>
                          <a:effectLst/>
                          <a:latin typeface="Times New Roman" panose="02020603050405020304" pitchFamily="18" charset="0"/>
                          <a:cs typeface="Times New Roman" panose="02020603050405020304" pitchFamily="18" charset="0"/>
                        </a:rPr>
                        <a:t>Федеральный проект "Патриотическое воспитание граждан Российской Федерации"</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4 606,8</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4 606,8</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anose="02020603050405020304" pitchFamily="18" charset="0"/>
                          <a:cs typeface="Times New Roman" panose="02020603050405020304" pitchFamily="18" charset="0"/>
                        </a:rPr>
                        <a:t>100,0</a:t>
                      </a:r>
                      <a:endParaRPr lang="ru-RU" sz="16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Мероприятия по обеспечению деятельности советников директора по воспитанию и взаимодействию с детскими</a:t>
                      </a:r>
                      <a:r>
                        <a:rPr lang="ru-RU" sz="1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общественными объединениями на оплату труда в муниципальных образовательных организациях</a:t>
                      </a:r>
                      <a:endParaRPr lang="ru-RU" sz="1400" dirty="0" smtClean="0">
                        <a:latin typeface="Times New Roman" panose="02020603050405020304" pitchFamily="18" charset="0"/>
                        <a:cs typeface="Times New Roman" panose="02020603050405020304" pitchFamily="18" charset="0"/>
                      </a:endParaRPr>
                    </a:p>
                    <a:p>
                      <a:pPr algn="ctr"/>
                      <a:endParaRPr lang="ru-RU" sz="1400"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06600">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0" dirty="0" smtClean="0">
                          <a:latin typeface="Times New Roman" panose="02020603050405020304" pitchFamily="18" charset="0"/>
                          <a:cs typeface="Times New Roman" panose="02020603050405020304" pitchFamily="18" charset="0"/>
                        </a:rPr>
                        <a:t>4 606,8</a:t>
                      </a:r>
                      <a:endParaRPr lang="ru-RU" sz="1600"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0" dirty="0" smtClean="0">
                          <a:latin typeface="Times New Roman" panose="02020603050405020304" pitchFamily="18" charset="0"/>
                          <a:cs typeface="Times New Roman" panose="02020603050405020304" pitchFamily="18" charset="0"/>
                        </a:rPr>
                        <a:t>4 606,8</a:t>
                      </a:r>
                      <a:endParaRPr lang="ru-RU" sz="1600"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b="0" dirty="0" smtClean="0">
                          <a:latin typeface="Times New Roman" panose="02020603050405020304" pitchFamily="18" charset="0"/>
                          <a:cs typeface="Times New Roman" panose="02020603050405020304" pitchFamily="18" charset="0"/>
                        </a:rPr>
                        <a:t>100,0</a:t>
                      </a:r>
                      <a:endParaRPr lang="ru-RU" sz="1600" b="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4003493985"/>
                  </a:ext>
                </a:extLst>
              </a:tr>
            </a:tbl>
          </a:graphicData>
        </a:graphic>
      </p:graphicFrame>
      <p:sp>
        <p:nvSpPr>
          <p:cNvPr id="4" name="Прямоугольник 3"/>
          <p:cNvSpPr/>
          <p:nvPr/>
        </p:nvSpPr>
        <p:spPr>
          <a:xfrm>
            <a:off x="418011" y="5991497"/>
            <a:ext cx="1367246" cy="731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015822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9512" y="188640"/>
            <a:ext cx="11755814" cy="648072"/>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u-RU" sz="3600" dirty="0">
                <a:solidFill>
                  <a:schemeClr val="bg1"/>
                </a:solidFill>
                <a:latin typeface="Times New Roman" panose="02020603050405020304" pitchFamily="18" charset="0"/>
                <a:cs typeface="Times New Roman" panose="02020603050405020304" pitchFamily="18" charset="0"/>
              </a:rPr>
              <a:t>Этапы бюджетного процесса</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9409"/>
            <a:ext cx="1563757" cy="1318591"/>
          </a:xfrm>
          <a:prstGeom prst="rect">
            <a:avLst/>
          </a:prstGeom>
        </p:spPr>
      </p:pic>
      <p:sp>
        <p:nvSpPr>
          <p:cNvPr id="14" name="Прямоугольник 13"/>
          <p:cNvSpPr/>
          <p:nvPr/>
        </p:nvSpPr>
        <p:spPr>
          <a:xfrm>
            <a:off x="8203096" y="967409"/>
            <a:ext cx="3732230" cy="83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Деятельность, направленная на обеспечение соблюдения бюджетного законодательства РФ и ных нормативных правовых актов, регулирующих бюджетные правоотношения</a:t>
            </a:r>
          </a:p>
        </p:txBody>
      </p:sp>
      <p:sp>
        <p:nvSpPr>
          <p:cNvPr id="15" name="Прямоугольник 14"/>
          <p:cNvSpPr/>
          <p:nvPr/>
        </p:nvSpPr>
        <p:spPr>
          <a:xfrm>
            <a:off x="8203096" y="1948072"/>
            <a:ext cx="3732229" cy="100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Проводится подготовка и составление отчетности об исполнении бюджета. Готовиться проект решения Совета депутатов об исполнении бюджета, направляемый для проверки в контрольно-счетную палату, назначаются публичные слушания и по итогу выносится на утверждение Советом депутатов городского округа.</a:t>
            </a:r>
          </a:p>
        </p:txBody>
      </p:sp>
      <p:sp>
        <p:nvSpPr>
          <p:cNvPr id="16" name="Прямоугольник 15"/>
          <p:cNvSpPr/>
          <p:nvPr/>
        </p:nvSpPr>
        <p:spPr>
          <a:xfrm>
            <a:off x="8175103" y="2966127"/>
            <a:ext cx="3732229" cy="1423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 организуется Финансовым управлением Администрации городского округа Воскресенск на основе сводной бюджетной росписи и кассового плана. Бюджет исполняется по доходам, расходам и источникам финансирования дефицита бюджета на основе принципов единства кассы и подведомственности расходов</a:t>
            </a:r>
          </a:p>
        </p:txBody>
      </p:sp>
      <p:sp>
        <p:nvSpPr>
          <p:cNvPr id="17" name="Прямоугольник 16"/>
          <p:cNvSpPr/>
          <p:nvPr/>
        </p:nvSpPr>
        <p:spPr>
          <a:xfrm>
            <a:off x="8203094" y="4389784"/>
            <a:ext cx="3732229" cy="995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Составляется прогноз социально-экономического развития, определяются основные характеристики бюджета на очередной финансовый год и плановый период, налоговая, бюджетная и долговая политика на предстоящий трехлетний период </a:t>
            </a:r>
          </a:p>
        </p:txBody>
      </p:sp>
      <p:sp>
        <p:nvSpPr>
          <p:cNvPr id="18" name="Прямоугольник 17"/>
          <p:cNvSpPr/>
          <p:nvPr/>
        </p:nvSpPr>
        <p:spPr>
          <a:xfrm>
            <a:off x="8216727" y="5384800"/>
            <a:ext cx="3732228" cy="1007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Подготовленный проект бюджета вносится в Совет депутатов городского округа Воскресенск, рассматривается и утверждается до начала очередного финансового года</a:t>
            </a:r>
          </a:p>
        </p:txBody>
      </p:sp>
      <p:graphicFrame>
        <p:nvGraphicFramePr>
          <p:cNvPr id="28" name="Схема 27"/>
          <p:cNvGraphicFramePr/>
          <p:nvPr>
            <p:extLst>
              <p:ext uri="{D42A27DB-BD31-4B8C-83A1-F6EECF244321}">
                <p14:modId xmlns:p14="http://schemas.microsoft.com/office/powerpoint/2010/main" val="3622141285"/>
              </p:ext>
            </p:extLst>
          </p:nvPr>
        </p:nvGraphicFramePr>
        <p:xfrm>
          <a:off x="371063" y="1086678"/>
          <a:ext cx="5517148" cy="5771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Стрелка вниз 29"/>
          <p:cNvSpPr/>
          <p:nvPr/>
        </p:nvSpPr>
        <p:spPr>
          <a:xfrm rot="7958643">
            <a:off x="1563704" y="4671959"/>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32" name="Стрелка вниз 31"/>
          <p:cNvSpPr/>
          <p:nvPr/>
        </p:nvSpPr>
        <p:spPr>
          <a:xfrm rot="2700785">
            <a:off x="4145934" y="4731764"/>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33" name="Стрелка вниз 32"/>
          <p:cNvSpPr/>
          <p:nvPr/>
        </p:nvSpPr>
        <p:spPr>
          <a:xfrm rot="18909284">
            <a:off x="4099940" y="2359639"/>
            <a:ext cx="484632" cy="978408"/>
          </a:xfrm>
          <a:prstGeom prst="downArrow">
            <a:avLst/>
          </a:prstGeom>
          <a:solidFill>
            <a:srgbClr val="FFFFC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
        <p:nvSpPr>
          <p:cNvPr id="34" name="Овал 33"/>
          <p:cNvSpPr/>
          <p:nvPr/>
        </p:nvSpPr>
        <p:spPr>
          <a:xfrm>
            <a:off x="6081261" y="889182"/>
            <a:ext cx="2093842" cy="96558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t>непрерывно</a:t>
            </a:r>
          </a:p>
        </p:txBody>
      </p:sp>
      <p:sp>
        <p:nvSpPr>
          <p:cNvPr id="35" name="Овал 34"/>
          <p:cNvSpPr/>
          <p:nvPr/>
        </p:nvSpPr>
        <p:spPr>
          <a:xfrm>
            <a:off x="6109252" y="1948073"/>
            <a:ext cx="2093842" cy="100716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dirty="0"/>
              <a:t>январь-май</a:t>
            </a:r>
          </a:p>
        </p:txBody>
      </p:sp>
      <p:sp>
        <p:nvSpPr>
          <p:cNvPr id="36" name="Овал 35"/>
          <p:cNvSpPr/>
          <p:nvPr/>
        </p:nvSpPr>
        <p:spPr>
          <a:xfrm>
            <a:off x="6016487" y="3101012"/>
            <a:ext cx="2160104" cy="137822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ru-RU" dirty="0"/>
              <a:t>январь-декабрь</a:t>
            </a:r>
          </a:p>
        </p:txBody>
      </p:sp>
      <p:sp>
        <p:nvSpPr>
          <p:cNvPr id="37" name="Овал 36"/>
          <p:cNvSpPr/>
          <p:nvPr/>
        </p:nvSpPr>
        <p:spPr>
          <a:xfrm>
            <a:off x="6109251" y="4625012"/>
            <a:ext cx="2067339" cy="11131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ru-RU" dirty="0"/>
              <a:t>август-ноябрь</a:t>
            </a:r>
          </a:p>
        </p:txBody>
      </p:sp>
      <p:sp>
        <p:nvSpPr>
          <p:cNvPr id="38" name="Овал 37"/>
          <p:cNvSpPr/>
          <p:nvPr/>
        </p:nvSpPr>
        <p:spPr>
          <a:xfrm>
            <a:off x="6149388" y="5542721"/>
            <a:ext cx="2053705" cy="1061279"/>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ru-RU" dirty="0"/>
              <a:t>ноябрь-декабрь</a:t>
            </a:r>
          </a:p>
        </p:txBody>
      </p:sp>
    </p:spTree>
    <p:extLst>
      <p:ext uri="{BB962C8B-B14F-4D97-AF65-F5344CB8AC3E}">
        <p14:creationId xmlns:p14="http://schemas.microsoft.com/office/powerpoint/2010/main" val="2806839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150</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671205209"/>
              </p:ext>
            </p:extLst>
          </p:nvPr>
        </p:nvGraphicFramePr>
        <p:xfrm>
          <a:off x="194733" y="186266"/>
          <a:ext cx="11709398" cy="6078677"/>
        </p:xfrm>
        <a:graphic>
          <a:graphicData uri="http://schemas.openxmlformats.org/drawingml/2006/table">
            <a:tbl>
              <a:tblPr/>
              <a:tblGrid>
                <a:gridCol w="5939568">
                  <a:extLst>
                    <a:ext uri="{9D8B030D-6E8A-4147-A177-3AD203B41FA5}">
                      <a16:colId xmlns:a16="http://schemas.microsoft.com/office/drawing/2014/main" val="20001"/>
                    </a:ext>
                  </a:extLst>
                </a:gridCol>
                <a:gridCol w="1197831">
                  <a:extLst>
                    <a:ext uri="{9D8B030D-6E8A-4147-A177-3AD203B41FA5}">
                      <a16:colId xmlns:a16="http://schemas.microsoft.com/office/drawing/2014/main" val="1335495877"/>
                    </a:ext>
                  </a:extLst>
                </a:gridCol>
                <a:gridCol w="1210733">
                  <a:extLst>
                    <a:ext uri="{9D8B030D-6E8A-4147-A177-3AD203B41FA5}">
                      <a16:colId xmlns:a16="http://schemas.microsoft.com/office/drawing/2014/main" val="3135898197"/>
                    </a:ext>
                  </a:extLst>
                </a:gridCol>
                <a:gridCol w="999067">
                  <a:extLst>
                    <a:ext uri="{9D8B030D-6E8A-4147-A177-3AD203B41FA5}">
                      <a16:colId xmlns:a16="http://schemas.microsoft.com/office/drawing/2014/main" val="2432022730"/>
                    </a:ext>
                  </a:extLst>
                </a:gridCol>
                <a:gridCol w="2362199">
                  <a:extLst>
                    <a:ext uri="{9D8B030D-6E8A-4147-A177-3AD203B41FA5}">
                      <a16:colId xmlns:a16="http://schemas.microsoft.com/office/drawing/2014/main" val="3183135552"/>
                    </a:ext>
                  </a:extLst>
                </a:gridCol>
              </a:tblGrid>
              <a:tr h="598571">
                <a:tc>
                  <a:txBody>
                    <a:bodyPr/>
                    <a:lstStyle/>
                    <a:p>
                      <a:pPr algn="ctr" fontAlgn="ctr"/>
                      <a:r>
                        <a:rPr lang="ru-RU" sz="1400" b="1" i="0" u="none" strike="noStrike" dirty="0" smtClean="0">
                          <a:solidFill>
                            <a:srgbClr val="000000"/>
                          </a:solidFill>
                          <a:effectLst/>
                          <a:latin typeface="Times New Roman" panose="02020603050405020304" pitchFamily="18" charset="0"/>
                        </a:rPr>
                        <a:t>Наименование</a:t>
                      </a:r>
                      <a:r>
                        <a:rPr lang="ru-RU" sz="1400" b="1" i="0" u="none" strike="noStrike" baseline="0" dirty="0" smtClean="0">
                          <a:solidFill>
                            <a:srgbClr val="000000"/>
                          </a:solidFill>
                          <a:effectLst/>
                          <a:latin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Уточненный план</a:t>
                      </a:r>
                    </a:p>
                    <a:p>
                      <a:pPr algn="ctr" fontAlgn="ctr"/>
                      <a:r>
                        <a:rPr lang="ru-RU" sz="1400" b="1" i="0" u="none" strike="noStrike" dirty="0" smtClean="0">
                          <a:solidFill>
                            <a:srgbClr val="000000"/>
                          </a:solidFill>
                          <a:effectLst/>
                          <a:latin typeface="Times New Roman" panose="02020603050405020304" pitchFamily="18" charset="0"/>
                        </a:rPr>
                        <a:t>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Исполнение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Процент исполнения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Итоги реализации мероприятий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03733">
                <a:tc gridSpan="5">
                  <a:txBody>
                    <a:bodyPr/>
                    <a:lstStyle/>
                    <a:p>
                      <a:pPr algn="ctr" fontAlgn="ctr"/>
                      <a:r>
                        <a:rPr kumimoji="0" lang="ru-RU"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Национальные проекты в городском округе Воскресенск Московской области</a:t>
                      </a:r>
                      <a:endParaRPr lang="ru-RU" sz="20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34566">
                <a:tc>
                  <a:txBody>
                    <a:bodyPr/>
                    <a:lstStyle/>
                    <a:p>
                      <a:pPr algn="l" fontAlgn="ctr"/>
                      <a:r>
                        <a:rPr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Национальный проект "Жилье и городская среда"</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559 853,6</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537 083,7</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95,9</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endParaRPr lang="ru-RU" sz="14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548486">
                <a:tc>
                  <a:txBody>
                    <a:bodyPr/>
                    <a:lstStyle/>
                    <a:p>
                      <a:pPr algn="l" fontAlgn="ctr"/>
                      <a:r>
                        <a:rPr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Федеральный проект "Формирование комфортной городской среды"</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559 853,6</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537 083,7</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95,9</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952245"/>
                  </a:ext>
                </a:extLst>
              </a:tr>
              <a:tr h="640514">
                <a:tc>
                  <a:txBody>
                    <a:bodyPr/>
                    <a:lstStyle/>
                    <a:p>
                      <a:pPr algn="l" fontAlgn="ctr"/>
                      <a:r>
                        <a:rPr lang="ru-RU" sz="1550" b="0" i="0" u="none" strike="noStrike" dirty="0" smtClean="0">
                          <a:solidFill>
                            <a:srgbClr val="000000"/>
                          </a:solidFill>
                          <a:effectLst/>
                          <a:latin typeface="Times New Roman" panose="02020603050405020304" pitchFamily="18" charset="0"/>
                          <a:cs typeface="Times New Roman" panose="02020603050405020304" pitchFamily="18" charset="0"/>
                        </a:rPr>
                        <a:t>Реализация программ формирования современной городской среды в части благоустройства общественных территорий</a:t>
                      </a: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      </a:t>
                      </a:r>
                    </a:p>
                    <a:p>
                      <a:pPr algn="l" fontAlgn="ctr"/>
                      <a:endParaRPr lang="ru-RU" sz="1400" b="0" i="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280 069,1</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275 997,5</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98,5</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ru-RU" sz="1150" b="0" i="0" kern="1200" dirty="0" smtClean="0">
                          <a:solidFill>
                            <a:schemeClr val="tx1"/>
                          </a:solidFill>
                          <a:effectLst/>
                          <a:latin typeface="Times New Roman" panose="02020603050405020304" pitchFamily="18" charset="0"/>
                          <a:ea typeface="+mn-ea"/>
                          <a:cs typeface="Times New Roman" panose="02020603050405020304" pitchFamily="18" charset="0"/>
                        </a:rPr>
                        <a:t>Благоустройство территории напротив Ледового дворца спорта «Химик» им. Н. С. Эпштейна</a:t>
                      </a:r>
                      <a:endParaRPr lang="ru-RU" sz="115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929021"/>
                  </a:ext>
                </a:extLst>
              </a:tr>
              <a:tr h="646732">
                <a:tc>
                  <a:txBody>
                    <a:bodyPr/>
                    <a:lstStyle/>
                    <a:p>
                      <a:pPr algn="l" fontAlgn="ctr"/>
                      <a:r>
                        <a:rPr lang="ru-RU" sz="1550" b="0" i="0" u="none" strike="noStrike" dirty="0" smtClean="0">
                          <a:solidFill>
                            <a:srgbClr val="000000"/>
                          </a:solidFill>
                          <a:effectLst/>
                          <a:latin typeface="Times New Roman" panose="02020603050405020304" pitchFamily="18" charset="0"/>
                          <a:cs typeface="Times New Roman" panose="02020603050405020304" pitchFamily="18" charset="0"/>
                        </a:rPr>
                        <a:t>Реализация программ формирования современной городской среды в части достижения основного результата по благоустройству общественных территорий</a:t>
                      </a:r>
                      <a:endParaRPr lang="ru-RU" sz="15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215 485,7</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208 464,8</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96,7</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ru-RU" sz="1150" b="0" i="0" kern="1200" dirty="0" smtClean="0">
                          <a:solidFill>
                            <a:schemeClr val="tx1"/>
                          </a:solidFill>
                          <a:effectLst/>
                          <a:latin typeface="Times New Roman" panose="02020603050405020304" pitchFamily="18" charset="0"/>
                          <a:ea typeface="+mn-ea"/>
                          <a:cs typeface="Times New Roman" panose="02020603050405020304" pitchFamily="18" charset="0"/>
                        </a:rPr>
                        <a:t>Благоустройство территории по адресу: г.о. Воскресенск, г. Белоозерский, Бульвар Победы</a:t>
                      </a:r>
                      <a:endParaRPr lang="ru-RU" sz="1150"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49632">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Ремонт</a:t>
                      </a:r>
                      <a:r>
                        <a:rPr lang="ru-RU" sz="1600" b="0" i="0" u="none" strike="noStrike" baseline="0" dirty="0" smtClean="0">
                          <a:solidFill>
                            <a:srgbClr val="000000"/>
                          </a:solidFill>
                          <a:effectLst/>
                          <a:latin typeface="Times New Roman" panose="02020603050405020304" pitchFamily="18" charset="0"/>
                          <a:cs typeface="Times New Roman" panose="02020603050405020304" pitchFamily="18" charset="0"/>
                        </a:rPr>
                        <a:t> дворовых территорий</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64 298,8</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52 621,4</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81,8</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ru-RU" sz="1150" dirty="0" smtClean="0">
                          <a:latin typeface="Times New Roman" panose="02020603050405020304" pitchFamily="18" charset="0"/>
                          <a:cs typeface="Times New Roman" panose="02020603050405020304" pitchFamily="18" charset="0"/>
                        </a:rPr>
                        <a:t>г. Воскресенск:</a:t>
                      </a:r>
                    </a:p>
                    <a:p>
                      <a:r>
                        <a:rPr lang="ru-RU" sz="1150" dirty="0" smtClean="0">
                          <a:latin typeface="Times New Roman" panose="02020603050405020304" pitchFamily="18" charset="0"/>
                          <a:cs typeface="Times New Roman" panose="02020603050405020304" pitchFamily="18" charset="0"/>
                        </a:rPr>
                        <a:t>пер. 2-ой Школьный д.3, ул. Некрасова, д.20,22,24,26; </a:t>
                      </a:r>
                    </a:p>
                    <a:p>
                      <a:r>
                        <a:rPr lang="ru-RU" sz="1150" dirty="0" smtClean="0">
                          <a:latin typeface="Times New Roman" panose="02020603050405020304" pitchFamily="18" charset="0"/>
                          <a:cs typeface="Times New Roman" panose="02020603050405020304" pitchFamily="18" charset="0"/>
                        </a:rPr>
                        <a:t>ул. Андреса, д.28,24, ул.;</a:t>
                      </a:r>
                    </a:p>
                    <a:p>
                      <a:r>
                        <a:rPr lang="ru-RU" sz="1150" dirty="0" smtClean="0">
                          <a:latin typeface="Times New Roman" panose="02020603050405020304" pitchFamily="18" charset="0"/>
                          <a:cs typeface="Times New Roman" panose="02020603050405020304" pitchFamily="18" charset="0"/>
                        </a:rPr>
                        <a:t>ул. Беркино, д.1,1/2 </a:t>
                      </a:r>
                    </a:p>
                    <a:p>
                      <a:r>
                        <a:rPr lang="ru-RU" sz="1150" dirty="0" smtClean="0">
                          <a:latin typeface="Times New Roman" panose="02020603050405020304" pitchFamily="18" charset="0"/>
                          <a:cs typeface="Times New Roman" panose="02020603050405020304" pitchFamily="18" charset="0"/>
                        </a:rPr>
                        <a:t>ул. Беркино д.1/3,1/4; </a:t>
                      </a:r>
                    </a:p>
                    <a:p>
                      <a:r>
                        <a:rPr lang="ru-RU" sz="1150" dirty="0" smtClean="0">
                          <a:latin typeface="Times New Roman" panose="02020603050405020304" pitchFamily="18" charset="0"/>
                          <a:cs typeface="Times New Roman" panose="02020603050405020304" pitchFamily="18" charset="0"/>
                        </a:rPr>
                        <a:t>ул. Быковского, д.40,42,44; </a:t>
                      </a:r>
                    </a:p>
                    <a:p>
                      <a:r>
                        <a:rPr lang="ru-RU" sz="1150" dirty="0" smtClean="0">
                          <a:latin typeface="Times New Roman" panose="02020603050405020304" pitchFamily="18" charset="0"/>
                          <a:cs typeface="Times New Roman" panose="02020603050405020304" pitchFamily="18" charset="0"/>
                        </a:rPr>
                        <a:t>ул. Ломоносова д.92, 94; </a:t>
                      </a:r>
                    </a:p>
                    <a:p>
                      <a:r>
                        <a:rPr lang="ru-RU" sz="1150" dirty="0" smtClean="0">
                          <a:latin typeface="Times New Roman" panose="02020603050405020304" pitchFamily="18" charset="0"/>
                          <a:cs typeface="Times New Roman" panose="02020603050405020304" pitchFamily="18" charset="0"/>
                        </a:rPr>
                        <a:t>ул. Некрасова, д.28,30,32,34,36; </a:t>
                      </a:r>
                    </a:p>
                    <a:p>
                      <a:r>
                        <a:rPr lang="ru-RU" sz="1150" dirty="0" smtClean="0">
                          <a:latin typeface="Times New Roman" panose="02020603050405020304" pitchFamily="18" charset="0"/>
                          <a:cs typeface="Times New Roman" panose="02020603050405020304" pitchFamily="18" charset="0"/>
                        </a:rPr>
                        <a:t>ул. Первомайская, д. 13,9,7,5,3; </a:t>
                      </a:r>
                    </a:p>
                    <a:p>
                      <a:r>
                        <a:rPr lang="ru-RU" sz="1150" dirty="0" smtClean="0">
                          <a:latin typeface="Times New Roman" panose="02020603050405020304" pitchFamily="18" charset="0"/>
                          <a:cs typeface="Times New Roman" panose="02020603050405020304" pitchFamily="18" charset="0"/>
                        </a:rPr>
                        <a:t>ул. Победы д.19,23; </a:t>
                      </a:r>
                    </a:p>
                    <a:p>
                      <a:r>
                        <a:rPr lang="ru-RU" sz="1150" dirty="0" smtClean="0">
                          <a:latin typeface="Times New Roman" panose="02020603050405020304" pitchFamily="18" charset="0"/>
                          <a:cs typeface="Times New Roman" panose="02020603050405020304" pitchFamily="18" charset="0"/>
                        </a:rPr>
                        <a:t>ул. Беркино д.8,4,7,6; ул.Московская д.25,27; пер. 2-ой Школьный 1,2.</a:t>
                      </a:r>
                    </a:p>
                    <a:p>
                      <a:r>
                        <a:rPr lang="ru-RU" sz="1150" dirty="0" smtClean="0">
                          <a:latin typeface="Times New Roman" panose="02020603050405020304" pitchFamily="18" charset="0"/>
                          <a:cs typeface="Times New Roman" panose="02020603050405020304" pitchFamily="18" charset="0"/>
                        </a:rPr>
                        <a:t>п. Фосфоритный, ул. Школьная, д.2,3,5;  </a:t>
                      </a:r>
                    </a:p>
                    <a:p>
                      <a:r>
                        <a:rPr lang="ru-RU" sz="1150" dirty="0" smtClean="0">
                          <a:latin typeface="Times New Roman" panose="02020603050405020304" pitchFamily="18" charset="0"/>
                          <a:cs typeface="Times New Roman" panose="02020603050405020304" pitchFamily="18" charset="0"/>
                        </a:rPr>
                        <a:t>с. Конобеево, ул. Учхоз, д.6  </a:t>
                      </a:r>
                      <a:endParaRPr lang="ru-RU" sz="115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Прямоугольник 3"/>
          <p:cNvSpPr/>
          <p:nvPr/>
        </p:nvSpPr>
        <p:spPr>
          <a:xfrm>
            <a:off x="391885" y="6183085"/>
            <a:ext cx="1132114" cy="539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1834578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151</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70645474"/>
              </p:ext>
            </p:extLst>
          </p:nvPr>
        </p:nvGraphicFramePr>
        <p:xfrm>
          <a:off x="177800" y="245533"/>
          <a:ext cx="11709398" cy="4326033"/>
        </p:xfrm>
        <a:graphic>
          <a:graphicData uri="http://schemas.openxmlformats.org/drawingml/2006/table">
            <a:tbl>
              <a:tblPr/>
              <a:tblGrid>
                <a:gridCol w="5939568">
                  <a:extLst>
                    <a:ext uri="{9D8B030D-6E8A-4147-A177-3AD203B41FA5}">
                      <a16:colId xmlns:a16="http://schemas.microsoft.com/office/drawing/2014/main" val="20001"/>
                    </a:ext>
                  </a:extLst>
                </a:gridCol>
                <a:gridCol w="1197831">
                  <a:extLst>
                    <a:ext uri="{9D8B030D-6E8A-4147-A177-3AD203B41FA5}">
                      <a16:colId xmlns:a16="http://schemas.microsoft.com/office/drawing/2014/main" val="1335495877"/>
                    </a:ext>
                  </a:extLst>
                </a:gridCol>
                <a:gridCol w="1210733">
                  <a:extLst>
                    <a:ext uri="{9D8B030D-6E8A-4147-A177-3AD203B41FA5}">
                      <a16:colId xmlns:a16="http://schemas.microsoft.com/office/drawing/2014/main" val="3135898197"/>
                    </a:ext>
                  </a:extLst>
                </a:gridCol>
                <a:gridCol w="999067">
                  <a:extLst>
                    <a:ext uri="{9D8B030D-6E8A-4147-A177-3AD203B41FA5}">
                      <a16:colId xmlns:a16="http://schemas.microsoft.com/office/drawing/2014/main" val="2432022730"/>
                    </a:ext>
                  </a:extLst>
                </a:gridCol>
                <a:gridCol w="2362199">
                  <a:extLst>
                    <a:ext uri="{9D8B030D-6E8A-4147-A177-3AD203B41FA5}">
                      <a16:colId xmlns:a16="http://schemas.microsoft.com/office/drawing/2014/main" val="3183135552"/>
                    </a:ext>
                  </a:extLst>
                </a:gridCol>
              </a:tblGrid>
              <a:tr h="420381">
                <a:tc>
                  <a:txBody>
                    <a:bodyPr/>
                    <a:lstStyle/>
                    <a:p>
                      <a:pPr algn="ctr" fontAlgn="ctr"/>
                      <a:r>
                        <a:rPr lang="ru-RU" sz="1400" b="1" i="0" u="none" strike="noStrike" dirty="0" smtClean="0">
                          <a:solidFill>
                            <a:srgbClr val="000000"/>
                          </a:solidFill>
                          <a:effectLst/>
                          <a:latin typeface="Times New Roman" panose="02020603050405020304" pitchFamily="18" charset="0"/>
                        </a:rPr>
                        <a:t>Наименование</a:t>
                      </a:r>
                      <a:r>
                        <a:rPr lang="ru-RU" sz="1400" b="1" i="0" u="none" strike="noStrike" baseline="0" dirty="0" smtClean="0">
                          <a:solidFill>
                            <a:srgbClr val="000000"/>
                          </a:solidFill>
                          <a:effectLst/>
                          <a:latin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Уточненный план</a:t>
                      </a:r>
                    </a:p>
                    <a:p>
                      <a:pPr algn="ctr" fontAlgn="ctr"/>
                      <a:r>
                        <a:rPr lang="ru-RU" sz="1400" b="1" i="0" u="none" strike="noStrike" dirty="0" smtClean="0">
                          <a:solidFill>
                            <a:srgbClr val="000000"/>
                          </a:solidFill>
                          <a:effectLst/>
                          <a:latin typeface="Times New Roman" panose="02020603050405020304" pitchFamily="18" charset="0"/>
                        </a:rPr>
                        <a:t>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Исполнение (тыс.рублей)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Процент исполнения (%)</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ru-RU" sz="1400" b="1" i="0" u="none" strike="noStrike" dirty="0" smtClean="0">
                          <a:solidFill>
                            <a:srgbClr val="000000"/>
                          </a:solidFill>
                          <a:effectLst/>
                          <a:latin typeface="Times New Roman" panose="02020603050405020304" pitchFamily="18" charset="0"/>
                        </a:rPr>
                        <a:t>Итоги реализации мероприятий</a:t>
                      </a:r>
                      <a:endParaRPr lang="ru-RU" sz="14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303733">
                <a:tc gridSpan="5">
                  <a:txBody>
                    <a:bodyPr/>
                    <a:lstStyle/>
                    <a:p>
                      <a:pPr algn="ctr" fontAlgn="ctr"/>
                      <a:r>
                        <a:rPr kumimoji="0" lang="ru-RU"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Национальные проекты в городском округе Воскресенск Московской области</a:t>
                      </a:r>
                      <a:endParaRPr lang="ru-RU" sz="20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34566">
                <a:tc>
                  <a:txBody>
                    <a:bodyPr/>
                    <a:lstStyle/>
                    <a:p>
                      <a:pPr algn="l" fontAlgn="ctr"/>
                      <a:r>
                        <a:rPr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Национальный проект "Демография"</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60 082,2</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60 082,2</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r>
                        <a:rPr lang="ru-RU" b="1" dirty="0" smtClean="0">
                          <a:latin typeface="Times New Roman" panose="02020603050405020304" pitchFamily="18" charset="0"/>
                          <a:cs typeface="Times New Roman" panose="02020603050405020304" pitchFamily="18" charset="0"/>
                        </a:rPr>
                        <a:t>100,0</a:t>
                      </a:r>
                      <a:endParaRPr lang="ru-RU"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a:endParaRPr lang="ru-RU" sz="14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548486">
                <a:tc>
                  <a:txBody>
                    <a:bodyPr/>
                    <a:lstStyle/>
                    <a:p>
                      <a:pPr algn="l" fontAlgn="ctr"/>
                      <a:r>
                        <a:rPr lang="ru-RU" sz="1600" b="1" i="0" u="none" strike="noStrike" dirty="0" smtClean="0">
                          <a:solidFill>
                            <a:srgbClr val="000000"/>
                          </a:solidFill>
                          <a:effectLst/>
                          <a:latin typeface="Times New Roman" panose="02020603050405020304" pitchFamily="18" charset="0"/>
                          <a:cs typeface="Times New Roman" panose="02020603050405020304" pitchFamily="18" charset="0"/>
                        </a:rPr>
                        <a:t>Региональный проект "Спорт - норма жизни"</a:t>
                      </a:r>
                      <a:endParaRPr lang="ru-RU"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60 082,2</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60 082,2</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800" b="1" dirty="0" smtClean="0">
                          <a:latin typeface="Times New Roman" panose="02020603050405020304" pitchFamily="18" charset="0"/>
                          <a:cs typeface="Times New Roman" panose="02020603050405020304" pitchFamily="18" charset="0"/>
                        </a:rPr>
                        <a:t>100,0</a:t>
                      </a:r>
                      <a:endParaRPr lang="ru-RU" sz="1800" b="1"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952245"/>
                  </a:ext>
                </a:extLst>
              </a:tr>
              <a:tr h="1320800">
                <a:tc>
                  <a:txBody>
                    <a:bodyPr/>
                    <a:lstStyle/>
                    <a:p>
                      <a:pPr algn="l" fontAlgn="ctr"/>
                      <a:r>
                        <a:rPr lang="ru-RU" sz="1600" b="0" i="0" kern="1200" dirty="0" smtClean="0">
                          <a:solidFill>
                            <a:schemeClr val="tx1"/>
                          </a:solidFill>
                          <a:effectLst/>
                          <a:latin typeface="Times New Roman" panose="02020603050405020304" pitchFamily="18" charset="0"/>
                          <a:ea typeface="+mn-ea"/>
                          <a:cs typeface="Times New Roman" panose="02020603050405020304" pitchFamily="18" charset="0"/>
                        </a:rPr>
                        <a:t>Приобретение спортивного оборудования и инвентаря для приведения организаций дополнительного образования со специальным наименованием "спортивная школа", использующих в своем наименовании слово "олимпийский" или образованные на его основе слова или словосочетания, в нормативное состояние</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7 989,5</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7 989,5</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100,0</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sz="115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929021"/>
                  </a:ext>
                </a:extLst>
              </a:tr>
              <a:tr h="1159499">
                <a:tc>
                  <a:txBody>
                    <a:bodyPr/>
                    <a:lstStyle/>
                    <a:p>
                      <a:pPr algn="l" fontAlgn="ctr"/>
                      <a:r>
                        <a:rPr lang="ru-RU" sz="1600" b="0" i="0" u="none" strike="noStrike" dirty="0" smtClean="0">
                          <a:solidFill>
                            <a:srgbClr val="000000"/>
                          </a:solidFill>
                          <a:effectLst/>
                          <a:latin typeface="Times New Roman" panose="02020603050405020304" pitchFamily="18" charset="0"/>
                          <a:cs typeface="Times New Roman" panose="02020603050405020304" pitchFamily="18" charset="0"/>
                        </a:rPr>
                        <a:t>Подготовка основания, приобретение и установка плоскостных спортивных сооружений</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52 092,7</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52 092,7</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600" dirty="0" smtClean="0">
                          <a:latin typeface="Times New Roman" panose="02020603050405020304" pitchFamily="18" charset="0"/>
                          <a:cs typeface="Times New Roman" panose="02020603050405020304" pitchFamily="18" charset="0"/>
                        </a:rPr>
                        <a:t>100,0</a:t>
                      </a:r>
                      <a:endParaRPr lang="ru-RU" sz="1600" dirty="0">
                        <a:latin typeface="Times New Roman" panose="02020603050405020304" pitchFamily="18" charset="0"/>
                        <a:cs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sz="1150" dirty="0"/>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391885" y="6183085"/>
            <a:ext cx="1132114" cy="539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2035508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BFCA16-8D78-4A87-9023-708458E3A4F3}"/>
              </a:ext>
            </a:extLst>
          </p:cNvPr>
          <p:cNvSpPr>
            <a:spLocks noGrp="1"/>
          </p:cNvSpPr>
          <p:nvPr>
            <p:ph type="title"/>
          </p:nvPr>
        </p:nvSpPr>
        <p:spPr>
          <a:xfrm>
            <a:off x="515938" y="246621"/>
            <a:ext cx="11150600" cy="684256"/>
          </a:xfrm>
        </p:spPr>
        <p:txBody>
          <a:bodyPr rtlCol="0"/>
          <a:lstStyle/>
          <a:p>
            <a:pPr algn="ctr"/>
            <a:r>
              <a:rPr lang="ru-RU" dirty="0" smtClean="0">
                <a:latin typeface="Times New Roman" panose="02020603050405020304" pitchFamily="18" charset="0"/>
                <a:cs typeface="Times New Roman" panose="02020603050405020304" pitchFamily="18" charset="0"/>
                <a:hlinkClick r:id="rId3" action="ppaction://hlinksldjump"/>
              </a:rPr>
              <a:t>Контактная информация</a:t>
            </a:r>
            <a:endParaRPr lang="ru-RU" dirty="0"/>
          </a:p>
        </p:txBody>
      </p:sp>
      <p:sp>
        <p:nvSpPr>
          <p:cNvPr id="3" name="Номер слайда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rtlCol="0"/>
          <a:lstStyle/>
          <a:p>
            <a:pPr rtl="0"/>
            <a:fld id="{9EC71654-96A5-4280-94F3-931C61A9F92C}" type="slidenum">
              <a:rPr lang="ru-RU" smtClean="0"/>
              <a:pPr rtl="0"/>
              <a:t>152</a:t>
            </a:fld>
            <a:endParaRPr lang="ru-RU" dirty="0"/>
          </a:p>
        </p:txBody>
      </p:sp>
      <p:pic>
        <p:nvPicPr>
          <p:cNvPr id="19" name="Рисунок 18">
            <a:extLst>
              <a:ext uri="{FF2B5EF4-FFF2-40B4-BE49-F238E27FC236}">
                <a16:creationId xmlns:a16="http://schemas.microsoft.com/office/drawing/2014/main" id="{9F61DE0B-ECF7-B74B-80E5-B602A86B8F8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1270119" y="1885029"/>
            <a:ext cx="1097373" cy="1430337"/>
          </a:xfrm>
        </p:spPr>
      </p:pic>
      <p:sp>
        <p:nvSpPr>
          <p:cNvPr id="8" name="Объект 7">
            <a:extLst>
              <a:ext uri="{FF2B5EF4-FFF2-40B4-BE49-F238E27FC236}">
                <a16:creationId xmlns:a16="http://schemas.microsoft.com/office/drawing/2014/main" id="{5935AC4D-C17D-4827-B693-43A34920A5FD}"/>
              </a:ext>
            </a:extLst>
          </p:cNvPr>
          <p:cNvSpPr>
            <a:spLocks noGrp="1"/>
          </p:cNvSpPr>
          <p:nvPr>
            <p:ph idx="1"/>
          </p:nvPr>
        </p:nvSpPr>
        <p:spPr>
          <a:xfrm>
            <a:off x="524454" y="4052307"/>
            <a:ext cx="2588705" cy="1574136"/>
          </a:xfrm>
        </p:spPr>
        <p:txBody>
          <a:bodyPr rtlCol="0"/>
          <a:lstStyle/>
          <a:p>
            <a:r>
              <a:rPr lang="ru-RU" dirty="0" smtClean="0"/>
              <a:t>Начальник управления</a:t>
            </a:r>
          </a:p>
          <a:p>
            <a:r>
              <a:rPr lang="ru-RU" altLang="ru-RU" sz="1200" dirty="0">
                <a:cs typeface="Times New Roman" panose="02020603050405020304" pitchFamily="18" charset="0"/>
              </a:rPr>
              <a:t>Телефон 8 </a:t>
            </a:r>
            <a:r>
              <a:rPr lang="ru-RU" altLang="ru-RU" sz="1200" dirty="0" smtClean="0">
                <a:cs typeface="Times New Roman" panose="02020603050405020304" pitchFamily="18" charset="0"/>
              </a:rPr>
              <a:t>496 441 15 66</a:t>
            </a:r>
          </a:p>
          <a:p>
            <a:r>
              <a:rPr lang="ru-RU" altLang="ru-RU" sz="1200" dirty="0">
                <a:cs typeface="Times New Roman" panose="02020603050405020304" pitchFamily="18" charset="0"/>
              </a:rPr>
              <a:t>Личный прием:</a:t>
            </a:r>
          </a:p>
          <a:p>
            <a:r>
              <a:rPr lang="ru-RU" altLang="ru-RU" sz="1200" dirty="0">
                <a:cs typeface="Times New Roman" panose="02020603050405020304" pitchFamily="18" charset="0"/>
              </a:rPr>
              <a:t> последняя среда месяца</a:t>
            </a:r>
          </a:p>
          <a:p>
            <a:r>
              <a:rPr lang="ru-RU" altLang="ru-RU" sz="1200" dirty="0">
                <a:cs typeface="Times New Roman" panose="02020603050405020304" pitchFamily="18" charset="0"/>
              </a:rPr>
              <a:t> с 15-00 до 17-00 часов</a:t>
            </a:r>
          </a:p>
          <a:p>
            <a:endParaRPr lang="ru-RU" altLang="ru-RU" sz="1200" dirty="0" smtClean="0">
              <a:latin typeface="Times New Roman" panose="02020603050405020304" pitchFamily="18" charset="0"/>
              <a:cs typeface="Times New Roman" panose="02020603050405020304" pitchFamily="18" charset="0"/>
            </a:endParaRPr>
          </a:p>
          <a:p>
            <a:endParaRPr lang="ru-RU" sz="1200" dirty="0"/>
          </a:p>
        </p:txBody>
      </p:sp>
      <p:sp>
        <p:nvSpPr>
          <p:cNvPr id="9" name="Объект 8">
            <a:extLst>
              <a:ext uri="{FF2B5EF4-FFF2-40B4-BE49-F238E27FC236}">
                <a16:creationId xmlns:a16="http://schemas.microsoft.com/office/drawing/2014/main" id="{D66C6D21-6780-4D8A-9B6F-582E0BD2DC2E}"/>
              </a:ext>
            </a:extLst>
          </p:cNvPr>
          <p:cNvSpPr>
            <a:spLocks noGrp="1"/>
          </p:cNvSpPr>
          <p:nvPr>
            <p:ph idx="17"/>
          </p:nvPr>
        </p:nvSpPr>
        <p:spPr/>
        <p:txBody>
          <a:bodyPr rtlCol="0"/>
          <a:lstStyle/>
          <a:p>
            <a:r>
              <a:rPr lang="ru-RU" dirty="0"/>
              <a:t>Бондарева Елена Александровна</a:t>
            </a:r>
          </a:p>
        </p:txBody>
      </p:sp>
      <p:sp>
        <p:nvSpPr>
          <p:cNvPr id="11" name="Объект 10">
            <a:extLst>
              <a:ext uri="{FF2B5EF4-FFF2-40B4-BE49-F238E27FC236}">
                <a16:creationId xmlns:a16="http://schemas.microsoft.com/office/drawing/2014/main" id="{90DE57B2-448D-4C8D-8B9C-FFDDFB0A9208}"/>
              </a:ext>
            </a:extLst>
          </p:cNvPr>
          <p:cNvSpPr>
            <a:spLocks noGrp="1"/>
          </p:cNvSpPr>
          <p:nvPr>
            <p:ph idx="19"/>
          </p:nvPr>
        </p:nvSpPr>
        <p:spPr/>
        <p:txBody>
          <a:bodyPr rtlCol="0"/>
          <a:lstStyle/>
          <a:p>
            <a:r>
              <a:rPr lang="ru-RU" dirty="0" smtClean="0"/>
              <a:t>Зубцова Евгения Александровна</a:t>
            </a:r>
            <a:endParaRPr lang="ru-RU" dirty="0"/>
          </a:p>
        </p:txBody>
      </p:sp>
      <p:sp>
        <p:nvSpPr>
          <p:cNvPr id="12" name="Объект 11">
            <a:extLst>
              <a:ext uri="{FF2B5EF4-FFF2-40B4-BE49-F238E27FC236}">
                <a16:creationId xmlns:a16="http://schemas.microsoft.com/office/drawing/2014/main" id="{780C3E07-3509-4911-AFF9-20EA8F12D0A4}"/>
              </a:ext>
            </a:extLst>
          </p:cNvPr>
          <p:cNvSpPr>
            <a:spLocks noGrp="1"/>
          </p:cNvSpPr>
          <p:nvPr>
            <p:ph idx="20"/>
          </p:nvPr>
        </p:nvSpPr>
        <p:spPr/>
        <p:txBody>
          <a:bodyPr rtlCol="0"/>
          <a:lstStyle/>
          <a:p>
            <a:r>
              <a:rPr lang="ru-RU" sz="1200" dirty="0"/>
              <a:t>Заместитель начальника управления - начальник отдела главного распорядителя бюджетных </a:t>
            </a:r>
            <a:r>
              <a:rPr lang="ru-RU" sz="1200" dirty="0" smtClean="0"/>
              <a:t>средств</a:t>
            </a:r>
          </a:p>
          <a:p>
            <a:r>
              <a:rPr lang="ru-RU" altLang="ru-RU" sz="1200" dirty="0" smtClean="0">
                <a:cs typeface="Times New Roman" panose="02020603050405020304" pitchFamily="18" charset="0"/>
              </a:rPr>
              <a:t>Телефон </a:t>
            </a:r>
            <a:r>
              <a:rPr lang="ru-RU" altLang="ru-RU" sz="1200" dirty="0">
                <a:cs typeface="Times New Roman" panose="02020603050405020304" pitchFamily="18" charset="0"/>
              </a:rPr>
              <a:t>8 496 442 </a:t>
            </a:r>
            <a:r>
              <a:rPr lang="ru-RU" altLang="ru-RU" sz="1200" dirty="0" smtClean="0">
                <a:cs typeface="Times New Roman" panose="02020603050405020304" pitchFamily="18" charset="0"/>
              </a:rPr>
              <a:t>41 32</a:t>
            </a:r>
            <a:endParaRPr lang="ru-RU" altLang="ru-RU" sz="1200" dirty="0">
              <a:cs typeface="Times New Roman" panose="02020603050405020304" pitchFamily="18" charset="0"/>
            </a:endParaRPr>
          </a:p>
          <a:p>
            <a:r>
              <a:rPr lang="ru-RU" dirty="0"/>
              <a:t> </a:t>
            </a:r>
            <a:endParaRPr lang="ru-RU" dirty="0" smtClean="0"/>
          </a:p>
          <a:p>
            <a:endParaRPr lang="ru-RU" dirty="0"/>
          </a:p>
        </p:txBody>
      </p:sp>
      <p:sp>
        <p:nvSpPr>
          <p:cNvPr id="13" name="Объект 12">
            <a:extLst>
              <a:ext uri="{FF2B5EF4-FFF2-40B4-BE49-F238E27FC236}">
                <a16:creationId xmlns:a16="http://schemas.microsoft.com/office/drawing/2014/main" id="{FB9E2175-1C3C-4B3E-A872-A1B7E6D64D52}"/>
              </a:ext>
            </a:extLst>
          </p:cNvPr>
          <p:cNvSpPr>
            <a:spLocks noGrp="1"/>
          </p:cNvSpPr>
          <p:nvPr>
            <p:ph idx="21"/>
          </p:nvPr>
        </p:nvSpPr>
        <p:spPr/>
        <p:txBody>
          <a:bodyPr rtlCol="0"/>
          <a:lstStyle/>
          <a:p>
            <a:pPr rtl="0"/>
            <a:r>
              <a:rPr lang="ru-RU" dirty="0" smtClean="0"/>
              <a:t>Уварова Елена Борисовна</a:t>
            </a:r>
            <a:endParaRPr lang="ru-RU" dirty="0"/>
          </a:p>
        </p:txBody>
      </p:sp>
      <p:sp>
        <p:nvSpPr>
          <p:cNvPr id="14" name="Объект 13">
            <a:extLst>
              <a:ext uri="{FF2B5EF4-FFF2-40B4-BE49-F238E27FC236}">
                <a16:creationId xmlns:a16="http://schemas.microsoft.com/office/drawing/2014/main" id="{4EAA9254-229F-4C3E-B078-B8912E5BBE98}"/>
              </a:ext>
            </a:extLst>
          </p:cNvPr>
          <p:cNvSpPr>
            <a:spLocks noGrp="1"/>
          </p:cNvSpPr>
          <p:nvPr>
            <p:ph idx="22"/>
          </p:nvPr>
        </p:nvSpPr>
        <p:spPr/>
        <p:txBody>
          <a:bodyPr rtlCol="0"/>
          <a:lstStyle/>
          <a:p>
            <a:r>
              <a:rPr lang="ru-RU" altLang="ru-RU" b="1" dirty="0">
                <a:latin typeface="Times New Roman" panose="02020603050405020304" pitchFamily="18" charset="0"/>
                <a:cs typeface="Times New Roman" panose="02020603050405020304" pitchFamily="18" charset="0"/>
              </a:rPr>
              <a:t/>
            </a:r>
            <a:br>
              <a:rPr lang="ru-RU" altLang="ru-RU" b="1" dirty="0">
                <a:latin typeface="Times New Roman" panose="02020603050405020304" pitchFamily="18" charset="0"/>
                <a:cs typeface="Times New Roman" panose="02020603050405020304" pitchFamily="18" charset="0"/>
              </a:rPr>
            </a:br>
            <a:r>
              <a:rPr lang="ru-RU" altLang="ru-RU" sz="1400" b="1" dirty="0" smtClean="0">
                <a:cs typeface="Times New Roman" panose="02020603050405020304" pitchFamily="18" charset="0"/>
              </a:rPr>
              <a:t>понедельник-четверг </a:t>
            </a:r>
          </a:p>
          <a:p>
            <a:r>
              <a:rPr lang="ru-RU" altLang="ru-RU" sz="1400" b="1" dirty="0" smtClean="0">
                <a:cs typeface="Times New Roman" panose="02020603050405020304" pitchFamily="18" charset="0"/>
              </a:rPr>
              <a:t>с </a:t>
            </a:r>
            <a:r>
              <a:rPr lang="ru-RU" altLang="ru-RU" sz="1400" b="1" dirty="0">
                <a:cs typeface="Times New Roman" panose="02020603050405020304" pitchFamily="18" charset="0"/>
              </a:rPr>
              <a:t>8-30 до 17-30</a:t>
            </a:r>
            <a:br>
              <a:rPr lang="ru-RU" altLang="ru-RU" sz="1400" b="1" dirty="0">
                <a:cs typeface="Times New Roman" panose="02020603050405020304" pitchFamily="18" charset="0"/>
              </a:rPr>
            </a:br>
            <a:r>
              <a:rPr lang="ru-RU" altLang="ru-RU" sz="1400" b="1" dirty="0">
                <a:cs typeface="Times New Roman" panose="02020603050405020304" pitchFamily="18" charset="0"/>
              </a:rPr>
              <a:t>		        пятница, с 8-30 до 16-15,</a:t>
            </a:r>
            <a:br>
              <a:rPr lang="ru-RU" altLang="ru-RU" sz="1400" b="1" dirty="0">
                <a:cs typeface="Times New Roman" panose="02020603050405020304" pitchFamily="18" charset="0"/>
              </a:rPr>
            </a:br>
            <a:endParaRPr lang="ru-RU" altLang="ru-RU" sz="1400" b="1" dirty="0">
              <a:cs typeface="Times New Roman" panose="02020603050405020304" pitchFamily="18" charset="0"/>
            </a:endParaRPr>
          </a:p>
          <a:p>
            <a:r>
              <a:rPr lang="ru-RU" altLang="ru-RU" sz="1400" b="1" dirty="0" smtClean="0">
                <a:cs typeface="Times New Roman" panose="02020603050405020304" pitchFamily="18" charset="0"/>
              </a:rPr>
              <a:t>обеденный </a:t>
            </a:r>
            <a:r>
              <a:rPr lang="ru-RU" altLang="ru-RU" sz="1400" b="1" dirty="0">
                <a:cs typeface="Times New Roman" panose="02020603050405020304" pitchFamily="18" charset="0"/>
              </a:rPr>
              <a:t>перерыв </a:t>
            </a:r>
            <a:endParaRPr lang="ru-RU" altLang="ru-RU" sz="1400" b="1" dirty="0" smtClean="0">
              <a:cs typeface="Times New Roman" panose="02020603050405020304" pitchFamily="18" charset="0"/>
            </a:endParaRPr>
          </a:p>
          <a:p>
            <a:r>
              <a:rPr lang="ru-RU" altLang="ru-RU" sz="1400" b="1" dirty="0" smtClean="0">
                <a:cs typeface="Times New Roman" panose="02020603050405020304" pitchFamily="18" charset="0"/>
              </a:rPr>
              <a:t>с </a:t>
            </a:r>
            <a:r>
              <a:rPr lang="ru-RU" altLang="ru-RU" sz="1400" b="1" dirty="0">
                <a:cs typeface="Times New Roman" panose="02020603050405020304" pitchFamily="18" charset="0"/>
              </a:rPr>
              <a:t>13-00 до 13-45</a:t>
            </a:r>
            <a:br>
              <a:rPr lang="ru-RU" altLang="ru-RU" sz="1400" b="1" dirty="0">
                <a:cs typeface="Times New Roman" panose="02020603050405020304" pitchFamily="18" charset="0"/>
              </a:rPr>
            </a:br>
            <a:endParaRPr lang="ru-RU" sz="1400" dirty="0"/>
          </a:p>
        </p:txBody>
      </p:sp>
      <p:sp>
        <p:nvSpPr>
          <p:cNvPr id="15" name="Объект 14">
            <a:extLst>
              <a:ext uri="{FF2B5EF4-FFF2-40B4-BE49-F238E27FC236}">
                <a16:creationId xmlns:a16="http://schemas.microsoft.com/office/drawing/2014/main" id="{471C9CF1-70B0-46DB-869F-6DC53668898D}"/>
              </a:ext>
            </a:extLst>
          </p:cNvPr>
          <p:cNvSpPr>
            <a:spLocks noGrp="1"/>
          </p:cNvSpPr>
          <p:nvPr>
            <p:ph idx="23"/>
          </p:nvPr>
        </p:nvSpPr>
        <p:spPr/>
        <p:txBody>
          <a:bodyPr rtlCol="0"/>
          <a:lstStyle/>
          <a:p>
            <a:r>
              <a:rPr lang="ru-RU" altLang="ru-RU" dirty="0">
                <a:latin typeface="Times New Roman" panose="02020603050405020304" pitchFamily="18" charset="0"/>
                <a:cs typeface="Times New Roman" panose="02020603050405020304" pitchFamily="18" charset="0"/>
              </a:rPr>
              <a:t>График работы:</a:t>
            </a:r>
            <a:endParaRPr lang="ru-RU" dirty="0"/>
          </a:p>
        </p:txBody>
      </p:sp>
      <p:sp>
        <p:nvSpPr>
          <p:cNvPr id="6" name="Объект 5"/>
          <p:cNvSpPr>
            <a:spLocks noGrp="1"/>
          </p:cNvSpPr>
          <p:nvPr>
            <p:ph idx="18"/>
          </p:nvPr>
        </p:nvSpPr>
        <p:spPr/>
        <p:txBody>
          <a:bodyPr/>
          <a:lstStyle/>
          <a:p>
            <a:r>
              <a:rPr lang="ru-RU" sz="1200" dirty="0" smtClean="0"/>
              <a:t>Заместитель начальника </a:t>
            </a:r>
            <a:r>
              <a:rPr lang="ru-RU" sz="1200" dirty="0"/>
              <a:t>управления</a:t>
            </a:r>
          </a:p>
          <a:p>
            <a:r>
              <a:rPr lang="ru-RU" altLang="ru-RU" sz="1200" dirty="0">
                <a:cs typeface="Times New Roman" panose="02020603050405020304" pitchFamily="18" charset="0"/>
              </a:rPr>
              <a:t>Телефон 8 496 </a:t>
            </a:r>
            <a:r>
              <a:rPr lang="ru-RU" altLang="ru-RU" sz="1200" dirty="0" smtClean="0">
                <a:cs typeface="Times New Roman" panose="02020603050405020304" pitchFamily="18" charset="0"/>
              </a:rPr>
              <a:t>442 </a:t>
            </a:r>
            <a:r>
              <a:rPr lang="ru-RU" altLang="ru-RU" sz="1200" dirty="0">
                <a:cs typeface="Times New Roman" panose="02020603050405020304" pitchFamily="18" charset="0"/>
              </a:rPr>
              <a:t>14 </a:t>
            </a:r>
            <a:r>
              <a:rPr lang="ru-RU" altLang="ru-RU" sz="1200" dirty="0" smtClean="0">
                <a:cs typeface="Times New Roman" panose="02020603050405020304" pitchFamily="18" charset="0"/>
              </a:rPr>
              <a:t>25</a:t>
            </a:r>
            <a:endParaRPr lang="ru-RU" altLang="ru-RU" sz="1200" dirty="0">
              <a:cs typeface="Times New Roman" panose="02020603050405020304" pitchFamily="18" charset="0"/>
            </a:endParaRPr>
          </a:p>
        </p:txBody>
      </p:sp>
      <p:pic>
        <p:nvPicPr>
          <p:cNvPr id="16" name="Рисунок 15"/>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6699" r="16699"/>
          <a:stretch>
            <a:fillRect/>
          </a:stretch>
        </p:blipFill>
        <p:spPr/>
      </p:pic>
      <p:pic>
        <p:nvPicPr>
          <p:cNvPr id="17" name="Рисунок 16"/>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2500" b="12500"/>
          <a:stretch>
            <a:fillRect/>
          </a:stretch>
        </p:blipFill>
        <p:spPr>
          <a:xfrm>
            <a:off x="6903308" y="1824365"/>
            <a:ext cx="1293340" cy="1339508"/>
          </a:xfrm>
        </p:spPr>
      </p:pic>
      <p:pic>
        <p:nvPicPr>
          <p:cNvPr id="23" name="Рисунок 22"/>
          <p:cNvPicPr>
            <a:picLocks noGrp="1" noChangeAspect="1"/>
          </p:cNvPicPr>
          <p:nvPr>
            <p:ph type="pic" sz="quarter" idx="13"/>
          </p:nvPr>
        </p:nvPicPr>
        <p:blipFill>
          <a:blip r:embed="rId7">
            <a:extLst>
              <a:ext uri="{28A0092B-C50C-407E-A947-70E740481C1C}">
                <a14:useLocalDpi xmlns:a14="http://schemas.microsoft.com/office/drawing/2010/main" val="0"/>
              </a:ext>
            </a:extLst>
          </a:blip>
          <a:stretch>
            <a:fillRect/>
          </a:stretch>
        </p:blipFill>
        <p:spPr>
          <a:xfrm>
            <a:off x="4135828" y="1897976"/>
            <a:ext cx="1072752" cy="1430337"/>
          </a:xfr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801310"/>
            <a:ext cx="1754658" cy="1056689"/>
          </a:xfrm>
          <a:prstGeom prst="rect">
            <a:avLst/>
          </a:prstGeom>
        </p:spPr>
      </p:pic>
      <p:sp>
        <p:nvSpPr>
          <p:cNvPr id="5" name="Прямоугольник 4"/>
          <p:cNvSpPr/>
          <p:nvPr/>
        </p:nvSpPr>
        <p:spPr>
          <a:xfrm>
            <a:off x="2470431" y="5752038"/>
            <a:ext cx="7156580" cy="369332"/>
          </a:xfrm>
          <a:prstGeom prst="rect">
            <a:avLst/>
          </a:prstGeom>
        </p:spPr>
        <p:txBody>
          <a:bodyPr wrap="square">
            <a:spAutoFit/>
          </a:bodyPr>
          <a:lstStyle/>
          <a:p>
            <a:r>
              <a:rPr lang="ru-RU" b="1" u="sng" dirty="0">
                <a:solidFill>
                  <a:srgbClr val="000000"/>
                </a:solidFill>
                <a:latin typeface="Times New Roman" panose="02020603050405020304" pitchFamily="18" charset="0"/>
                <a:cs typeface="Times New Roman" panose="02020603050405020304" pitchFamily="18" charset="0"/>
                <a:hlinkClick r:id="rId9"/>
              </a:rPr>
              <a:t>Адрес</a:t>
            </a:r>
            <a:r>
              <a:rPr lang="en-US" b="1" u="sng" dirty="0">
                <a:solidFill>
                  <a:srgbClr val="000000"/>
                </a:solidFill>
                <a:latin typeface="Times New Roman" panose="02020603050405020304" pitchFamily="18" charset="0"/>
                <a:cs typeface="Times New Roman" panose="02020603050405020304" pitchFamily="18" charset="0"/>
                <a:hlinkClick r:id="rId9"/>
              </a:rPr>
              <a:t>:</a:t>
            </a:r>
            <a:r>
              <a:rPr lang="ru-RU" b="1" u="sng" dirty="0">
                <a:solidFill>
                  <a:srgbClr val="000000"/>
                </a:solidFill>
                <a:latin typeface="Times New Roman" panose="02020603050405020304" pitchFamily="18" charset="0"/>
                <a:cs typeface="Times New Roman" panose="02020603050405020304" pitchFamily="18" charset="0"/>
                <a:hlinkClick r:id="rId9"/>
              </a:rPr>
              <a:t> </a:t>
            </a:r>
            <a:r>
              <a:rPr lang="en-US" b="1" u="sng" dirty="0">
                <a:solidFill>
                  <a:srgbClr val="000000"/>
                </a:solidFill>
                <a:latin typeface="Times New Roman" panose="02020603050405020304" pitchFamily="18" charset="0"/>
                <a:cs typeface="Times New Roman" panose="02020603050405020304" pitchFamily="18" charset="0"/>
                <a:hlinkClick r:id="rId9"/>
              </a:rPr>
              <a:t>140200</a:t>
            </a:r>
            <a:r>
              <a:rPr lang="ru-RU" b="1" u="sng" dirty="0">
                <a:solidFill>
                  <a:srgbClr val="000000"/>
                </a:solidFill>
                <a:latin typeface="Times New Roman" panose="02020603050405020304" pitchFamily="18" charset="0"/>
                <a:cs typeface="Times New Roman" panose="02020603050405020304" pitchFamily="18" charset="0"/>
                <a:hlinkClick r:id="rId9"/>
              </a:rPr>
              <a:t>, Московской области, г.  Воскресенск, пл. Ленина д.3</a:t>
            </a:r>
            <a:endParaRPr lang="ru-RU" u="sng" dirty="0">
              <a:solidFill>
                <a:srgbClr val="000000"/>
              </a:solidFill>
              <a:hlinkClick r:id="rId9"/>
            </a:endParaRPr>
          </a:p>
        </p:txBody>
      </p:sp>
      <p:sp>
        <p:nvSpPr>
          <p:cNvPr id="7" name="Прямоугольник 6"/>
          <p:cNvSpPr/>
          <p:nvPr/>
        </p:nvSpPr>
        <p:spPr>
          <a:xfrm>
            <a:off x="3443219" y="6246965"/>
            <a:ext cx="4303679" cy="313932"/>
          </a:xfrm>
          <a:prstGeom prst="rect">
            <a:avLst/>
          </a:prstGeom>
        </p:spPr>
        <p:txBody>
          <a:bodyPr wrap="none">
            <a:spAutoFit/>
          </a:bodyPr>
          <a:lstStyle/>
          <a:p>
            <a:pPr lvl="0">
              <a:lnSpc>
                <a:spcPct val="90000"/>
              </a:lnSpc>
              <a:spcBef>
                <a:spcPts val="1000"/>
              </a:spcBef>
            </a:pPr>
            <a:r>
              <a:rPr lang="ru-RU" sz="1600" cap="all" dirty="0" smtClean="0">
                <a:solidFill>
                  <a:prstClr val="black"/>
                </a:solidFill>
                <a:hlinkClick r:id="rId10"/>
              </a:rPr>
              <a:t>Адрес электронной почты: </a:t>
            </a:r>
            <a:r>
              <a:rPr lang="en-US" sz="1600" cap="all" dirty="0" smtClean="0">
                <a:solidFill>
                  <a:prstClr val="black"/>
                </a:solidFill>
                <a:hlinkClick r:id="rId10"/>
              </a:rPr>
              <a:t>fo@vos-mo.ru</a:t>
            </a:r>
            <a:endParaRPr lang="ru-RU" sz="1600" cap="all" dirty="0">
              <a:solidFill>
                <a:prstClr val="black"/>
              </a:solidFill>
            </a:endParaRPr>
          </a:p>
        </p:txBody>
      </p:sp>
    </p:spTree>
    <p:extLst>
      <p:ext uri="{BB962C8B-B14F-4D97-AF65-F5344CB8AC3E}">
        <p14:creationId xmlns:p14="http://schemas.microsoft.com/office/powerpoint/2010/main" val="32002328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10F9F51E-A3D5-4726-BACE-D5CDD8A46429}"/>
              </a:ext>
            </a:extLst>
          </p:cNvPr>
          <p:cNvSpPr>
            <a:spLocks noGrp="1"/>
          </p:cNvSpPr>
          <p:nvPr>
            <p:ph type="subTitle" idx="1"/>
          </p:nvPr>
        </p:nvSpPr>
        <p:spPr>
          <a:xfrm>
            <a:off x="6936815" y="4509468"/>
            <a:ext cx="4540440" cy="503167"/>
          </a:xfrm>
        </p:spPr>
        <p:txBody>
          <a:bodyPr rtlCol="0"/>
          <a:lstStyle/>
          <a:p>
            <a:r>
              <a:rPr lang="en-US" dirty="0">
                <a:hlinkClick r:id="rId3"/>
              </a:rPr>
              <a:t>fo@vos-mo.ru</a:t>
            </a:r>
            <a:endParaRPr lang="ru-RU" dirty="0"/>
          </a:p>
        </p:txBody>
      </p:sp>
      <p:pic>
        <p:nvPicPr>
          <p:cNvPr id="10" name="Рисунок 9">
            <a:extLst>
              <a:ext uri="{FF2B5EF4-FFF2-40B4-BE49-F238E27FC236}">
                <a16:creationId xmlns:a16="http://schemas.microsoft.com/office/drawing/2014/main" id="{3A7EDB62-3E60-F44C-AE34-9495623E004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753015" y="140678"/>
            <a:ext cx="7434381" cy="4220308"/>
          </a:xfrm>
        </p:spPr>
      </p:pic>
      <p:sp>
        <p:nvSpPr>
          <p:cNvPr id="5" name="Текст 4">
            <a:extLst>
              <a:ext uri="{FF2B5EF4-FFF2-40B4-BE49-F238E27FC236}">
                <a16:creationId xmlns:a16="http://schemas.microsoft.com/office/drawing/2014/main" id="{F91501E1-4EA1-44EB-AF62-6F74678A2331}"/>
              </a:ext>
            </a:extLst>
          </p:cNvPr>
          <p:cNvSpPr>
            <a:spLocks noGrp="1"/>
          </p:cNvSpPr>
          <p:nvPr>
            <p:ph type="body" sz="quarter" idx="11"/>
          </p:nvPr>
        </p:nvSpPr>
        <p:spPr>
          <a:xfrm>
            <a:off x="6850965" y="5012635"/>
            <a:ext cx="5190979" cy="1279108"/>
          </a:xfrm>
        </p:spPr>
        <p:txBody>
          <a:bodyPr rtlCol="0"/>
          <a:lstStyle/>
          <a:p>
            <a:r>
              <a:rPr lang="en-US" altLang="ru-RU" sz="1000" b="1" dirty="0">
                <a:latin typeface="Times New Roman" panose="02020603050405020304" pitchFamily="18" charset="0"/>
                <a:cs typeface="Times New Roman" panose="02020603050405020304" pitchFamily="18" charset="0"/>
              </a:rPr>
              <a:t>Telegram: </a:t>
            </a:r>
            <a:r>
              <a:rPr lang="en-US" sz="1000" dirty="0">
                <a:hlinkClick r:id="rId5"/>
              </a:rPr>
              <a:t>https://t.me/+bC-GtCC9YHFlOTky</a:t>
            </a:r>
            <a:endParaRPr lang="ru-RU" altLang="ru-RU" sz="1000" b="1" u="sng" dirty="0" smtClean="0">
              <a:solidFill>
                <a:schemeClr val="accent6"/>
              </a:solidFill>
              <a:latin typeface="Times New Roman" panose="02020603050405020304" pitchFamily="18" charset="0"/>
              <a:cs typeface="Times New Roman" panose="02020603050405020304" pitchFamily="18" charset="0"/>
            </a:endParaRPr>
          </a:p>
          <a:p>
            <a:r>
              <a:rPr lang="ru-RU" altLang="ru-RU" sz="1000" b="1" dirty="0">
                <a:latin typeface="Times New Roman" panose="02020603050405020304" pitchFamily="18" charset="0"/>
                <a:cs typeface="Times New Roman" panose="02020603050405020304" pitchFamily="18" charset="0"/>
              </a:rPr>
              <a:t>ВКонтакте</a:t>
            </a:r>
            <a:r>
              <a:rPr lang="en-US" altLang="ru-RU" sz="1000" b="1" dirty="0" smtClean="0">
                <a:latin typeface="Times New Roman" panose="02020603050405020304" pitchFamily="18" charset="0"/>
                <a:cs typeface="Times New Roman" panose="02020603050405020304" pitchFamily="18" charset="0"/>
              </a:rPr>
              <a:t>:</a:t>
            </a:r>
            <a:r>
              <a:rPr lang="ru-RU" altLang="ru-RU" sz="1000" b="1" dirty="0" smtClean="0">
                <a:latin typeface="Times New Roman" panose="02020603050405020304" pitchFamily="18" charset="0"/>
                <a:cs typeface="Times New Roman" panose="02020603050405020304" pitchFamily="18" charset="0"/>
              </a:rPr>
              <a:t> </a:t>
            </a:r>
            <a:r>
              <a:rPr lang="en-US" sz="1000" dirty="0">
                <a:hlinkClick r:id="rId6"/>
              </a:rPr>
              <a:t>https://vk.com/club211411090</a:t>
            </a:r>
            <a:endParaRPr lang="en-US" altLang="ru-RU" sz="1000" b="1" dirty="0" smtClean="0">
              <a:latin typeface="Times New Roman" panose="02020603050405020304" pitchFamily="18" charset="0"/>
              <a:cs typeface="Times New Roman" panose="02020603050405020304" pitchFamily="18" charset="0"/>
            </a:endParaRPr>
          </a:p>
          <a:p>
            <a:r>
              <a:rPr lang="ru-RU" sz="1000" b="1" u="sng" dirty="0" smtClean="0">
                <a:solidFill>
                  <a:srgbClr val="000000"/>
                </a:solidFill>
                <a:latin typeface="Times New Roman" panose="02020603050405020304" pitchFamily="18" charset="0"/>
                <a:cs typeface="Times New Roman" panose="02020603050405020304" pitchFamily="18" charset="0"/>
                <a:hlinkClick r:id="rId7"/>
              </a:rPr>
              <a:t>Адрес</a:t>
            </a:r>
            <a:r>
              <a:rPr lang="en-US" sz="1000" b="1" u="sng" dirty="0" smtClean="0">
                <a:solidFill>
                  <a:srgbClr val="000000"/>
                </a:solidFill>
                <a:latin typeface="Times New Roman" panose="02020603050405020304" pitchFamily="18" charset="0"/>
                <a:cs typeface="Times New Roman" panose="02020603050405020304" pitchFamily="18" charset="0"/>
                <a:hlinkClick r:id="rId7"/>
              </a:rPr>
              <a:t>:</a:t>
            </a:r>
            <a:r>
              <a:rPr lang="ru-RU" sz="1000" b="1" u="sng" dirty="0" smtClean="0">
                <a:solidFill>
                  <a:srgbClr val="000000"/>
                </a:solidFill>
                <a:latin typeface="Times New Roman" panose="02020603050405020304" pitchFamily="18" charset="0"/>
                <a:cs typeface="Times New Roman" panose="02020603050405020304" pitchFamily="18" charset="0"/>
                <a:hlinkClick r:id="rId7"/>
              </a:rPr>
              <a:t> </a:t>
            </a:r>
            <a:r>
              <a:rPr lang="en-US" sz="1000" b="1" u="sng" dirty="0" smtClean="0">
                <a:solidFill>
                  <a:srgbClr val="000000"/>
                </a:solidFill>
                <a:latin typeface="Times New Roman" panose="02020603050405020304" pitchFamily="18" charset="0"/>
                <a:cs typeface="Times New Roman" panose="02020603050405020304" pitchFamily="18" charset="0"/>
                <a:hlinkClick r:id="rId7"/>
              </a:rPr>
              <a:t>140200</a:t>
            </a:r>
            <a:r>
              <a:rPr lang="ru-RU" sz="1000" b="1" u="sng" dirty="0" smtClean="0">
                <a:solidFill>
                  <a:srgbClr val="000000"/>
                </a:solidFill>
                <a:latin typeface="Times New Roman" panose="02020603050405020304" pitchFamily="18" charset="0"/>
                <a:cs typeface="Times New Roman" panose="02020603050405020304" pitchFamily="18" charset="0"/>
                <a:hlinkClick r:id="rId7"/>
              </a:rPr>
              <a:t>, Московской области, г.  Воскресенск, пл. Ленина д.3</a:t>
            </a:r>
            <a:endParaRPr lang="ru-RU" sz="1000" u="sng" dirty="0">
              <a:solidFill>
                <a:srgbClr val="000000"/>
              </a:solidFill>
              <a:hlinkClick r:id="rId7"/>
            </a:endParaRPr>
          </a:p>
        </p:txBody>
      </p:sp>
      <p:sp>
        <p:nvSpPr>
          <p:cNvPr id="7" name="Заголовок 6">
            <a:extLst>
              <a:ext uri="{FF2B5EF4-FFF2-40B4-BE49-F238E27FC236}">
                <a16:creationId xmlns:a16="http://schemas.microsoft.com/office/drawing/2014/main" id="{39B0EC6D-03DD-4CEE-9979-34A964DCA45D}"/>
              </a:ext>
            </a:extLst>
          </p:cNvPr>
          <p:cNvSpPr>
            <a:spLocks noGrp="1"/>
          </p:cNvSpPr>
          <p:nvPr>
            <p:ph type="title"/>
          </p:nvPr>
        </p:nvSpPr>
        <p:spPr>
          <a:xfrm>
            <a:off x="8187396" y="3429000"/>
            <a:ext cx="3742007" cy="651448"/>
          </a:xfrm>
        </p:spPr>
        <p:txBody>
          <a:bodyPr rtlCol="0"/>
          <a:lstStyle/>
          <a:p>
            <a:pPr rtl="0"/>
            <a:r>
              <a:rPr lang="ru-RU" dirty="0"/>
              <a:t>Спасибо</a:t>
            </a:r>
          </a:p>
        </p:txBody>
      </p:sp>
    </p:spTree>
    <p:extLst>
      <p:ext uri="{BB962C8B-B14F-4D97-AF65-F5344CB8AC3E}">
        <p14:creationId xmlns:p14="http://schemas.microsoft.com/office/powerpoint/2010/main" val="449620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6175" y="88287"/>
            <a:ext cx="10515600" cy="827557"/>
          </a:xfrm>
        </p:spPr>
        <p:txBody>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Сведения, необходимые для </a:t>
            </a:r>
            <a:b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составления проекта бюджета</a:t>
            </a:r>
          </a:p>
        </p:txBody>
      </p:sp>
      <p:sp>
        <p:nvSpPr>
          <p:cNvPr id="2" name="Номер слайда 1"/>
          <p:cNvSpPr>
            <a:spLocks noGrp="1"/>
          </p:cNvSpPr>
          <p:nvPr>
            <p:ph type="sldNum" sz="quarter" idx="12"/>
          </p:nvPr>
        </p:nvSpPr>
        <p:spPr/>
        <p:txBody>
          <a:bodyPr/>
          <a:lstStyle/>
          <a:p>
            <a:pPr>
              <a:defRPr/>
            </a:pPr>
            <a:fld id="{7F932718-8D67-459C-BC5B-FE99B2EC7334}" type="slidenum">
              <a:rPr lang="ru-RU" altLang="ru-RU" smtClean="0"/>
              <a:pPr>
                <a:defRPr/>
              </a:pPr>
              <a:t>16</a:t>
            </a:fld>
            <a:endParaRPr lang="ru-RU" altLang="ru-RU" dirty="0"/>
          </a:p>
        </p:txBody>
      </p:sp>
      <p:sp>
        <p:nvSpPr>
          <p:cNvPr id="14" name="Горизонтальный свиток 13"/>
          <p:cNvSpPr/>
          <p:nvPr/>
        </p:nvSpPr>
        <p:spPr>
          <a:xfrm>
            <a:off x="5210628" y="1153346"/>
            <a:ext cx="2830285" cy="3491225"/>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dirty="0"/>
              <a:t>Проект бюджета городского округа Воскресенск Московской области</a:t>
            </a:r>
          </a:p>
        </p:txBody>
      </p:sp>
      <p:sp>
        <p:nvSpPr>
          <p:cNvPr id="18" name="Выноска 1 17"/>
          <p:cNvSpPr/>
          <p:nvPr/>
        </p:nvSpPr>
        <p:spPr>
          <a:xfrm>
            <a:off x="8818733" y="2714170"/>
            <a:ext cx="2528717" cy="1103087"/>
          </a:xfrm>
          <a:prstGeom prst="borderCallout1">
            <a:avLst>
              <a:gd name="adj1" fmla="val 18750"/>
              <a:gd name="adj2" fmla="val -8333"/>
              <a:gd name="adj3" fmla="val 19414"/>
              <a:gd name="adj4" fmla="val -276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Основные направления бюджетной и налоговой политики</a:t>
            </a:r>
          </a:p>
        </p:txBody>
      </p:sp>
      <p:sp>
        <p:nvSpPr>
          <p:cNvPr id="19" name="Выноска 1 18"/>
          <p:cNvSpPr/>
          <p:nvPr/>
        </p:nvSpPr>
        <p:spPr>
          <a:xfrm>
            <a:off x="5602515" y="5028661"/>
            <a:ext cx="2293256" cy="1462273"/>
          </a:xfrm>
          <a:prstGeom prst="borderCallout1">
            <a:avLst>
              <a:gd name="adj1" fmla="val 18750"/>
              <a:gd name="adj2" fmla="val -8333"/>
              <a:gd name="adj3" fmla="val -47552"/>
              <a:gd name="adj4" fmla="val 1300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Реестр расходных обязательств</a:t>
            </a:r>
          </a:p>
        </p:txBody>
      </p:sp>
      <p:sp>
        <p:nvSpPr>
          <p:cNvPr id="20" name="Выноска 1 19"/>
          <p:cNvSpPr/>
          <p:nvPr/>
        </p:nvSpPr>
        <p:spPr>
          <a:xfrm>
            <a:off x="478970" y="5515428"/>
            <a:ext cx="3953838" cy="1127677"/>
          </a:xfrm>
          <a:prstGeom prst="borderCallout1">
            <a:avLst>
              <a:gd name="adj1" fmla="val 18750"/>
              <a:gd name="adj2" fmla="val -8333"/>
              <a:gd name="adj3" fmla="val -94132"/>
              <a:gd name="adj4" fmla="val 11881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Объем межбюджетных трансфертов  из областного бюджета</a:t>
            </a:r>
          </a:p>
        </p:txBody>
      </p:sp>
      <p:sp>
        <p:nvSpPr>
          <p:cNvPr id="21" name="Выноска 1 20"/>
          <p:cNvSpPr/>
          <p:nvPr/>
        </p:nvSpPr>
        <p:spPr>
          <a:xfrm>
            <a:off x="8818732" y="4031922"/>
            <a:ext cx="2544963" cy="1599621"/>
          </a:xfrm>
          <a:prstGeom prst="borderCallout1">
            <a:avLst>
              <a:gd name="adj1" fmla="val 18750"/>
              <a:gd name="adj2" fmla="val -8333"/>
              <a:gd name="adj3" fmla="val 18017"/>
              <a:gd name="adj4" fmla="val -4306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Муниципальные программы (проекты муниципальных программ) городского округа Воскресенск</a:t>
            </a:r>
          </a:p>
        </p:txBody>
      </p:sp>
      <p:sp>
        <p:nvSpPr>
          <p:cNvPr id="22" name="Выноска 1 21"/>
          <p:cNvSpPr/>
          <p:nvPr/>
        </p:nvSpPr>
        <p:spPr>
          <a:xfrm>
            <a:off x="8808774" y="1153346"/>
            <a:ext cx="2528718" cy="1386652"/>
          </a:xfrm>
          <a:prstGeom prst="borderCallout1">
            <a:avLst>
              <a:gd name="adj1" fmla="val 18750"/>
              <a:gd name="adj2" fmla="val -8333"/>
              <a:gd name="adj3" fmla="val 73772"/>
              <a:gd name="adj4" fmla="val -3074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dirty="0"/>
              <a:t>Прогноз социально-экономического развития городского округа Воскресенск</a:t>
            </a:r>
          </a:p>
        </p:txBody>
      </p:sp>
      <p:sp>
        <p:nvSpPr>
          <p:cNvPr id="23" name="Выноска 3 22"/>
          <p:cNvSpPr/>
          <p:nvPr/>
        </p:nvSpPr>
        <p:spPr>
          <a:xfrm>
            <a:off x="972457" y="2946401"/>
            <a:ext cx="3976915" cy="1407886"/>
          </a:xfrm>
          <a:prstGeom prst="borderCallout3">
            <a:avLst>
              <a:gd name="adj1" fmla="val 18750"/>
              <a:gd name="adj2" fmla="val -8333"/>
              <a:gd name="adj3" fmla="val 18750"/>
              <a:gd name="adj4" fmla="val -16667"/>
              <a:gd name="adj5" fmla="val 100000"/>
              <a:gd name="adj6" fmla="val -16667"/>
              <a:gd name="adj7" fmla="val -40161"/>
              <a:gd name="adj8" fmla="val 10510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Данные об исполнении бюджета в отчетном финансовом году и оценка ожидаемого исполнения в текущем</a:t>
            </a:r>
          </a:p>
        </p:txBody>
      </p:sp>
      <p:sp>
        <p:nvSpPr>
          <p:cNvPr id="24" name="Пятиугольник 23"/>
          <p:cNvSpPr/>
          <p:nvPr/>
        </p:nvSpPr>
        <p:spPr>
          <a:xfrm>
            <a:off x="478970" y="1153346"/>
            <a:ext cx="4339773" cy="1081853"/>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Иные документы</a:t>
            </a:r>
          </a:p>
        </p:txBody>
      </p:sp>
    </p:spTree>
    <p:extLst>
      <p:ext uri="{BB962C8B-B14F-4D97-AF65-F5344CB8AC3E}">
        <p14:creationId xmlns:p14="http://schemas.microsoft.com/office/powerpoint/2010/main" val="3375156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06996572"/>
              </p:ext>
            </p:extLst>
          </p:nvPr>
        </p:nvGraphicFramePr>
        <p:xfrm>
          <a:off x="1302898" y="1219869"/>
          <a:ext cx="10025964" cy="5165451"/>
        </p:xfrm>
        <a:graphic>
          <a:graphicData uri="http://schemas.openxmlformats.org/drawingml/2006/table">
            <a:tbl>
              <a:tblPr firstRow="1" bandRow="1">
                <a:tableStyleId>{5C22544A-7EE6-4342-B048-85BDC9FD1C3A}</a:tableStyleId>
              </a:tblPr>
              <a:tblGrid>
                <a:gridCol w="3001995">
                  <a:extLst>
                    <a:ext uri="{9D8B030D-6E8A-4147-A177-3AD203B41FA5}">
                      <a16:colId xmlns:a16="http://schemas.microsoft.com/office/drawing/2014/main" val="20000"/>
                    </a:ext>
                  </a:extLst>
                </a:gridCol>
                <a:gridCol w="908574">
                  <a:extLst>
                    <a:ext uri="{9D8B030D-6E8A-4147-A177-3AD203B41FA5}">
                      <a16:colId xmlns:a16="http://schemas.microsoft.com/office/drawing/2014/main" val="20001"/>
                    </a:ext>
                  </a:extLst>
                </a:gridCol>
                <a:gridCol w="1223079">
                  <a:extLst>
                    <a:ext uri="{9D8B030D-6E8A-4147-A177-3AD203B41FA5}">
                      <a16:colId xmlns:a16="http://schemas.microsoft.com/office/drawing/2014/main" val="20006"/>
                    </a:ext>
                  </a:extLst>
                </a:gridCol>
                <a:gridCol w="1216583">
                  <a:extLst>
                    <a:ext uri="{9D8B030D-6E8A-4147-A177-3AD203B41FA5}">
                      <a16:colId xmlns:a16="http://schemas.microsoft.com/office/drawing/2014/main" val="20002"/>
                    </a:ext>
                  </a:extLst>
                </a:gridCol>
                <a:gridCol w="1255399">
                  <a:extLst>
                    <a:ext uri="{9D8B030D-6E8A-4147-A177-3AD203B41FA5}">
                      <a16:colId xmlns:a16="http://schemas.microsoft.com/office/drawing/2014/main" val="20007"/>
                    </a:ext>
                  </a:extLst>
                </a:gridCol>
                <a:gridCol w="1040002">
                  <a:extLst>
                    <a:ext uri="{9D8B030D-6E8A-4147-A177-3AD203B41FA5}">
                      <a16:colId xmlns:a16="http://schemas.microsoft.com/office/drawing/2014/main" val="20003"/>
                    </a:ext>
                  </a:extLst>
                </a:gridCol>
                <a:gridCol w="1380332">
                  <a:extLst>
                    <a:ext uri="{9D8B030D-6E8A-4147-A177-3AD203B41FA5}">
                      <a16:colId xmlns:a16="http://schemas.microsoft.com/office/drawing/2014/main" val="20004"/>
                    </a:ext>
                  </a:extLst>
                </a:gridCol>
              </a:tblGrid>
              <a:tr h="308911">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rowSpan="2">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Единица измерения</a:t>
                      </a:r>
                    </a:p>
                  </a:txBody>
                  <a:tcPr marL="91448" marR="91448" marT="45726" marB="45726" anchor="ctr">
                    <a:solidFill>
                      <a:schemeClr val="accent2">
                        <a:lumMod val="60000"/>
                        <a:lumOff val="40000"/>
                      </a:schemeClr>
                    </a:solidFill>
                  </a:tcPr>
                </a:tc>
                <a:tc grid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Факт</a:t>
                      </a:r>
                    </a:p>
                  </a:txBody>
                  <a:tcPr marL="5837" marR="5837" marT="5839" marB="0" anchor="ctr" horzOverflow="overflow">
                    <a:solidFill>
                      <a:schemeClr val="accent2">
                        <a:lumMod val="60000"/>
                        <a:lumOff val="40000"/>
                      </a:schemeClr>
                    </a:solidFill>
                  </a:tcPr>
                </a:tc>
                <a:tc h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p>
                    <a:p>
                      <a:pPr algn="ctr"/>
                      <a:r>
                        <a:rPr lang="ru-RU" sz="1200" b="0" dirty="0" smtClean="0">
                          <a:solidFill>
                            <a:schemeClr val="tx1"/>
                          </a:solidFill>
                          <a:effectLst/>
                          <a:latin typeface="Times New Roman" panose="02020603050405020304" pitchFamily="18" charset="0"/>
                          <a:cs typeface="Times New Roman" panose="02020603050405020304" pitchFamily="18" charset="0"/>
                        </a:rPr>
                        <a:t>2023 </a:t>
                      </a:r>
                      <a:r>
                        <a:rPr lang="ru-RU" sz="1200" b="0" dirty="0">
                          <a:solidFill>
                            <a:schemeClr val="tx1"/>
                          </a:solidFill>
                          <a:effectLst/>
                          <a:latin typeface="Times New Roman" panose="02020603050405020304" pitchFamily="18" charset="0"/>
                          <a:cs typeface="Times New Roman" panose="02020603050405020304" pitchFamily="18" charset="0"/>
                        </a:rPr>
                        <a:t>к </a:t>
                      </a:r>
                      <a:r>
                        <a:rPr lang="ru-RU" sz="1200" b="0" dirty="0" smtClean="0">
                          <a:solidFill>
                            <a:schemeClr val="tx1"/>
                          </a:solidFill>
                          <a:effectLst/>
                          <a:latin typeface="Times New Roman" panose="02020603050405020304" pitchFamily="18" charset="0"/>
                          <a:cs typeface="Times New Roman" panose="02020603050405020304" pitchFamily="18" charset="0"/>
                        </a:rPr>
                        <a:t>2022</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Плановые </a:t>
                      </a:r>
                    </a:p>
                    <a:p>
                      <a:pPr algn="ctr"/>
                      <a:r>
                        <a:rPr lang="ru-RU" sz="1200" b="0" dirty="0">
                          <a:solidFill>
                            <a:schemeClr val="tx1"/>
                          </a:solidFill>
                          <a:effectLst/>
                          <a:latin typeface="Times New Roman" panose="02020603050405020304" pitchFamily="18" charset="0"/>
                          <a:cs typeface="Times New Roman" panose="02020603050405020304" pitchFamily="18" charset="0"/>
                        </a:rPr>
                        <a:t> </a:t>
                      </a:r>
                      <a:r>
                        <a:rPr lang="ru-RU" sz="1200" b="0" dirty="0" smtClean="0">
                          <a:solidFill>
                            <a:schemeClr val="tx1"/>
                          </a:solidFill>
                          <a:effectLst/>
                          <a:latin typeface="Times New Roman" panose="02020603050405020304" pitchFamily="18" charset="0"/>
                          <a:cs typeface="Times New Roman" panose="02020603050405020304" pitchFamily="18" charset="0"/>
                        </a:rPr>
                        <a:t>2024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Ожидаемые итоги исполнения </a:t>
                      </a:r>
                      <a:r>
                        <a:rPr lang="ru-RU" sz="1200" b="0" dirty="0" smtClean="0">
                          <a:solidFill>
                            <a:schemeClr val="tx1"/>
                          </a:solidFill>
                          <a:effectLst/>
                          <a:latin typeface="Times New Roman" panose="02020603050405020304" pitchFamily="18" charset="0"/>
                          <a:cs typeface="Times New Roman" panose="02020603050405020304" pitchFamily="18" charset="0"/>
                        </a:rPr>
                        <a:t>2024 </a:t>
                      </a:r>
                      <a:r>
                        <a:rPr lang="ru-RU" sz="1200" b="0" dirty="0">
                          <a:solidFill>
                            <a:schemeClr val="tx1"/>
                          </a:solidFill>
                          <a:effectLst/>
                          <a:latin typeface="Times New Roman" panose="02020603050405020304" pitchFamily="18" charset="0"/>
                          <a:cs typeface="Times New Roman" panose="02020603050405020304" pitchFamily="18" charset="0"/>
                        </a:rPr>
                        <a:t>года</a:t>
                      </a:r>
                    </a:p>
                  </a:txBody>
                  <a:tcPr marL="5837" marR="5837" marT="5839" marB="0" anchor="ctr" horzOverflow="overflow">
                    <a:solidFill>
                      <a:schemeClr val="accent2">
                        <a:lumMod val="60000"/>
                        <a:lumOff val="40000"/>
                      </a:schemeClr>
                    </a:solidFill>
                  </a:tcPr>
                </a:tc>
                <a:extLst>
                  <a:ext uri="{0D108BD9-81ED-4DB2-BD59-A6C34878D82A}">
                    <a16:rowId xmlns:a16="http://schemas.microsoft.com/office/drawing/2014/main" val="10004"/>
                  </a:ext>
                </a:extLst>
              </a:tr>
              <a:tr h="395075">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p>
                      <a:pPr algn="ctr"/>
                      <a:endParaRPr lang="ru-RU" sz="900" b="0" dirty="0">
                        <a:solidFill>
                          <a:schemeClr val="tx1"/>
                        </a:solidFill>
                        <a:effectLst/>
                        <a:latin typeface="Times New Roman" panose="02020603050405020304" pitchFamily="18" charset="0"/>
                        <a:cs typeface="Times New Roman" panose="02020603050405020304" pitchFamily="18" charset="0"/>
                      </a:endParaRPr>
                    </a:p>
                  </a:txBody>
                  <a:tcPr marL="91448" marR="91448" marT="45726" marB="45726" anchor="ctr">
                    <a:solidFill>
                      <a:schemeClr val="accent2">
                        <a:lumMod val="60000"/>
                        <a:lumOff val="40000"/>
                      </a:schemeClr>
                    </a:solidFill>
                  </a:tcPr>
                </a:tc>
                <a:tc>
                  <a:txBody>
                    <a:bodyPr/>
                    <a:lstStyle/>
                    <a:p>
                      <a:pPr algn="ctr"/>
                      <a:r>
                        <a:rPr lang="ru-RU" sz="1200" b="0" dirty="0" smtClean="0">
                          <a:solidFill>
                            <a:schemeClr val="tx1"/>
                          </a:solidFill>
                          <a:effectLst/>
                          <a:latin typeface="Times New Roman" panose="02020603050405020304" pitchFamily="18" charset="0"/>
                          <a:cs typeface="Times New Roman" panose="02020603050405020304" pitchFamily="18" charset="0"/>
                        </a:rPr>
                        <a:t>2022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r>
                        <a:rPr lang="ru-RU" sz="1200" b="0" dirty="0" smtClean="0">
                          <a:solidFill>
                            <a:schemeClr val="tx1"/>
                          </a:solidFill>
                          <a:effectLst/>
                          <a:latin typeface="Times New Roman" panose="02020603050405020304" pitchFamily="18" charset="0"/>
                          <a:cs typeface="Times New Roman" panose="02020603050405020304" pitchFamily="18" charset="0"/>
                        </a:rPr>
                        <a:t>2023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v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vMerge="1">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extLst>
                  <a:ext uri="{0D108BD9-81ED-4DB2-BD59-A6C34878D82A}">
                    <a16:rowId xmlns:a16="http://schemas.microsoft.com/office/drawing/2014/main" val="10000"/>
                  </a:ext>
                </a:extLst>
              </a:tr>
              <a:tr h="779460">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Фонд начисленной заработной платы всех работников </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p>
                      <a:pPr algn="ctr"/>
                      <a:endParaRPr lang="ru-RU" sz="900" b="0" dirty="0">
                        <a:solidFill>
                          <a:schemeClr val="tx1"/>
                        </a:solidFill>
                        <a:effectLst/>
                        <a:latin typeface="Times New Roman" panose="02020603050405020304" pitchFamily="18" charset="0"/>
                        <a:cs typeface="Times New Roman" panose="02020603050405020304" pitchFamily="18" charset="0"/>
                      </a:endParaRPr>
                    </a:p>
                  </a:txBody>
                  <a:tcPr marL="91448" marR="91448" marT="45726" marB="45726" anchor="ct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20 974,1</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24 362,9</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116,2 %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29 377,1</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28 987,6</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1"/>
                  </a:ext>
                </a:extLst>
              </a:tr>
              <a:tr h="648361">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a:t>
                      </a:r>
                      <a:r>
                        <a:rPr lang="ru-RU" sz="1200" b="0" dirty="0">
                          <a:solidFill>
                            <a:schemeClr val="tx1"/>
                          </a:solidFill>
                          <a:effectLst/>
                          <a:latin typeface="Times New Roman" panose="02020603050405020304" pitchFamily="18" charset="0"/>
                          <a:cs typeface="Times New Roman" panose="02020603050405020304" pitchFamily="18" charset="0"/>
                        </a:rPr>
                        <a:t> Фонд заработной платы по крупным и средним организациям</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txBody>
                  <a:tcPr marL="91448" marR="91448" marT="45726" marB="45726" anchor="ctr"/>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17 932,5</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20 853,6</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116,3 %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25 441,4</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25 051,9</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2"/>
                  </a:ext>
                </a:extLst>
              </a:tr>
              <a:tr h="1024091">
                <a:tc>
                  <a:txBody>
                    <a:body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Фонд заработной платы по малым предприятиям (включая микро предприятия)</a:t>
                      </a:r>
                      <a:r>
                        <a:rPr lang="ru-RU" sz="1200" b="0" baseline="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–данные приведены оценочно</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млн. руб.</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3 041,6</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3 509,3</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115,4 %</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3 935,7</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3 935,7</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6"/>
                  </a:ext>
                </a:extLst>
              </a:tr>
              <a:tr h="648361">
                <a:tc>
                  <a:txBody>
                    <a:bodyPr/>
                    <a:lstStyle/>
                    <a:p>
                      <a:pPr algn="just"/>
                      <a:r>
                        <a:rPr lang="ru-RU" sz="1200" b="0" dirty="0">
                          <a:solidFill>
                            <a:schemeClr val="tx1"/>
                          </a:solidFill>
                          <a:effectLst/>
                          <a:latin typeface="Times New Roman" panose="02020603050405020304" pitchFamily="18" charset="0"/>
                          <a:cs typeface="Times New Roman" panose="02020603050405020304" pitchFamily="18" charset="0"/>
                        </a:rPr>
                        <a:t>Среднемесячная заработная плата работников по крупным и средним организациям  </a:t>
                      </a:r>
                    </a:p>
                  </a:txBody>
                  <a:tcPr marL="5837" marR="5837" marT="5839" marB="0" anchor="ctr" horzOverflow="overflow"/>
                </a:tc>
                <a:tc>
                  <a:txBody>
                    <a:bodyPr/>
                    <a:lstStyle/>
                    <a:p>
                      <a:pPr algn="ctr"/>
                      <a:r>
                        <a:rPr lang="ru-RU" sz="900" b="0" dirty="0" smtClean="0">
                          <a:solidFill>
                            <a:schemeClr val="tx1"/>
                          </a:solidFill>
                          <a:effectLst/>
                          <a:latin typeface="Times New Roman" panose="02020603050405020304" pitchFamily="18" charset="0"/>
                          <a:cs typeface="Times New Roman" panose="02020603050405020304" pitchFamily="18" charset="0"/>
                        </a:rPr>
                        <a:t>руб</a:t>
                      </a:r>
                      <a:r>
                        <a:rPr lang="ru-RU" sz="900" b="0" dirty="0">
                          <a:solidFill>
                            <a:schemeClr val="tx1"/>
                          </a:solidFill>
                          <a:effectLst/>
                          <a:latin typeface="Times New Roman" panose="02020603050405020304" pitchFamily="18" charset="0"/>
                          <a:cs typeface="Times New Roman" panose="02020603050405020304" pitchFamily="18" charset="0"/>
                        </a:rPr>
                        <a:t>.</a:t>
                      </a:r>
                    </a:p>
                  </a:txBody>
                  <a:tcPr marL="91448" marR="91448" marT="45726" marB="45726" anchor="ct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63 742,3</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74 334,8</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116,6 %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93 065,1</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89 592,5</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7"/>
                  </a:ext>
                </a:extLst>
              </a:tr>
              <a:tr h="1361192">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just"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Объем отгруженных товаров собственного производства, выполненных работ и услуг собственными силами по промышленным видам деятельности</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77 969,3</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83 859,7</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107,6 %</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98 523,4</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100 036,0</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3"/>
                  </a:ext>
                </a:extLst>
              </a:tr>
            </a:tbl>
          </a:graphicData>
        </a:graphic>
      </p:graphicFrame>
      <p:sp>
        <p:nvSpPr>
          <p:cNvPr id="4" name="Заголовок 3"/>
          <p:cNvSpPr>
            <a:spLocks noGrp="1"/>
          </p:cNvSpPr>
          <p:nvPr>
            <p:ph type="title"/>
          </p:nvPr>
        </p:nvSpPr>
        <p:spPr>
          <a:xfrm>
            <a:off x="1162712" y="125322"/>
            <a:ext cx="9366421" cy="923153"/>
          </a:xfrm>
        </p:spPr>
        <p:txBody>
          <a:bodyPr anchor="ctr"/>
          <a:lstStyle/>
          <a:p>
            <a:pPr algn="ctr"/>
            <a: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Информация </a:t>
            </a:r>
            <a:r>
              <a:rPr lang="ru-RU" altLang="ru-RU" sz="2000" u="sng" dirty="0" smtClean="0">
                <a:solidFill>
                  <a:schemeClr val="accent2"/>
                </a:solidFill>
                <a:latin typeface="Times New Roman" panose="02020603050405020304" pitchFamily="18" charset="0"/>
                <a:cs typeface="Times New Roman" panose="02020603050405020304" pitchFamily="18" charset="0"/>
                <a:hlinkClick r:id="rId3" action="ppaction://hlinksldjump"/>
              </a:rPr>
              <a:t>о выполнении основных </a:t>
            </a:r>
            <a: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показателях </a:t>
            </a:r>
            <a:b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br>
            <a:r>
              <a:rPr lang="ru-RU" alt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социально-экономического развития </a:t>
            </a:r>
            <a: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
            </a:r>
            <a:b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br>
            <a:r>
              <a:rPr lang="ru-RU" sz="2000" u="sng" dirty="0">
                <a:solidFill>
                  <a:schemeClr val="accent2"/>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a:t>
            </a:r>
            <a:endParaRPr lang="ru-RU" sz="2000" dirty="0">
              <a:latin typeface="Times New Roman" panose="02020603050405020304" pitchFamily="18" charset="0"/>
              <a:cs typeface="Times New Roman" panose="02020603050405020304" pitchFamily="18" charset="0"/>
            </a:endParaRPr>
          </a:p>
        </p:txBody>
      </p:sp>
      <p:sp>
        <p:nvSpPr>
          <p:cNvPr id="5" name="Номер слайда 2"/>
          <p:cNvSpPr>
            <a:spLocks noGrp="1"/>
          </p:cNvSpPr>
          <p:nvPr>
            <p:ph type="sldNum" sz="quarter" idx="12"/>
          </p:nvPr>
        </p:nvSpPr>
        <p:spPr>
          <a:xfrm>
            <a:off x="11363696" y="6455739"/>
            <a:ext cx="294460" cy="187367"/>
          </a:xfrm>
        </p:spPr>
        <p:txBody>
          <a:bodyPr/>
          <a:lstStyle/>
          <a:p>
            <a:r>
              <a:rPr lang="ru-RU" dirty="0">
                <a:solidFill>
                  <a:prstClr val="white"/>
                </a:solidFill>
              </a:rPr>
              <a:t>17</a:t>
            </a:r>
            <a:endParaRPr lang="en-US" dirty="0">
              <a:solidFill>
                <a:prstClr val="white"/>
              </a:solidFill>
            </a:endParaRPr>
          </a:p>
        </p:txBody>
      </p:sp>
      <p:sp>
        <p:nvSpPr>
          <p:cNvPr id="2" name="Прямоугольник 1"/>
          <p:cNvSpPr/>
          <p:nvPr/>
        </p:nvSpPr>
        <p:spPr>
          <a:xfrm>
            <a:off x="418011" y="6217920"/>
            <a:ext cx="827315" cy="574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1227909" y="6374674"/>
            <a:ext cx="383177"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120337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9EC71654-96A5-4280-94F3-931C61A9F92C}" type="slidenum">
              <a:rPr lang="en-US" smtClean="0">
                <a:solidFill>
                  <a:prstClr val="white"/>
                </a:solidFill>
              </a:rPr>
              <a:pPr/>
              <a:t>18</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976146796"/>
              </p:ext>
            </p:extLst>
          </p:nvPr>
        </p:nvGraphicFramePr>
        <p:xfrm>
          <a:off x="1433300" y="1243914"/>
          <a:ext cx="9751167" cy="5376053"/>
        </p:xfrm>
        <a:graphic>
          <a:graphicData uri="http://schemas.openxmlformats.org/drawingml/2006/table">
            <a:tbl>
              <a:tblPr firstRow="1" bandRow="1">
                <a:tableStyleId>{5C22544A-7EE6-4342-B048-85BDC9FD1C3A}</a:tableStyleId>
              </a:tblPr>
              <a:tblGrid>
                <a:gridCol w="2801895">
                  <a:extLst>
                    <a:ext uri="{9D8B030D-6E8A-4147-A177-3AD203B41FA5}">
                      <a16:colId xmlns:a16="http://schemas.microsoft.com/office/drawing/2014/main" val="20000"/>
                    </a:ext>
                  </a:extLst>
                </a:gridCol>
                <a:gridCol w="870058">
                  <a:extLst>
                    <a:ext uri="{9D8B030D-6E8A-4147-A177-3AD203B41FA5}">
                      <a16:colId xmlns:a16="http://schemas.microsoft.com/office/drawing/2014/main" val="20006"/>
                    </a:ext>
                  </a:extLst>
                </a:gridCol>
                <a:gridCol w="1037419">
                  <a:extLst>
                    <a:ext uri="{9D8B030D-6E8A-4147-A177-3AD203B41FA5}">
                      <a16:colId xmlns:a16="http://schemas.microsoft.com/office/drawing/2014/main" val="20001"/>
                    </a:ext>
                  </a:extLst>
                </a:gridCol>
                <a:gridCol w="1149962">
                  <a:extLst>
                    <a:ext uri="{9D8B030D-6E8A-4147-A177-3AD203B41FA5}">
                      <a16:colId xmlns:a16="http://schemas.microsoft.com/office/drawing/2014/main" val="20007"/>
                    </a:ext>
                  </a:extLst>
                </a:gridCol>
                <a:gridCol w="1022189">
                  <a:extLst>
                    <a:ext uri="{9D8B030D-6E8A-4147-A177-3AD203B41FA5}">
                      <a16:colId xmlns:a16="http://schemas.microsoft.com/office/drawing/2014/main" val="20002"/>
                    </a:ext>
                  </a:extLst>
                </a:gridCol>
                <a:gridCol w="1395631">
                  <a:extLst>
                    <a:ext uri="{9D8B030D-6E8A-4147-A177-3AD203B41FA5}">
                      <a16:colId xmlns:a16="http://schemas.microsoft.com/office/drawing/2014/main" val="20008"/>
                    </a:ext>
                  </a:extLst>
                </a:gridCol>
                <a:gridCol w="1474013">
                  <a:extLst>
                    <a:ext uri="{9D8B030D-6E8A-4147-A177-3AD203B41FA5}">
                      <a16:colId xmlns:a16="http://schemas.microsoft.com/office/drawing/2014/main" val="20003"/>
                    </a:ext>
                  </a:extLst>
                </a:gridCol>
              </a:tblGrid>
              <a:tr h="395015">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rowSpan="2">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Единица измерения</a:t>
                      </a:r>
                    </a:p>
                  </a:txBody>
                  <a:tcPr marL="91448" marR="91448" marT="45726" marB="45726" anchor="ctr">
                    <a:solidFill>
                      <a:schemeClr val="accent2">
                        <a:lumMod val="60000"/>
                        <a:lumOff val="40000"/>
                      </a:schemeClr>
                    </a:solidFill>
                  </a:tcPr>
                </a:tc>
                <a:tc grid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Факт</a:t>
                      </a:r>
                    </a:p>
                  </a:txBody>
                  <a:tcPr marL="5837" marR="5837" marT="5839" marB="0" anchor="ctr" horzOverflow="overflow">
                    <a:solidFill>
                      <a:schemeClr val="accent2">
                        <a:lumMod val="60000"/>
                        <a:lumOff val="40000"/>
                      </a:schemeClr>
                    </a:solidFill>
                  </a:tcPr>
                </a:tc>
                <a:tc hMerge="1">
                  <a:txBody>
                    <a:bodyPr/>
                    <a:lstStyle/>
                    <a:p>
                      <a:pPr algn="ct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p>
                    <a:p>
                      <a:pPr algn="ctr"/>
                      <a:r>
                        <a:rPr lang="ru-RU" sz="1200" b="0" dirty="0" smtClean="0">
                          <a:solidFill>
                            <a:schemeClr val="tx1"/>
                          </a:solidFill>
                          <a:effectLst/>
                          <a:latin typeface="Times New Roman" panose="02020603050405020304" pitchFamily="18" charset="0"/>
                          <a:cs typeface="Times New Roman" panose="02020603050405020304" pitchFamily="18" charset="0"/>
                        </a:rPr>
                        <a:t>2023 </a:t>
                      </a:r>
                      <a:r>
                        <a:rPr lang="ru-RU" sz="1200" b="0" dirty="0">
                          <a:solidFill>
                            <a:schemeClr val="tx1"/>
                          </a:solidFill>
                          <a:effectLst/>
                          <a:latin typeface="Times New Roman" panose="02020603050405020304" pitchFamily="18" charset="0"/>
                          <a:cs typeface="Times New Roman" panose="02020603050405020304" pitchFamily="18" charset="0"/>
                        </a:rPr>
                        <a:t>к </a:t>
                      </a:r>
                      <a:r>
                        <a:rPr lang="ru-RU" sz="1200" b="0" dirty="0" smtClean="0">
                          <a:solidFill>
                            <a:schemeClr val="tx1"/>
                          </a:solidFill>
                          <a:effectLst/>
                          <a:latin typeface="Times New Roman" panose="02020603050405020304" pitchFamily="18" charset="0"/>
                          <a:cs typeface="Times New Roman" panose="02020603050405020304" pitchFamily="18" charset="0"/>
                        </a:rPr>
                        <a:t>2022</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Плановые показатели </a:t>
                      </a:r>
                    </a:p>
                    <a:p>
                      <a:pPr algn="ctr"/>
                      <a:r>
                        <a:rPr lang="ru-RU" sz="1200" b="0" dirty="0">
                          <a:solidFill>
                            <a:schemeClr val="tx1"/>
                          </a:solidFill>
                          <a:effectLst/>
                          <a:latin typeface="Times New Roman" panose="02020603050405020304" pitchFamily="18" charset="0"/>
                          <a:cs typeface="Times New Roman" panose="02020603050405020304" pitchFamily="18" charset="0"/>
                        </a:rPr>
                        <a:t> </a:t>
                      </a:r>
                      <a:r>
                        <a:rPr lang="ru-RU" sz="1200" b="0" dirty="0" smtClean="0">
                          <a:solidFill>
                            <a:schemeClr val="tx1"/>
                          </a:solidFill>
                          <a:effectLst/>
                          <a:latin typeface="Times New Roman" panose="02020603050405020304" pitchFamily="18" charset="0"/>
                          <a:cs typeface="Times New Roman" panose="02020603050405020304" pitchFamily="18" charset="0"/>
                        </a:rPr>
                        <a:t>2024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rowSpan="2">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Ожидаемые итоги исполнения </a:t>
                      </a:r>
                      <a:r>
                        <a:rPr lang="ru-RU" sz="1200" b="0" dirty="0" smtClean="0">
                          <a:solidFill>
                            <a:schemeClr val="tx1"/>
                          </a:solidFill>
                          <a:effectLst/>
                          <a:latin typeface="Times New Roman" panose="02020603050405020304" pitchFamily="18" charset="0"/>
                          <a:cs typeface="Times New Roman" panose="02020603050405020304" pitchFamily="18" charset="0"/>
                        </a:rPr>
                        <a:t>2024 </a:t>
                      </a:r>
                      <a:r>
                        <a:rPr lang="ru-RU" sz="1200" b="0" dirty="0">
                          <a:solidFill>
                            <a:schemeClr val="tx1"/>
                          </a:solidFill>
                          <a:effectLst/>
                          <a:latin typeface="Times New Roman" panose="02020603050405020304" pitchFamily="18" charset="0"/>
                          <a:cs typeface="Times New Roman" panose="02020603050405020304" pitchFamily="18" charset="0"/>
                        </a:rPr>
                        <a:t>года</a:t>
                      </a:r>
                    </a:p>
                  </a:txBody>
                  <a:tcPr marL="5837" marR="5837" marT="5839" marB="0" anchor="ctr" horzOverflow="overflow">
                    <a:solidFill>
                      <a:schemeClr val="accent2">
                        <a:lumMod val="60000"/>
                        <a:lumOff val="40000"/>
                      </a:schemeClr>
                    </a:solidFill>
                  </a:tcPr>
                </a:tc>
                <a:extLst>
                  <a:ext uri="{0D108BD9-81ED-4DB2-BD59-A6C34878D82A}">
                    <a16:rowId xmlns:a16="http://schemas.microsoft.com/office/drawing/2014/main" val="10000"/>
                  </a:ext>
                </a:extLst>
              </a:tr>
              <a:tr h="533533">
                <a:tc vMerge="1">
                  <a:txBody>
                    <a:bodyPr/>
                    <a:lstStyle/>
                    <a:p>
                      <a:endParaRPr lang="ru-RU"/>
                    </a:p>
                  </a:txBody>
                  <a:tcPr/>
                </a:tc>
                <a:tc vMerge="1">
                  <a:txBody>
                    <a:bodyPr/>
                    <a:lstStyle/>
                    <a:p>
                      <a:endParaRPr lang="ru-RU"/>
                    </a:p>
                  </a:txBody>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r>
                        <a:rPr lang="ru-RU" sz="1200" b="0" dirty="0" smtClean="0">
                          <a:solidFill>
                            <a:schemeClr val="tx1"/>
                          </a:solidFill>
                          <a:effectLst/>
                          <a:latin typeface="Times New Roman" panose="02020603050405020304" pitchFamily="18" charset="0"/>
                          <a:cs typeface="Times New Roman" panose="02020603050405020304" pitchFamily="18" charset="0"/>
                        </a:rPr>
                        <a:t>2022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a:txBody>
                    <a:bodyPr/>
                    <a:lstStyle/>
                    <a:p>
                      <a:pPr algn="ctr"/>
                      <a:r>
                        <a:rPr lang="ru-RU" sz="1200" b="0" dirty="0">
                          <a:solidFill>
                            <a:schemeClr val="tx1"/>
                          </a:solidFill>
                          <a:effectLst/>
                          <a:latin typeface="Times New Roman" panose="02020603050405020304" pitchFamily="18" charset="0"/>
                          <a:cs typeface="Times New Roman" panose="02020603050405020304" pitchFamily="18" charset="0"/>
                        </a:rPr>
                        <a:t> </a:t>
                      </a:r>
                      <a:r>
                        <a:rPr lang="ru-RU" sz="1200" b="0" dirty="0" smtClean="0">
                          <a:solidFill>
                            <a:schemeClr val="tx1"/>
                          </a:solidFill>
                          <a:effectLst/>
                          <a:latin typeface="Times New Roman" panose="02020603050405020304" pitchFamily="18" charset="0"/>
                          <a:cs typeface="Times New Roman" panose="02020603050405020304" pitchFamily="18" charset="0"/>
                        </a:rPr>
                        <a:t>2023 </a:t>
                      </a:r>
                      <a:r>
                        <a:rPr lang="ru-RU" sz="1200" b="0" dirty="0">
                          <a:solidFill>
                            <a:schemeClr val="tx1"/>
                          </a:solidFill>
                          <a:effectLst/>
                          <a:latin typeface="Times New Roman" panose="02020603050405020304" pitchFamily="18" charset="0"/>
                          <a:cs typeface="Times New Roman" panose="02020603050405020304" pitchFamily="18" charset="0"/>
                        </a:rPr>
                        <a:t>год</a:t>
                      </a:r>
                    </a:p>
                  </a:txBody>
                  <a:tcPr marL="5837" marR="5837" marT="5839" marB="0" anchor="ctr" horzOverflow="overflow">
                    <a:solidFill>
                      <a:schemeClr val="accent2">
                        <a:lumMod val="60000"/>
                        <a:lumOff val="40000"/>
                      </a:schemeClr>
                    </a:solid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1"/>
                  </a:ext>
                </a:extLst>
              </a:tr>
              <a:tr h="601920">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r>
                        <a:rPr lang="ru-RU" sz="1200" b="0" dirty="0">
                          <a:solidFill>
                            <a:schemeClr val="tx1"/>
                          </a:solidFill>
                          <a:effectLst/>
                          <a:latin typeface="Times New Roman" panose="02020603050405020304" pitchFamily="18" charset="0"/>
                          <a:cs typeface="Times New Roman" panose="02020603050405020304" pitchFamily="18" charset="0"/>
                        </a:rPr>
                        <a:t>Численность постоянного населения (на</a:t>
                      </a:r>
                      <a:r>
                        <a:rPr lang="ru-RU" sz="1200" b="0" baseline="0" dirty="0">
                          <a:solidFill>
                            <a:schemeClr val="tx1"/>
                          </a:solidFill>
                          <a:effectLst/>
                          <a:latin typeface="Times New Roman" panose="02020603050405020304" pitchFamily="18" charset="0"/>
                          <a:cs typeface="Times New Roman" panose="02020603050405020304" pitchFamily="18" charset="0"/>
                        </a:rPr>
                        <a:t> конец года)</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algn="ctr"/>
                      <a:r>
                        <a:rPr lang="ru-RU" sz="1200" dirty="0">
                          <a:latin typeface="Times New Roman" panose="02020603050405020304" pitchFamily="18" charset="0"/>
                          <a:cs typeface="Times New Roman" panose="02020603050405020304" pitchFamily="18" charset="0"/>
                        </a:rPr>
                        <a:t>160 613</a:t>
                      </a: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160 755</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100,1 %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160 857</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161 865</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2"/>
                  </a:ext>
                </a:extLst>
              </a:tr>
              <a:tr h="456965">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a:t>
                      </a:r>
                      <a:r>
                        <a:rPr lang="en-US" sz="1200" b="0" dirty="0">
                          <a:solidFill>
                            <a:schemeClr val="tx1"/>
                          </a:solidFill>
                          <a:effectLst/>
                          <a:latin typeface="Times New Roman" panose="02020603050405020304" pitchFamily="18" charset="0"/>
                          <a:cs typeface="Times New Roman" panose="02020603050405020304" pitchFamily="18" charset="0"/>
                        </a:rPr>
                        <a:t>: </a:t>
                      </a:r>
                      <a:r>
                        <a:rPr lang="ru-RU" sz="1200" b="0" dirty="0">
                          <a:solidFill>
                            <a:schemeClr val="tx1"/>
                          </a:solidFill>
                          <a:effectLst/>
                          <a:latin typeface="Times New Roman" panose="02020603050405020304" pitchFamily="18" charset="0"/>
                          <a:cs typeface="Times New Roman" panose="02020603050405020304" pitchFamily="18" charset="0"/>
                        </a:rPr>
                        <a:t>Число</a:t>
                      </a:r>
                      <a:r>
                        <a:rPr lang="ru-RU" sz="1200" b="0" baseline="0" dirty="0">
                          <a:solidFill>
                            <a:schemeClr val="tx1"/>
                          </a:solidFill>
                          <a:effectLst/>
                          <a:latin typeface="Times New Roman" panose="02020603050405020304" pitchFamily="18" charset="0"/>
                          <a:cs typeface="Times New Roman" panose="02020603050405020304" pitchFamily="18" charset="0"/>
                        </a:rPr>
                        <a:t> родившихся</a:t>
                      </a:r>
                      <a:endParaRPr lang="ru-RU" sz="1200" b="0" dirty="0">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algn="ctr"/>
                      <a:r>
                        <a:rPr lang="ru-RU" sz="1200" dirty="0">
                          <a:latin typeface="Times New Roman" panose="02020603050405020304" pitchFamily="18" charset="0"/>
                          <a:cs typeface="Times New Roman" panose="02020603050405020304" pitchFamily="18" charset="0"/>
                        </a:rPr>
                        <a:t>1 178</a:t>
                      </a: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1 139</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96,7 %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1 088</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1 098</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4"/>
                  </a:ext>
                </a:extLst>
              </a:tr>
              <a:tr h="530797">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 Число умерших</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algn="ctr"/>
                      <a:r>
                        <a:rPr lang="ru-RU" sz="1200" dirty="0">
                          <a:latin typeface="Times New Roman" panose="02020603050405020304" pitchFamily="18" charset="0"/>
                          <a:cs typeface="Times New Roman" panose="02020603050405020304" pitchFamily="18" charset="0"/>
                        </a:rPr>
                        <a:t>2 260</a:t>
                      </a: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2 073</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91,7 %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2 226</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2 194</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5"/>
                  </a:ext>
                </a:extLst>
              </a:tr>
              <a:tr h="474356">
                <a:tc>
                  <a:txBody>
                    <a:bodyPr/>
                    <a:lstStyle/>
                    <a:p>
                      <a:r>
                        <a:rPr lang="ru-RU" sz="1200" b="0" dirty="0">
                          <a:solidFill>
                            <a:schemeClr val="tx1"/>
                          </a:solidFill>
                          <a:effectLst/>
                          <a:latin typeface="Times New Roman" panose="02020603050405020304" pitchFamily="18" charset="0"/>
                          <a:cs typeface="Times New Roman" panose="02020603050405020304" pitchFamily="18" charset="0"/>
                        </a:rPr>
                        <a:t>Справочно: Миграционный прирост (убыль) населения</a:t>
                      </a:r>
                    </a:p>
                  </a:txBody>
                  <a:tcPr marL="5837" marR="5837" marT="5839" marB="0" anchor="ctr" horzOverflow="overflow"/>
                </a:tc>
                <a:tc>
                  <a:txBody>
                    <a:bodyPr/>
                    <a:lstStyle/>
                    <a:p>
                      <a:pPr algn="ctr"/>
                      <a:r>
                        <a:rPr lang="ru-RU" sz="900" b="0" dirty="0">
                          <a:solidFill>
                            <a:schemeClr val="tx1"/>
                          </a:solidFill>
                          <a:effectLst/>
                          <a:latin typeface="Times New Roman" panose="02020603050405020304" pitchFamily="18" charset="0"/>
                          <a:cs typeface="Times New Roman" panose="02020603050405020304" pitchFamily="18" charset="0"/>
                        </a:rPr>
                        <a:t>чел.</a:t>
                      </a:r>
                    </a:p>
                  </a:txBody>
                  <a:tcPr marL="91448" marR="91448" marT="45726" marB="45726" anchor="ctr"/>
                </a:tc>
                <a:tc>
                  <a:txBody>
                    <a:bodyPr/>
                    <a:lstStyle/>
                    <a:p>
                      <a:pPr algn="ctr"/>
                      <a:r>
                        <a:rPr lang="ru-RU" sz="1200" dirty="0">
                          <a:latin typeface="Times New Roman" panose="02020603050405020304" pitchFamily="18" charset="0"/>
                          <a:cs typeface="Times New Roman" panose="02020603050405020304" pitchFamily="18" charset="0"/>
                        </a:rPr>
                        <a:t>424</a:t>
                      </a: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1 076</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253,8 %</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1 240</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2 206</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6"/>
                  </a:ext>
                </a:extLst>
              </a:tr>
              <a:tr h="792636">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Ввод в эксплуатацию жилых домов, построенных за счет всех источников финансирования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тыс. кв. м. общей площади</a:t>
                      </a:r>
                    </a:p>
                  </a:txBody>
                  <a:tcPr marL="5837" marR="5837" marT="5839" marB="0" anchor="ctr" horzOverflow="overflow"/>
                </a:tc>
                <a:tc>
                  <a:txBody>
                    <a:bodyPr/>
                    <a:lstStyle/>
                    <a:p>
                      <a:pPr algn="ctr"/>
                      <a:r>
                        <a:rPr lang="ru-RU" sz="1200" dirty="0">
                          <a:latin typeface="Times New Roman" panose="02020603050405020304" pitchFamily="18" charset="0"/>
                          <a:cs typeface="Times New Roman" panose="02020603050405020304" pitchFamily="18" charset="0"/>
                        </a:rPr>
                        <a:t>164,91</a:t>
                      </a: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152,45</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92,4</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149,0</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163,0</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3"/>
                  </a:ext>
                </a:extLst>
              </a:tr>
              <a:tr h="584264">
                <a:tc>
                  <a:txBody>
                    <a:bodyPr/>
                    <a:lstStyle/>
                    <a:p>
                      <a:pPr marL="0" marR="0" lvl="0" indent="0" algn="just"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Индекс потребительских цен</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процент к соответствующему периоду предыдущего </a:t>
                      </a:r>
                      <a:r>
                        <a:rPr kumimoji="0" lang="ru-RU" altLang="ru-RU" sz="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года</a:t>
                      </a:r>
                      <a:endParaRPr kumimoji="0" lang="ru-RU" altLang="ru-RU" sz="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117,70</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200" dirty="0" smtClean="0">
                          <a:latin typeface="Times New Roman" panose="02020603050405020304" pitchFamily="18" charset="0"/>
                          <a:cs typeface="Times New Roman" panose="02020603050405020304" pitchFamily="18" charset="0"/>
                        </a:rPr>
                        <a:t>107,67</a:t>
                      </a:r>
                      <a:endParaRPr lang="ru-RU" sz="1200"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106,6</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106,18</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363813137"/>
                  </a:ext>
                </a:extLst>
              </a:tr>
              <a:tr h="914432">
                <a:tc>
                  <a:txBody>
                    <a:bodyPr/>
                    <a:lstStyle/>
                    <a:p>
                      <a:pPr marL="0" marR="0" lvl="0" indent="0" algn="just"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Инвестиции в основной капитал за счет всех источников финансирования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млн. руб.</a:t>
                      </a:r>
                    </a:p>
                  </a:txBody>
                  <a:tcPr marL="5837" marR="5837" marT="5839" marB="0" anchor="ctr" horzOverflow="overflow"/>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13 985,13</a:t>
                      </a:r>
                      <a:endParaRPr lang="ru-RU" sz="1200" dirty="0">
                        <a:solidFill>
                          <a:schemeClr val="tx1"/>
                        </a:solidFill>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17 336,01</a:t>
                      </a:r>
                      <a:endParaRPr lang="ru-RU" sz="1200" dirty="0">
                        <a:solidFill>
                          <a:schemeClr val="tx1"/>
                        </a:solidFill>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123,96</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18 867,4</a:t>
                      </a:r>
                      <a:endParaRPr kumimoji="0" lang="ru-RU" altLang="ru-RU"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21 138,8</a:t>
                      </a:r>
                      <a:endParaRPr kumimoji="0" lang="ru-RU" altLang="ru-RU"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7"/>
                  </a:ext>
                </a:extLst>
              </a:tr>
            </a:tbl>
          </a:graphicData>
        </a:graphic>
      </p:graphicFrame>
      <p:sp>
        <p:nvSpPr>
          <p:cNvPr id="4" name="Заголовок 3"/>
          <p:cNvSpPr>
            <a:spLocks noGrp="1"/>
          </p:cNvSpPr>
          <p:nvPr>
            <p:ph type="title"/>
          </p:nvPr>
        </p:nvSpPr>
        <p:spPr>
          <a:xfrm>
            <a:off x="1433300" y="190636"/>
            <a:ext cx="9366421" cy="923153"/>
          </a:xfrm>
        </p:spPr>
        <p:txBody>
          <a:bodyPr/>
          <a:lstStyle/>
          <a:p>
            <a:pPr algn="ctr"/>
            <a:r>
              <a:rPr lang="ru-RU" altLang="ru-RU" sz="2000" u="sng" dirty="0">
                <a:solidFill>
                  <a:srgbClr val="0072C7"/>
                </a:solidFill>
                <a:latin typeface="Times New Roman" panose="02020603050405020304" pitchFamily="18" charset="0"/>
                <a:cs typeface="Times New Roman" panose="02020603050405020304" pitchFamily="18" charset="0"/>
              </a:rPr>
              <a:t>Информация </a:t>
            </a:r>
            <a:r>
              <a:rPr lang="ru-RU" altLang="ru-RU" sz="2000" u="sng" dirty="0" smtClean="0">
                <a:solidFill>
                  <a:srgbClr val="0072C7"/>
                </a:solidFill>
                <a:latin typeface="Times New Roman" panose="02020603050405020304" pitchFamily="18" charset="0"/>
                <a:cs typeface="Times New Roman" panose="02020603050405020304" pitchFamily="18" charset="0"/>
              </a:rPr>
              <a:t>о ВЫПОЛНЕНИИ </a:t>
            </a:r>
            <a:r>
              <a:rPr lang="ru-RU" altLang="ru-RU" sz="2000" u="sng" dirty="0">
                <a:solidFill>
                  <a:srgbClr val="0072C7"/>
                </a:solidFill>
                <a:latin typeface="Times New Roman" panose="02020603050405020304" pitchFamily="18" charset="0"/>
                <a:cs typeface="Times New Roman" panose="02020603050405020304" pitchFamily="18" charset="0"/>
              </a:rPr>
              <a:t>основных показателях</a:t>
            </a:r>
            <a:br>
              <a:rPr lang="ru-RU" altLang="ru-RU" sz="2000" u="sng" dirty="0">
                <a:solidFill>
                  <a:srgbClr val="0072C7"/>
                </a:solidFill>
                <a:latin typeface="Times New Roman" panose="02020603050405020304" pitchFamily="18" charset="0"/>
                <a:cs typeface="Times New Roman" panose="02020603050405020304" pitchFamily="18" charset="0"/>
              </a:rPr>
            </a:br>
            <a:r>
              <a:rPr lang="ru-RU" altLang="ru-RU" sz="2000" u="sng" dirty="0">
                <a:solidFill>
                  <a:srgbClr val="0072C7"/>
                </a:solidFill>
                <a:latin typeface="Times New Roman" panose="02020603050405020304" pitchFamily="18" charset="0"/>
                <a:cs typeface="Times New Roman" panose="02020603050405020304" pitchFamily="18" charset="0"/>
              </a:rPr>
              <a:t> социально-экономического развития </a:t>
            </a:r>
            <a:r>
              <a:rPr lang="ru-RU" sz="2000" u="sng" dirty="0">
                <a:solidFill>
                  <a:srgbClr val="0072C7"/>
                </a:solidFill>
                <a:latin typeface="Times New Roman" panose="02020603050405020304" pitchFamily="18" charset="0"/>
                <a:cs typeface="Times New Roman" panose="02020603050405020304" pitchFamily="18" charset="0"/>
              </a:rPr>
              <a:t> </a:t>
            </a:r>
            <a:br>
              <a:rPr lang="ru-RU" sz="2000" u="sng" dirty="0">
                <a:solidFill>
                  <a:srgbClr val="0072C7"/>
                </a:solidFill>
                <a:latin typeface="Times New Roman" panose="02020603050405020304" pitchFamily="18" charset="0"/>
                <a:cs typeface="Times New Roman" panose="02020603050405020304" pitchFamily="18" charset="0"/>
              </a:rPr>
            </a:br>
            <a:r>
              <a:rPr lang="ru-RU" sz="2000" u="sng" dirty="0">
                <a:solidFill>
                  <a:srgbClr val="0072C7"/>
                </a:solidFill>
                <a:latin typeface="Times New Roman" panose="02020603050405020304" pitchFamily="18" charset="0"/>
                <a:cs typeface="Times New Roman" panose="02020603050405020304" pitchFamily="18" charset="0"/>
              </a:rPr>
              <a:t>городского округа Воскресенск</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39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19</a:t>
            </a:fld>
            <a:endParaRPr lang="en-US" dirty="0">
              <a:solidFill>
                <a:prstClr val="white"/>
              </a:solidFill>
            </a:endParaRPr>
          </a:p>
        </p:txBody>
      </p:sp>
      <p:sp>
        <p:nvSpPr>
          <p:cNvPr id="3" name="Объект 2"/>
          <p:cNvSpPr>
            <a:spLocks noGrp="1"/>
          </p:cNvSpPr>
          <p:nvPr>
            <p:ph idx="1"/>
          </p:nvPr>
        </p:nvSpPr>
        <p:spPr>
          <a:xfrm>
            <a:off x="515938" y="850431"/>
            <a:ext cx="11272788" cy="5500465"/>
          </a:xfrm>
        </p:spPr>
        <p:txBody>
          <a:bodyPr>
            <a:normAutofit/>
          </a:bodyPr>
          <a:lstStyle/>
          <a:p>
            <a:pPr marL="0" indent="0" algn="just">
              <a:buNone/>
            </a:pPr>
            <a:r>
              <a:rPr lang="ru-RU" sz="1200" dirty="0"/>
              <a:t>Под</a:t>
            </a:r>
            <a:r>
              <a:rPr lang="ru-RU" sz="1200" u="sng" dirty="0"/>
              <a:t> долговой политикой </a:t>
            </a:r>
            <a:r>
              <a:rPr lang="ru-RU" sz="1200" dirty="0"/>
              <a:t>понимается стратегия управления муниципальными заимствованиями городского округа Воскресенск Московской области, направленная на эффективное регулирование муниципального долга городского округа, поддержание его объема на оптимальном уровне, минимизацию стоимости его обслуживания и равномерного распределения во времени платежей, связанных с погашением и обслуживанием муниципального долга, а также снижения влияния долговой нагрузки на бюджет городского округа.</a:t>
            </a:r>
          </a:p>
          <a:p>
            <a:pPr marL="0" indent="0" algn="ctr">
              <a:lnSpc>
                <a:spcPct val="110000"/>
              </a:lnSpc>
              <a:spcBef>
                <a:spcPts val="0"/>
              </a:spcBef>
              <a:buNone/>
            </a:pPr>
            <a:r>
              <a:rPr lang="ru-RU" sz="1200" dirty="0"/>
              <a:t>Долговая политика городского округа за </a:t>
            </a:r>
            <a:r>
              <a:rPr lang="ru-RU" sz="1200" dirty="0" smtClean="0"/>
              <a:t>2024 год </a:t>
            </a:r>
            <a:r>
              <a:rPr lang="ru-RU" sz="1200" dirty="0"/>
              <a:t>была направлена на:</a:t>
            </a:r>
          </a:p>
          <a:p>
            <a:pPr marL="0" indent="0">
              <a:lnSpc>
                <a:spcPct val="110000"/>
              </a:lnSpc>
              <a:spcBef>
                <a:spcPts val="0"/>
              </a:spcBef>
              <a:buNone/>
            </a:pPr>
            <a:r>
              <a:rPr lang="ru-RU" sz="1200" dirty="0"/>
              <a:t>-поддержание умеренной долговой нагрузки;</a:t>
            </a:r>
          </a:p>
          <a:p>
            <a:pPr marL="0" indent="0" algn="just">
              <a:lnSpc>
                <a:spcPct val="110000"/>
              </a:lnSpc>
              <a:spcBef>
                <a:spcPts val="0"/>
              </a:spcBef>
              <a:buNone/>
            </a:pPr>
            <a:r>
              <a:rPr lang="ru-RU" sz="1200" dirty="0"/>
              <a:t>-обеспечение показателей долговой устойчивости на уровне, позволяющем отнести городской округ к группе муниципальных образований Московской области с высоким уровнем долговой устойчивости (согласно информации Министерства экономики и финансов Московской области, размещенной на официальном сайте).</a:t>
            </a:r>
          </a:p>
          <a:p>
            <a:pPr marL="0" indent="0">
              <a:lnSpc>
                <a:spcPct val="100000"/>
              </a:lnSpc>
              <a:spcBef>
                <a:spcPts val="0"/>
              </a:spcBef>
              <a:buNone/>
            </a:pPr>
            <a:endParaRPr lang="ru-RU" sz="1200" dirty="0"/>
          </a:p>
          <a:p>
            <a:pPr marL="0" indent="0">
              <a:lnSpc>
                <a:spcPct val="100000"/>
              </a:lnSpc>
              <a:spcBef>
                <a:spcPts val="0"/>
              </a:spcBef>
              <a:buNone/>
            </a:pPr>
            <a:r>
              <a:rPr lang="ru-RU" sz="1200" dirty="0"/>
              <a:t>Доходы бюджета городского округа Воскресенск на отчетную дату исполнены в сумме </a:t>
            </a:r>
            <a:r>
              <a:rPr lang="ru-RU" sz="1200" dirty="0" smtClean="0"/>
              <a:t>10 007,7 млн</a:t>
            </a:r>
            <a:r>
              <a:rPr lang="ru-RU" sz="1200" dirty="0"/>
              <a:t>. рублей, что составляет </a:t>
            </a:r>
            <a:r>
              <a:rPr lang="ru-RU" sz="1200" dirty="0" smtClean="0"/>
              <a:t>98,4 </a:t>
            </a:r>
            <a:r>
              <a:rPr lang="ru-RU" sz="1200" dirty="0"/>
              <a:t>% к уточненному годовому плану. Сумма поступлений налоговых и неналоговых доходов составила </a:t>
            </a:r>
            <a:r>
              <a:rPr lang="ru-RU" sz="1200" dirty="0" smtClean="0"/>
              <a:t>5 888,6 млн</a:t>
            </a:r>
            <a:r>
              <a:rPr lang="ru-RU" sz="1200" dirty="0"/>
              <a:t>. рублей или </a:t>
            </a:r>
            <a:r>
              <a:rPr lang="ru-RU" sz="1200" dirty="0" smtClean="0"/>
              <a:t>104,2 % </a:t>
            </a:r>
            <a:r>
              <a:rPr lang="ru-RU" sz="1200" dirty="0"/>
              <a:t>к годовому плану, безвозмездных поступлений – </a:t>
            </a:r>
            <a:r>
              <a:rPr lang="ru-RU" sz="1200" dirty="0" smtClean="0"/>
              <a:t>4 119,1 млн</a:t>
            </a:r>
            <a:r>
              <a:rPr lang="ru-RU" sz="1200" dirty="0"/>
              <a:t>. рублей или </a:t>
            </a:r>
            <a:r>
              <a:rPr lang="ru-RU" sz="1200" dirty="0" smtClean="0"/>
              <a:t>91,1 % </a:t>
            </a:r>
            <a:r>
              <a:rPr lang="ru-RU" sz="1200" dirty="0"/>
              <a:t>к годовому плану. </a:t>
            </a:r>
          </a:p>
          <a:p>
            <a:pPr marL="0" indent="0">
              <a:lnSpc>
                <a:spcPct val="100000"/>
              </a:lnSpc>
              <a:spcBef>
                <a:spcPts val="0"/>
              </a:spcBef>
              <a:buNone/>
            </a:pPr>
            <a:r>
              <a:rPr lang="ru-RU" sz="1200" dirty="0"/>
              <a:t>Расходная часть бюджета исполнена на </a:t>
            </a:r>
            <a:r>
              <a:rPr lang="ru-RU" sz="1200" dirty="0" smtClean="0"/>
              <a:t>95,2 </a:t>
            </a:r>
            <a:r>
              <a:rPr lang="ru-RU" sz="1200" dirty="0"/>
              <a:t>% к годовому плану или в сумме </a:t>
            </a:r>
            <a:r>
              <a:rPr lang="ru-RU" sz="1200" dirty="0" smtClean="0"/>
              <a:t>9 689,1 млн</a:t>
            </a:r>
            <a:r>
              <a:rPr lang="ru-RU" sz="1200" dirty="0"/>
              <a:t>. рублей. </a:t>
            </a:r>
          </a:p>
          <a:p>
            <a:pPr marL="0" indent="0">
              <a:lnSpc>
                <a:spcPct val="100000"/>
              </a:lnSpc>
              <a:spcBef>
                <a:spcPts val="0"/>
              </a:spcBef>
              <a:buNone/>
            </a:pPr>
            <a:endParaRPr lang="ru-RU" sz="1200" dirty="0"/>
          </a:p>
          <a:p>
            <a:pPr marL="0" indent="0" algn="ctr">
              <a:lnSpc>
                <a:spcPct val="110000"/>
              </a:lnSpc>
              <a:spcBef>
                <a:spcPts val="0"/>
              </a:spcBef>
              <a:buNone/>
            </a:pPr>
            <a:r>
              <a:rPr lang="ru-RU" sz="1200" u="sng" dirty="0">
                <a:latin typeface="Times New Roman" panose="02020603050405020304" pitchFamily="18" charset="0"/>
                <a:cs typeface="Times New Roman" panose="02020603050405020304" pitchFamily="18" charset="0"/>
              </a:rPr>
              <a:t>Основными задачами и приоритетами долговой политики являются:</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-минимизация рисков, связанных с осуществлением заимствований;</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-своевременное и полное погашение муниципальных долговых обязательств;</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-учет информации о муниципальном долге городского округа;</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-формирование отчетности о муниципальных долговых обязательствах городского округа;</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-обеспечение соответствия размера дефицита бюджета городского округа требованиям, установленным бюджетным законодательством Российской Федерации;</a:t>
            </a:r>
          </a:p>
          <a:p>
            <a:pPr>
              <a:lnSpc>
                <a:spcPct val="110000"/>
              </a:lnSpc>
              <a:spcBef>
                <a:spcPts val="0"/>
              </a:spcBef>
            </a:pPr>
            <a:r>
              <a:rPr lang="ru-RU" sz="1200" dirty="0">
                <a:latin typeface="Times New Roman" panose="02020603050405020304" pitchFamily="18" charset="0"/>
                <a:cs typeface="Times New Roman" panose="02020603050405020304" pitchFamily="18" charset="0"/>
              </a:rPr>
              <a:t>-раскрытие информации о муниципальном долге городского округа.</a:t>
            </a:r>
          </a:p>
          <a:p>
            <a:pPr marL="0" indent="0">
              <a:lnSpc>
                <a:spcPct val="110000"/>
              </a:lnSpc>
              <a:spcBef>
                <a:spcPts val="0"/>
              </a:spcBef>
              <a:buNone/>
            </a:pPr>
            <a:r>
              <a:rPr lang="ru-RU" sz="1200" dirty="0">
                <a:latin typeface="Times New Roman" panose="02020603050405020304" pitchFamily="18" charset="0"/>
                <a:cs typeface="Times New Roman" panose="02020603050405020304" pitchFamily="18" charset="0"/>
              </a:rPr>
              <a:t>Информация о долговой политике городского округа является открытой и общедоступной. </a:t>
            </a:r>
          </a:p>
          <a:p>
            <a:pPr marL="0" indent="0">
              <a:lnSpc>
                <a:spcPct val="110000"/>
              </a:lnSpc>
              <a:spcBef>
                <a:spcPts val="0"/>
              </a:spcBef>
              <a:buNone/>
            </a:pPr>
            <a:r>
              <a:rPr lang="ru-RU" sz="1200" dirty="0">
                <a:latin typeface="Times New Roman" panose="02020603050405020304" pitchFamily="18" charset="0"/>
                <a:cs typeface="Times New Roman" panose="02020603050405020304" pitchFamily="18" charset="0"/>
              </a:rPr>
              <a:t>Сведения о муниципальных долговых обязательствах размещаются на официальном сайте городского округа в информационно-телекоммуникационной сети «Интернет» </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://vos-mo.ru/napravleniya/finansy/otkrytyy-byudzhet/ispolnenie-byudzheta/sostoyanie-munitsipalnogo-dolga/</a:t>
            </a:r>
            <a:r>
              <a:rPr lang="ru-RU" sz="1200" dirty="0">
                <a:latin typeface="Times New Roman" panose="02020603050405020304" pitchFamily="18" charset="0"/>
                <a:cs typeface="Times New Roman" panose="02020603050405020304" pitchFamily="18" charset="0"/>
              </a:rPr>
              <a:t>.</a:t>
            </a:r>
          </a:p>
          <a:p>
            <a:pPr marL="0" indent="0">
              <a:buNone/>
            </a:pPr>
            <a:endParaRPr lang="ru-RU" sz="1200" dirty="0">
              <a:latin typeface="Times New Roman" panose="02020603050405020304" pitchFamily="18" charset="0"/>
              <a:cs typeface="Times New Roman" panose="02020603050405020304" pitchFamily="18" charset="0"/>
            </a:endParaRPr>
          </a:p>
          <a:p>
            <a:endParaRPr lang="ru-RU" dirty="0"/>
          </a:p>
        </p:txBody>
      </p:sp>
      <p:sp>
        <p:nvSpPr>
          <p:cNvPr id="4" name="Заголовок 3"/>
          <p:cNvSpPr>
            <a:spLocks noGrp="1"/>
          </p:cNvSpPr>
          <p:nvPr>
            <p:ph type="title"/>
          </p:nvPr>
        </p:nvSpPr>
        <p:spPr>
          <a:xfrm>
            <a:off x="515938" y="52422"/>
            <a:ext cx="11150600" cy="745588"/>
          </a:xfrm>
        </p:spPr>
        <p:txBody>
          <a:bodyPr anchor="ctr"/>
          <a:lstStyle/>
          <a:p>
            <a:pPr algn="ctr"/>
            <a:r>
              <a:rPr lang="ru-RU" sz="2000" dirty="0">
                <a:latin typeface="Times New Roman" panose="02020603050405020304" pitchFamily="18" charset="0"/>
                <a:cs typeface="Times New Roman" panose="02020603050405020304" pitchFamily="18" charset="0"/>
                <a:hlinkClick r:id="rId3" action="ppaction://hlinksldjump"/>
              </a:rPr>
              <a:t>Информация об основных задачах и приоритетах ДОЛГОВОЙ политики городского округа </a:t>
            </a:r>
            <a:r>
              <a:rPr lang="ru-RU" sz="2000" u="sng" dirty="0" smtClean="0">
                <a:solidFill>
                  <a:schemeClr val="accent2"/>
                </a:solidFill>
                <a:latin typeface="Times New Roman" panose="02020603050405020304" pitchFamily="18" charset="0"/>
                <a:cs typeface="Times New Roman" panose="02020603050405020304" pitchFamily="18" charset="0"/>
                <a:hlinkClick r:id="rId3" action="ppaction://hlinksldjump"/>
              </a:rPr>
              <a:t>в 2024 году</a:t>
            </a:r>
            <a:endParaRPr lang="ru-RU" sz="2000" u="sng" dirty="0">
              <a:solidFill>
                <a:schemeClr val="accent2"/>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8768"/>
            <a:ext cx="1659988" cy="879231"/>
          </a:xfrm>
          <a:prstGeom prst="rect">
            <a:avLst/>
          </a:prstGeom>
        </p:spPr>
      </p:pic>
    </p:spTree>
    <p:extLst>
      <p:ext uri="{BB962C8B-B14F-4D97-AF65-F5344CB8AC3E}">
        <p14:creationId xmlns:p14="http://schemas.microsoft.com/office/powerpoint/2010/main" val="556843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AB08B8-3DB3-4637-AE23-B8DB96D9FCEC}"/>
              </a:ext>
            </a:extLst>
          </p:cNvPr>
          <p:cNvSpPr>
            <a:spLocks noGrp="1"/>
          </p:cNvSpPr>
          <p:nvPr>
            <p:ph type="ctrTitle"/>
          </p:nvPr>
        </p:nvSpPr>
        <p:spPr>
          <a:xfrm>
            <a:off x="6898821" y="1387177"/>
            <a:ext cx="5143500" cy="2744556"/>
          </a:xfrm>
        </p:spPr>
        <p:txBody>
          <a:bodyPr rtlCol="0"/>
          <a:lstStyle/>
          <a:p>
            <a:pPr rtl="0"/>
            <a:r>
              <a:rPr lang="ru-RU" sz="2800" dirty="0"/>
              <a:t>БЮДЖЕТ ДЛЯ ГРАЖДАН </a:t>
            </a:r>
            <a:br>
              <a:rPr lang="ru-RU" sz="2800" dirty="0"/>
            </a:br>
            <a:r>
              <a:rPr lang="ru-RU" sz="2800" dirty="0"/>
              <a:t/>
            </a:r>
            <a:br>
              <a:rPr lang="ru-RU" sz="2800" dirty="0"/>
            </a:br>
            <a:endParaRPr lang="ru-RU" sz="20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2198AA37-E298-4CD8-9F0F-2123ACFD9653}"/>
              </a:ext>
            </a:extLst>
          </p:cNvPr>
          <p:cNvSpPr>
            <a:spLocks noGrp="1"/>
          </p:cNvSpPr>
          <p:nvPr>
            <p:ph type="subTitle" idx="1"/>
          </p:nvPr>
        </p:nvSpPr>
        <p:spPr>
          <a:xfrm>
            <a:off x="6677025" y="4371974"/>
            <a:ext cx="5201707" cy="1638301"/>
          </a:xfrm>
        </p:spPr>
        <p:txBody>
          <a:bodyPr rtlCol="0"/>
          <a:lstStyle/>
          <a:p>
            <a:r>
              <a:rPr lang="ru-RU" dirty="0"/>
              <a:t>Разработан на основе </a:t>
            </a:r>
            <a:r>
              <a:rPr lang="ru-RU" dirty="0" smtClean="0"/>
              <a:t>проекта </a:t>
            </a:r>
            <a:r>
              <a:rPr lang="ru-RU" dirty="0"/>
              <a:t>решения совета депутатов городского округа Воскресенск «об исполнении бюджета городского округа Воскресенск московской области за </a:t>
            </a:r>
            <a:r>
              <a:rPr lang="ru-RU" dirty="0" smtClean="0"/>
              <a:t>2024 </a:t>
            </a:r>
            <a:r>
              <a:rPr lang="ru-RU" dirty="0"/>
              <a:t>год»</a:t>
            </a:r>
          </a:p>
        </p:txBody>
      </p:sp>
      <p:pic>
        <p:nvPicPr>
          <p:cNvPr id="10" name="Рисунок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87" r="16687"/>
          <a:stretch>
            <a:fillRect/>
          </a:stretch>
        </p:blipFill>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275" y="0"/>
            <a:ext cx="2371725" cy="1610686"/>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054" y="0"/>
            <a:ext cx="3089945" cy="1719743"/>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8821" y="0"/>
            <a:ext cx="5293178" cy="1719743"/>
          </a:xfrm>
          <a:prstGeom prst="rect">
            <a:avLst/>
          </a:prstGeom>
        </p:spPr>
      </p:pic>
    </p:spTree>
    <p:extLst>
      <p:ext uri="{BB962C8B-B14F-4D97-AF65-F5344CB8AC3E}">
        <p14:creationId xmlns:p14="http://schemas.microsoft.com/office/powerpoint/2010/main" val="3167172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20</a:t>
            </a:fld>
            <a:endParaRPr lang="ru-RU"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419545620"/>
              </p:ext>
            </p:extLst>
          </p:nvPr>
        </p:nvGraphicFramePr>
        <p:xfrm>
          <a:off x="1643161" y="814179"/>
          <a:ext cx="9752610" cy="5022695"/>
        </p:xfrm>
        <a:graphic>
          <a:graphicData uri="http://schemas.openxmlformats.org/drawingml/2006/table">
            <a:tbl>
              <a:tblPr firstRow="1" bandRow="1">
                <a:tableStyleId>{5C22544A-7EE6-4342-B048-85BDC9FD1C3A}</a:tableStyleId>
              </a:tblPr>
              <a:tblGrid>
                <a:gridCol w="788198">
                  <a:extLst>
                    <a:ext uri="{9D8B030D-6E8A-4147-A177-3AD203B41FA5}">
                      <a16:colId xmlns:a16="http://schemas.microsoft.com/office/drawing/2014/main" val="20000"/>
                    </a:ext>
                  </a:extLst>
                </a:gridCol>
                <a:gridCol w="3201622">
                  <a:extLst>
                    <a:ext uri="{9D8B030D-6E8A-4147-A177-3AD203B41FA5}">
                      <a16:colId xmlns:a16="http://schemas.microsoft.com/office/drawing/2014/main" val="20001"/>
                    </a:ext>
                  </a:extLst>
                </a:gridCol>
                <a:gridCol w="1761727">
                  <a:extLst>
                    <a:ext uri="{9D8B030D-6E8A-4147-A177-3AD203B41FA5}">
                      <a16:colId xmlns:a16="http://schemas.microsoft.com/office/drawing/2014/main" val="20002"/>
                    </a:ext>
                  </a:extLst>
                </a:gridCol>
                <a:gridCol w="2168656">
                  <a:extLst>
                    <a:ext uri="{9D8B030D-6E8A-4147-A177-3AD203B41FA5}">
                      <a16:colId xmlns:a16="http://schemas.microsoft.com/office/drawing/2014/main" val="20006"/>
                    </a:ext>
                  </a:extLst>
                </a:gridCol>
                <a:gridCol w="1832407">
                  <a:extLst>
                    <a:ext uri="{9D8B030D-6E8A-4147-A177-3AD203B41FA5}">
                      <a16:colId xmlns:a16="http://schemas.microsoft.com/office/drawing/2014/main" val="20012"/>
                    </a:ext>
                  </a:extLst>
                </a:gridCol>
              </a:tblGrid>
              <a:tr h="1253981">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п/п</a:t>
                      </a: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Наименование показателей</a:t>
                      </a: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Уточненный план</a:t>
                      </a:r>
                      <a:endPar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Фактическое исполнение</a:t>
                      </a:r>
                      <a:endPar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Процент             исполнения плана (%)</a:t>
                      </a:r>
                      <a:endPar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solidFill>
                      <a:schemeClr val="accent2">
                        <a:lumMod val="60000"/>
                        <a:lumOff val="40000"/>
                      </a:schemeClr>
                    </a:solidFill>
                  </a:tcPr>
                </a:tc>
                <a:extLst>
                  <a:ext uri="{0D108BD9-81ED-4DB2-BD59-A6C34878D82A}">
                    <a16:rowId xmlns:a16="http://schemas.microsoft.com/office/drawing/2014/main" val="10005"/>
                  </a:ext>
                </a:extLst>
              </a:tr>
              <a:tr h="616517">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Доходы</a:t>
                      </a:r>
                      <a:endParaRPr kumimoji="0" lang="ru-RU" altLang="ru-RU" sz="1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10 170,9</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10 007,7</a:t>
                      </a: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98,4</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1"/>
                  </a:ext>
                </a:extLst>
              </a:tr>
              <a:tr h="249423">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в </a:t>
                      </a: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том числе</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4"/>
                  </a:ext>
                </a:extLst>
              </a:tr>
              <a:tr h="6312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налоговые </a:t>
                      </a:r>
                      <a:r>
                        <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и неналоговые доходы</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5 650,7</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5 888,6</a:t>
                      </a: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104,2</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3930455553"/>
                  </a:ext>
                </a:extLst>
              </a:tr>
              <a:tr h="557506">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безвозмездные </a:t>
                      </a:r>
                      <a:r>
                        <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поступления</a:t>
                      </a: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4 520,2</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4 119,1</a:t>
                      </a: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91,1</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2010133509"/>
                  </a:ext>
                </a:extLst>
              </a:tr>
              <a:tr h="534095">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РАСХОДЫ*</a:t>
                      </a:r>
                      <a:endParaRPr kumimoji="0" lang="ru-RU" altLang="ru-RU" sz="1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10 173,6</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9 689,1</a:t>
                      </a: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95,2</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2"/>
                  </a:ext>
                </a:extLst>
              </a:tr>
              <a:tr h="442333">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III</a:t>
                      </a:r>
                    </a:p>
                  </a:txBody>
                  <a:tcPr marL="5837" marR="5837" marT="5839" marB="0" anchor="ctr" horzOverflow="overflow"/>
                </a:tc>
                <a:tc>
                  <a:txBody>
                    <a:bodyPr/>
                    <a:lstStyle>
                      <a:lvl1pPr defTabSz="457200">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defRPr>
                      </a:lvl2pPr>
                      <a:lvl3pPr marL="1143000" indent="-228600" defTabSz="457200">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ДЕФИЦИТ (-)/ ПРОФИЦИТ (+)</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-332,0</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318,6</a:t>
                      </a:r>
                      <a:endParaRPr lang="ru-RU" sz="1600" b="1" dirty="0">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extLst>
                  <a:ext uri="{0D108BD9-81ED-4DB2-BD59-A6C34878D82A}">
                    <a16:rowId xmlns:a16="http://schemas.microsoft.com/office/drawing/2014/main" val="10003"/>
                  </a:ext>
                </a:extLst>
              </a:tr>
              <a:tr h="583912">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IV</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837" marR="5837" marT="5839" marB="0" anchor="ctr" horzOverflow="overflow"/>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Объем </a:t>
                      </a:r>
                      <a:r>
                        <a:rPr kumimoji="0" lang="ru-RU" altLang="ru-RU" sz="1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муниципального долга</a:t>
                      </a: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a:t>
                      </a: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274" marR="5274" marT="5276" marB="0" anchor="ctr" horzOverflow="overflow"/>
                </a:tc>
                <a:tc>
                  <a:txBody>
                    <a:bodyPr/>
                    <a:lstStyle/>
                    <a:p>
                      <a:pPr algn="ctr"/>
                      <a:r>
                        <a:rPr lang="ru-RU" sz="1600" b="1" dirty="0" smtClean="0">
                          <a:latin typeface="Times New Roman" panose="02020603050405020304" pitchFamily="18" charset="0"/>
                          <a:cs typeface="Times New Roman" panose="02020603050405020304" pitchFamily="18" charset="0"/>
                        </a:rPr>
                        <a:t>0,0</a:t>
                      </a:r>
                      <a:endParaRPr lang="ru-RU" sz="1600" b="1" dirty="0">
                        <a:latin typeface="Times New Roman" panose="02020603050405020304" pitchFamily="18" charset="0"/>
                        <a:cs typeface="Times New Roman" panose="02020603050405020304" pitchFamily="18" charset="0"/>
                      </a:endParaRPr>
                    </a:p>
                  </a:txBody>
                  <a:tcPr marL="5274" marR="5274" marT="5276" marB="0" anchor="ctr" horzOverflow="overflow"/>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ru-RU" altLang="ru-RU"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5274" marR="5274" marT="5276" marB="0" anchor="ctr" horzOverflow="overflow"/>
                </a:tc>
                <a:extLst>
                  <a:ext uri="{0D108BD9-81ED-4DB2-BD59-A6C34878D82A}">
                    <a16:rowId xmlns:a16="http://schemas.microsoft.com/office/drawing/2014/main" val="1338453778"/>
                  </a:ext>
                </a:extLst>
              </a:tr>
            </a:tbl>
          </a:graphicData>
        </a:graphic>
      </p:graphicFrame>
      <p:sp>
        <p:nvSpPr>
          <p:cNvPr id="4" name="Заголовок 3"/>
          <p:cNvSpPr>
            <a:spLocks noGrp="1"/>
          </p:cNvSpPr>
          <p:nvPr>
            <p:ph type="title"/>
          </p:nvPr>
        </p:nvSpPr>
        <p:spPr>
          <a:xfrm>
            <a:off x="886408" y="242678"/>
            <a:ext cx="10795519" cy="587746"/>
          </a:xfrm>
        </p:spPr>
        <p:txBody>
          <a:bodyPr/>
          <a:lstStyle/>
          <a:p>
            <a:pPr algn="ct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hlinkClick r:id="rId3" action="ppaction://hlinksldjump"/>
              </a:rPr>
              <a:t/>
            </a:r>
            <a:br>
              <a:rPr lang="ru-RU" dirty="0">
                <a:hlinkClick r:id="rId3" action="ppaction://hlinksldjump"/>
              </a:rPr>
            </a:br>
            <a:r>
              <a:rPr lang="ru-RU" dirty="0"/>
              <a:t> </a:t>
            </a:r>
            <a:br>
              <a:rPr lang="ru-RU" dirty="0"/>
            </a:br>
            <a:endParaRPr lang="ru-RU" sz="3000" u="sng" dirty="0">
              <a:solidFill>
                <a:schemeClr val="accent2"/>
              </a:solidFill>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49371"/>
            <a:ext cx="1611086" cy="1908629"/>
          </a:xfrm>
          <a:prstGeom prst="rect">
            <a:avLst/>
          </a:prstGeom>
        </p:spPr>
      </p:pic>
      <p:sp>
        <p:nvSpPr>
          <p:cNvPr id="7" name="Заголовок 3"/>
          <p:cNvSpPr txBox="1">
            <a:spLocks/>
          </p:cNvSpPr>
          <p:nvPr/>
        </p:nvSpPr>
        <p:spPr>
          <a:xfrm>
            <a:off x="854333" y="95250"/>
            <a:ext cx="10817453" cy="57150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ru-RU" sz="2400" dirty="0"/>
              <a:t/>
            </a:r>
            <a:br>
              <a:rPr lang="ru-RU" sz="2400" dirty="0"/>
            </a:br>
            <a:r>
              <a:rPr lang="ru-RU" sz="2400" dirty="0"/>
              <a:t/>
            </a:r>
            <a:br>
              <a:rPr lang="ru-RU" sz="2400" dirty="0"/>
            </a:br>
            <a:r>
              <a:rPr lang="ru-RU" sz="2400" dirty="0"/>
              <a:t/>
            </a:r>
            <a:br>
              <a:rPr lang="ru-RU" sz="2400" dirty="0"/>
            </a:br>
            <a:r>
              <a:rPr lang="ru-RU" sz="2000" dirty="0"/>
              <a:t/>
            </a:r>
            <a:br>
              <a:rPr lang="ru-RU" sz="2000" dirty="0"/>
            </a:br>
            <a:r>
              <a:rPr lang="ru-RU" sz="1800" dirty="0">
                <a:solidFill>
                  <a:srgbClr val="0072C7"/>
                </a:solidFill>
                <a:latin typeface="Times New Roman" panose="02020603050405020304" pitchFamily="18" charset="0"/>
                <a:cs typeface="Times New Roman" panose="02020603050405020304" pitchFamily="18" charset="0"/>
                <a:hlinkClick r:id="rId3" action="ppaction://hlinksldjump"/>
              </a:rPr>
              <a:t>информация о выполнении  Основных характеристик  Бюджета</a:t>
            </a:r>
            <a:r>
              <a:rPr lang="ru-RU" sz="1800" dirty="0">
                <a:latin typeface="Times New Roman" panose="02020603050405020304" pitchFamily="18" charset="0"/>
                <a:cs typeface="Times New Roman" panose="02020603050405020304" pitchFamily="18" charset="0"/>
                <a:hlinkClick r:id="rId3" action="ppaction://hlinksldjump"/>
              </a:rPr>
              <a:t/>
            </a:r>
            <a:br>
              <a:rPr lang="ru-RU" sz="1800" dirty="0">
                <a:latin typeface="Times New Roman" panose="02020603050405020304" pitchFamily="18" charset="0"/>
                <a:cs typeface="Times New Roman" panose="02020603050405020304" pitchFamily="18" charset="0"/>
                <a:hlinkClick r:id="rId3" action="ppaction://hlinksldjump"/>
              </a:rPr>
            </a:br>
            <a:r>
              <a:rPr lang="ru-RU" sz="1800" u="sng" dirty="0" smtClean="0">
                <a:solidFill>
                  <a:srgbClr val="0072C7"/>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 московской области за 2024 год   (</a:t>
            </a:r>
            <a:r>
              <a:rPr lang="ru-RU" sz="1400" u="sng" dirty="0" smtClean="0">
                <a:solidFill>
                  <a:srgbClr val="0072C7"/>
                </a:solidFill>
                <a:latin typeface="Times New Roman" panose="02020603050405020304" pitchFamily="18" charset="0"/>
                <a:cs typeface="Times New Roman" panose="02020603050405020304" pitchFamily="18" charset="0"/>
                <a:hlinkClick r:id="rId3" action="ppaction://hlinksldjump"/>
              </a:rPr>
              <a:t>МЛН.РУБЛЕЙ)</a:t>
            </a:r>
            <a:endParaRPr lang="ru-RU" sz="1800" u="sng" dirty="0">
              <a:solidFill>
                <a:srgbClr val="0072C7"/>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307771" y="6043749"/>
            <a:ext cx="7045235" cy="391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a:t>
            </a:r>
            <a:r>
              <a:rPr lang="ru-RU" dirty="0" smtClean="0">
                <a:solidFill>
                  <a:schemeClr val="tx1"/>
                </a:solidFill>
              </a:rPr>
              <a:t>* </a:t>
            </a:r>
            <a:r>
              <a:rPr lang="ru-RU" sz="1200" dirty="0" smtClean="0">
                <a:solidFill>
                  <a:schemeClr val="tx1"/>
                </a:solidFill>
              </a:rPr>
              <a:t>Уточненный план по расходам бюджета указан в соответствии со сводной бюджетной росписью</a:t>
            </a:r>
            <a:endParaRPr lang="ru-RU" sz="1200" dirty="0"/>
          </a:p>
        </p:txBody>
      </p:sp>
    </p:spTree>
    <p:extLst>
      <p:ext uri="{BB962C8B-B14F-4D97-AF65-F5344CB8AC3E}">
        <p14:creationId xmlns:p14="http://schemas.microsoft.com/office/powerpoint/2010/main" val="1178614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a:t>
            </a:r>
            <a:r>
              <a:rPr lang="ru-RU" sz="1400" dirty="0" smtClean="0">
                <a:hlinkClick r:id="rId2" action="ppaction://hlinksldjump"/>
              </a:rPr>
              <a:t>а </a:t>
            </a:r>
            <a:r>
              <a:rPr lang="ru-RU" sz="1400" dirty="0">
                <a:hlinkClick r:id="rId2" action="ppaction://hlinksldjump"/>
              </a:rPr>
              <a:t>также межбюджетных трансфертов, </a:t>
            </a:r>
            <a:r>
              <a:rPr lang="ru-RU" sz="1400" dirty="0" smtClean="0">
                <a:hlinkClick r:id="rId2" action="ppaction://hlinksldjump"/>
              </a:rPr>
              <a:t>поступающих </a:t>
            </a:r>
            <a:r>
              <a:rPr lang="ru-RU" sz="1400" dirty="0">
                <a:hlinkClick r:id="rId2" action="ppaction://hlinksldjump"/>
              </a:rPr>
              <a:t>в бюджет городского округа </a:t>
            </a:r>
            <a:r>
              <a:rPr lang="ru-RU" sz="1400" dirty="0" smtClean="0">
                <a:hlinkClick r:id="rId2" action="ppaction://hlinksldjump"/>
              </a:rPr>
              <a:t>Воскресенск </a:t>
            </a:r>
            <a:r>
              <a:rPr lang="ru-RU" sz="1400" dirty="0">
                <a:hlinkClick r:id="rId2" action="ppaction://hlinksldjump"/>
              </a:rPr>
              <a:t>Московской </a:t>
            </a:r>
            <a:r>
              <a:rPr lang="ru-RU" sz="1400" dirty="0" smtClean="0">
                <a:hlinkClick r:id="rId2" action="ppaction://hlinksldjump"/>
              </a:rPr>
              <a:t>области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21</a:t>
            </a:fld>
            <a:endParaRPr lang="ru-RU" dirty="0">
              <a:solidFill>
                <a:prstClr val="white"/>
              </a:solidFill>
            </a:endParaRPr>
          </a:p>
        </p:txBody>
      </p:sp>
      <p:sp>
        <p:nvSpPr>
          <p:cNvPr id="4" name="Овал 3"/>
          <p:cNvSpPr/>
          <p:nvPr/>
        </p:nvSpPr>
        <p:spPr>
          <a:xfrm>
            <a:off x="390526" y="6306534"/>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871816366"/>
              </p:ext>
            </p:extLst>
          </p:nvPr>
        </p:nvGraphicFramePr>
        <p:xfrm>
          <a:off x="261258" y="815453"/>
          <a:ext cx="11059888" cy="5614627"/>
        </p:xfrm>
        <a:graphic>
          <a:graphicData uri="http://schemas.openxmlformats.org/drawingml/2006/table">
            <a:tbl>
              <a:tblPr/>
              <a:tblGrid>
                <a:gridCol w="2107473">
                  <a:extLst>
                    <a:ext uri="{9D8B030D-6E8A-4147-A177-3AD203B41FA5}">
                      <a16:colId xmlns:a16="http://schemas.microsoft.com/office/drawing/2014/main" val="20000"/>
                    </a:ext>
                  </a:extLst>
                </a:gridCol>
                <a:gridCol w="5329647">
                  <a:extLst>
                    <a:ext uri="{9D8B030D-6E8A-4147-A177-3AD203B41FA5}">
                      <a16:colId xmlns:a16="http://schemas.microsoft.com/office/drawing/2014/main" val="20001"/>
                    </a:ext>
                  </a:extLst>
                </a:gridCol>
                <a:gridCol w="1399058">
                  <a:extLst>
                    <a:ext uri="{9D8B030D-6E8A-4147-A177-3AD203B41FA5}">
                      <a16:colId xmlns:a16="http://schemas.microsoft.com/office/drawing/2014/main" val="20002"/>
                    </a:ext>
                  </a:extLst>
                </a:gridCol>
                <a:gridCol w="1090610">
                  <a:extLst>
                    <a:ext uri="{9D8B030D-6E8A-4147-A177-3AD203B41FA5}">
                      <a16:colId xmlns:a16="http://schemas.microsoft.com/office/drawing/2014/main" val="20003"/>
                    </a:ext>
                  </a:extLst>
                </a:gridCol>
                <a:gridCol w="1133100">
                  <a:extLst>
                    <a:ext uri="{9D8B030D-6E8A-4147-A177-3AD203B41FA5}">
                      <a16:colId xmlns:a16="http://schemas.microsoft.com/office/drawing/2014/main" val="20004"/>
                    </a:ext>
                  </a:extLst>
                </a:gridCol>
              </a:tblGrid>
              <a:tr h="776280">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Уточненный </a:t>
                      </a:r>
                      <a:r>
                        <a:rPr lang="ru-RU" sz="1200" b="1" i="0" u="none" strike="noStrike" dirty="0" smtClean="0">
                          <a:solidFill>
                            <a:srgbClr val="000000"/>
                          </a:solidFill>
                          <a:effectLst/>
                          <a:latin typeface="Times New Roman" panose="02020603050405020304" pitchFamily="18" charset="0"/>
                        </a:rPr>
                        <a:t>план за 2024 год </a:t>
                      </a:r>
                      <a:r>
                        <a:rPr lang="ru-RU" sz="1200" b="0" i="0" u="none" strike="noStrike" dirty="0" smtClean="0">
                          <a:solidFill>
                            <a:srgbClr val="000000"/>
                          </a:solidFill>
                          <a:effectLst/>
                          <a:latin typeface="Times New Roman" panose="02020603050405020304" pitchFamily="18" charset="0"/>
                        </a:rPr>
                        <a:t>(тыс.рублей)</a:t>
                      </a:r>
                      <a:r>
                        <a:rPr lang="ru-RU" sz="1200" b="0" i="0" u="none" strike="noStrike" dirty="0">
                          <a:solidFill>
                            <a:srgbClr val="000000"/>
                          </a:solidFill>
                          <a:effectLst/>
                          <a:latin typeface="Times New Roman" panose="02020603050405020304" pitchFamily="18" charset="0"/>
                        </a:rPr>
                        <a:t/>
                      </a:r>
                      <a:br>
                        <a:rPr lang="ru-RU" sz="1200" b="0" i="0" u="none" strike="noStrike" dirty="0">
                          <a:solidFill>
                            <a:srgbClr val="000000"/>
                          </a:solidFill>
                          <a:effectLst/>
                          <a:latin typeface="Times New Roman" panose="02020603050405020304" pitchFamily="18" charset="0"/>
                        </a:rPr>
                      </a:b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6059">
                <a:tc>
                  <a:txBody>
                    <a:bodyPr/>
                    <a:lstStyle/>
                    <a:p>
                      <a:pPr algn="ctr" fontAlgn="ctr"/>
                      <a:r>
                        <a:rPr lang="ru-RU" sz="1200" b="1" i="0" u="none" strike="noStrike" dirty="0">
                          <a:solidFill>
                            <a:srgbClr val="000000"/>
                          </a:solidFill>
                          <a:effectLst/>
                          <a:latin typeface="Times New Roman" panose="02020603050405020304" pitchFamily="18" charset="0"/>
                        </a:rPr>
                        <a:t>000 1 00 00000  00 0000 000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НАЛОГОВЫЕ И НЕНАЛОГОВЫЕ ДОХОДЫ</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5 650 757,9</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5 888 625,5</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104,2</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6059">
                <a:tc>
                  <a:txBody>
                    <a:bodyPr/>
                    <a:lstStyle/>
                    <a:p>
                      <a:pPr algn="ctr" fontAlgn="ctr"/>
                      <a:r>
                        <a:rPr lang="ru-RU" sz="1200" b="1" i="0" u="none" strike="noStrike" dirty="0">
                          <a:solidFill>
                            <a:srgbClr val="000000"/>
                          </a:solidFill>
                          <a:effectLst/>
                          <a:latin typeface="Times New Roman" panose="02020603050405020304" pitchFamily="18" charset="0"/>
                        </a:rPr>
                        <a:t>000 1 01 00000 00 0000 000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НАЛОГИ НА ПРИБЫЛЬ, ДОХОДЫ</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4 129 900,0</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4 306 515,2</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104,3</a:t>
                      </a:r>
                      <a:endParaRPr lang="ru-RU" sz="1200" b="1"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6059">
                <a:tc>
                  <a:txBody>
                    <a:bodyPr/>
                    <a:lstStyle/>
                    <a:p>
                      <a:pPr algn="ctr" fontAlgn="ctr"/>
                      <a:r>
                        <a:rPr lang="ru-RU" sz="1200" b="0" i="0" u="none" strike="noStrike" dirty="0">
                          <a:solidFill>
                            <a:srgbClr val="000000"/>
                          </a:solidFill>
                          <a:effectLst/>
                          <a:latin typeface="Times New Roman" panose="02020603050405020304" pitchFamily="18" charset="0"/>
                        </a:rPr>
                        <a:t>000 1 01 02000 01 0000 110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Налог на доходы физических лиц                                                                                                                                                                                                                                </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4 129 900,0</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4 306 515,2</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104,3</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54954">
                <a:tc>
                  <a:txBody>
                    <a:bodyPr/>
                    <a:lstStyle/>
                    <a:p>
                      <a:pPr algn="ctr" fontAlgn="ctr"/>
                      <a:r>
                        <a:rPr lang="ru-RU" sz="1200" b="0" i="0" u="none" strike="noStrike" dirty="0">
                          <a:solidFill>
                            <a:srgbClr val="000000"/>
                          </a:solidFill>
                          <a:effectLst/>
                          <a:latin typeface="Times New Roman" panose="02020603050405020304" pitchFamily="18" charset="0"/>
                        </a:rPr>
                        <a:t>000 1 01 02010 01 0000 110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3 928 707,0</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3 802 638,5</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96,8</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13354">
                <a:tc>
                  <a:txBody>
                    <a:bodyPr/>
                    <a:lstStyle/>
                    <a:p>
                      <a:pPr algn="ctr" fontAlgn="ctr"/>
                      <a:r>
                        <a:rPr lang="ru-RU" sz="1200" b="0" i="0" u="none" strike="noStrike" dirty="0">
                          <a:solidFill>
                            <a:srgbClr val="000000"/>
                          </a:solidFill>
                          <a:effectLst/>
                          <a:latin typeface="Times New Roman" panose="02020603050405020304" pitchFamily="18" charset="0"/>
                        </a:rPr>
                        <a:t>000 1 01 02020 01 0000 110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14 935,5</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78972">
                <a:tc>
                  <a:txBody>
                    <a:bodyPr/>
                    <a:lstStyle/>
                    <a:p>
                      <a:pPr algn="ctr" fontAlgn="ctr"/>
                      <a:r>
                        <a:rPr lang="ru-RU" sz="1200" b="0" i="0" u="none" strike="noStrike" dirty="0">
                          <a:solidFill>
                            <a:srgbClr val="000000"/>
                          </a:solidFill>
                          <a:effectLst/>
                          <a:latin typeface="Times New Roman" panose="02020603050405020304" pitchFamily="18" charset="0"/>
                        </a:rPr>
                        <a:t>000 1 01 02030 01 0000 110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98 971,8</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27314">
                <a:tc>
                  <a:txBody>
                    <a:bodyPr/>
                    <a:lstStyle/>
                    <a:p>
                      <a:pPr algn="ctr" fontAlgn="ctr"/>
                      <a:r>
                        <a:rPr lang="ru-RU" sz="1200" b="0" i="0" u="none" strike="noStrike" dirty="0">
                          <a:solidFill>
                            <a:srgbClr val="000000"/>
                          </a:solidFill>
                          <a:effectLst/>
                          <a:latin typeface="Times New Roman" panose="02020603050405020304" pitchFamily="18" charset="0"/>
                        </a:rPr>
                        <a:t>000 1 01 02040 01 0000 110</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в виде фиксированных авансовых платежей с доходов, полученных физическими лицами, являющимися иностранными гражданами, осуществляющими трудовую деятельность по найму на основании патента в соответствии со статьей 227.1 Налогового кодекса Российской Федерации</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90 000,0</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94 166,2</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104,6</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74854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281" y="107284"/>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r>
              <a:rPr lang="ru-RU" sz="1400" dirty="0" smtClean="0">
                <a:hlinkClick r:id="rId2" action="ppaction://hlinksldjump"/>
              </a:rPr>
              <a:t>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14537693"/>
              </p:ext>
            </p:extLst>
          </p:nvPr>
        </p:nvGraphicFramePr>
        <p:xfrm>
          <a:off x="191589" y="583474"/>
          <a:ext cx="11103428" cy="5330919"/>
        </p:xfrm>
        <a:graphic>
          <a:graphicData uri="http://schemas.openxmlformats.org/drawingml/2006/table">
            <a:tbl>
              <a:tblPr/>
              <a:tblGrid>
                <a:gridCol w="1790039">
                  <a:extLst>
                    <a:ext uri="{9D8B030D-6E8A-4147-A177-3AD203B41FA5}">
                      <a16:colId xmlns:a16="http://schemas.microsoft.com/office/drawing/2014/main" val="20000"/>
                    </a:ext>
                  </a:extLst>
                </a:gridCol>
                <a:gridCol w="6109633">
                  <a:extLst>
                    <a:ext uri="{9D8B030D-6E8A-4147-A177-3AD203B41FA5}">
                      <a16:colId xmlns:a16="http://schemas.microsoft.com/office/drawing/2014/main" val="20001"/>
                    </a:ext>
                  </a:extLst>
                </a:gridCol>
                <a:gridCol w="1184951">
                  <a:extLst>
                    <a:ext uri="{9D8B030D-6E8A-4147-A177-3AD203B41FA5}">
                      <a16:colId xmlns:a16="http://schemas.microsoft.com/office/drawing/2014/main" val="20002"/>
                    </a:ext>
                  </a:extLst>
                </a:gridCol>
                <a:gridCol w="1114731">
                  <a:extLst>
                    <a:ext uri="{9D8B030D-6E8A-4147-A177-3AD203B41FA5}">
                      <a16:colId xmlns:a16="http://schemas.microsoft.com/office/drawing/2014/main" val="20003"/>
                    </a:ext>
                  </a:extLst>
                </a:gridCol>
                <a:gridCol w="904074">
                  <a:extLst>
                    <a:ext uri="{9D8B030D-6E8A-4147-A177-3AD203B41FA5}">
                      <a16:colId xmlns:a16="http://schemas.microsoft.com/office/drawing/2014/main" val="20004"/>
                    </a:ext>
                  </a:extLst>
                </a:gridCol>
              </a:tblGrid>
              <a:tr h="682313">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82576">
                <a:tc>
                  <a:txBody>
                    <a:bodyPr/>
                    <a:lstStyle/>
                    <a:p>
                      <a:pPr algn="ctr" fontAlgn="ctr"/>
                      <a:r>
                        <a:rPr lang="ru-RU" sz="1200" b="0" i="0" u="none" strike="noStrike" dirty="0" smtClean="0">
                          <a:solidFill>
                            <a:srgbClr val="000000"/>
                          </a:solidFill>
                          <a:effectLst/>
                          <a:latin typeface="Times New Roman" panose="02020603050405020304" pitchFamily="18" charset="0"/>
                        </a:rPr>
                        <a:t>000 1 01 02050 01 0000 110</a:t>
                      </a: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с сумм прибыли контролируемой иностранной компании, полученной физическими лицами, признаваемыми контролирующими лицами этой компании, за исключением уплачиваемого в связи с переходом на особый порядок уплаты на основании подачи в налоговый орган соответствующего уведомления (в части суммы налога, не превышающей 650 000 рублей)</a:t>
                      </a: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156,3</a:t>
                      </a: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82576">
                <a:tc>
                  <a:txBody>
                    <a:bodyPr/>
                    <a:lstStyle/>
                    <a:p>
                      <a:pPr algn="ctr" fontAlgn="ctr"/>
                      <a:r>
                        <a:rPr lang="ru-RU" sz="1200" b="0" i="0" u="none" strike="noStrike" dirty="0">
                          <a:solidFill>
                            <a:srgbClr val="000000"/>
                          </a:solidFill>
                          <a:effectLst/>
                          <a:latin typeface="Times New Roman" panose="02020603050405020304" pitchFamily="18" charset="0"/>
                        </a:rPr>
                        <a:t>000 1 01 02080 01 0000 110</a:t>
                      </a: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а также налога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a:t>
                      </a:r>
                      <a:endParaRPr lang="ru-RU" sz="1200" b="0" i="0" u="none" strike="noStrike" dirty="0">
                        <a:solidFill>
                          <a:srgbClr val="000000"/>
                        </a:solidFill>
                        <a:effectLst/>
                        <a:latin typeface="Times New Roman" panose="02020603050405020304" pitchFamily="18" charset="0"/>
                      </a:endParaRPr>
                    </a:p>
                  </a:txBody>
                  <a:tcPr marL="6863" marR="6863" marT="68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111 193,0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130 377,1</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117,3</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82576">
                <a:tc>
                  <a:txBody>
                    <a:bodyPr/>
                    <a:lstStyle/>
                    <a:p>
                      <a:pPr algn="ctr" fontAlgn="ctr"/>
                      <a:r>
                        <a:rPr lang="ru-RU" sz="1200" b="0" i="0" u="none" strike="noStrike" dirty="0">
                          <a:solidFill>
                            <a:srgbClr val="000000"/>
                          </a:solidFill>
                          <a:effectLst/>
                          <a:latin typeface="Times New Roman" panose="02020603050405020304" pitchFamily="18" charset="0"/>
                        </a:rPr>
                        <a:t>000 1 01 02130 01 0000 110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не превышающей 650 000 рублей)</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66 183,3</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2576">
                <a:tc>
                  <a:txBody>
                    <a:bodyPr/>
                    <a:lstStyle/>
                    <a:p>
                      <a:pPr algn="ctr" fontAlgn="ctr"/>
                      <a:r>
                        <a:rPr lang="ru-RU" sz="1200" b="0" i="0" u="none" strike="noStrike" dirty="0">
                          <a:solidFill>
                            <a:srgbClr val="000000"/>
                          </a:solidFill>
                          <a:effectLst/>
                          <a:latin typeface="Times New Roman" panose="02020603050405020304" pitchFamily="18" charset="0"/>
                        </a:rPr>
                        <a:t>000 1 01 02140 01 0000 110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превышающей 650 000 рублей)</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99 086,5</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70173">
                <a:tc>
                  <a:txBody>
                    <a:bodyPr/>
                    <a:lstStyle/>
                    <a:p>
                      <a:pPr algn="ctr" fontAlgn="ctr"/>
                      <a:r>
                        <a:rPr lang="ru-RU" sz="1200" b="1" i="0" u="none" strike="noStrike" dirty="0">
                          <a:solidFill>
                            <a:srgbClr val="000000"/>
                          </a:solidFill>
                          <a:effectLst/>
                          <a:latin typeface="Times New Roman" panose="02020603050405020304" pitchFamily="18" charset="0"/>
                        </a:rPr>
                        <a:t>000 1 03 00000 00 0000 000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smtClean="0">
                          <a:solidFill>
                            <a:srgbClr val="000000"/>
                          </a:solidFill>
                          <a:effectLst/>
                          <a:latin typeface="Times New Roman" panose="02020603050405020304" pitchFamily="18" charset="0"/>
                        </a:rPr>
                        <a:t>НАЛОГИ НА ТОВАРЫ (РАБОТЫ, УСЛУГИ), РЕАЛИЗУЕМЫЕ НА ТЕРРИТОРИИ РОССИЙСКОЙ ФЕДЕРАЦИИ</a:t>
                      </a:r>
                      <a:endParaRPr lang="ru-RU" sz="1200" b="1"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92 469,0</a:t>
                      </a:r>
                      <a:endParaRPr lang="ru-RU" sz="1200" b="1"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94 492,3</a:t>
                      </a:r>
                      <a:endParaRPr lang="ru-RU" sz="1200" b="1"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102,2</a:t>
                      </a:r>
                      <a:endParaRPr lang="ru-RU" sz="1200" b="1"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60195">
                <a:tc>
                  <a:txBody>
                    <a:bodyPr/>
                    <a:lstStyle/>
                    <a:p>
                      <a:pPr algn="ctr" fontAlgn="ctr"/>
                      <a:r>
                        <a:rPr lang="ru-RU" sz="1200" b="0" i="0" u="none" strike="noStrike" dirty="0">
                          <a:solidFill>
                            <a:srgbClr val="000000"/>
                          </a:solidFill>
                          <a:effectLst/>
                          <a:latin typeface="Times New Roman" panose="02020603050405020304" pitchFamily="18" charset="0"/>
                        </a:rPr>
                        <a:t>000 1 03 02231 01 0000 110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Доходы от уплаты акцизов на дизельное топливо,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47 800,0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48 818,1</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102,1</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36585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195" y="142118"/>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r>
              <a:rPr lang="ru-RU" sz="1400" dirty="0" smtClean="0">
                <a:hlinkClick r:id="rId2" action="ppaction://hlinksldjump"/>
              </a:rPr>
              <a:t>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151614339"/>
              </p:ext>
            </p:extLst>
          </p:nvPr>
        </p:nvGraphicFramePr>
        <p:xfrm>
          <a:off x="496389" y="675879"/>
          <a:ext cx="10798627" cy="5837800"/>
        </p:xfrm>
        <a:graphic>
          <a:graphicData uri="http://schemas.openxmlformats.org/drawingml/2006/table">
            <a:tbl>
              <a:tblPr/>
              <a:tblGrid>
                <a:gridCol w="2128962">
                  <a:extLst>
                    <a:ext uri="{9D8B030D-6E8A-4147-A177-3AD203B41FA5}">
                      <a16:colId xmlns:a16="http://schemas.microsoft.com/office/drawing/2014/main" val="20000"/>
                    </a:ext>
                  </a:extLst>
                </a:gridCol>
                <a:gridCol w="5271716">
                  <a:extLst>
                    <a:ext uri="{9D8B030D-6E8A-4147-A177-3AD203B41FA5}">
                      <a16:colId xmlns:a16="http://schemas.microsoft.com/office/drawing/2014/main" val="20001"/>
                    </a:ext>
                  </a:extLst>
                </a:gridCol>
                <a:gridCol w="1202566">
                  <a:extLst>
                    <a:ext uri="{9D8B030D-6E8A-4147-A177-3AD203B41FA5}">
                      <a16:colId xmlns:a16="http://schemas.microsoft.com/office/drawing/2014/main" val="20002"/>
                    </a:ext>
                  </a:extLst>
                </a:gridCol>
                <a:gridCol w="1076716">
                  <a:extLst>
                    <a:ext uri="{9D8B030D-6E8A-4147-A177-3AD203B41FA5}">
                      <a16:colId xmlns:a16="http://schemas.microsoft.com/office/drawing/2014/main" val="20003"/>
                    </a:ext>
                  </a:extLst>
                </a:gridCol>
                <a:gridCol w="1118667">
                  <a:extLst>
                    <a:ext uri="{9D8B030D-6E8A-4147-A177-3AD203B41FA5}">
                      <a16:colId xmlns:a16="http://schemas.microsoft.com/office/drawing/2014/main" val="20004"/>
                    </a:ext>
                  </a:extLst>
                </a:gridCol>
              </a:tblGrid>
              <a:tr h="364347">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64347">
                <a:tc>
                  <a:txBody>
                    <a:bodyPr/>
                    <a:lstStyle/>
                    <a:p>
                      <a:pPr algn="ctr" fontAlgn="ctr"/>
                      <a:r>
                        <a:rPr lang="ru-RU" sz="1200" b="0" i="0" u="none" strike="noStrike" dirty="0">
                          <a:solidFill>
                            <a:srgbClr val="000000"/>
                          </a:solidFill>
                          <a:effectLst/>
                          <a:latin typeface="Times New Roman" panose="02020603050405020304" pitchFamily="18" charset="0"/>
                        </a:rPr>
                        <a:t>000 1 03 02241 01 0000 110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уплаты акцизов на моторные масла для дизельных и (или) карбюраторных (инжекторных) двигателей,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255,0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282,1</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110,6</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4347">
                <a:tc>
                  <a:txBody>
                    <a:bodyPr/>
                    <a:lstStyle/>
                    <a:p>
                      <a:pPr algn="ctr" fontAlgn="ctr"/>
                      <a:r>
                        <a:rPr lang="ru-RU" sz="1200" b="0" i="0" u="none" strike="noStrike" dirty="0">
                          <a:solidFill>
                            <a:srgbClr val="000000"/>
                          </a:solidFill>
                          <a:effectLst/>
                          <a:latin typeface="Times New Roman" panose="02020603050405020304" pitchFamily="18" charset="0"/>
                        </a:rPr>
                        <a:t>000 1 03 02251 01 0000 110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уплаты акцизов на автомобильный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50 560,0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50 705,9</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64347">
                <a:tc>
                  <a:txBody>
                    <a:bodyPr/>
                    <a:lstStyle/>
                    <a:p>
                      <a:pPr algn="ctr" fontAlgn="ctr"/>
                      <a:r>
                        <a:rPr lang="ru-RU" sz="1200" b="0" i="0" u="none" strike="noStrike" dirty="0">
                          <a:solidFill>
                            <a:srgbClr val="000000"/>
                          </a:solidFill>
                          <a:effectLst/>
                          <a:latin typeface="Times New Roman" panose="02020603050405020304" pitchFamily="18" charset="0"/>
                        </a:rPr>
                        <a:t>000 1 03 02261 01 0000 110</a:t>
                      </a: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уплаты акцизов на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- 6 146,0</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- 5 313,8</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86,5</a:t>
                      </a:r>
                      <a:endParaRPr lang="ru-RU" sz="1200" b="0" i="0" u="none" strike="noStrike" dirty="0">
                        <a:solidFill>
                          <a:srgbClr val="000000"/>
                        </a:solidFill>
                        <a:effectLst/>
                        <a:latin typeface="Times New Roman" panose="02020603050405020304" pitchFamily="18" charset="0"/>
                      </a:endParaRPr>
                    </a:p>
                  </a:txBody>
                  <a:tcPr marL="5695" marR="5695" marT="5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64347">
                <a:tc>
                  <a:txBody>
                    <a:bodyPr/>
                    <a:lstStyle/>
                    <a:p>
                      <a:pPr algn="ctr" fontAlgn="ctr"/>
                      <a:r>
                        <a:rPr lang="ru-RU" sz="1200" b="1" i="0" u="none" strike="noStrike" dirty="0">
                          <a:solidFill>
                            <a:srgbClr val="000000"/>
                          </a:solidFill>
                          <a:effectLst/>
                          <a:latin typeface="Times New Roman" panose="02020603050405020304" pitchFamily="18" charset="0"/>
                        </a:rPr>
                        <a:t>000 1 05 00000 00 0000 000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НАЛОГИ НА СОВОКУПНЫЙ ДОХОД</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468 123,8</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472 427,3</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100,9</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5632">
                <a:tc>
                  <a:txBody>
                    <a:bodyPr/>
                    <a:lstStyle/>
                    <a:p>
                      <a:pPr algn="ctr" fontAlgn="ctr"/>
                      <a:r>
                        <a:rPr lang="ru-RU" sz="1200" b="0" i="0" u="none" strike="noStrike" dirty="0">
                          <a:solidFill>
                            <a:srgbClr val="000000"/>
                          </a:solidFill>
                          <a:effectLst/>
                          <a:latin typeface="Times New Roman" panose="02020603050405020304" pitchFamily="18" charset="0"/>
                        </a:rPr>
                        <a:t>000 1 05 01000 00 0000 110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Налог, взимаемый в связи с применением упрощенной системы налогообложения</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411 616,0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413 630,5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6623">
                <a:tc>
                  <a:txBody>
                    <a:bodyPr/>
                    <a:lstStyle/>
                    <a:p>
                      <a:pPr algn="ctr" fontAlgn="ctr"/>
                      <a:r>
                        <a:rPr lang="ru-RU" sz="1200" b="0" i="0" u="none" strike="noStrike" dirty="0">
                          <a:solidFill>
                            <a:srgbClr val="000000"/>
                          </a:solidFill>
                          <a:effectLst/>
                          <a:latin typeface="Times New Roman" panose="02020603050405020304" pitchFamily="18" charset="0"/>
                        </a:rPr>
                        <a:t>000 1 05 02000 02 0000 110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Единый налог на вмененный доход для отдельных видов деятельности                                                                                                                                                                                </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333,8</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6623">
                <a:tc>
                  <a:txBody>
                    <a:bodyPr/>
                    <a:lstStyle/>
                    <a:p>
                      <a:pPr algn="ctr" fontAlgn="ctr"/>
                      <a:r>
                        <a:rPr lang="ru-RU" sz="1200" b="0" i="0" u="none" strike="noStrike" dirty="0">
                          <a:solidFill>
                            <a:srgbClr val="000000"/>
                          </a:solidFill>
                          <a:effectLst/>
                          <a:latin typeface="Times New Roman" panose="02020603050405020304" pitchFamily="18" charset="0"/>
                        </a:rPr>
                        <a:t>000 1 05 03000 01 0000 110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Единый сельскохозяйственный налог</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291,0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291,1</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0976">
                <a:tc>
                  <a:txBody>
                    <a:bodyPr/>
                    <a:lstStyle/>
                    <a:p>
                      <a:pPr algn="ctr" fontAlgn="ctr"/>
                      <a:r>
                        <a:rPr lang="ru-RU" sz="1200" b="0" i="0" u="none" strike="noStrike" dirty="0">
                          <a:solidFill>
                            <a:srgbClr val="000000"/>
                          </a:solidFill>
                          <a:effectLst/>
                          <a:latin typeface="Times New Roman" panose="02020603050405020304" pitchFamily="18" charset="0"/>
                        </a:rPr>
                        <a:t>000 1 05 04000 02 0000 110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Налог, взимаемый в связи с применением патентной системы налогообложения</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54 622,0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56 865,9</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104,1</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55435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195" y="150827"/>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r>
              <a:rPr lang="ru-RU" sz="1400" dirty="0" smtClean="0">
                <a:hlinkClick r:id="rId2" action="ppaction://hlinksldjump"/>
              </a:rPr>
              <a:t>               </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874432056"/>
              </p:ext>
            </p:extLst>
          </p:nvPr>
        </p:nvGraphicFramePr>
        <p:xfrm>
          <a:off x="374469" y="705395"/>
          <a:ext cx="10816045" cy="6033211"/>
        </p:xfrm>
        <a:graphic>
          <a:graphicData uri="http://schemas.openxmlformats.org/drawingml/2006/table">
            <a:tbl>
              <a:tblPr/>
              <a:tblGrid>
                <a:gridCol w="2132396">
                  <a:extLst>
                    <a:ext uri="{9D8B030D-6E8A-4147-A177-3AD203B41FA5}">
                      <a16:colId xmlns:a16="http://schemas.microsoft.com/office/drawing/2014/main" val="20000"/>
                    </a:ext>
                  </a:extLst>
                </a:gridCol>
                <a:gridCol w="5280220">
                  <a:extLst>
                    <a:ext uri="{9D8B030D-6E8A-4147-A177-3AD203B41FA5}">
                      <a16:colId xmlns:a16="http://schemas.microsoft.com/office/drawing/2014/main" val="20001"/>
                    </a:ext>
                  </a:extLst>
                </a:gridCol>
                <a:gridCol w="1204506">
                  <a:extLst>
                    <a:ext uri="{9D8B030D-6E8A-4147-A177-3AD203B41FA5}">
                      <a16:colId xmlns:a16="http://schemas.microsoft.com/office/drawing/2014/main" val="20002"/>
                    </a:ext>
                  </a:extLst>
                </a:gridCol>
                <a:gridCol w="1078452">
                  <a:extLst>
                    <a:ext uri="{9D8B030D-6E8A-4147-A177-3AD203B41FA5}">
                      <a16:colId xmlns:a16="http://schemas.microsoft.com/office/drawing/2014/main" val="20003"/>
                    </a:ext>
                  </a:extLst>
                </a:gridCol>
                <a:gridCol w="1120471">
                  <a:extLst>
                    <a:ext uri="{9D8B030D-6E8A-4147-A177-3AD203B41FA5}">
                      <a16:colId xmlns:a16="http://schemas.microsoft.com/office/drawing/2014/main" val="20004"/>
                    </a:ext>
                  </a:extLst>
                </a:gridCol>
              </a:tblGrid>
              <a:tr h="321414">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000 1 05 07000 01 0000 110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Налог, взимаемый в связи с применением специального налогового режима "Автоматизированная упрощенная система налогообложения"</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1 261,0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1 304,8</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1414">
                <a:tc>
                  <a:txBody>
                    <a:bodyPr/>
                    <a:lstStyle/>
                    <a:p>
                      <a:pPr algn="ctr" fontAlgn="ctr"/>
                      <a:r>
                        <a:rPr lang="ru-RU" sz="1200" b="1" i="0" u="none" strike="noStrike" dirty="0">
                          <a:solidFill>
                            <a:srgbClr val="000000"/>
                          </a:solidFill>
                          <a:effectLst/>
                          <a:latin typeface="Times New Roman" panose="02020603050405020304" pitchFamily="18" charset="0"/>
                        </a:rPr>
                        <a:t>000 1 06 00000 00 0000 000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НАЛОГИ НА ИМУЩЕСТВО</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467 045,0</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489 303,6</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104,8</a:t>
                      </a:r>
                      <a:endParaRPr lang="ru-RU" sz="1200" b="1"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000 1 06 01000 00 0000 110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Налог на имущество физических лиц</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146 300,0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158 835,0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108,6</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000 1 06 01020 04 0000 110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Налог на имущество физических лиц, взимаемый по ставкам, применяемым к объектам налогообложения, расположенным в границах городских округов</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146 300,0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158 835,0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108,6</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000 1 06 06000 00 0000 110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Земельный налог</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320 745,0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330 468,6</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000 1 06 06030 00 0000 110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Земельный налог с организаций</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191 545,0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192 563,2</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000 1 06 06032 04 0000 110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Земельный налог с организаций, обладающих земельным участком, расположенным в границах городских округов</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191 545,0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192 563,2</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000 1 06 06040 00 0000 110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Земельный налог с физических лиц</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129 200,0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137 905,4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321414">
                <a:tc>
                  <a:txBody>
                    <a:bodyPr/>
                    <a:lstStyle/>
                    <a:p>
                      <a:pPr algn="ctr" fontAlgn="ctr"/>
                      <a:r>
                        <a:rPr lang="ru-RU" sz="1200" b="0" i="0" u="none" strike="noStrike" dirty="0">
                          <a:solidFill>
                            <a:srgbClr val="000000"/>
                          </a:solidFill>
                          <a:effectLst/>
                          <a:latin typeface="Times New Roman" panose="02020603050405020304" pitchFamily="18" charset="0"/>
                        </a:rPr>
                        <a:t>000 1 06 06042 04 0000 110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Земельный налог с физических лиц, обладающих земельным участком, расположенным в границах городских округов</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129 200,0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137 905,4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21414">
                <a:tc>
                  <a:txBody>
                    <a:bodyPr/>
                    <a:lstStyle/>
                    <a:p>
                      <a:pPr algn="ctr" fontAlgn="ctr"/>
                      <a:r>
                        <a:rPr lang="ru-RU" sz="1200" b="1" i="0" u="none" strike="noStrike" dirty="0">
                          <a:solidFill>
                            <a:srgbClr val="000000"/>
                          </a:solidFill>
                          <a:effectLst/>
                          <a:latin typeface="Times New Roman" panose="02020603050405020304" pitchFamily="18" charset="0"/>
                        </a:rPr>
                        <a:t>000 1 08 00000 00 0000 000</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ГОСУДАРСТВЕННАЯ ПОШЛИНА</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42 885,0</a:t>
                      </a:r>
                      <a:endParaRPr lang="ru-RU" sz="1200" b="1"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47 279,0</a:t>
                      </a:r>
                      <a:endParaRPr lang="ru-RU" sz="1200" b="1"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110,2</a:t>
                      </a:r>
                      <a:endParaRPr lang="ru-RU" sz="1200" b="1"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855">
                <a:tc>
                  <a:txBody>
                    <a:bodyPr/>
                    <a:lstStyle/>
                    <a:p>
                      <a:pPr algn="ctr" fontAlgn="ctr"/>
                      <a:r>
                        <a:rPr lang="ru-RU" sz="1200" b="0" i="0" u="none" strike="noStrike" dirty="0">
                          <a:solidFill>
                            <a:srgbClr val="000000"/>
                          </a:solidFill>
                          <a:effectLst/>
                          <a:latin typeface="Times New Roman" panose="02020603050405020304" pitchFamily="18" charset="0"/>
                        </a:rPr>
                        <a:t>000 1 08 03000 01 0000 110</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42 700,</a:t>
                      </a:r>
                      <a:r>
                        <a:rPr lang="ru-RU" sz="1200" b="0" i="0" u="none" strike="noStrike" dirty="0">
                          <a:solidFill>
                            <a:srgbClr val="000000"/>
                          </a:solidFill>
                          <a:effectLst/>
                          <a:latin typeface="Times New Roman" panose="02020603050405020304" pitchFamily="18" charset="0"/>
                        </a:rPr>
                        <a:t>0</a:t>
                      </a:r>
                      <a:endParaRPr lang="ru-RU" sz="1200" b="0" i="0" u="none" strike="noStrike" dirty="0" smtClean="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47 094,0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110,3</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42830">
                <a:tc>
                  <a:txBody>
                    <a:bodyPr/>
                    <a:lstStyle/>
                    <a:p>
                      <a:pPr algn="ctr" fontAlgn="ctr"/>
                      <a:r>
                        <a:rPr lang="ru-RU" sz="1200" b="0" i="0" u="none" strike="noStrike" dirty="0">
                          <a:solidFill>
                            <a:srgbClr val="000000"/>
                          </a:solidFill>
                          <a:effectLst/>
                          <a:latin typeface="Times New Roman" panose="02020603050405020304" pitchFamily="18" charset="0"/>
                        </a:rPr>
                        <a:t>000 1 08 03010 01 0000 110</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Государственная пошлина по делам, рассматриваемым в судах общей юрисдикции, мировыми судьями  (за исключением Верховного Суда Российской Федерации)                                                                                                            </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42 700,0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47 094,0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110,3</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91576">
                <a:tc>
                  <a:txBody>
                    <a:bodyPr/>
                    <a:lstStyle/>
                    <a:p>
                      <a:pPr algn="ctr" fontAlgn="ctr"/>
                      <a:r>
                        <a:rPr lang="ru-RU" sz="1200" b="0" i="0" u="none" strike="noStrike" dirty="0">
                          <a:solidFill>
                            <a:srgbClr val="000000"/>
                          </a:solidFill>
                          <a:effectLst/>
                          <a:latin typeface="Times New Roman" panose="02020603050405020304" pitchFamily="18" charset="0"/>
                        </a:rPr>
                        <a:t>000 1 08 07000 01 0000 110</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Государственная пошлина за государственную регистрацию, а также за совершение прочих юридически значимых действий                                                                                                                                             </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185,0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185,0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91576">
                <a:tc>
                  <a:txBody>
                    <a:bodyPr/>
                    <a:lstStyle/>
                    <a:p>
                      <a:pPr algn="ctr" fontAlgn="ctr"/>
                      <a:r>
                        <a:rPr lang="ru-RU" sz="1200" b="0" i="0" u="none" strike="noStrike" dirty="0">
                          <a:solidFill>
                            <a:srgbClr val="000000"/>
                          </a:solidFill>
                          <a:effectLst/>
                          <a:latin typeface="Times New Roman" panose="02020603050405020304" pitchFamily="18" charset="0"/>
                        </a:rPr>
                        <a:t>000 1 08 07150 01 0000 110</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Государственная пошлина за выдачу разрешения на установку рекламной конструкции                                                                                                                                                                               </a:t>
                      </a: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185,0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185,0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7157" marR="7157" marT="71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7586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77" y="107284"/>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58306036"/>
              </p:ext>
            </p:extLst>
          </p:nvPr>
        </p:nvGraphicFramePr>
        <p:xfrm>
          <a:off x="487680" y="600891"/>
          <a:ext cx="10842172" cy="6082680"/>
        </p:xfrm>
        <a:graphic>
          <a:graphicData uri="http://schemas.openxmlformats.org/drawingml/2006/table">
            <a:tbl>
              <a:tblPr/>
              <a:tblGrid>
                <a:gridCol w="2132617">
                  <a:extLst>
                    <a:ext uri="{9D8B030D-6E8A-4147-A177-3AD203B41FA5}">
                      <a16:colId xmlns:a16="http://schemas.microsoft.com/office/drawing/2014/main" val="20000"/>
                    </a:ext>
                  </a:extLst>
                </a:gridCol>
                <a:gridCol w="5280768">
                  <a:extLst>
                    <a:ext uri="{9D8B030D-6E8A-4147-A177-3AD203B41FA5}">
                      <a16:colId xmlns:a16="http://schemas.microsoft.com/office/drawing/2014/main" val="20001"/>
                    </a:ext>
                  </a:extLst>
                </a:gridCol>
                <a:gridCol w="1204631">
                  <a:extLst>
                    <a:ext uri="{9D8B030D-6E8A-4147-A177-3AD203B41FA5}">
                      <a16:colId xmlns:a16="http://schemas.microsoft.com/office/drawing/2014/main" val="20002"/>
                    </a:ext>
                  </a:extLst>
                </a:gridCol>
                <a:gridCol w="1078565">
                  <a:extLst>
                    <a:ext uri="{9D8B030D-6E8A-4147-A177-3AD203B41FA5}">
                      <a16:colId xmlns:a16="http://schemas.microsoft.com/office/drawing/2014/main" val="20003"/>
                    </a:ext>
                  </a:extLst>
                </a:gridCol>
                <a:gridCol w="1145591">
                  <a:extLst>
                    <a:ext uri="{9D8B030D-6E8A-4147-A177-3AD203B41FA5}">
                      <a16:colId xmlns:a16="http://schemas.microsoft.com/office/drawing/2014/main" val="20004"/>
                    </a:ext>
                  </a:extLst>
                </a:gridCol>
              </a:tblGrid>
              <a:tr h="49733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97332">
                <a:tc>
                  <a:txBody>
                    <a:bodyPr/>
                    <a:lstStyle/>
                    <a:p>
                      <a:pPr algn="ctr" fontAlgn="ctr"/>
                      <a:r>
                        <a:rPr lang="ru-RU" sz="1200" b="1" i="0" u="none" strike="noStrike" dirty="0">
                          <a:solidFill>
                            <a:srgbClr val="000000"/>
                          </a:solidFill>
                          <a:effectLst/>
                          <a:latin typeface="Times New Roman" panose="02020603050405020304" pitchFamily="18" charset="0"/>
                        </a:rPr>
                        <a:t>000 1 11 00000 00 0000 000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217 508,4</a:t>
                      </a:r>
                      <a:endParaRPr lang="ru-RU" sz="1200" b="1"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224 197,0</a:t>
                      </a:r>
                      <a:endParaRPr lang="ru-RU" sz="1200" b="1"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103,1</a:t>
                      </a:r>
                      <a:endParaRPr lang="ru-RU" sz="1200" b="1"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18152">
                <a:tc>
                  <a:txBody>
                    <a:bodyPr/>
                    <a:lstStyle/>
                    <a:p>
                      <a:pPr algn="ctr" fontAlgn="ctr"/>
                      <a:r>
                        <a:rPr lang="ru-RU" sz="1200" b="0" i="0" u="none" strike="noStrike" dirty="0">
                          <a:solidFill>
                            <a:srgbClr val="000000"/>
                          </a:solidFill>
                          <a:effectLst/>
                          <a:latin typeface="Times New Roman" panose="02020603050405020304" pitchFamily="18" charset="0"/>
                        </a:rPr>
                        <a:t>000 1 11 05000 00 0000 120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получаемые в виде арендной либо иной платы за передачу в возмездное пользование государственного и муниципального имущества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148 749,0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153 273,9</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90061">
                <a:tc>
                  <a:txBody>
                    <a:bodyPr/>
                    <a:lstStyle/>
                    <a:p>
                      <a:pPr algn="ctr" fontAlgn="ctr"/>
                      <a:r>
                        <a:rPr lang="ru-RU" sz="1200" b="0" i="0" u="none" strike="noStrike" dirty="0">
                          <a:solidFill>
                            <a:srgbClr val="000000"/>
                          </a:solidFill>
                          <a:effectLst/>
                          <a:latin typeface="Times New Roman" panose="02020603050405020304" pitchFamily="18" charset="0"/>
                        </a:rPr>
                        <a:t>000 1 11 05010 00 0000 120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получаемые в виде арендной платы за земельные участки, государственная собственность на которые не разграничена, а также средства от продажи права на заключение договоров аренды указанных земельных участков</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120 750,0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125 237,0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103,7</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27314">
                <a:tc>
                  <a:txBody>
                    <a:bodyPr/>
                    <a:lstStyle/>
                    <a:p>
                      <a:pPr algn="ctr" fontAlgn="ctr"/>
                      <a:r>
                        <a:rPr lang="ru-RU" sz="1200" b="0" i="0" u="none" strike="noStrike" dirty="0">
                          <a:solidFill>
                            <a:srgbClr val="000000"/>
                          </a:solidFill>
                          <a:effectLst/>
                          <a:latin typeface="Times New Roman" panose="02020603050405020304" pitchFamily="18" charset="0"/>
                        </a:rPr>
                        <a:t>000 1 11 05012 04 0000 120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получаемые в виде арендной платы за земельные участки, государственная собственность на которые не разграничена и которые расположены в границах городских округов, а также средства от продажи права на заключение договоров аренды указанных земельных участков</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120 750,0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125 237,0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103,7</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18606">
                <a:tc>
                  <a:txBody>
                    <a:bodyPr/>
                    <a:lstStyle/>
                    <a:p>
                      <a:pPr algn="ctr" fontAlgn="ctr"/>
                      <a:r>
                        <a:rPr lang="ru-RU" sz="1200" b="0" i="0" u="none" strike="noStrike" dirty="0">
                          <a:solidFill>
                            <a:srgbClr val="000000"/>
                          </a:solidFill>
                          <a:effectLst/>
                          <a:latin typeface="Times New Roman" panose="02020603050405020304" pitchFamily="18" charset="0"/>
                        </a:rPr>
                        <a:t>000 1 11 05020 00 0000 120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получаемые в виде арендной платы за земли после разграничения государственной собственности на землю, а также средства от продажи права на заключение договоров аренды указанных земельных участков (за исключением земельных участков бюджетных и автономных учреждений)</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13 411,0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13 411,1</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33987">
                <a:tc>
                  <a:txBody>
                    <a:bodyPr/>
                    <a:lstStyle/>
                    <a:p>
                      <a:pPr algn="ctr" fontAlgn="ctr"/>
                      <a:r>
                        <a:rPr lang="ru-RU" sz="1200" b="0" i="0" u="none" strike="noStrike" dirty="0">
                          <a:solidFill>
                            <a:srgbClr val="000000"/>
                          </a:solidFill>
                          <a:effectLst/>
                          <a:latin typeface="Times New Roman" panose="02020603050405020304" pitchFamily="18" charset="0"/>
                        </a:rPr>
                        <a:t>000 1 11 05024 04 0000 120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получаемые в виде арендной платы, а также средства от продажи права на заключение договоров аренды за земли, находящиеся в собственности городских округов (за исключением земельных участков муниципальных бюджетных и автономных учреждений)</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13 411,0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13 411,1</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46173">
                <a:tc>
                  <a:txBody>
                    <a:bodyPr/>
                    <a:lstStyle/>
                    <a:p>
                      <a:pPr algn="ctr" fontAlgn="ctr"/>
                      <a:r>
                        <a:rPr lang="ru-RU" sz="1200" b="0" i="0" u="none" strike="noStrike" dirty="0">
                          <a:solidFill>
                            <a:srgbClr val="000000"/>
                          </a:solidFill>
                          <a:effectLst/>
                          <a:latin typeface="Times New Roman" panose="02020603050405020304" pitchFamily="18" charset="0"/>
                        </a:rPr>
                        <a:t>000 1 11 05070 00 0000 120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сдачи в аренду имущества, составляющего государственную (муниципальную) казну (за исключением земельных участков)  </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14 588,0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14 625,8</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97332">
                <a:tc>
                  <a:txBody>
                    <a:bodyPr/>
                    <a:lstStyle/>
                    <a:p>
                      <a:pPr algn="ctr" fontAlgn="ctr"/>
                      <a:r>
                        <a:rPr lang="ru-RU" sz="1200" b="0" i="0" u="none" strike="noStrike" dirty="0">
                          <a:solidFill>
                            <a:srgbClr val="000000"/>
                          </a:solidFill>
                          <a:effectLst/>
                          <a:latin typeface="Times New Roman" panose="02020603050405020304" pitchFamily="18" charset="0"/>
                        </a:rPr>
                        <a:t>000 1 11 05074 04 0000 120</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сдачи в аренду имущества, составляющего казну городских округов (за исключением земельных участков)  </a:t>
                      </a: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14 588,0</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14 625,8</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5681" marR="5681" marT="56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27149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3"/>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70904130"/>
              </p:ext>
            </p:extLst>
          </p:nvPr>
        </p:nvGraphicFramePr>
        <p:xfrm>
          <a:off x="296090" y="635866"/>
          <a:ext cx="10964093" cy="5951326"/>
        </p:xfrm>
        <a:graphic>
          <a:graphicData uri="http://schemas.openxmlformats.org/drawingml/2006/table">
            <a:tbl>
              <a:tblPr/>
              <a:tblGrid>
                <a:gridCol w="1894186">
                  <a:extLst>
                    <a:ext uri="{9D8B030D-6E8A-4147-A177-3AD203B41FA5}">
                      <a16:colId xmlns:a16="http://schemas.microsoft.com/office/drawing/2014/main" val="20000"/>
                    </a:ext>
                  </a:extLst>
                </a:gridCol>
                <a:gridCol w="5619891">
                  <a:extLst>
                    <a:ext uri="{9D8B030D-6E8A-4147-A177-3AD203B41FA5}">
                      <a16:colId xmlns:a16="http://schemas.microsoft.com/office/drawing/2014/main" val="20001"/>
                    </a:ext>
                  </a:extLst>
                </a:gridCol>
                <a:gridCol w="1220993">
                  <a:extLst>
                    <a:ext uri="{9D8B030D-6E8A-4147-A177-3AD203B41FA5}">
                      <a16:colId xmlns:a16="http://schemas.microsoft.com/office/drawing/2014/main" val="20002"/>
                    </a:ext>
                  </a:extLst>
                </a:gridCol>
                <a:gridCol w="1093214">
                  <a:extLst>
                    <a:ext uri="{9D8B030D-6E8A-4147-A177-3AD203B41FA5}">
                      <a16:colId xmlns:a16="http://schemas.microsoft.com/office/drawing/2014/main" val="20003"/>
                    </a:ext>
                  </a:extLst>
                </a:gridCol>
                <a:gridCol w="1135809">
                  <a:extLst>
                    <a:ext uri="{9D8B030D-6E8A-4147-A177-3AD203B41FA5}">
                      <a16:colId xmlns:a16="http://schemas.microsoft.com/office/drawing/2014/main" val="20004"/>
                    </a:ext>
                  </a:extLst>
                </a:gridCol>
              </a:tblGrid>
              <a:tr h="543738">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50105">
                <a:tc>
                  <a:txBody>
                    <a:bodyPr/>
                    <a:lstStyle/>
                    <a:p>
                      <a:pPr algn="ctr" fontAlgn="ctr"/>
                      <a:r>
                        <a:rPr lang="ru-RU" sz="1200" b="0" i="0" u="none" strike="noStrike" dirty="0" smtClean="0">
                          <a:solidFill>
                            <a:srgbClr val="000000"/>
                          </a:solidFill>
                          <a:effectLst/>
                          <a:latin typeface="Times New Roman" panose="02020603050405020304" pitchFamily="18" charset="0"/>
                        </a:rPr>
                        <a:t>000 1 11 05300 00 0000 120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по соглашениям об установлении сервитута в отношении земельных участков, находящихся в государственной или муниципальной собственности</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1 336,4</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1 348,4</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100,9</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0105">
                <a:tc>
                  <a:txBody>
                    <a:bodyPr/>
                    <a:lstStyle/>
                    <a:p>
                      <a:pPr algn="ctr" fontAlgn="ctr"/>
                      <a:r>
                        <a:rPr lang="ru-RU" sz="1200" b="0" i="0" u="none" strike="noStrike" dirty="0" smtClean="0">
                          <a:solidFill>
                            <a:srgbClr val="000000"/>
                          </a:solidFill>
                          <a:effectLst/>
                          <a:latin typeface="Times New Roman" panose="02020603050405020304" pitchFamily="18" charset="0"/>
                        </a:rPr>
                        <a:t>000 1 11 05312 04 0000 120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по соглашениям об установлении сервитута, заключенным органами местного самоуправления городских округов, государственными или муниципальными предприятиями либо государственными или муниципальными учреждениями в отношении земельных участков, государственная собственность на которые не разграничена и которые расположены в границах городских округов</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1 336,4</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1 348,4</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100,9</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46452">
                <a:tc>
                  <a:txBody>
                    <a:bodyPr/>
                    <a:lstStyle/>
                    <a:p>
                      <a:pPr algn="ctr" fontAlgn="ctr"/>
                      <a:r>
                        <a:rPr lang="ru-RU" sz="1200" b="0" i="0" u="none" strike="noStrike" dirty="0">
                          <a:solidFill>
                            <a:srgbClr val="000000"/>
                          </a:solidFill>
                          <a:effectLst/>
                          <a:latin typeface="Times New Roman" panose="02020603050405020304" pitchFamily="18" charset="0"/>
                        </a:rPr>
                        <a:t>000 1 11 09000 00 0000 120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Прочие доходы от использования имущества и прав, находящихся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67 423,0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69 574,7</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103,2</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9662">
                <a:tc>
                  <a:txBody>
                    <a:bodyPr/>
                    <a:lstStyle/>
                    <a:p>
                      <a:pPr algn="ctr" fontAlgn="ctr"/>
                      <a:r>
                        <a:rPr lang="ru-RU" sz="1200" b="0" i="0" u="none" strike="noStrike" dirty="0">
                          <a:solidFill>
                            <a:srgbClr val="000000"/>
                          </a:solidFill>
                          <a:effectLst/>
                          <a:latin typeface="Times New Roman" panose="02020603050405020304" pitchFamily="18" charset="0"/>
                        </a:rPr>
                        <a:t>000 1 11 09040 00 0000 120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Прочие поступления от использования имущества, находящегося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61 913,0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63 361,5</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102,3</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46452">
                <a:tc>
                  <a:txBody>
                    <a:bodyPr/>
                    <a:lstStyle/>
                    <a:p>
                      <a:pPr algn="ctr" fontAlgn="ctr"/>
                      <a:r>
                        <a:rPr lang="ru-RU" sz="1200" b="0" i="0" u="none" strike="noStrike" dirty="0">
                          <a:solidFill>
                            <a:srgbClr val="000000"/>
                          </a:solidFill>
                          <a:effectLst/>
                          <a:latin typeface="Times New Roman" panose="02020603050405020304" pitchFamily="18" charset="0"/>
                        </a:rPr>
                        <a:t>000 1 11 09044 04 0000 120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61 913,0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63 361,5</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102,3</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931412">
                <a:tc>
                  <a:txBody>
                    <a:bodyPr/>
                    <a:lstStyle/>
                    <a:p>
                      <a:pPr algn="ctr" fontAlgn="ctr"/>
                      <a:r>
                        <a:rPr lang="ru-RU" sz="1200" b="0" i="0" u="none" strike="noStrike" dirty="0">
                          <a:solidFill>
                            <a:srgbClr val="000000"/>
                          </a:solidFill>
                          <a:effectLst/>
                          <a:latin typeface="Times New Roman" panose="02020603050405020304" pitchFamily="18" charset="0"/>
                        </a:rPr>
                        <a:t>000 1 11 09080 00 0000 120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государственной или муниципальной собственности, и на землях или земельных участках, государственная собственность на которые не разграничена</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5 510,0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6 213,2</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112,8</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924806">
                <a:tc>
                  <a:txBody>
                    <a:bodyPr/>
                    <a:lstStyle/>
                    <a:p>
                      <a:pPr algn="ctr" fontAlgn="ctr"/>
                      <a:r>
                        <a:rPr lang="ru-RU" sz="1200" b="0" i="0" u="none" strike="noStrike" dirty="0">
                          <a:solidFill>
                            <a:srgbClr val="000000"/>
                          </a:solidFill>
                          <a:effectLst/>
                          <a:latin typeface="Times New Roman" panose="02020603050405020304" pitchFamily="18" charset="0"/>
                        </a:rPr>
                        <a:t>000 1 11 09080 04 0000 120</a:t>
                      </a: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собственности городских округов, и на землях или земельных участках, государственная собственность на которые не разграничена</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5 510,0</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6 213,2</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112,8</a:t>
                      </a:r>
                      <a:endParaRPr lang="ru-RU" sz="1200" b="0" i="0" u="none" strike="noStrike" dirty="0">
                        <a:solidFill>
                          <a:srgbClr val="000000"/>
                        </a:solidFill>
                        <a:effectLst/>
                        <a:latin typeface="Times New Roman" panose="02020603050405020304" pitchFamily="18" charset="0"/>
                      </a:endParaRPr>
                    </a:p>
                  </a:txBody>
                  <a:tcPr marL="5294" marR="5294" marT="5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37859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792896318"/>
              </p:ext>
            </p:extLst>
          </p:nvPr>
        </p:nvGraphicFramePr>
        <p:xfrm>
          <a:off x="357052" y="862151"/>
          <a:ext cx="10894422" cy="5443164"/>
        </p:xfrm>
        <a:graphic>
          <a:graphicData uri="http://schemas.openxmlformats.org/drawingml/2006/table">
            <a:tbl>
              <a:tblPr/>
              <a:tblGrid>
                <a:gridCol w="2147848">
                  <a:extLst>
                    <a:ext uri="{9D8B030D-6E8A-4147-A177-3AD203B41FA5}">
                      <a16:colId xmlns:a16="http://schemas.microsoft.com/office/drawing/2014/main" val="20000"/>
                    </a:ext>
                  </a:extLst>
                </a:gridCol>
                <a:gridCol w="5318481">
                  <a:extLst>
                    <a:ext uri="{9D8B030D-6E8A-4147-A177-3AD203B41FA5}">
                      <a16:colId xmlns:a16="http://schemas.microsoft.com/office/drawing/2014/main" val="20001"/>
                    </a:ext>
                  </a:extLst>
                </a:gridCol>
                <a:gridCol w="1213234">
                  <a:extLst>
                    <a:ext uri="{9D8B030D-6E8A-4147-A177-3AD203B41FA5}">
                      <a16:colId xmlns:a16="http://schemas.microsoft.com/office/drawing/2014/main" val="20002"/>
                    </a:ext>
                  </a:extLst>
                </a:gridCol>
                <a:gridCol w="1086268">
                  <a:extLst>
                    <a:ext uri="{9D8B030D-6E8A-4147-A177-3AD203B41FA5}">
                      <a16:colId xmlns:a16="http://schemas.microsoft.com/office/drawing/2014/main" val="20003"/>
                    </a:ext>
                  </a:extLst>
                </a:gridCol>
                <a:gridCol w="1128591">
                  <a:extLst>
                    <a:ext uri="{9D8B030D-6E8A-4147-A177-3AD203B41FA5}">
                      <a16:colId xmlns:a16="http://schemas.microsoft.com/office/drawing/2014/main" val="20004"/>
                    </a:ext>
                  </a:extLst>
                </a:gridCol>
              </a:tblGrid>
              <a:tr h="436993">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80021">
                <a:tc>
                  <a:txBody>
                    <a:bodyPr/>
                    <a:lstStyle/>
                    <a:p>
                      <a:pPr algn="ctr" fontAlgn="ctr"/>
                      <a:r>
                        <a:rPr lang="ru-RU" sz="1200" b="1" i="0" u="none" strike="noStrike" dirty="0">
                          <a:solidFill>
                            <a:srgbClr val="000000"/>
                          </a:solidFill>
                          <a:effectLst/>
                          <a:latin typeface="Times New Roman" panose="02020603050405020304" pitchFamily="18" charset="0"/>
                        </a:rPr>
                        <a:t>000 1 12 00000 00 0000 000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ПЛАТЕЖИ ПРИ ПОЛЬЗОВАНИИ ПРИРОДНЫМИ РЕСУРСАМИ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13 037,0</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13 864,4</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106,3</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4913">
                <a:tc>
                  <a:txBody>
                    <a:bodyPr/>
                    <a:lstStyle/>
                    <a:p>
                      <a:pPr algn="ctr" fontAlgn="ctr"/>
                      <a:r>
                        <a:rPr lang="ru-RU" sz="1200" b="0" i="0" u="none" strike="noStrike" dirty="0">
                          <a:solidFill>
                            <a:srgbClr val="000000"/>
                          </a:solidFill>
                          <a:effectLst/>
                          <a:latin typeface="Times New Roman" panose="02020603050405020304" pitchFamily="18" charset="0"/>
                        </a:rPr>
                        <a:t>000 1 12 01000 01 0000 120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Плата за негативное воздействие на окружающую среду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13 037,0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13 864,4</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106,3</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8854">
                <a:tc>
                  <a:txBody>
                    <a:bodyPr/>
                    <a:lstStyle/>
                    <a:p>
                      <a:pPr algn="ctr" fontAlgn="ctr"/>
                      <a:r>
                        <a:rPr lang="ru-RU" sz="1200" b="0" i="0" u="none" strike="noStrike" dirty="0">
                          <a:solidFill>
                            <a:srgbClr val="000000"/>
                          </a:solidFill>
                          <a:effectLst/>
                          <a:latin typeface="Times New Roman" panose="02020603050405020304" pitchFamily="18" charset="0"/>
                        </a:rPr>
                        <a:t>000 1 12 01010 01 0000 120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Плата за выбросы загрязняющих веществ в атмосферный воздух стационарными объектами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3 230,0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3 257,0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2426">
                <a:tc>
                  <a:txBody>
                    <a:bodyPr/>
                    <a:lstStyle/>
                    <a:p>
                      <a:pPr algn="ctr" fontAlgn="ctr"/>
                      <a:r>
                        <a:rPr lang="ru-RU" sz="1200" b="0" i="0" u="none" strike="noStrike" dirty="0">
                          <a:solidFill>
                            <a:srgbClr val="000000"/>
                          </a:solidFill>
                          <a:effectLst/>
                          <a:latin typeface="Times New Roman" panose="02020603050405020304" pitchFamily="18" charset="0"/>
                        </a:rPr>
                        <a:t>000 1 12 01030 01 0000 120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Плата за сбросы загрязняющих веществ в водные объекты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436,8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1 237,3</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283,3</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22426">
                <a:tc>
                  <a:txBody>
                    <a:bodyPr/>
                    <a:lstStyle/>
                    <a:p>
                      <a:pPr algn="ctr" fontAlgn="ctr"/>
                      <a:r>
                        <a:rPr lang="ru-RU" sz="1200" b="0" i="0" u="none" strike="noStrike" dirty="0">
                          <a:solidFill>
                            <a:srgbClr val="000000"/>
                          </a:solidFill>
                          <a:effectLst/>
                          <a:latin typeface="Times New Roman" panose="02020603050405020304" pitchFamily="18" charset="0"/>
                        </a:rPr>
                        <a:t>000 1 12 01040 01 0000 120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Плата за размещение отходов производства и потребления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9 370,2</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9 370,1</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3667">
                <a:tc>
                  <a:txBody>
                    <a:bodyPr/>
                    <a:lstStyle/>
                    <a:p>
                      <a:pPr algn="ctr" fontAlgn="ctr"/>
                      <a:r>
                        <a:rPr lang="ru-RU" sz="1200" b="1" i="0" u="none" strike="noStrike" dirty="0">
                          <a:solidFill>
                            <a:srgbClr val="000000"/>
                          </a:solidFill>
                          <a:effectLst/>
                          <a:latin typeface="Times New Roman" panose="02020603050405020304" pitchFamily="18" charset="0"/>
                        </a:rPr>
                        <a:t>000 1 13 00000 00 0000 000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ДОХОДЫ ОТ ОКАЗАНИЯ ПЛАТНЫХ УСЛУГ И КОМПЕНСАЦИИ ЗАТРАТ ГОСУДАРСТВА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23 423,0</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24 966,5</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106,6</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07859">
                <a:tc>
                  <a:txBody>
                    <a:bodyPr/>
                    <a:lstStyle/>
                    <a:p>
                      <a:pPr algn="ctr" fontAlgn="ctr"/>
                      <a:r>
                        <a:rPr lang="ru-RU" sz="1200" b="0" i="0" u="none" strike="noStrike" dirty="0">
                          <a:solidFill>
                            <a:srgbClr val="000000"/>
                          </a:solidFill>
                          <a:effectLst/>
                          <a:latin typeface="Times New Roman" panose="02020603050405020304" pitchFamily="18" charset="0"/>
                        </a:rPr>
                        <a:t>000 1 13 01000 00 0000 130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оказания платных услуг (работ)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12 603,0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14 092,1</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93293">
                <a:tc>
                  <a:txBody>
                    <a:bodyPr/>
                    <a:lstStyle/>
                    <a:p>
                      <a:pPr algn="ctr" fontAlgn="ctr"/>
                      <a:r>
                        <a:rPr lang="ru-RU" sz="1200" b="0" i="0" u="none" strike="noStrike" dirty="0">
                          <a:solidFill>
                            <a:srgbClr val="000000"/>
                          </a:solidFill>
                          <a:effectLst/>
                          <a:latin typeface="Times New Roman" panose="02020603050405020304" pitchFamily="18" charset="0"/>
                        </a:rPr>
                        <a:t>000 1 13 01990 00 0000 130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доходы от оказания платных услуг (работ)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12 603,0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14 092,1</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66094">
                <a:tc>
                  <a:txBody>
                    <a:bodyPr/>
                    <a:lstStyle/>
                    <a:p>
                      <a:pPr algn="ctr" fontAlgn="ctr"/>
                      <a:r>
                        <a:rPr lang="ru-RU" sz="1200" b="0" i="0" u="none" strike="noStrike" dirty="0">
                          <a:solidFill>
                            <a:srgbClr val="000000"/>
                          </a:solidFill>
                          <a:effectLst/>
                          <a:latin typeface="Times New Roman" panose="02020603050405020304" pitchFamily="18" charset="0"/>
                        </a:rPr>
                        <a:t>000 1 13 01994 04 0000 130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доходы от оказания платных услуг (работ) получателями средств бюджетов городских округов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12 603,0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14 092,1</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35429">
                <a:tc>
                  <a:txBody>
                    <a:bodyPr/>
                    <a:lstStyle/>
                    <a:p>
                      <a:pPr algn="ctr" fontAlgn="ctr"/>
                      <a:r>
                        <a:rPr lang="ru-RU" sz="1200" b="0" i="0" u="none" strike="noStrike" dirty="0">
                          <a:solidFill>
                            <a:srgbClr val="000000"/>
                          </a:solidFill>
                          <a:effectLst/>
                          <a:latin typeface="Times New Roman" panose="02020603050405020304" pitchFamily="18" charset="0"/>
                        </a:rPr>
                        <a:t>000 1 13 02990 00 0000 130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доходы от компенсации затрат государства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10 820,0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10 874,4</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96388">
                <a:tc>
                  <a:txBody>
                    <a:bodyPr/>
                    <a:lstStyle/>
                    <a:p>
                      <a:pPr algn="ctr" fontAlgn="ctr"/>
                      <a:r>
                        <a:rPr lang="ru-RU" sz="1200" b="0" i="0" u="none" strike="noStrike" dirty="0">
                          <a:solidFill>
                            <a:srgbClr val="000000"/>
                          </a:solidFill>
                          <a:effectLst/>
                          <a:latin typeface="Times New Roman" panose="02020603050405020304" pitchFamily="18" charset="0"/>
                        </a:rPr>
                        <a:t>000 1 13 02994 04 0000 130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доходы от компенсации затрат бюджетов городских округов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10 820,0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10 874,4</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44691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069"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20951727"/>
              </p:ext>
            </p:extLst>
          </p:nvPr>
        </p:nvGraphicFramePr>
        <p:xfrm>
          <a:off x="296091" y="679268"/>
          <a:ext cx="10946676" cy="5202666"/>
        </p:xfrm>
        <a:graphic>
          <a:graphicData uri="http://schemas.openxmlformats.org/drawingml/2006/table">
            <a:tbl>
              <a:tblPr/>
              <a:tblGrid>
                <a:gridCol w="1825895">
                  <a:extLst>
                    <a:ext uri="{9D8B030D-6E8A-4147-A177-3AD203B41FA5}">
                      <a16:colId xmlns:a16="http://schemas.microsoft.com/office/drawing/2014/main" val="20000"/>
                    </a:ext>
                  </a:extLst>
                </a:gridCol>
                <a:gridCol w="5676246">
                  <a:extLst>
                    <a:ext uri="{9D8B030D-6E8A-4147-A177-3AD203B41FA5}">
                      <a16:colId xmlns:a16="http://schemas.microsoft.com/office/drawing/2014/main" val="20001"/>
                    </a:ext>
                  </a:extLst>
                </a:gridCol>
                <a:gridCol w="1219053">
                  <a:extLst>
                    <a:ext uri="{9D8B030D-6E8A-4147-A177-3AD203B41FA5}">
                      <a16:colId xmlns:a16="http://schemas.microsoft.com/office/drawing/2014/main" val="20002"/>
                    </a:ext>
                  </a:extLst>
                </a:gridCol>
                <a:gridCol w="1091479">
                  <a:extLst>
                    <a:ext uri="{9D8B030D-6E8A-4147-A177-3AD203B41FA5}">
                      <a16:colId xmlns:a16="http://schemas.microsoft.com/office/drawing/2014/main" val="20003"/>
                    </a:ext>
                  </a:extLst>
                </a:gridCol>
                <a:gridCol w="1134003">
                  <a:extLst>
                    <a:ext uri="{9D8B030D-6E8A-4147-A177-3AD203B41FA5}">
                      <a16:colId xmlns:a16="http://schemas.microsoft.com/office/drawing/2014/main" val="20004"/>
                    </a:ext>
                  </a:extLst>
                </a:gridCol>
              </a:tblGrid>
              <a:tr h="543168">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64989">
                <a:tc>
                  <a:txBody>
                    <a:bodyPr/>
                    <a:lstStyle/>
                    <a:p>
                      <a:pPr algn="ctr" fontAlgn="ctr"/>
                      <a:r>
                        <a:rPr lang="ru-RU" sz="1200" b="1" i="0" u="none" strike="noStrike" dirty="0">
                          <a:solidFill>
                            <a:srgbClr val="000000"/>
                          </a:solidFill>
                          <a:effectLst/>
                          <a:latin typeface="Times New Roman" panose="02020603050405020304" pitchFamily="18" charset="0"/>
                        </a:rPr>
                        <a:t>000 1 14 00000 00 0000 000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ДОХОДЫ ОТ ПРОДАЖИ МАТЕРИАЛЬНЫХ И НЕМАТЕРИАЛЬНЫХ АКТИВОВ</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174 758,6</a:t>
                      </a:r>
                      <a:endParaRPr lang="ru-RU" sz="1200" b="1"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185 353,4</a:t>
                      </a:r>
                      <a:endParaRPr lang="ru-RU" sz="1200" b="1"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106,1</a:t>
                      </a:r>
                      <a:endParaRPr lang="ru-RU" sz="1200" b="1"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4828">
                <a:tc>
                  <a:txBody>
                    <a:bodyPr/>
                    <a:lstStyle/>
                    <a:p>
                      <a:pPr algn="ctr" fontAlgn="ctr"/>
                      <a:r>
                        <a:rPr lang="ru-RU" sz="1200" b="0" i="0" u="none" strike="noStrike" dirty="0">
                          <a:solidFill>
                            <a:srgbClr val="000000"/>
                          </a:solidFill>
                          <a:effectLst/>
                          <a:latin typeface="Times New Roman" panose="02020603050405020304" pitchFamily="18" charset="0"/>
                        </a:rPr>
                        <a:t>000 1 14 01 000 00 0000 410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продажи квартир</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1 815,0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1 815,0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1237">
                <a:tc>
                  <a:txBody>
                    <a:bodyPr/>
                    <a:lstStyle/>
                    <a:p>
                      <a:pPr algn="ctr" fontAlgn="ctr"/>
                      <a:r>
                        <a:rPr lang="ru-RU" sz="1200" b="0" i="0" u="none" strike="noStrike" dirty="0">
                          <a:solidFill>
                            <a:srgbClr val="000000"/>
                          </a:solidFill>
                          <a:effectLst/>
                          <a:latin typeface="Times New Roman" panose="02020603050405020304" pitchFamily="18" charset="0"/>
                        </a:rPr>
                        <a:t>000 1 14 01 040 04 0000 410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продажи квартир, находящихся в собственности городских округов</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1 815,0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1 815,0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25031">
                <a:tc>
                  <a:txBody>
                    <a:bodyPr/>
                    <a:lstStyle/>
                    <a:p>
                      <a:pPr algn="ctr" fontAlgn="ctr"/>
                      <a:r>
                        <a:rPr lang="ru-RU" sz="1200" b="0" i="0" u="none" strike="noStrike" dirty="0">
                          <a:solidFill>
                            <a:srgbClr val="000000"/>
                          </a:solidFill>
                          <a:effectLst/>
                          <a:latin typeface="Times New Roman" panose="02020603050405020304" pitchFamily="18" charset="0"/>
                        </a:rPr>
                        <a:t>000 1 14 02000 00 0000 000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реализации имущества, находящегося в государственной и муниципальной собственности (за исключением движимого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546,0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551,4</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13342">
                <a:tc>
                  <a:txBody>
                    <a:bodyPr/>
                    <a:lstStyle/>
                    <a:p>
                      <a:pPr algn="ctr" fontAlgn="ctr"/>
                      <a:r>
                        <a:rPr lang="ru-RU" sz="1200" b="0" i="0" u="none" strike="noStrike" dirty="0">
                          <a:solidFill>
                            <a:srgbClr val="000000"/>
                          </a:solidFill>
                          <a:effectLst/>
                          <a:latin typeface="Times New Roman" panose="02020603050405020304" pitchFamily="18" charset="0"/>
                        </a:rPr>
                        <a:t>000 1 14 02040 04 0000 410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реализации имущества, находящегося в собственности городских округов (за исключением движимого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517,0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522,3</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35021">
                <a:tc>
                  <a:txBody>
                    <a:bodyPr/>
                    <a:lstStyle/>
                    <a:p>
                      <a:pPr algn="ctr" fontAlgn="ctr"/>
                      <a:r>
                        <a:rPr lang="ru-RU" sz="1200" b="0" i="0" u="none" strike="noStrike" dirty="0">
                          <a:solidFill>
                            <a:srgbClr val="000000"/>
                          </a:solidFill>
                          <a:effectLst/>
                          <a:latin typeface="Times New Roman" panose="02020603050405020304" pitchFamily="18" charset="0"/>
                        </a:rPr>
                        <a:t>000 1 14 02043 04 0000 410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реализации иного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517,0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522,3</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5031">
                <a:tc>
                  <a:txBody>
                    <a:bodyPr/>
                    <a:lstStyle/>
                    <a:p>
                      <a:pPr algn="ctr" fontAlgn="ctr"/>
                      <a:r>
                        <a:rPr lang="ru-RU" sz="1200" b="0" i="0" u="none" strike="noStrike" dirty="0">
                          <a:solidFill>
                            <a:srgbClr val="000000"/>
                          </a:solidFill>
                          <a:effectLst/>
                          <a:latin typeface="Times New Roman" panose="02020603050405020304" pitchFamily="18" charset="0"/>
                        </a:rPr>
                        <a:t>000 1 14 02 040 04 0000 440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реализации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материальных запасов по указанному имуществу</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29,1</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41045">
                <a:tc>
                  <a:txBody>
                    <a:bodyPr/>
                    <a:lstStyle/>
                    <a:p>
                      <a:pPr algn="ctr" fontAlgn="ctr"/>
                      <a:r>
                        <a:rPr lang="ru-RU" sz="1200" b="0" i="0" u="none" strike="noStrike" dirty="0">
                          <a:solidFill>
                            <a:srgbClr val="000000"/>
                          </a:solidFill>
                          <a:effectLst/>
                          <a:latin typeface="Times New Roman" panose="02020603050405020304" pitchFamily="18" charset="0"/>
                        </a:rPr>
                        <a:t>000 1 14 02 042 04 0000 440</a:t>
                      </a: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реализации имущества, находящегося в оперативном управлении учреждений, находящихся в ведении органов управления городских округов (за исключением имущества муниципальных бюджетных и автономных учреждений), в части реализации материальных запасов по указанному имуществу</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29,0</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29,1</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5025" marR="5025" marT="50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2430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1486" y="142118"/>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29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083490460"/>
              </p:ext>
            </p:extLst>
          </p:nvPr>
        </p:nvGraphicFramePr>
        <p:xfrm>
          <a:off x="322217" y="714103"/>
          <a:ext cx="10929257" cy="5258220"/>
        </p:xfrm>
        <a:graphic>
          <a:graphicData uri="http://schemas.openxmlformats.org/drawingml/2006/table">
            <a:tbl>
              <a:tblPr/>
              <a:tblGrid>
                <a:gridCol w="2154716">
                  <a:extLst>
                    <a:ext uri="{9D8B030D-6E8A-4147-A177-3AD203B41FA5}">
                      <a16:colId xmlns:a16="http://schemas.microsoft.com/office/drawing/2014/main" val="20000"/>
                    </a:ext>
                  </a:extLst>
                </a:gridCol>
                <a:gridCol w="5335489">
                  <a:extLst>
                    <a:ext uri="{9D8B030D-6E8A-4147-A177-3AD203B41FA5}">
                      <a16:colId xmlns:a16="http://schemas.microsoft.com/office/drawing/2014/main" val="20001"/>
                    </a:ext>
                  </a:extLst>
                </a:gridCol>
                <a:gridCol w="1217112">
                  <a:extLst>
                    <a:ext uri="{9D8B030D-6E8A-4147-A177-3AD203B41FA5}">
                      <a16:colId xmlns:a16="http://schemas.microsoft.com/office/drawing/2014/main" val="20002"/>
                    </a:ext>
                  </a:extLst>
                </a:gridCol>
                <a:gridCol w="1089742">
                  <a:extLst>
                    <a:ext uri="{9D8B030D-6E8A-4147-A177-3AD203B41FA5}">
                      <a16:colId xmlns:a16="http://schemas.microsoft.com/office/drawing/2014/main" val="20003"/>
                    </a:ext>
                  </a:extLst>
                </a:gridCol>
                <a:gridCol w="1132198">
                  <a:extLst>
                    <a:ext uri="{9D8B030D-6E8A-4147-A177-3AD203B41FA5}">
                      <a16:colId xmlns:a16="http://schemas.microsoft.com/office/drawing/2014/main" val="20004"/>
                    </a:ext>
                  </a:extLst>
                </a:gridCol>
              </a:tblGrid>
              <a:tr h="546387">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67039">
                <a:tc>
                  <a:txBody>
                    <a:bodyPr/>
                    <a:lstStyle/>
                    <a:p>
                      <a:pPr algn="ctr" fontAlgn="ctr"/>
                      <a:r>
                        <a:rPr lang="ru-RU" sz="1200" b="0" i="0" u="none" strike="noStrike" dirty="0">
                          <a:solidFill>
                            <a:srgbClr val="000000"/>
                          </a:solidFill>
                          <a:effectLst/>
                          <a:latin typeface="Times New Roman" panose="02020603050405020304" pitchFamily="18" charset="0"/>
                        </a:rPr>
                        <a:t>000 1 14 06000 00 0000 430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продажи земельных участков, находящихся в государственной и муниципальной собственности                                                                                  </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120 836,0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128 697,7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106,5</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67039">
                <a:tc>
                  <a:txBody>
                    <a:bodyPr/>
                    <a:lstStyle/>
                    <a:p>
                      <a:pPr algn="ctr" fontAlgn="ctr"/>
                      <a:r>
                        <a:rPr lang="ru-RU" sz="1200" b="0" i="0" u="none" strike="noStrike" dirty="0">
                          <a:solidFill>
                            <a:srgbClr val="000000"/>
                          </a:solidFill>
                          <a:effectLst/>
                          <a:latin typeface="Times New Roman" panose="02020603050405020304" pitchFamily="18" charset="0"/>
                        </a:rPr>
                        <a:t>000 1 14 06010 00 0000 430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продажи земельных участков, государственная собственность на которые не разграничена </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120 836,0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128 697,7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106,5</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9873">
                <a:tc>
                  <a:txBody>
                    <a:bodyPr/>
                    <a:lstStyle/>
                    <a:p>
                      <a:pPr algn="ctr" fontAlgn="ctr"/>
                      <a:r>
                        <a:rPr lang="ru-RU" sz="1200" b="0" i="0" u="none" strike="noStrike" dirty="0">
                          <a:solidFill>
                            <a:srgbClr val="000000"/>
                          </a:solidFill>
                          <a:effectLst/>
                          <a:latin typeface="Times New Roman" panose="02020603050405020304" pitchFamily="18" charset="0"/>
                        </a:rPr>
                        <a:t>000 1 14 06012 04 0000 430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от продажи земельных участков, государственная собственность на которые не разграничена и которые расположены в границах городских округов</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120 836,0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128 697,7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106,5</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29215">
                <a:tc>
                  <a:txBody>
                    <a:bodyPr/>
                    <a:lstStyle/>
                    <a:p>
                      <a:pPr algn="ctr" fontAlgn="ctr"/>
                      <a:r>
                        <a:rPr lang="ru-RU" sz="1200" b="0" i="0" u="none" strike="noStrike" dirty="0" smtClean="0">
                          <a:solidFill>
                            <a:srgbClr val="000000"/>
                          </a:solidFill>
                          <a:effectLst/>
                          <a:latin typeface="Times New Roman" panose="02020603050405020304" pitchFamily="18" charset="0"/>
                        </a:rPr>
                        <a:t>000 1 14 06300 00 0000 430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находящихся в государственной или муниципальной собственности</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51 561,6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54 289,3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9215">
                <a:tc>
                  <a:txBody>
                    <a:bodyPr/>
                    <a:lstStyle/>
                    <a:p>
                      <a:pPr algn="ctr" fontAlgn="ctr"/>
                      <a:r>
                        <a:rPr lang="ru-RU" sz="1200" b="0" i="0" u="none" strike="noStrike" dirty="0">
                          <a:solidFill>
                            <a:srgbClr val="000000"/>
                          </a:solidFill>
                          <a:effectLst/>
                          <a:latin typeface="Times New Roman" panose="02020603050405020304" pitchFamily="18" charset="0"/>
                        </a:rPr>
                        <a:t>000 1 14 06310 00 0000 430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51 528,0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54 255,6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42367">
                <a:tc>
                  <a:txBody>
                    <a:bodyPr/>
                    <a:lstStyle/>
                    <a:p>
                      <a:pPr algn="ctr" fontAlgn="ctr"/>
                      <a:r>
                        <a:rPr lang="ru-RU" sz="1200" b="0" i="0" u="none" strike="noStrike" dirty="0">
                          <a:solidFill>
                            <a:srgbClr val="000000"/>
                          </a:solidFill>
                          <a:effectLst/>
                          <a:latin typeface="Times New Roman" panose="02020603050405020304" pitchFamily="18" charset="0"/>
                        </a:rPr>
                        <a:t>000 1 14 06312 04 0000 430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 и которые расположены в границах городских округов</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51 528,0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54 255,6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3076">
                <a:tc>
                  <a:txBody>
                    <a:bodyPr/>
                    <a:lstStyle/>
                    <a:p>
                      <a:pPr algn="ctr" fontAlgn="ctr"/>
                      <a:r>
                        <a:rPr lang="ru-RU" sz="1200" b="0" i="0" u="none" strike="noStrike" dirty="0" smtClean="0">
                          <a:solidFill>
                            <a:srgbClr val="000000"/>
                          </a:solidFill>
                          <a:effectLst/>
                          <a:latin typeface="Times New Roman" panose="02020603050405020304" pitchFamily="18" charset="0"/>
                        </a:rPr>
                        <a:t>000 1 14 06320 00 0000 430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земельных участков после разграничения государственной собственности на землю</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3076">
                <a:tc>
                  <a:txBody>
                    <a:bodyPr/>
                    <a:lstStyle/>
                    <a:p>
                      <a:pPr algn="ctr" fontAlgn="ctr"/>
                      <a:r>
                        <a:rPr lang="ru-RU" sz="1200" b="0" i="0" u="none" strike="noStrike" dirty="0" smtClean="0">
                          <a:solidFill>
                            <a:srgbClr val="000000"/>
                          </a:solidFill>
                          <a:effectLst/>
                          <a:latin typeface="Times New Roman" panose="02020603050405020304" pitchFamily="18" charset="0"/>
                        </a:rPr>
                        <a:t>000 1 14 06324 04 0000 430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земельных участков, находящихся в собственности городских округов</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31324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831850" y="428625"/>
            <a:ext cx="10515600" cy="1009650"/>
          </a:xfrm>
        </p:spPr>
        <p:txBody>
          <a:bodyPr>
            <a:normAutofit/>
          </a:bodyPr>
          <a:lstStyle/>
          <a:p>
            <a:r>
              <a:rPr lang="ru-RU" altLang="ru-RU" sz="2400" dirty="0">
                <a:latin typeface="Times New Roman" panose="02020603050405020304" pitchFamily="18" charset="0"/>
                <a:cs typeface="Times New Roman" panose="02020603050405020304" pitchFamily="18" charset="0"/>
              </a:rPr>
              <a:t>Уважаемые жители городского округа Воскресенск!</a:t>
            </a:r>
            <a:r>
              <a:rPr lang="ru-RU" altLang="ru-RU" dirty="0">
                <a:latin typeface="Times New Roman" panose="02020603050405020304" pitchFamily="18" charset="0"/>
                <a:cs typeface="Times New Roman" panose="02020603050405020304" pitchFamily="18" charset="0"/>
              </a:rPr>
              <a:t/>
            </a:r>
            <a:br>
              <a:rPr lang="ru-RU" altLang="ru-RU" dirty="0">
                <a:latin typeface="Times New Roman" panose="02020603050405020304" pitchFamily="18" charset="0"/>
                <a:cs typeface="Times New Roman" panose="02020603050405020304" pitchFamily="18" charset="0"/>
              </a:rPr>
            </a:br>
            <a:endParaRPr lang="ru-RU" dirty="0"/>
          </a:p>
        </p:txBody>
      </p:sp>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3</a:t>
            </a:fld>
            <a:endParaRPr lang="ru-RU" noProof="0" dirty="0"/>
          </a:p>
        </p:txBody>
      </p:sp>
      <p:sp>
        <p:nvSpPr>
          <p:cNvPr id="9" name="Текст 8"/>
          <p:cNvSpPr>
            <a:spLocks noGrp="1"/>
          </p:cNvSpPr>
          <p:nvPr>
            <p:ph type="body" idx="1"/>
          </p:nvPr>
        </p:nvSpPr>
        <p:spPr>
          <a:xfrm>
            <a:off x="552450" y="1153349"/>
            <a:ext cx="10795000" cy="4961701"/>
          </a:xfrm>
        </p:spPr>
        <p:txBody>
          <a:bodyPr>
            <a:normAutofit fontScale="92500" lnSpcReduction="20000"/>
          </a:bodyPr>
          <a:lstStyle/>
          <a:p>
            <a:pPr marL="114300" algn="just">
              <a:lnSpc>
                <a:spcPct val="150000"/>
              </a:lnSpc>
            </a:pPr>
            <a:r>
              <a:rPr lang="ru-RU" altLang="ru-RU" b="1" dirty="0">
                <a:solidFill>
                  <a:schemeClr val="tx1"/>
                </a:solidFill>
                <a:latin typeface="Times New Roman" panose="02020603050405020304" pitchFamily="18" charset="0"/>
                <a:cs typeface="Times New Roman" panose="02020603050405020304" pitchFamily="18" charset="0"/>
              </a:rPr>
              <a:t>	</a:t>
            </a:r>
            <a:r>
              <a:rPr lang="ru-RU" altLang="ru-RU" sz="1900" b="1" dirty="0">
                <a:solidFill>
                  <a:srgbClr val="92D050"/>
                </a:solidFill>
                <a:latin typeface="Times New Roman" panose="02020603050405020304" pitchFamily="18" charset="0"/>
                <a:cs typeface="Times New Roman" panose="02020603050405020304" pitchFamily="18" charset="0"/>
              </a:rPr>
              <a:t>Представляем вашему вниманию «Бюджет для граждан», в котором в доступной форме изложено, на какие цели и в каком объеме направляются бюджетные ресурсы, какие результаты достигнуты. Жители округа должны не только знать, но и иметь возможность сделать выводы об эффективности расходов и их целевом использовании. </a:t>
            </a:r>
          </a:p>
          <a:p>
            <a:pPr marL="114300" algn="just">
              <a:lnSpc>
                <a:spcPct val="150000"/>
              </a:lnSpc>
            </a:pPr>
            <a:r>
              <a:rPr lang="ru-RU" altLang="ru-RU" sz="1900" b="1" dirty="0">
                <a:solidFill>
                  <a:srgbClr val="92D050"/>
                </a:solidFill>
                <a:latin typeface="Times New Roman" panose="02020603050405020304" pitchFamily="18" charset="0"/>
                <a:cs typeface="Times New Roman" panose="02020603050405020304" pitchFamily="18" charset="0"/>
              </a:rPr>
              <a:t>	Бюджет для граждан разработан для ознакомления граждан </a:t>
            </a:r>
            <a:r>
              <a:rPr lang="ru-RU" altLang="ru-RU" sz="2000" b="1" dirty="0">
                <a:solidFill>
                  <a:srgbClr val="92D050"/>
                </a:solidFill>
                <a:latin typeface="Times New Roman" panose="02020603050405020304" pitchFamily="18" charset="0"/>
                <a:cs typeface="Times New Roman" panose="02020603050405020304" pitchFamily="18" charset="0"/>
              </a:rPr>
              <a:t>с основными целями, задачами и приоритетами бюджетной и налоговой политики, результатами использования бюджетных средств.</a:t>
            </a:r>
          </a:p>
          <a:p>
            <a:pPr marL="114300" algn="just">
              <a:lnSpc>
                <a:spcPct val="150000"/>
              </a:lnSpc>
            </a:pPr>
            <a:r>
              <a:rPr lang="ru-RU" altLang="ru-RU" sz="1900" b="1" dirty="0">
                <a:solidFill>
                  <a:srgbClr val="92D050"/>
                </a:solidFill>
                <a:latin typeface="Times New Roman" panose="02020603050405020304" pitchFamily="18" charset="0"/>
                <a:cs typeface="Times New Roman" panose="02020603050405020304" pitchFamily="18" charset="0"/>
              </a:rPr>
              <a:t>	Для граждан показатели исполнения бюджета городского округа Воскресенск за </a:t>
            </a:r>
            <a:r>
              <a:rPr lang="ru-RU" altLang="ru-RU" sz="1900" b="1" dirty="0" smtClean="0">
                <a:solidFill>
                  <a:srgbClr val="92D050"/>
                </a:solidFill>
                <a:latin typeface="Times New Roman" panose="02020603050405020304" pitchFamily="18" charset="0"/>
                <a:cs typeface="Times New Roman" panose="02020603050405020304" pitchFamily="18" charset="0"/>
              </a:rPr>
              <a:t>2024 </a:t>
            </a:r>
            <a:r>
              <a:rPr lang="ru-RU" altLang="ru-RU" sz="1900" b="1" dirty="0">
                <a:solidFill>
                  <a:srgbClr val="92D050"/>
                </a:solidFill>
                <a:latin typeface="Times New Roman" panose="02020603050405020304" pitchFamily="18" charset="0"/>
                <a:cs typeface="Times New Roman" panose="02020603050405020304" pitchFamily="18" charset="0"/>
              </a:rPr>
              <a:t>год представлены в виде графиков, диаграмм, слайдов и числовых значений, чтобы каждый без труда мог понять каким образом прогнозируется бюджет по доходам и расходам.</a:t>
            </a:r>
          </a:p>
          <a:p>
            <a:pPr marL="114300" algn="just">
              <a:lnSpc>
                <a:spcPct val="150000"/>
              </a:lnSpc>
            </a:pPr>
            <a:r>
              <a:rPr lang="ru-RU" altLang="ru-RU" sz="1900" b="1" dirty="0">
                <a:solidFill>
                  <a:srgbClr val="92D050"/>
                </a:solidFill>
                <a:latin typeface="Times New Roman" panose="02020603050405020304" pitchFamily="18" charset="0"/>
                <a:cs typeface="Times New Roman" panose="02020603050405020304" pitchFamily="18" charset="0"/>
              </a:rPr>
              <a:t>	«Бюджет для граждан» направлен на получение обратной связи от граждан, которым интересны современные проблемы муниципальных финансов в городском округе Воскресенск.</a:t>
            </a:r>
          </a:p>
          <a:p>
            <a:endParaRPr lang="ru-RU" sz="2000" dirty="0"/>
          </a:p>
          <a:p>
            <a:endParaRPr lang="ru-RU"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8914"/>
            <a:ext cx="1590675" cy="849086"/>
          </a:xfrm>
          <a:prstGeom prst="rect">
            <a:avLst/>
          </a:prstGeom>
        </p:spPr>
      </p:pic>
    </p:spTree>
    <p:extLst>
      <p:ext uri="{BB962C8B-B14F-4D97-AF65-F5344CB8AC3E}">
        <p14:creationId xmlns:p14="http://schemas.microsoft.com/office/powerpoint/2010/main" val="1678556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572" y="98575"/>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163834480"/>
              </p:ext>
            </p:extLst>
          </p:nvPr>
        </p:nvGraphicFramePr>
        <p:xfrm>
          <a:off x="200296" y="598479"/>
          <a:ext cx="10798627" cy="6014929"/>
        </p:xfrm>
        <a:graphic>
          <a:graphicData uri="http://schemas.openxmlformats.org/drawingml/2006/table">
            <a:tbl>
              <a:tblPr/>
              <a:tblGrid>
                <a:gridCol w="1820093">
                  <a:extLst>
                    <a:ext uri="{9D8B030D-6E8A-4147-A177-3AD203B41FA5}">
                      <a16:colId xmlns:a16="http://schemas.microsoft.com/office/drawing/2014/main" val="20000"/>
                    </a:ext>
                  </a:extLst>
                </a:gridCol>
                <a:gridCol w="5852160">
                  <a:extLst>
                    <a:ext uri="{9D8B030D-6E8A-4147-A177-3AD203B41FA5}">
                      <a16:colId xmlns:a16="http://schemas.microsoft.com/office/drawing/2014/main" val="20001"/>
                    </a:ext>
                  </a:extLst>
                </a:gridCol>
                <a:gridCol w="1236617">
                  <a:extLst>
                    <a:ext uri="{9D8B030D-6E8A-4147-A177-3AD203B41FA5}">
                      <a16:colId xmlns:a16="http://schemas.microsoft.com/office/drawing/2014/main" val="20002"/>
                    </a:ext>
                  </a:extLst>
                </a:gridCol>
                <a:gridCol w="984068">
                  <a:extLst>
                    <a:ext uri="{9D8B030D-6E8A-4147-A177-3AD203B41FA5}">
                      <a16:colId xmlns:a16="http://schemas.microsoft.com/office/drawing/2014/main" val="20003"/>
                    </a:ext>
                  </a:extLst>
                </a:gridCol>
                <a:gridCol w="905689">
                  <a:extLst>
                    <a:ext uri="{9D8B030D-6E8A-4147-A177-3AD203B41FA5}">
                      <a16:colId xmlns:a16="http://schemas.microsoft.com/office/drawing/2014/main" val="20004"/>
                    </a:ext>
                  </a:extLst>
                </a:gridCol>
              </a:tblGrid>
              <a:tr h="536125">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8327">
                <a:tc>
                  <a:txBody>
                    <a:bodyPr/>
                    <a:lstStyle/>
                    <a:p>
                      <a:pPr algn="ctr" fontAlgn="ctr"/>
                      <a:r>
                        <a:rPr lang="ru-RU" sz="1200" b="1" i="0" u="none" strike="noStrike" dirty="0">
                          <a:solidFill>
                            <a:srgbClr val="000000"/>
                          </a:solidFill>
                          <a:effectLst/>
                          <a:latin typeface="Times New Roman" panose="02020603050405020304" pitchFamily="18" charset="0"/>
                        </a:rPr>
                        <a:t>000 1 16 00000 00 0000 000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ШТРАФЫ,САНКЦИИ,ВОЗМЕЩЕНИЕ УЩЕРБА</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18 439,1</a:t>
                      </a:r>
                      <a:endParaRPr lang="ru-RU" sz="1200" b="1"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26 692,2</a:t>
                      </a:r>
                      <a:endParaRPr lang="ru-RU" sz="1200" b="1"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144,8</a:t>
                      </a:r>
                      <a:endParaRPr lang="ru-RU" sz="1200" b="1"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16467">
                <a:tc>
                  <a:txBody>
                    <a:bodyPr/>
                    <a:lstStyle/>
                    <a:p>
                      <a:pPr algn="ctr" fontAlgn="ctr"/>
                      <a:r>
                        <a:rPr lang="ru-RU" sz="1200" b="0" i="0" u="none" strike="noStrike" dirty="0">
                          <a:solidFill>
                            <a:srgbClr val="000000"/>
                          </a:solidFill>
                          <a:effectLst/>
                          <a:latin typeface="Times New Roman" panose="02020603050405020304" pitchFamily="18" charset="0"/>
                        </a:rPr>
                        <a:t>000 1 16 01 000 01 0000 140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Кодексом Российской Федерации об административных правонарушениях</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3 758,6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3 957,7</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63600">
                <a:tc>
                  <a:txBody>
                    <a:bodyPr/>
                    <a:lstStyle/>
                    <a:p>
                      <a:pPr algn="ctr" fontAlgn="ctr"/>
                      <a:r>
                        <a:rPr lang="ru-RU" sz="1200" b="0" i="0" u="none" strike="noStrike" dirty="0">
                          <a:solidFill>
                            <a:srgbClr val="000000"/>
                          </a:solidFill>
                          <a:effectLst/>
                          <a:latin typeface="Times New Roman" panose="02020603050405020304" pitchFamily="18" charset="0"/>
                        </a:rPr>
                        <a:t>000 1 16 01 053 01 0000 140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43,5</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58,5</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134,6</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93431">
                <a:tc>
                  <a:txBody>
                    <a:bodyPr/>
                    <a:lstStyle/>
                    <a:p>
                      <a:pPr algn="ctr" fontAlgn="ctr"/>
                      <a:r>
                        <a:rPr lang="ru-RU" sz="1200" b="0" i="0" u="none" strike="noStrike" dirty="0">
                          <a:solidFill>
                            <a:srgbClr val="000000"/>
                          </a:solidFill>
                          <a:effectLst/>
                          <a:latin typeface="Times New Roman" panose="02020603050405020304" pitchFamily="18" charset="0"/>
                        </a:rPr>
                        <a:t>000 1 16 01 053 01 0035 140</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6,0</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100,8</a:t>
                      </a:r>
                      <a:endParaRPr lang="ru-RU" sz="1200" b="0" i="0" u="none" strike="noStrike" dirty="0">
                        <a:solidFill>
                          <a:srgbClr val="000000"/>
                        </a:solidFill>
                        <a:effectLst/>
                        <a:latin typeface="Times New Roman" panose="02020603050405020304" pitchFamily="18"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93431">
                <a:tc>
                  <a:txBody>
                    <a:bodyPr/>
                    <a:lstStyle/>
                    <a:p>
                      <a:pPr algn="ctr" fontAlgn="ctr"/>
                      <a:r>
                        <a:rPr lang="ru-RU" sz="1200" b="0" i="0" u="none" strike="noStrike" dirty="0">
                          <a:solidFill>
                            <a:srgbClr val="000000"/>
                          </a:solidFill>
                          <a:effectLst/>
                          <a:latin typeface="Times New Roman" panose="02020603050405020304" pitchFamily="18" charset="0"/>
                        </a:rPr>
                        <a:t>000 1 16 01 053 01 0059 140</a:t>
                      </a: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нарушение порядка рассмотрения обращений граждан)</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37,5</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52,5</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140,0</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0732">
                <a:tc>
                  <a:txBody>
                    <a:bodyPr/>
                    <a:lstStyle/>
                    <a:p>
                      <a:pPr algn="ctr" fontAlgn="ctr"/>
                      <a:r>
                        <a:rPr lang="ru-RU" sz="1200" b="0" i="0" u="none" strike="noStrike" dirty="0">
                          <a:solidFill>
                            <a:srgbClr val="000000"/>
                          </a:solidFill>
                          <a:effectLst/>
                          <a:latin typeface="Times New Roman" panose="02020603050405020304" pitchFamily="18" charset="0"/>
                        </a:rPr>
                        <a:t>000 1 16 01 </a:t>
                      </a:r>
                      <a:r>
                        <a:rPr lang="ru-RU" sz="1200" b="0" i="0" u="none" strike="noStrike" dirty="0" smtClean="0">
                          <a:solidFill>
                            <a:srgbClr val="000000"/>
                          </a:solidFill>
                          <a:effectLst/>
                          <a:latin typeface="Times New Roman" panose="02020603050405020304" pitchFamily="18" charset="0"/>
                        </a:rPr>
                        <a:t>060 01 0000 140</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98,8</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104,5</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105,8</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32275">
                <a:tc>
                  <a:txBody>
                    <a:bodyPr/>
                    <a:lstStyle/>
                    <a:p>
                      <a:pPr algn="ctr" fontAlgn="ctr"/>
                      <a:r>
                        <a:rPr lang="ru-RU" sz="1200" b="0" i="0" u="none" strike="noStrike" dirty="0">
                          <a:solidFill>
                            <a:srgbClr val="000000"/>
                          </a:solidFill>
                          <a:effectLst/>
                          <a:latin typeface="Times New Roman" panose="02020603050405020304" pitchFamily="18" charset="0"/>
                        </a:rPr>
                        <a:t>000 1 16 01 063 01 0000 140</a:t>
                      </a: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98,8</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104,5</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105,8</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77367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903" y="115993"/>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34237391"/>
              </p:ext>
            </p:extLst>
          </p:nvPr>
        </p:nvGraphicFramePr>
        <p:xfrm>
          <a:off x="278674" y="621510"/>
          <a:ext cx="11007633" cy="6126851"/>
        </p:xfrm>
        <a:graphic>
          <a:graphicData uri="http://schemas.openxmlformats.org/drawingml/2006/table">
            <a:tbl>
              <a:tblPr/>
              <a:tblGrid>
                <a:gridCol w="1976631">
                  <a:extLst>
                    <a:ext uri="{9D8B030D-6E8A-4147-A177-3AD203B41FA5}">
                      <a16:colId xmlns:a16="http://schemas.microsoft.com/office/drawing/2014/main" val="20000"/>
                    </a:ext>
                  </a:extLst>
                </a:gridCol>
                <a:gridCol w="5869792">
                  <a:extLst>
                    <a:ext uri="{9D8B030D-6E8A-4147-A177-3AD203B41FA5}">
                      <a16:colId xmlns:a16="http://schemas.microsoft.com/office/drawing/2014/main" val="20001"/>
                    </a:ext>
                  </a:extLst>
                </a:gridCol>
                <a:gridCol w="1158240">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870856">
                  <a:extLst>
                    <a:ext uri="{9D8B030D-6E8A-4147-A177-3AD203B41FA5}">
                      <a16:colId xmlns:a16="http://schemas.microsoft.com/office/drawing/2014/main" val="20004"/>
                    </a:ext>
                  </a:extLst>
                </a:gridCol>
              </a:tblGrid>
              <a:tr h="59218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205421">
                <a:tc>
                  <a:txBody>
                    <a:bodyPr/>
                    <a:lstStyle/>
                    <a:p>
                      <a:pPr algn="ctr" fontAlgn="ctr"/>
                      <a:r>
                        <a:rPr lang="ru-RU" sz="1200" b="0" i="0" u="none" strike="noStrike" dirty="0">
                          <a:solidFill>
                            <a:srgbClr val="000000"/>
                          </a:solidFill>
                          <a:effectLst/>
                          <a:latin typeface="Times New Roman" panose="02020603050405020304" pitchFamily="18" charset="0"/>
                        </a:rPr>
                        <a:t>000 1 16 01 063 01 0008 140</a:t>
                      </a: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незаконный оборот наркотических средств, психотропных веществ или их аналогов и незаконные приобретение, хранение, перевозка растений, содержащих наркотические средства или психотропные вещества, либо их частей, содержащих наркотические средства или психотропные вещества)</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05421">
                <a:tc>
                  <a:txBody>
                    <a:bodyPr/>
                    <a:lstStyle/>
                    <a:p>
                      <a:pPr algn="ctr" fontAlgn="ctr"/>
                      <a:r>
                        <a:rPr lang="ru-RU" sz="1200" b="0" i="0" u="none" strike="noStrike" dirty="0">
                          <a:solidFill>
                            <a:srgbClr val="000000"/>
                          </a:solidFill>
                          <a:effectLst/>
                          <a:latin typeface="Times New Roman" panose="02020603050405020304" pitchFamily="18" charset="0"/>
                        </a:rPr>
                        <a:t>000 1 16 01 063 01 0009 140</a:t>
                      </a: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потребление наркотических средств или психотропных веществ без назначения врача либо новых потенциально опасных </a:t>
                      </a:r>
                      <a:r>
                        <a:rPr lang="ru-RU" sz="1200" b="0" i="0" u="none" strike="noStrike" dirty="0" err="1" smtClean="0">
                          <a:solidFill>
                            <a:srgbClr val="000000"/>
                          </a:solidFill>
                          <a:effectLst/>
                          <a:latin typeface="Times New Roman" panose="02020603050405020304" pitchFamily="18" charset="0"/>
                        </a:rPr>
                        <a:t>психоактивных</a:t>
                      </a:r>
                      <a:r>
                        <a:rPr lang="ru-RU" sz="1200" b="0" i="0" u="none" strike="noStrike" dirty="0" smtClean="0">
                          <a:solidFill>
                            <a:srgbClr val="000000"/>
                          </a:solidFill>
                          <a:effectLst/>
                          <a:latin typeface="Times New Roman" panose="02020603050405020304" pitchFamily="18" charset="0"/>
                        </a:rPr>
                        <a:t> веществ)</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21,8</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24,2</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110,9</a:t>
                      </a:r>
                      <a:endParaRPr lang="ru-RU" sz="1200" b="0" i="0" u="none" strike="noStrike" dirty="0">
                        <a:solidFill>
                          <a:srgbClr val="000000"/>
                        </a:solidFill>
                        <a:effectLst/>
                        <a:latin typeface="Times New Roman" panose="02020603050405020304" pitchFamily="18" charset="0"/>
                      </a:endParaRPr>
                    </a:p>
                  </a:txBody>
                  <a:tcPr marL="5143" marR="5143" marT="5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29755">
                <a:tc>
                  <a:txBody>
                    <a:bodyPr/>
                    <a:lstStyle/>
                    <a:p>
                      <a:pPr algn="ctr" fontAlgn="ctr"/>
                      <a:r>
                        <a:rPr lang="ru-RU" sz="1200" b="0" i="0" u="none" strike="noStrike" dirty="0">
                          <a:solidFill>
                            <a:srgbClr val="000000"/>
                          </a:solidFill>
                          <a:effectLst/>
                          <a:latin typeface="Times New Roman" panose="02020603050405020304" pitchFamily="18" charset="0"/>
                        </a:rPr>
                        <a:t>000 1 16 01 063 01 0023 140</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вовлечение несовершеннолетнего в процесс потребления табака)</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05421">
                <a:tc>
                  <a:txBody>
                    <a:bodyPr/>
                    <a:lstStyle/>
                    <a:p>
                      <a:pPr algn="ctr" fontAlgn="ctr"/>
                      <a:r>
                        <a:rPr lang="ru-RU" sz="1200" b="0" i="0" u="none" strike="noStrike" dirty="0" smtClean="0">
                          <a:solidFill>
                            <a:srgbClr val="000000"/>
                          </a:solidFill>
                          <a:effectLst/>
                          <a:latin typeface="Times New Roman" panose="02020603050405020304" pitchFamily="18" charset="0"/>
                        </a:rPr>
                        <a:t>000 1 16 01 063 01 0091 140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уклонение от прохождения диагностики, профилактических мероприятий, лечения от наркомании и (или) медицинской и (или) социальной реабилитации в связи с потреблением наркотических средств или психотропных веществ без назначения врача либо новых потенциально опасных </a:t>
                      </a:r>
                      <a:r>
                        <a:rPr lang="ru-RU" sz="1200" b="0" i="0" u="none" strike="noStrike" dirty="0" err="1" smtClean="0">
                          <a:solidFill>
                            <a:srgbClr val="000000"/>
                          </a:solidFill>
                          <a:effectLst/>
                          <a:latin typeface="Times New Roman" panose="02020603050405020304" pitchFamily="18" charset="0"/>
                        </a:rPr>
                        <a:t>психоактивных</a:t>
                      </a:r>
                      <a:r>
                        <a:rPr lang="ru-RU" sz="1200" b="0" i="0" u="none" strike="noStrike" dirty="0" smtClean="0">
                          <a:solidFill>
                            <a:srgbClr val="000000"/>
                          </a:solidFill>
                          <a:effectLst/>
                          <a:latin typeface="Times New Roman" panose="02020603050405020304" pitchFamily="18" charset="0"/>
                        </a:rPr>
                        <a:t> веществ)</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34196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50827"/>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755605041"/>
              </p:ext>
            </p:extLst>
          </p:nvPr>
        </p:nvGraphicFramePr>
        <p:xfrm>
          <a:off x="687978" y="735104"/>
          <a:ext cx="10580913" cy="5708747"/>
        </p:xfrm>
        <a:graphic>
          <a:graphicData uri="http://schemas.openxmlformats.org/drawingml/2006/table">
            <a:tbl>
              <a:tblPr/>
              <a:tblGrid>
                <a:gridCol w="2086040">
                  <a:extLst>
                    <a:ext uri="{9D8B030D-6E8A-4147-A177-3AD203B41FA5}">
                      <a16:colId xmlns:a16="http://schemas.microsoft.com/office/drawing/2014/main" val="20000"/>
                    </a:ext>
                  </a:extLst>
                </a:gridCol>
                <a:gridCol w="5165431">
                  <a:extLst>
                    <a:ext uri="{9D8B030D-6E8A-4147-A177-3AD203B41FA5}">
                      <a16:colId xmlns:a16="http://schemas.microsoft.com/office/drawing/2014/main" val="20001"/>
                    </a:ext>
                  </a:extLst>
                </a:gridCol>
                <a:gridCol w="1178321">
                  <a:extLst>
                    <a:ext uri="{9D8B030D-6E8A-4147-A177-3AD203B41FA5}">
                      <a16:colId xmlns:a16="http://schemas.microsoft.com/office/drawing/2014/main" val="20002"/>
                    </a:ext>
                  </a:extLst>
                </a:gridCol>
                <a:gridCol w="1055008">
                  <a:extLst>
                    <a:ext uri="{9D8B030D-6E8A-4147-A177-3AD203B41FA5}">
                      <a16:colId xmlns:a16="http://schemas.microsoft.com/office/drawing/2014/main" val="20003"/>
                    </a:ext>
                  </a:extLst>
                </a:gridCol>
                <a:gridCol w="1096113">
                  <a:extLst>
                    <a:ext uri="{9D8B030D-6E8A-4147-A177-3AD203B41FA5}">
                      <a16:colId xmlns:a16="http://schemas.microsoft.com/office/drawing/2014/main" val="20004"/>
                    </a:ext>
                  </a:extLst>
                </a:gridCol>
              </a:tblGrid>
              <a:tr h="547770">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14599">
                <a:tc>
                  <a:txBody>
                    <a:bodyPr/>
                    <a:lstStyle/>
                    <a:p>
                      <a:pPr algn="ctr" fontAlgn="ctr"/>
                      <a:r>
                        <a:rPr lang="ru-RU" sz="1200" b="0" i="0" u="none" strike="noStrike" dirty="0">
                          <a:solidFill>
                            <a:srgbClr val="000000"/>
                          </a:solidFill>
                          <a:effectLst/>
                          <a:latin typeface="Times New Roman" panose="02020603050405020304" pitchFamily="18" charset="0"/>
                        </a:rPr>
                        <a:t>000 1 16 01 063 01 0101 140</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побои)</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49,8</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52,4</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105,2</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14599">
                <a:tc>
                  <a:txBody>
                    <a:bodyPr/>
                    <a:lstStyle/>
                    <a:p>
                      <a:pPr algn="ctr" fontAlgn="ctr"/>
                      <a:r>
                        <a:rPr lang="ru-RU" sz="1200" b="0" i="0" u="none" strike="noStrike" dirty="0">
                          <a:solidFill>
                            <a:srgbClr val="000000"/>
                          </a:solidFill>
                          <a:effectLst/>
                          <a:latin typeface="Times New Roman" panose="02020603050405020304" pitchFamily="18" charset="0"/>
                        </a:rPr>
                        <a:t>000 1 16 01 063 01 9000 140</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13,2</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13,9</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105,7</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54593">
                <a:tc>
                  <a:txBody>
                    <a:bodyPr/>
                    <a:lstStyle/>
                    <a:p>
                      <a:pPr algn="ctr" fontAlgn="ctr"/>
                      <a:r>
                        <a:rPr lang="ru-RU" sz="1200" b="0" i="0" u="none" strike="noStrike" dirty="0">
                          <a:solidFill>
                            <a:srgbClr val="000000"/>
                          </a:solidFill>
                          <a:effectLst/>
                          <a:latin typeface="Times New Roman" panose="02020603050405020304" pitchFamily="18" charset="0"/>
                        </a:rPr>
                        <a:t>000 1 16 01 070 01 0000 140</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23,5</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23,7</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100,9</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11200">
                <a:tc>
                  <a:txBody>
                    <a:bodyPr/>
                    <a:lstStyle/>
                    <a:p>
                      <a:pPr algn="ctr" fontAlgn="ctr"/>
                      <a:r>
                        <a:rPr lang="ru-RU" sz="1200" b="0" i="0" u="none" strike="noStrike" dirty="0">
                          <a:solidFill>
                            <a:srgbClr val="000000"/>
                          </a:solidFill>
                          <a:effectLst/>
                          <a:latin typeface="Times New Roman" panose="02020603050405020304" pitchFamily="18" charset="0"/>
                        </a:rPr>
                        <a:t>000 1 16 01 073 01 0000 140</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a:t>
                      </a: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3,5</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3,7</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105,7</a:t>
                      </a:r>
                      <a:endParaRPr lang="ru-RU" sz="1200" b="0" i="0" u="none" strike="noStrike" dirty="0">
                        <a:solidFill>
                          <a:srgbClr val="000000"/>
                        </a:solidFill>
                        <a:effectLst/>
                        <a:latin typeface="Times New Roman" panose="02020603050405020304" pitchFamily="18" charset="0"/>
                      </a:endParaRPr>
                    </a:p>
                  </a:txBody>
                  <a:tcPr marL="5508" marR="5508" marT="55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914599">
                <a:tc>
                  <a:txBody>
                    <a:bodyPr/>
                    <a:lstStyle/>
                    <a:p>
                      <a:pPr algn="ctr" fontAlgn="ctr"/>
                      <a:r>
                        <a:rPr lang="ru-RU" sz="1200" b="0" i="0" u="none" strike="noStrike" dirty="0">
                          <a:solidFill>
                            <a:srgbClr val="000000"/>
                          </a:solidFill>
                          <a:effectLst/>
                          <a:latin typeface="Times New Roman" panose="02020603050405020304" pitchFamily="18" charset="0"/>
                        </a:rPr>
                        <a:t>000 1 16 01 073 01 0027 140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(штрафы за мелкое хищение)</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3,5</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3,7</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105,7</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33053">
                <a:tc>
                  <a:txBody>
                    <a:bodyPr/>
                    <a:lstStyle/>
                    <a:p>
                      <a:pPr algn="ctr" fontAlgn="ctr"/>
                      <a:r>
                        <a:rPr lang="ru-RU" sz="1200" b="0" i="0" u="none" strike="noStrike" dirty="0">
                          <a:solidFill>
                            <a:srgbClr val="000000"/>
                          </a:solidFill>
                          <a:effectLst/>
                          <a:latin typeface="Times New Roman" panose="02020603050405020304" pitchFamily="18" charset="0"/>
                        </a:rPr>
                        <a:t>000 1 16 01 074 01 0000 140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выявленные должностными лицами органов муниципального контроля</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1651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95324901"/>
              </p:ext>
            </p:extLst>
          </p:nvPr>
        </p:nvGraphicFramePr>
        <p:xfrm>
          <a:off x="409305" y="801189"/>
          <a:ext cx="10877004" cy="5619076"/>
        </p:xfrm>
        <a:graphic>
          <a:graphicData uri="http://schemas.openxmlformats.org/drawingml/2006/table">
            <a:tbl>
              <a:tblPr/>
              <a:tblGrid>
                <a:gridCol w="2144414">
                  <a:extLst>
                    <a:ext uri="{9D8B030D-6E8A-4147-A177-3AD203B41FA5}">
                      <a16:colId xmlns:a16="http://schemas.microsoft.com/office/drawing/2014/main" val="20000"/>
                    </a:ext>
                  </a:extLst>
                </a:gridCol>
                <a:gridCol w="5309979">
                  <a:extLst>
                    <a:ext uri="{9D8B030D-6E8A-4147-A177-3AD203B41FA5}">
                      <a16:colId xmlns:a16="http://schemas.microsoft.com/office/drawing/2014/main" val="20001"/>
                    </a:ext>
                  </a:extLst>
                </a:gridCol>
                <a:gridCol w="1211295">
                  <a:extLst>
                    <a:ext uri="{9D8B030D-6E8A-4147-A177-3AD203B41FA5}">
                      <a16:colId xmlns:a16="http://schemas.microsoft.com/office/drawing/2014/main" val="20002"/>
                    </a:ext>
                  </a:extLst>
                </a:gridCol>
                <a:gridCol w="1084530">
                  <a:extLst>
                    <a:ext uri="{9D8B030D-6E8A-4147-A177-3AD203B41FA5}">
                      <a16:colId xmlns:a16="http://schemas.microsoft.com/office/drawing/2014/main" val="20003"/>
                    </a:ext>
                  </a:extLst>
                </a:gridCol>
                <a:gridCol w="1126786">
                  <a:extLst>
                    <a:ext uri="{9D8B030D-6E8A-4147-A177-3AD203B41FA5}">
                      <a16:colId xmlns:a16="http://schemas.microsoft.com/office/drawing/2014/main" val="20004"/>
                    </a:ext>
                  </a:extLst>
                </a:gridCol>
              </a:tblGrid>
              <a:tr h="644434">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77910">
                <a:tc>
                  <a:txBody>
                    <a:bodyPr/>
                    <a:lstStyle/>
                    <a:p>
                      <a:pPr algn="ctr" fontAlgn="ctr"/>
                      <a:r>
                        <a:rPr lang="ru-RU" sz="1200" b="0" i="0" u="none" strike="noStrike" dirty="0">
                          <a:solidFill>
                            <a:srgbClr val="000000"/>
                          </a:solidFill>
                          <a:effectLst/>
                          <a:latin typeface="Times New Roman" panose="02020603050405020304" pitchFamily="18" charset="0"/>
                        </a:rPr>
                        <a:t>000 1 16 01 080 01 0000 140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480,0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500,0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104,2</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18388">
                <a:tc>
                  <a:txBody>
                    <a:bodyPr/>
                    <a:lstStyle/>
                    <a:p>
                      <a:pPr algn="ctr" fontAlgn="ctr"/>
                      <a:r>
                        <a:rPr lang="ru-RU" sz="1200" b="0" i="0" u="none" strike="noStrike" dirty="0" smtClean="0">
                          <a:solidFill>
                            <a:srgbClr val="000000"/>
                          </a:solidFill>
                          <a:effectLst/>
                          <a:latin typeface="Times New Roman" panose="02020603050405020304" pitchFamily="18" charset="0"/>
                        </a:rPr>
                        <a:t>000 1 16 01 082 01 0002 140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должностными лицами органов исполнительной власти субъектов Российской Федерации, учреждениями субъектов Российской Федерации (штрафы за несоблюдение требований в области охраны окружающей среды при обращении с отходами производства и потребления)</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490,0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104,3</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18388">
                <a:tc>
                  <a:txBody>
                    <a:bodyPr/>
                    <a:lstStyle/>
                    <a:p>
                      <a:pPr algn="ctr" fontAlgn="ctr"/>
                      <a:r>
                        <a:rPr lang="ru-RU" sz="1200" b="0" i="0" u="none" strike="noStrike" dirty="0">
                          <a:solidFill>
                            <a:srgbClr val="000000"/>
                          </a:solidFill>
                          <a:effectLst/>
                          <a:latin typeface="Times New Roman" panose="02020603050405020304" pitchFamily="18" charset="0"/>
                        </a:rPr>
                        <a:t>000 1 16 01 083 01 0037 140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мировыми судьями, комиссиями по делам несовершеннолетних и защите их прав (штрафы за нарушение правил охоты, правил, регламентирующих рыболовство и другие виды пользования объектами животного мира)</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55124">
                <a:tc>
                  <a:txBody>
                    <a:bodyPr/>
                    <a:lstStyle/>
                    <a:p>
                      <a:pPr algn="ctr" fontAlgn="ctr"/>
                      <a:r>
                        <a:rPr lang="ru-RU" sz="1200" b="0" i="0" u="none" strike="noStrike" dirty="0">
                          <a:solidFill>
                            <a:srgbClr val="000000"/>
                          </a:solidFill>
                          <a:effectLst/>
                          <a:latin typeface="Times New Roman" panose="02020603050405020304" pitchFamily="18" charset="0"/>
                        </a:rPr>
                        <a:t>000 1 16 01 090 01 0000 140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911359">
                <a:tc>
                  <a:txBody>
                    <a:bodyPr/>
                    <a:lstStyle/>
                    <a:p>
                      <a:pPr algn="ctr" fontAlgn="ctr"/>
                      <a:r>
                        <a:rPr lang="ru-RU" sz="1200" b="0" i="0" u="none" strike="noStrike" dirty="0">
                          <a:solidFill>
                            <a:srgbClr val="000000"/>
                          </a:solidFill>
                          <a:effectLst/>
                          <a:latin typeface="Times New Roman" panose="02020603050405020304" pitchFamily="18" charset="0"/>
                        </a:rPr>
                        <a:t>000 1 16 01 093 01 0000 140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 налагаемые мировыми судьями, комиссиями по делам несовершеннолетних и защите их прав</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09774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069" y="133410"/>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784352212"/>
              </p:ext>
            </p:extLst>
          </p:nvPr>
        </p:nvGraphicFramePr>
        <p:xfrm>
          <a:off x="383177" y="658720"/>
          <a:ext cx="10937965" cy="5469014"/>
        </p:xfrm>
        <a:graphic>
          <a:graphicData uri="http://schemas.openxmlformats.org/drawingml/2006/table">
            <a:tbl>
              <a:tblPr/>
              <a:tblGrid>
                <a:gridCol w="1898469">
                  <a:extLst>
                    <a:ext uri="{9D8B030D-6E8A-4147-A177-3AD203B41FA5}">
                      <a16:colId xmlns:a16="http://schemas.microsoft.com/office/drawing/2014/main" val="20000"/>
                    </a:ext>
                  </a:extLst>
                </a:gridCol>
                <a:gridCol w="5930537">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018903">
                  <a:extLst>
                    <a:ext uri="{9D8B030D-6E8A-4147-A177-3AD203B41FA5}">
                      <a16:colId xmlns:a16="http://schemas.microsoft.com/office/drawing/2014/main" val="20003"/>
                    </a:ext>
                  </a:extLst>
                </a:gridCol>
                <a:gridCol w="914399">
                  <a:extLst>
                    <a:ext uri="{9D8B030D-6E8A-4147-A177-3AD203B41FA5}">
                      <a16:colId xmlns:a16="http://schemas.microsoft.com/office/drawing/2014/main" val="20004"/>
                    </a:ext>
                  </a:extLst>
                </a:gridCol>
              </a:tblGrid>
              <a:tr h="547801">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01166">
                <a:tc>
                  <a:txBody>
                    <a:bodyPr/>
                    <a:lstStyle/>
                    <a:p>
                      <a:pPr algn="ctr" fontAlgn="ctr"/>
                      <a:r>
                        <a:rPr lang="ru-RU" sz="1200" b="0" i="0" u="none" strike="noStrike" dirty="0">
                          <a:solidFill>
                            <a:srgbClr val="000000"/>
                          </a:solidFill>
                          <a:effectLst/>
                          <a:latin typeface="Times New Roman" panose="02020603050405020304" pitchFamily="18" charset="0"/>
                        </a:rPr>
                        <a:t>000 1 16 01 093 01 0022 140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9 Кодекса Российской Федерации об административных правонарушениях, за административные правонарушения в промышленности, строительстве и энергетике, налагаемые мировыми судьями, комиссиями по делам несовершеннолетних и защите их прав (штрафы за нарушение порядка полного и (или) частичного ограничения режима потребления электрической энергии, порядка ограничения и прекращения подачи тепловой энергии, правил ограничения подачи (поставки) и отбора газа либо порядка временного прекращения или ограничения водоснабжения, водоотведения, транспортировки воды и (или) сточных вод)</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55,0</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1043">
                <a:tc>
                  <a:txBody>
                    <a:bodyPr/>
                    <a:lstStyle/>
                    <a:p>
                      <a:pPr algn="ctr" fontAlgn="ctr"/>
                      <a:r>
                        <a:rPr lang="ru-RU" sz="1200" b="0" i="0" u="none" strike="noStrike" dirty="0">
                          <a:solidFill>
                            <a:srgbClr val="000000"/>
                          </a:solidFill>
                          <a:effectLst/>
                          <a:latin typeface="Times New Roman" panose="02020603050405020304" pitchFamily="18" charset="0"/>
                        </a:rPr>
                        <a:t>000 1 16 01 110 01 0000 140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21,5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104,9</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1166">
                <a:tc>
                  <a:txBody>
                    <a:bodyPr/>
                    <a:lstStyle/>
                    <a:p>
                      <a:pPr algn="ctr" fontAlgn="ctr"/>
                      <a:r>
                        <a:rPr lang="ru-RU" sz="1200" b="0" i="0" u="none" strike="noStrike" dirty="0">
                          <a:solidFill>
                            <a:srgbClr val="000000"/>
                          </a:solidFill>
                          <a:effectLst/>
                          <a:latin typeface="Times New Roman" panose="02020603050405020304" pitchFamily="18" charset="0"/>
                        </a:rPr>
                        <a:t>000 1 16 01 113 01 0000 140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 налагаемые мировыми судьями, комиссиями по делам несовершеннолетних и защите их прав</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21,5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104,9</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1166">
                <a:tc>
                  <a:txBody>
                    <a:bodyPr/>
                    <a:lstStyle/>
                    <a:p>
                      <a:pPr algn="ctr" fontAlgn="ctr"/>
                      <a:r>
                        <a:rPr lang="ru-RU" sz="1200" b="0" i="0" u="none" strike="noStrike" dirty="0">
                          <a:solidFill>
                            <a:srgbClr val="000000"/>
                          </a:solidFill>
                          <a:effectLst/>
                          <a:latin typeface="Times New Roman" panose="02020603050405020304" pitchFamily="18" charset="0"/>
                        </a:rPr>
                        <a:t>000 1 16 01 113 01 9000 140</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11 Кодекса Российской Федерации об административных правонарушениях, за административные правонарушения на транспорте, налагаемые мировыми судьями, комиссиями по делам несовершеннолетних и защите их прав (иные штрафы)</a:t>
                      </a: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21,5</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104,9</a:t>
                      </a:r>
                      <a:endParaRPr lang="ru-RU" sz="1200" b="0" i="0" u="none" strike="noStrike" dirty="0">
                        <a:solidFill>
                          <a:srgbClr val="000000"/>
                        </a:solidFill>
                        <a:effectLst/>
                        <a:latin typeface="Times New Roman" panose="02020603050405020304" pitchFamily="18" charset="0"/>
                      </a:endParaRPr>
                    </a:p>
                  </a:txBody>
                  <a:tcPr marL="6603" marR="6603" marT="66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99001">
                <a:tc>
                  <a:txBody>
                    <a:bodyPr/>
                    <a:lstStyle/>
                    <a:p>
                      <a:pPr algn="ctr" fontAlgn="ctr"/>
                      <a:r>
                        <a:rPr lang="ru-RU" sz="1200" b="0" i="0" u="none" strike="noStrike" dirty="0" smtClean="0">
                          <a:solidFill>
                            <a:srgbClr val="000000"/>
                          </a:solidFill>
                          <a:effectLst/>
                          <a:latin typeface="Times New Roman" panose="02020603050405020304" pitchFamily="18" charset="0"/>
                        </a:rPr>
                        <a:t>000 1 16 01 130 01 9000 140</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75201">
                <a:tc>
                  <a:txBody>
                    <a:bodyPr/>
                    <a:lstStyle/>
                    <a:p>
                      <a:pPr algn="ctr" fontAlgn="ctr"/>
                      <a:r>
                        <a:rPr lang="ru-RU" sz="1200" b="0" i="0" u="none" strike="noStrike" dirty="0">
                          <a:solidFill>
                            <a:srgbClr val="000000"/>
                          </a:solidFill>
                          <a:effectLst/>
                          <a:latin typeface="Times New Roman" panose="02020603050405020304" pitchFamily="18" charset="0"/>
                        </a:rPr>
                        <a:t>000 1 16 01 140 01 0000 140</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286,4</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294,4</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102,8</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17264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360" y="133410"/>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49647015"/>
              </p:ext>
            </p:extLst>
          </p:nvPr>
        </p:nvGraphicFramePr>
        <p:xfrm>
          <a:off x="296092" y="653144"/>
          <a:ext cx="11025050" cy="5601855"/>
        </p:xfrm>
        <a:graphic>
          <a:graphicData uri="http://schemas.openxmlformats.org/drawingml/2006/table">
            <a:tbl>
              <a:tblPr/>
              <a:tblGrid>
                <a:gridCol w="1873822">
                  <a:extLst>
                    <a:ext uri="{9D8B030D-6E8A-4147-A177-3AD203B41FA5}">
                      <a16:colId xmlns:a16="http://schemas.microsoft.com/office/drawing/2014/main" val="20000"/>
                    </a:ext>
                  </a:extLst>
                </a:gridCol>
                <a:gridCol w="5850680">
                  <a:extLst>
                    <a:ext uri="{9D8B030D-6E8A-4147-A177-3AD203B41FA5}">
                      <a16:colId xmlns:a16="http://schemas.microsoft.com/office/drawing/2014/main" val="20001"/>
                    </a:ext>
                  </a:extLst>
                </a:gridCol>
                <a:gridCol w="1236617">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966651">
                  <a:extLst>
                    <a:ext uri="{9D8B030D-6E8A-4147-A177-3AD203B41FA5}">
                      <a16:colId xmlns:a16="http://schemas.microsoft.com/office/drawing/2014/main" val="20004"/>
                    </a:ext>
                  </a:extLst>
                </a:gridCol>
              </a:tblGrid>
              <a:tr h="607548">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15241">
                <a:tc>
                  <a:txBody>
                    <a:bodyPr/>
                    <a:lstStyle/>
                    <a:p>
                      <a:pPr algn="ctr" fontAlgn="ctr"/>
                      <a:r>
                        <a:rPr lang="ru-RU" sz="1200" b="0" i="0" u="none" strike="noStrike" dirty="0">
                          <a:solidFill>
                            <a:srgbClr val="000000"/>
                          </a:solidFill>
                          <a:effectLst/>
                          <a:latin typeface="Times New Roman" panose="02020603050405020304" pitchFamily="18" charset="0"/>
                        </a:rPr>
                        <a:t>000 1 16 01 143 01 0000 140</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286,4</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294,4</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102,8</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19039">
                <a:tc>
                  <a:txBody>
                    <a:bodyPr/>
                    <a:lstStyle/>
                    <a:p>
                      <a:pPr algn="ctr" fontAlgn="ctr"/>
                      <a:r>
                        <a:rPr lang="ru-RU" sz="1200" b="0" i="0" u="none" strike="noStrike" dirty="0">
                          <a:solidFill>
                            <a:srgbClr val="000000"/>
                          </a:solidFill>
                          <a:effectLst/>
                          <a:latin typeface="Times New Roman" panose="02020603050405020304" pitchFamily="18" charset="0"/>
                        </a:rPr>
                        <a:t>000 1 16 01 143 01 0016 140</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 (штрафы за нарушение правил продажи этилового спирта, алкогольной и спиртосодержащей продукции)</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196,4</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203,9</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103,8</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14400">
                <a:tc>
                  <a:txBody>
                    <a:bodyPr/>
                    <a:lstStyle/>
                    <a:p>
                      <a:pPr algn="ctr" fontAlgn="ctr"/>
                      <a:r>
                        <a:rPr lang="ru-RU" sz="1200" b="0" i="0" u="none" strike="noStrike" dirty="0">
                          <a:solidFill>
                            <a:srgbClr val="000000"/>
                          </a:solidFill>
                          <a:effectLst/>
                          <a:latin typeface="Times New Roman" panose="02020603050405020304" pitchFamily="18" charset="0"/>
                        </a:rPr>
                        <a:t>000 1 16 01 143 01 9000 140</a:t>
                      </a: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90,0</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90,5</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100,6</a:t>
                      </a:r>
                      <a:endParaRPr lang="ru-RU" sz="1200" b="0" i="0" u="none" strike="noStrike" dirty="0">
                        <a:solidFill>
                          <a:srgbClr val="000000"/>
                        </a:solidFill>
                        <a:effectLst/>
                        <a:latin typeface="Times New Roman" panose="02020603050405020304" pitchFamily="18" charset="0"/>
                      </a:endParaRPr>
                    </a:p>
                  </a:txBody>
                  <a:tcPr marL="7869" marR="7869" marT="78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59398">
                <a:tc>
                  <a:txBody>
                    <a:bodyPr/>
                    <a:lstStyle/>
                    <a:p>
                      <a:pPr algn="ctr" fontAlgn="ctr"/>
                      <a:r>
                        <a:rPr lang="ru-RU" sz="1200" b="0" i="0" u="none" strike="noStrike" dirty="0">
                          <a:solidFill>
                            <a:srgbClr val="000000"/>
                          </a:solidFill>
                          <a:effectLst/>
                          <a:latin typeface="Times New Roman" panose="02020603050405020304" pitchFamily="18" charset="0"/>
                        </a:rPr>
                        <a:t>000 1 16 01 150 01 0000 140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104,6</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105,4</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100,8</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26066">
                <a:tc>
                  <a:txBody>
                    <a:bodyPr/>
                    <a:lstStyle/>
                    <a:p>
                      <a:pPr algn="ctr" fontAlgn="ctr"/>
                      <a:r>
                        <a:rPr lang="ru-RU" sz="1200" b="0" i="0" u="none" strike="noStrike" dirty="0">
                          <a:solidFill>
                            <a:srgbClr val="000000"/>
                          </a:solidFill>
                          <a:effectLst/>
                          <a:latin typeface="Times New Roman" panose="02020603050405020304" pitchFamily="18" charset="0"/>
                        </a:rPr>
                        <a:t>000 1 16 01 153 01 0000 140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84,6</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85,4</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100,9</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37624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7612"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462226452"/>
              </p:ext>
            </p:extLst>
          </p:nvPr>
        </p:nvGraphicFramePr>
        <p:xfrm>
          <a:off x="252551" y="731520"/>
          <a:ext cx="10885713" cy="5354816"/>
        </p:xfrm>
        <a:graphic>
          <a:graphicData uri="http://schemas.openxmlformats.org/drawingml/2006/table">
            <a:tbl>
              <a:tblPr/>
              <a:tblGrid>
                <a:gridCol w="1950718">
                  <a:extLst>
                    <a:ext uri="{9D8B030D-6E8A-4147-A177-3AD203B41FA5}">
                      <a16:colId xmlns:a16="http://schemas.microsoft.com/office/drawing/2014/main" val="20000"/>
                    </a:ext>
                  </a:extLst>
                </a:gridCol>
                <a:gridCol w="5921828">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53737">
                  <a:extLst>
                    <a:ext uri="{9D8B030D-6E8A-4147-A177-3AD203B41FA5}">
                      <a16:colId xmlns:a16="http://schemas.microsoft.com/office/drawing/2014/main" val="20003"/>
                    </a:ext>
                  </a:extLst>
                </a:gridCol>
                <a:gridCol w="862150">
                  <a:extLst>
                    <a:ext uri="{9D8B030D-6E8A-4147-A177-3AD203B41FA5}">
                      <a16:colId xmlns:a16="http://schemas.microsoft.com/office/drawing/2014/main" val="20004"/>
                    </a:ext>
                  </a:extLst>
                </a:gridCol>
              </a:tblGrid>
              <a:tr h="583475">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74205">
                <a:tc>
                  <a:txBody>
                    <a:bodyPr/>
                    <a:lstStyle/>
                    <a:p>
                      <a:pPr algn="ctr" fontAlgn="ctr"/>
                      <a:r>
                        <a:rPr lang="ru-RU" sz="1200" b="0" i="0" u="none" strike="noStrike" dirty="0">
                          <a:solidFill>
                            <a:srgbClr val="000000"/>
                          </a:solidFill>
                          <a:effectLst/>
                          <a:latin typeface="Times New Roman" panose="02020603050405020304" pitchFamily="18" charset="0"/>
                        </a:rPr>
                        <a:t>000 1 16 01 153 01 0005 140</a:t>
                      </a: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нарушение сроков представления налоговой декларации (расчета по страховым взносам)</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25,5</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26,1</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102,4</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34758">
                <a:tc>
                  <a:txBody>
                    <a:bodyPr/>
                    <a:lstStyle/>
                    <a:p>
                      <a:pPr algn="ctr" fontAlgn="ctr"/>
                      <a:r>
                        <a:rPr lang="ru-RU" sz="1200" b="0" i="0" u="none" strike="noStrike" dirty="0">
                          <a:solidFill>
                            <a:srgbClr val="000000"/>
                          </a:solidFill>
                          <a:effectLst/>
                          <a:latin typeface="Times New Roman" panose="02020603050405020304" pitchFamily="18" charset="0"/>
                        </a:rPr>
                        <a:t>000 1 16 01 153 01 0006 140</a:t>
                      </a: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непредставление (несообщение) сведений, необходимых для осуществления налогового контроля)</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7,3</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102,7</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720675">
                <a:tc>
                  <a:txBody>
                    <a:bodyPr/>
                    <a:lstStyle/>
                    <a:p>
                      <a:pPr algn="ctr" fontAlgn="ctr"/>
                      <a:r>
                        <a:rPr lang="ru-RU" sz="1200" b="0" i="0" u="none" strike="noStrike" dirty="0">
                          <a:solidFill>
                            <a:srgbClr val="000000"/>
                          </a:solidFill>
                          <a:effectLst/>
                          <a:latin typeface="Times New Roman" panose="02020603050405020304" pitchFamily="18" charset="0"/>
                        </a:rPr>
                        <a:t>000 1 16 01 153 01 0012 140</a:t>
                      </a: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производство или продажу товаров и продукции, в отношении которых установлены требования по маркировке и (или) нанесению информации, без соответствующей маркировки и (или) информации, а также с нарушением установленного порядка нанесения такой маркировки и (или) информации)</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64395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a:t>
            </a:r>
            <a:r>
              <a:rPr lang="ru-RU" sz="1400" dirty="0" smtClean="0">
                <a:hlinkClick r:id="rId2" action="ppaction://hlinksldjump"/>
              </a:rPr>
              <a:t>а </a:t>
            </a:r>
            <a:r>
              <a:rPr lang="ru-RU" sz="1400" dirty="0">
                <a:hlinkClick r:id="rId2" action="ppaction://hlinksldjump"/>
              </a:rPr>
              <a:t>также межбюджетных трансфертов, поступивших в бюджет городского округа </a:t>
            </a:r>
            <a:r>
              <a:rPr lang="ru-RU" sz="1400" dirty="0" smtClean="0">
                <a:hlinkClick r:id="rId2" action="ppaction://hlinksldjump"/>
              </a:rPr>
              <a:t>Воскресенск </a:t>
            </a:r>
            <a:r>
              <a:rPr lang="ru-RU" sz="1400" dirty="0">
                <a:hlinkClick r:id="rId2" action="ppaction://hlinksldjump"/>
              </a:rPr>
              <a:t>Московской </a:t>
            </a:r>
            <a:r>
              <a:rPr lang="ru-RU" sz="1400" dirty="0" smtClean="0">
                <a:hlinkClick r:id="rId2" action="ppaction://hlinksldjump"/>
              </a:rPr>
              <a:t>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02331235"/>
              </p:ext>
            </p:extLst>
          </p:nvPr>
        </p:nvGraphicFramePr>
        <p:xfrm>
          <a:off x="296092" y="862149"/>
          <a:ext cx="10981508" cy="5061131"/>
        </p:xfrm>
        <a:graphic>
          <a:graphicData uri="http://schemas.openxmlformats.org/drawingml/2006/table">
            <a:tbl>
              <a:tblPr/>
              <a:tblGrid>
                <a:gridCol w="2037805">
                  <a:extLst>
                    <a:ext uri="{9D8B030D-6E8A-4147-A177-3AD203B41FA5}">
                      <a16:colId xmlns:a16="http://schemas.microsoft.com/office/drawing/2014/main" val="20000"/>
                    </a:ext>
                  </a:extLst>
                </a:gridCol>
                <a:gridCol w="5738949">
                  <a:extLst>
                    <a:ext uri="{9D8B030D-6E8A-4147-A177-3AD203B41FA5}">
                      <a16:colId xmlns:a16="http://schemas.microsoft.com/office/drawing/2014/main" val="20001"/>
                    </a:ext>
                  </a:extLst>
                </a:gridCol>
                <a:gridCol w="1271451">
                  <a:extLst>
                    <a:ext uri="{9D8B030D-6E8A-4147-A177-3AD203B41FA5}">
                      <a16:colId xmlns:a16="http://schemas.microsoft.com/office/drawing/2014/main" val="20002"/>
                    </a:ext>
                  </a:extLst>
                </a:gridCol>
                <a:gridCol w="1018903">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570221">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021133">
                <a:tc>
                  <a:txBody>
                    <a:bodyPr/>
                    <a:lstStyle/>
                    <a:p>
                      <a:pPr algn="ctr" fontAlgn="ctr"/>
                      <a:r>
                        <a:rPr lang="ru-RU" sz="1200" b="0" i="0" u="none" strike="noStrike" dirty="0">
                          <a:solidFill>
                            <a:srgbClr val="000000"/>
                          </a:solidFill>
                          <a:effectLst/>
                          <a:latin typeface="Times New Roman" panose="02020603050405020304" pitchFamily="18" charset="0"/>
                        </a:rPr>
                        <a:t>000 1 16 01 153 01 9000 140</a:t>
                      </a: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44,3</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44,3</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487" marR="5487" marT="54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21133">
                <a:tc>
                  <a:txBody>
                    <a:bodyPr/>
                    <a:lstStyle/>
                    <a:p>
                      <a:pPr algn="ctr" fontAlgn="ctr"/>
                      <a:r>
                        <a:rPr lang="ru-RU" sz="1200" b="0" i="0" u="none" strike="noStrike" dirty="0">
                          <a:solidFill>
                            <a:srgbClr val="000000"/>
                          </a:solidFill>
                          <a:effectLst/>
                          <a:latin typeface="Times New Roman" panose="02020603050405020304" pitchFamily="18" charset="0"/>
                        </a:rPr>
                        <a:t>000 1 16 01 157 01 0000 140</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связанные с нецелевым использованием бюджетных средств, невозвратом либо несвоевременным возвратом бюджетного кредита, </a:t>
                      </a:r>
                      <a:r>
                        <a:rPr lang="ru-RU" sz="1200" b="0" i="0" u="none" strike="noStrike" dirty="0" err="1" smtClean="0">
                          <a:solidFill>
                            <a:srgbClr val="000000"/>
                          </a:solidFill>
                          <a:effectLst/>
                          <a:latin typeface="Times New Roman" panose="02020603050405020304" pitchFamily="18" charset="0"/>
                        </a:rPr>
                        <a:t>неперечислением</a:t>
                      </a:r>
                      <a:r>
                        <a:rPr lang="ru-RU" sz="1200" b="0" i="0" u="none" strike="noStrike" dirty="0" smtClean="0">
                          <a:solidFill>
                            <a:srgbClr val="000000"/>
                          </a:solidFill>
                          <a:effectLst/>
                          <a:latin typeface="Times New Roman" panose="02020603050405020304" pitchFamily="18" charset="0"/>
                        </a:rPr>
                        <a:t> либо несвоевременным перечислением платы за пользование бюджетным кредитом, нарушением условий предоставления бюджетного кредита, нарушением порядка и (или) условий предоставления (расходования) межбюджетных трансфертов, нарушением условий предоставления бюджетных инвестиций, субсидий юридическим лицам, индивидуальным предпринимателям и физическим лицам, подлежащие зачислению в бюджет муниципального образования</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r>
                        <a:rPr lang="ru-RU" sz="1200" b="0" i="0" u="none" strike="noStrike" dirty="0">
                          <a:solidFill>
                            <a:srgbClr val="000000"/>
                          </a:solidFill>
                          <a:effectLst/>
                          <a:latin typeface="Times New Roman" panose="02020603050405020304" pitchFamily="18" charset="0"/>
                        </a:rPr>
                        <a:t>0</a:t>
                      </a:r>
                      <a:endParaRPr lang="ru-RU" sz="1200" b="0" i="0" u="none" strike="noStrike" dirty="0" smtClean="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6025">
                <a:tc>
                  <a:txBody>
                    <a:bodyPr/>
                    <a:lstStyle/>
                    <a:p>
                      <a:pPr algn="ctr" fontAlgn="ctr"/>
                      <a:r>
                        <a:rPr lang="ru-RU" sz="1200" b="0" i="0" u="none" strike="noStrike" dirty="0">
                          <a:solidFill>
                            <a:srgbClr val="000000"/>
                          </a:solidFill>
                          <a:effectLst/>
                          <a:latin typeface="Times New Roman" panose="02020603050405020304" pitchFamily="18" charset="0"/>
                        </a:rPr>
                        <a:t>000 1 16 01 170 01 0000 140</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16,5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17,8</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107,9</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95867">
                <a:tc>
                  <a:txBody>
                    <a:bodyPr/>
                    <a:lstStyle/>
                    <a:p>
                      <a:pPr algn="ctr" fontAlgn="ctr"/>
                      <a:r>
                        <a:rPr lang="ru-RU" sz="1200" b="0" i="0" u="none" strike="noStrike" dirty="0">
                          <a:solidFill>
                            <a:srgbClr val="000000"/>
                          </a:solidFill>
                          <a:effectLst/>
                          <a:latin typeface="Times New Roman" panose="02020603050405020304" pitchFamily="18" charset="0"/>
                        </a:rPr>
                        <a:t>000 1 16 01 173 01 0000 140</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16,5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17,8</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107,9</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22212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320" y="115993"/>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3270424"/>
              </p:ext>
            </p:extLst>
          </p:nvPr>
        </p:nvGraphicFramePr>
        <p:xfrm>
          <a:off x="261257" y="628130"/>
          <a:ext cx="11025052" cy="5984337"/>
        </p:xfrm>
        <a:graphic>
          <a:graphicData uri="http://schemas.openxmlformats.org/drawingml/2006/table">
            <a:tbl>
              <a:tblPr/>
              <a:tblGrid>
                <a:gridCol w="2011680">
                  <a:extLst>
                    <a:ext uri="{9D8B030D-6E8A-4147-A177-3AD203B41FA5}">
                      <a16:colId xmlns:a16="http://schemas.microsoft.com/office/drawing/2014/main" val="20000"/>
                    </a:ext>
                  </a:extLst>
                </a:gridCol>
                <a:gridCol w="5893405">
                  <a:extLst>
                    <a:ext uri="{9D8B030D-6E8A-4147-A177-3AD203B41FA5}">
                      <a16:colId xmlns:a16="http://schemas.microsoft.com/office/drawing/2014/main" val="20001"/>
                    </a:ext>
                  </a:extLst>
                </a:gridCol>
                <a:gridCol w="1262009">
                  <a:extLst>
                    <a:ext uri="{9D8B030D-6E8A-4147-A177-3AD203B41FA5}">
                      <a16:colId xmlns:a16="http://schemas.microsoft.com/office/drawing/2014/main" val="20002"/>
                    </a:ext>
                  </a:extLst>
                </a:gridCol>
                <a:gridCol w="928978">
                  <a:extLst>
                    <a:ext uri="{9D8B030D-6E8A-4147-A177-3AD203B41FA5}">
                      <a16:colId xmlns:a16="http://schemas.microsoft.com/office/drawing/2014/main" val="20003"/>
                    </a:ext>
                  </a:extLst>
                </a:gridCol>
                <a:gridCol w="928980">
                  <a:extLst>
                    <a:ext uri="{9D8B030D-6E8A-4147-A177-3AD203B41FA5}">
                      <a16:colId xmlns:a16="http://schemas.microsoft.com/office/drawing/2014/main" val="20004"/>
                    </a:ext>
                  </a:extLst>
                </a:gridCol>
              </a:tblGrid>
              <a:tr h="633636">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19960">
                <a:tc>
                  <a:txBody>
                    <a:bodyPr/>
                    <a:lstStyle/>
                    <a:p>
                      <a:pPr algn="ctr" fontAlgn="ctr"/>
                      <a:r>
                        <a:rPr lang="ru-RU" sz="1200" b="0" i="0" u="none" strike="noStrike" dirty="0" smtClean="0">
                          <a:solidFill>
                            <a:srgbClr val="000000"/>
                          </a:solidFill>
                          <a:effectLst/>
                          <a:latin typeface="Times New Roman" panose="02020603050405020304" pitchFamily="18" charset="0"/>
                        </a:rPr>
                        <a:t>000 1 16 01 173 01 0007 140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(штрафы за невыполнение законных требований прокурора, следователя, дознавателя или должностного лица, осуществляющего производство по делу об административном правонарушении)</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19960">
                <a:tc>
                  <a:txBody>
                    <a:bodyPr/>
                    <a:lstStyle/>
                    <a:p>
                      <a:pPr algn="ctr" fontAlgn="ctr"/>
                      <a:r>
                        <a:rPr lang="ru-RU" sz="1200" b="0" i="0" u="none" strike="noStrike" dirty="0">
                          <a:solidFill>
                            <a:srgbClr val="000000"/>
                          </a:solidFill>
                          <a:effectLst/>
                          <a:latin typeface="Times New Roman" panose="02020603050405020304" pitchFamily="18" charset="0"/>
                        </a:rPr>
                        <a:t>000 1 16 01 173 01 0008 140</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(штрафы за воспрепятствование законной деятельности должностного лица органа,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117,5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21636">
                <a:tc>
                  <a:txBody>
                    <a:bodyPr/>
                    <a:lstStyle/>
                    <a:p>
                      <a:pPr algn="ctr" fontAlgn="ctr"/>
                      <a:r>
                        <a:rPr lang="ru-RU" sz="1200" b="0" i="0" u="none" strike="noStrike" dirty="0">
                          <a:solidFill>
                            <a:srgbClr val="000000"/>
                          </a:solidFill>
                          <a:effectLst/>
                          <a:latin typeface="Times New Roman" panose="02020603050405020304" pitchFamily="18" charset="0"/>
                        </a:rPr>
                        <a:t>000 1 16 01 173 01 9000 140</a:t>
                      </a: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11,0</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11,6</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105,5</a:t>
                      </a:r>
                      <a:endParaRPr lang="ru-RU" sz="1200" b="0" i="0" u="none" strike="noStrike" dirty="0">
                        <a:solidFill>
                          <a:srgbClr val="000000"/>
                        </a:solidFill>
                        <a:effectLst/>
                        <a:latin typeface="Times New Roman" panose="02020603050405020304" pitchFamily="18" charset="0"/>
                      </a:endParaRPr>
                    </a:p>
                  </a:txBody>
                  <a:tcPr marL="4571" marR="4571" marT="4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19960">
                <a:tc>
                  <a:txBody>
                    <a:bodyPr/>
                    <a:lstStyle/>
                    <a:p>
                      <a:pPr algn="ctr" fontAlgn="ctr"/>
                      <a:r>
                        <a:rPr lang="ru-RU" sz="1200" b="0" i="0" u="none" strike="noStrike" dirty="0">
                          <a:solidFill>
                            <a:srgbClr val="000000"/>
                          </a:solidFill>
                          <a:effectLst/>
                          <a:latin typeface="Times New Roman" panose="02020603050405020304" pitchFamily="18" charset="0"/>
                        </a:rPr>
                        <a:t>000 1 16 01 180 01 0000 140</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18 Кодекса Российской Федерации об административных правонарушениях,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62649">
                <a:tc>
                  <a:txBody>
                    <a:bodyPr/>
                    <a:lstStyle/>
                    <a:p>
                      <a:pPr algn="ctr" fontAlgn="ctr"/>
                      <a:r>
                        <a:rPr lang="ru-RU" sz="1200" b="0" i="0" u="none" strike="noStrike" dirty="0">
                          <a:solidFill>
                            <a:srgbClr val="000000"/>
                          </a:solidFill>
                          <a:effectLst/>
                          <a:latin typeface="Times New Roman" panose="02020603050405020304" pitchFamily="18" charset="0"/>
                        </a:rPr>
                        <a:t>000 1 16 01 190 01 0000 140</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103,6</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101,5</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45067">
                <a:tc>
                  <a:txBody>
                    <a:bodyPr/>
                    <a:lstStyle/>
                    <a:p>
                      <a:pPr algn="ctr" fontAlgn="ctr"/>
                      <a:r>
                        <a:rPr lang="ru-RU" sz="1200" b="0" i="0" u="none" strike="noStrike" dirty="0">
                          <a:solidFill>
                            <a:srgbClr val="000000"/>
                          </a:solidFill>
                          <a:effectLst/>
                          <a:latin typeface="Times New Roman" panose="02020603050405020304" pitchFamily="18" charset="0"/>
                        </a:rPr>
                        <a:t>000 1 16 01 193 01 0000 140</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103,6</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101,5</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22530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39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948508498"/>
              </p:ext>
            </p:extLst>
          </p:nvPr>
        </p:nvGraphicFramePr>
        <p:xfrm>
          <a:off x="409303" y="888274"/>
          <a:ext cx="10885713" cy="5369478"/>
        </p:xfrm>
        <a:graphic>
          <a:graphicData uri="http://schemas.openxmlformats.org/drawingml/2006/table">
            <a:tbl>
              <a:tblPr/>
              <a:tblGrid>
                <a:gridCol w="2146132">
                  <a:extLst>
                    <a:ext uri="{9D8B030D-6E8A-4147-A177-3AD203B41FA5}">
                      <a16:colId xmlns:a16="http://schemas.microsoft.com/office/drawing/2014/main" val="20000"/>
                    </a:ext>
                  </a:extLst>
                </a:gridCol>
                <a:gridCol w="5314230">
                  <a:extLst>
                    <a:ext uri="{9D8B030D-6E8A-4147-A177-3AD203B41FA5}">
                      <a16:colId xmlns:a16="http://schemas.microsoft.com/office/drawing/2014/main" val="20001"/>
                    </a:ext>
                  </a:extLst>
                </a:gridCol>
                <a:gridCol w="1212264">
                  <a:extLst>
                    <a:ext uri="{9D8B030D-6E8A-4147-A177-3AD203B41FA5}">
                      <a16:colId xmlns:a16="http://schemas.microsoft.com/office/drawing/2014/main" val="20002"/>
                    </a:ext>
                  </a:extLst>
                </a:gridCol>
                <a:gridCol w="1085399">
                  <a:extLst>
                    <a:ext uri="{9D8B030D-6E8A-4147-A177-3AD203B41FA5}">
                      <a16:colId xmlns:a16="http://schemas.microsoft.com/office/drawing/2014/main" val="20003"/>
                    </a:ext>
                  </a:extLst>
                </a:gridCol>
                <a:gridCol w="1127688">
                  <a:extLst>
                    <a:ext uri="{9D8B030D-6E8A-4147-A177-3AD203B41FA5}">
                      <a16:colId xmlns:a16="http://schemas.microsoft.com/office/drawing/2014/main" val="20004"/>
                    </a:ext>
                  </a:extLst>
                </a:gridCol>
              </a:tblGrid>
              <a:tr h="592183">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79565">
                <a:tc>
                  <a:txBody>
                    <a:bodyPr/>
                    <a:lstStyle/>
                    <a:p>
                      <a:pPr algn="ctr" fontAlgn="ctr"/>
                      <a:r>
                        <a:rPr lang="ru-RU" sz="1200" b="0" i="0" u="none" strike="noStrike" dirty="0">
                          <a:solidFill>
                            <a:srgbClr val="000000"/>
                          </a:solidFill>
                          <a:effectLst/>
                          <a:latin typeface="Times New Roman" panose="02020603050405020304" pitchFamily="18" charset="0"/>
                        </a:rPr>
                        <a:t>000 1 16 01 193 01 0005 140</a:t>
                      </a: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невыполнение в срок законного предписания (постановления, представления, решения) органа (должностного лица), осуществляющего государственный надзор (контроль), организации, уполномоченной в соответствии с федеральными законами на осуществление государственного надзора (должностного лица), органа (должностного лица), осуществляющего муниципальный контроль)</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5,2</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5,3</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102,9</a:t>
                      </a:r>
                      <a:endParaRPr lang="ru-RU" sz="1200" b="0" i="0" u="none" strike="noStrike" dirty="0">
                        <a:solidFill>
                          <a:srgbClr val="000000"/>
                        </a:solidFill>
                        <a:effectLst/>
                        <a:latin typeface="Times New Roman" panose="02020603050405020304" pitchFamily="18" charset="0"/>
                      </a:endParaRPr>
                    </a:p>
                  </a:txBody>
                  <a:tcPr marL="5912" marR="5912" marT="59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79565">
                <a:tc>
                  <a:txBody>
                    <a:bodyPr/>
                    <a:lstStyle/>
                    <a:p>
                      <a:pPr algn="ctr" fontAlgn="ctr"/>
                      <a:r>
                        <a:rPr lang="ru-RU" sz="1200" b="0" i="0" u="none" strike="noStrike" dirty="0">
                          <a:solidFill>
                            <a:srgbClr val="000000"/>
                          </a:solidFill>
                          <a:effectLst/>
                          <a:latin typeface="Times New Roman" panose="02020603050405020304" pitchFamily="18" charset="0"/>
                        </a:rPr>
                        <a:t>000 1 16 01 193 01 0007 140</a:t>
                      </a: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непредставление сведений (информации)</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0,6</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79565">
                <a:tc>
                  <a:txBody>
                    <a:bodyPr/>
                    <a:lstStyle/>
                    <a:p>
                      <a:pPr algn="ctr" fontAlgn="ctr"/>
                      <a:r>
                        <a:rPr lang="ru-RU" sz="1200" b="0" i="0" u="none" strike="noStrike" dirty="0">
                          <a:solidFill>
                            <a:srgbClr val="000000"/>
                          </a:solidFill>
                          <a:effectLst/>
                          <a:latin typeface="Times New Roman" panose="02020603050405020304" pitchFamily="18" charset="0"/>
                        </a:rPr>
                        <a:t>000 1 16 01 193 01 0013 140</a:t>
                      </a: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заведомо ложный вызов специализированных служб)</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0,5</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79565">
                <a:tc>
                  <a:txBody>
                    <a:bodyPr/>
                    <a:lstStyle/>
                    <a:p>
                      <a:pPr algn="ctr" fontAlgn="ctr"/>
                      <a:r>
                        <a:rPr lang="ru-RU" sz="1200" b="0" i="0" u="none" strike="noStrike" dirty="0" smtClean="0">
                          <a:solidFill>
                            <a:srgbClr val="000000"/>
                          </a:solidFill>
                          <a:effectLst/>
                          <a:latin typeface="Times New Roman" panose="02020603050405020304" pitchFamily="18" charset="0"/>
                        </a:rPr>
                        <a:t>000 1 16 01 193 01 0020 140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осуществление деятельности, не связанной с извлечением прибыли, без специального разрешения (лицензии)</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0,3</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7319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64C2A7-EC84-4D8C-9CA2-F6AE46F51FB6}"/>
              </a:ext>
            </a:extLst>
          </p:cNvPr>
          <p:cNvSpPr>
            <a:spLocks noGrp="1"/>
          </p:cNvSpPr>
          <p:nvPr>
            <p:ph type="title"/>
          </p:nvPr>
        </p:nvSpPr>
        <p:spPr>
          <a:xfrm>
            <a:off x="831850" y="182564"/>
            <a:ext cx="10515600" cy="601890"/>
          </a:xfrm>
        </p:spPr>
        <p:txBody>
          <a:bodyPr rtlCol="0"/>
          <a:lstStyle/>
          <a:p>
            <a:pPr rtl="0"/>
            <a:r>
              <a:rPr lang="ru-RU" dirty="0" smtClean="0"/>
              <a:t>Содержание</a:t>
            </a:r>
            <a:endParaRPr lang="ru-RU" dirty="0"/>
          </a:p>
        </p:txBody>
      </p:sp>
      <p:sp>
        <p:nvSpPr>
          <p:cNvPr id="3" name="Текст 2">
            <a:extLst>
              <a:ext uri="{FF2B5EF4-FFF2-40B4-BE49-F238E27FC236}">
                <a16:creationId xmlns:a16="http://schemas.microsoft.com/office/drawing/2014/main" id="{56960426-AAA6-4126-93AF-30F7DEE010A4}"/>
              </a:ext>
            </a:extLst>
          </p:cNvPr>
          <p:cNvSpPr>
            <a:spLocks noGrp="1"/>
          </p:cNvSpPr>
          <p:nvPr>
            <p:ph type="body" idx="1"/>
          </p:nvPr>
        </p:nvSpPr>
        <p:spPr>
          <a:xfrm>
            <a:off x="72428" y="1117600"/>
            <a:ext cx="11967172" cy="5648959"/>
          </a:xfrm>
          <a:solidFill>
            <a:schemeClr val="accent2">
              <a:lumMod val="20000"/>
              <a:lumOff val="80000"/>
            </a:schemeClr>
          </a:solidFill>
        </p:spPr>
        <p:txBody>
          <a:bodyPr numCol="2" rtlCol="0"/>
          <a:lstStyle/>
          <a:p>
            <a:pPr algn="l">
              <a:lnSpc>
                <a:spcPct val="100000"/>
              </a:lnSpc>
              <a:spcBef>
                <a:spcPts val="600"/>
              </a:spcBef>
            </a:pPr>
            <a:r>
              <a:rPr lang="ru-RU" sz="1600" dirty="0" smtClean="0">
                <a:solidFill>
                  <a:schemeClr val="tx1">
                    <a:lumMod val="65000"/>
                    <a:lumOff val="35000"/>
                  </a:schemeClr>
                </a:solidFill>
                <a:hlinkClick r:id="" action="ppaction://noaction"/>
              </a:rPr>
              <a:t>5 стр</a:t>
            </a:r>
            <a:r>
              <a:rPr lang="ru-RU" sz="1600" dirty="0">
                <a:solidFill>
                  <a:schemeClr val="tx1"/>
                </a:solidFill>
                <a:hlinkClick r:id="rId3" action="ppaction://hlinksldjump"/>
              </a:rPr>
              <a:t>. </a:t>
            </a:r>
            <a:r>
              <a:rPr lang="ru-RU" sz="1600" dirty="0" smtClean="0">
                <a:solidFill>
                  <a:schemeClr val="tx1"/>
                </a:solidFill>
                <a:hlinkClick r:id="rId3" action="ppaction://hlinksldjump"/>
              </a:rPr>
              <a:t> </a:t>
            </a:r>
            <a:r>
              <a:rPr lang="ru-RU" sz="1400" dirty="0" smtClean="0">
                <a:hlinkClick r:id="rId3" action="ppaction://hlinksldjump"/>
              </a:rPr>
              <a:t>Основные </a:t>
            </a:r>
            <a:r>
              <a:rPr lang="ru-RU" sz="1400" dirty="0">
                <a:hlinkClick r:id="rId3" action="ppaction://hlinksldjump"/>
              </a:rPr>
              <a:t>вехи появления бюджетов в финансовой жизни </a:t>
            </a:r>
            <a:r>
              <a:rPr lang="ru-RU" sz="1400" dirty="0" smtClean="0">
                <a:solidFill>
                  <a:schemeClr val="accent2">
                    <a:lumMod val="60000"/>
                    <a:lumOff val="40000"/>
                  </a:schemeClr>
                </a:solidFill>
                <a:hlinkClick r:id="rId3" action="ppaction://hlinksldjump"/>
              </a:rPr>
              <a:t>государств</a:t>
            </a:r>
            <a:r>
              <a:rPr lang="en-US" sz="1400" dirty="0" smtClean="0">
                <a:solidFill>
                  <a:schemeClr val="accent2">
                    <a:lumMod val="75000"/>
                  </a:schemeClr>
                </a:solidFill>
                <a:hlinkClick r:id="rId3" action="ppaction://hlinksldjump"/>
              </a:rPr>
              <a:t>;</a:t>
            </a:r>
            <a:endParaRPr lang="ru-RU" sz="1400" dirty="0" smtClean="0">
              <a:solidFill>
                <a:schemeClr val="accent2">
                  <a:lumMod val="75000"/>
                </a:schemeClr>
              </a:solidFill>
            </a:endParaRPr>
          </a:p>
          <a:p>
            <a:pPr algn="l">
              <a:lnSpc>
                <a:spcPct val="100000"/>
              </a:lnSpc>
              <a:spcBef>
                <a:spcPts val="600"/>
              </a:spcBef>
            </a:pPr>
            <a:r>
              <a:rPr lang="ru-RU" sz="1400" dirty="0">
                <a:solidFill>
                  <a:schemeClr val="tx1">
                    <a:lumMod val="65000"/>
                    <a:lumOff val="35000"/>
                  </a:schemeClr>
                </a:solidFill>
              </a:rPr>
              <a:t>6 стр. </a:t>
            </a:r>
            <a:r>
              <a:rPr lang="ru-RU" sz="1400" dirty="0">
                <a:solidFill>
                  <a:schemeClr val="tx1">
                    <a:lumMod val="65000"/>
                    <a:lumOff val="35000"/>
                  </a:schemeClr>
                </a:solidFill>
                <a:hlinkClick r:id="rId4" action="ppaction://hlinksldjump"/>
              </a:rPr>
              <a:t>Описание административно-территориального деления Воскресенска</a:t>
            </a:r>
            <a:r>
              <a:rPr lang="en-US" sz="1400" dirty="0" smtClean="0">
                <a:solidFill>
                  <a:schemeClr val="tx1">
                    <a:lumMod val="65000"/>
                    <a:lumOff val="35000"/>
                  </a:schemeClr>
                </a:solidFill>
              </a:rPr>
              <a:t>;</a:t>
            </a:r>
            <a:endParaRPr lang="ru-RU" sz="1400" dirty="0" smtClean="0">
              <a:solidFill>
                <a:schemeClr val="tx1">
                  <a:lumMod val="65000"/>
                  <a:lumOff val="35000"/>
                </a:schemeClr>
              </a:solidFill>
            </a:endParaRPr>
          </a:p>
          <a:p>
            <a:pPr algn="l">
              <a:lnSpc>
                <a:spcPct val="100000"/>
              </a:lnSpc>
              <a:spcBef>
                <a:spcPts val="600"/>
              </a:spcBef>
            </a:pPr>
            <a:r>
              <a:rPr lang="ru-RU" sz="1400" u="sng" dirty="0" smtClean="0">
                <a:solidFill>
                  <a:schemeClr val="tx1">
                    <a:lumMod val="65000"/>
                    <a:lumOff val="35000"/>
                  </a:schemeClr>
                </a:solidFill>
              </a:rPr>
              <a:t>7 </a:t>
            </a:r>
            <a:r>
              <a:rPr lang="ru-RU" sz="1400" u="sng" dirty="0">
                <a:solidFill>
                  <a:schemeClr val="tx1">
                    <a:lumMod val="65000"/>
                    <a:lumOff val="35000"/>
                  </a:schemeClr>
                </a:solidFill>
              </a:rPr>
              <a:t>стр. </a:t>
            </a:r>
            <a:r>
              <a:rPr lang="ru-RU" sz="1400" dirty="0">
                <a:solidFill>
                  <a:schemeClr val="tx1">
                    <a:lumMod val="65000"/>
                    <a:lumOff val="35000"/>
                  </a:schemeClr>
                </a:solidFill>
              </a:rPr>
              <a:t> </a:t>
            </a:r>
            <a:r>
              <a:rPr lang="ru-RU" sz="1400" u="sng" dirty="0" smtClean="0">
                <a:solidFill>
                  <a:schemeClr val="tx1">
                    <a:lumMod val="65000"/>
                    <a:lumOff val="35000"/>
                  </a:schemeClr>
                </a:solidFill>
                <a:hlinkClick r:id="rId5" action="ppaction://hlinksldjump"/>
              </a:rPr>
              <a:t>Принцип </a:t>
            </a:r>
            <a:r>
              <a:rPr lang="ru-RU" sz="1400" u="sng" dirty="0">
                <a:solidFill>
                  <a:schemeClr val="tx1">
                    <a:lumMod val="65000"/>
                    <a:lumOff val="35000"/>
                  </a:schemeClr>
                </a:solidFill>
                <a:hlinkClick r:id="rId5" action="ppaction://hlinksldjump"/>
              </a:rPr>
              <a:t>прозрачности (открытости) бюджета </a:t>
            </a:r>
            <a:endParaRPr lang="ru-RU" sz="1400" u="sng" dirty="0">
              <a:solidFill>
                <a:schemeClr val="tx1">
                  <a:lumMod val="65000"/>
                  <a:lumOff val="35000"/>
                </a:schemeClr>
              </a:solidFill>
            </a:endParaRPr>
          </a:p>
          <a:p>
            <a:pPr algn="l">
              <a:lnSpc>
                <a:spcPct val="100000"/>
              </a:lnSpc>
              <a:spcBef>
                <a:spcPts val="600"/>
              </a:spcBef>
            </a:pPr>
            <a:r>
              <a:rPr lang="ru-RU" sz="1400" dirty="0" smtClean="0">
                <a:solidFill>
                  <a:schemeClr val="tx1">
                    <a:lumMod val="65000"/>
                    <a:lumOff val="35000"/>
                  </a:schemeClr>
                </a:solidFill>
              </a:rPr>
              <a:t>10 стр. </a:t>
            </a:r>
            <a:r>
              <a:rPr lang="ru-RU" sz="1400" dirty="0" smtClean="0">
                <a:solidFill>
                  <a:schemeClr val="tx1">
                    <a:lumMod val="65000"/>
                    <a:lumOff val="35000"/>
                  </a:schemeClr>
                </a:solidFill>
                <a:hlinkClick r:id="rId6" action="ppaction://hlinksldjump"/>
              </a:rPr>
              <a:t>Основные термины и понятия (глоссарий)</a:t>
            </a:r>
            <a:r>
              <a:rPr lang="en-US" sz="1400" dirty="0" smtClean="0">
                <a:solidFill>
                  <a:schemeClr val="tx1">
                    <a:lumMod val="65000"/>
                    <a:lumOff val="35000"/>
                  </a:schemeClr>
                </a:solidFill>
              </a:rPr>
              <a:t>;</a:t>
            </a:r>
            <a:r>
              <a:rPr lang="ru-RU" sz="1400" dirty="0" smtClean="0">
                <a:solidFill>
                  <a:schemeClr val="tx1">
                    <a:lumMod val="65000"/>
                    <a:lumOff val="35000"/>
                  </a:schemeClr>
                </a:solidFill>
              </a:rPr>
              <a:t> </a:t>
            </a:r>
          </a:p>
          <a:p>
            <a:pPr algn="l">
              <a:lnSpc>
                <a:spcPct val="100000"/>
              </a:lnSpc>
              <a:spcBef>
                <a:spcPts val="600"/>
              </a:spcBef>
            </a:pPr>
            <a:r>
              <a:rPr lang="en-US" sz="1400" dirty="0" smtClean="0">
                <a:solidFill>
                  <a:schemeClr val="tx1"/>
                </a:solidFill>
                <a:hlinkClick r:id="rId7" action="ppaction://hlinksldjump"/>
              </a:rPr>
              <a:t>1</a:t>
            </a:r>
            <a:r>
              <a:rPr lang="ru-RU" sz="1400" dirty="0">
                <a:solidFill>
                  <a:schemeClr val="tx1"/>
                </a:solidFill>
                <a:hlinkClick r:id="rId7" action="ppaction://hlinksldjump"/>
              </a:rPr>
              <a:t>7</a:t>
            </a:r>
            <a:r>
              <a:rPr lang="en-US" sz="1400" dirty="0" smtClean="0">
                <a:solidFill>
                  <a:schemeClr val="tx1"/>
                </a:solidFill>
                <a:hlinkClick r:id="rId7" action="ppaction://hlinksldjump"/>
              </a:rPr>
              <a:t> </a:t>
            </a:r>
            <a:r>
              <a:rPr lang="ru-RU" sz="1400" dirty="0" smtClean="0">
                <a:solidFill>
                  <a:schemeClr val="tx1"/>
                </a:solidFill>
                <a:hlinkClick r:id="rId7" action="ppaction://hlinksldjump"/>
              </a:rPr>
              <a:t>стр</a:t>
            </a:r>
            <a:r>
              <a:rPr lang="ru-RU" sz="1400" dirty="0" smtClean="0">
                <a:solidFill>
                  <a:schemeClr val="tx1">
                    <a:lumMod val="65000"/>
                    <a:lumOff val="35000"/>
                  </a:schemeClr>
                </a:solidFill>
                <a:hlinkClick r:id="rId7" action="ppaction://hlinksldjump"/>
              </a:rPr>
              <a:t>. </a:t>
            </a:r>
            <a:r>
              <a:rPr lang="ru-RU" altLang="ru-RU" sz="1400" dirty="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Информация </a:t>
            </a:r>
            <a:r>
              <a:rPr lang="ru-RU" altLang="ru-RU" sz="1400" dirty="0" smtClean="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о выполнении основных показателях социально-экономического </a:t>
            </a:r>
            <a:r>
              <a:rPr lang="ru-RU" altLang="ru-RU" sz="1400" dirty="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развития  </a:t>
            </a:r>
            <a:r>
              <a:rPr lang="ru-RU" altLang="ru-RU" sz="1400" dirty="0" smtClean="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городского </a:t>
            </a:r>
            <a:r>
              <a:rPr lang="ru-RU" altLang="ru-RU" sz="1400" dirty="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округа </a:t>
            </a:r>
            <a:r>
              <a:rPr lang="ru-RU" altLang="ru-RU" sz="1400" dirty="0" smtClean="0">
                <a:solidFill>
                  <a:schemeClr val="tx1">
                    <a:lumMod val="65000"/>
                    <a:lumOff val="35000"/>
                  </a:schemeClr>
                </a:solidFill>
                <a:latin typeface="Times New Roman" panose="02020603050405020304" pitchFamily="18" charset="0"/>
                <a:cs typeface="Times New Roman" panose="02020603050405020304" pitchFamily="18" charset="0"/>
                <a:hlinkClick r:id="rId7" action="ppaction://hlinksldjump"/>
              </a:rPr>
              <a:t>Воскресенск</a:t>
            </a:r>
            <a:r>
              <a:rPr lang="en-US" sz="1400" dirty="0" smtClean="0">
                <a:solidFill>
                  <a:schemeClr val="tx1">
                    <a:lumMod val="65000"/>
                    <a:lumOff val="35000"/>
                  </a:schemeClr>
                </a:solidFill>
                <a:hlinkClick r:id="rId7" action="ppaction://hlinksldjump"/>
              </a:rPr>
              <a:t>;</a:t>
            </a:r>
            <a:endParaRPr lang="en-US" sz="1400" dirty="0" smtClean="0">
              <a:solidFill>
                <a:schemeClr val="tx1">
                  <a:lumMod val="65000"/>
                  <a:lumOff val="35000"/>
                </a:schemeClr>
              </a:solidFill>
            </a:endParaRPr>
          </a:p>
          <a:p>
            <a:pPr algn="l">
              <a:lnSpc>
                <a:spcPct val="100000"/>
              </a:lnSpc>
              <a:spcBef>
                <a:spcPts val="600"/>
              </a:spcBef>
            </a:pPr>
            <a:r>
              <a:rPr lang="ru-RU" sz="1400" dirty="0" smtClean="0">
                <a:solidFill>
                  <a:schemeClr val="tx1">
                    <a:lumMod val="65000"/>
                    <a:lumOff val="35000"/>
                  </a:schemeClr>
                </a:solidFill>
              </a:rPr>
              <a:t>19</a:t>
            </a:r>
            <a:r>
              <a:rPr lang="en-US" sz="1400" dirty="0" smtClean="0">
                <a:solidFill>
                  <a:schemeClr val="tx1">
                    <a:lumMod val="65000"/>
                    <a:lumOff val="35000"/>
                  </a:schemeClr>
                </a:solidFill>
              </a:rPr>
              <a:t> </a:t>
            </a:r>
            <a:r>
              <a:rPr lang="ru-RU" sz="1400" dirty="0" smtClean="0">
                <a:solidFill>
                  <a:schemeClr val="tx1">
                    <a:lumMod val="65000"/>
                    <a:lumOff val="35000"/>
                  </a:schemeClr>
                </a:solidFill>
              </a:rPr>
              <a:t>стр. </a:t>
            </a:r>
            <a:r>
              <a:rPr lang="ru-RU" sz="1400" dirty="0" smtClean="0">
                <a:solidFill>
                  <a:schemeClr val="tx1">
                    <a:lumMod val="65000"/>
                    <a:lumOff val="35000"/>
                  </a:schemeClr>
                </a:solidFill>
                <a:hlinkClick r:id="rId8" action="ppaction://hlinksldjump"/>
              </a:rPr>
              <a:t>Информация об основных задачах и приоритетах долговой политики городского округа в 2024 году</a:t>
            </a:r>
            <a:r>
              <a:rPr lang="en-US" sz="1400" dirty="0" smtClean="0">
                <a:solidFill>
                  <a:schemeClr val="tx1">
                    <a:lumMod val="65000"/>
                    <a:lumOff val="35000"/>
                  </a:schemeClr>
                </a:solidFill>
                <a:hlinkClick r:id="rId8" action="ppaction://hlinksldjump"/>
              </a:rPr>
              <a:t>;</a:t>
            </a:r>
            <a:endParaRPr lang="ru-RU" sz="1400" dirty="0" smtClean="0">
              <a:solidFill>
                <a:schemeClr val="tx1">
                  <a:lumMod val="65000"/>
                  <a:lumOff val="35000"/>
                </a:schemeClr>
              </a:solidFill>
            </a:endParaRPr>
          </a:p>
          <a:p>
            <a:pPr algn="l">
              <a:lnSpc>
                <a:spcPct val="100000"/>
              </a:lnSpc>
              <a:spcBef>
                <a:spcPts val="600"/>
              </a:spcBef>
            </a:pPr>
            <a:r>
              <a:rPr lang="ru-RU" sz="1400" dirty="0" smtClean="0">
                <a:solidFill>
                  <a:schemeClr val="tx1">
                    <a:lumMod val="65000"/>
                    <a:lumOff val="35000"/>
                  </a:schemeClr>
                </a:solidFill>
              </a:rPr>
              <a:t>20 стр.  </a:t>
            </a:r>
            <a:r>
              <a:rPr lang="ru-RU" sz="1400" dirty="0" smtClean="0">
                <a:solidFill>
                  <a:schemeClr val="tx1">
                    <a:lumMod val="65000"/>
                    <a:lumOff val="35000"/>
                  </a:schemeClr>
                </a:solidFill>
                <a:hlinkClick r:id="rId9" action="ppaction://hlinksldjump"/>
              </a:rPr>
              <a:t>Информация о выполнении основных характеристик бюджета городского округа Воскресенск Московской области за 2024 год</a:t>
            </a:r>
            <a:r>
              <a:rPr lang="en-US" sz="1400" dirty="0" smtClean="0">
                <a:solidFill>
                  <a:schemeClr val="tx1">
                    <a:lumMod val="65000"/>
                    <a:lumOff val="35000"/>
                  </a:schemeClr>
                </a:solidFill>
              </a:rPr>
              <a:t>;</a:t>
            </a:r>
            <a:endParaRPr lang="ru-RU" sz="1400" dirty="0" smtClean="0">
              <a:solidFill>
                <a:schemeClr val="tx1">
                  <a:lumMod val="65000"/>
                  <a:lumOff val="35000"/>
                </a:schemeClr>
              </a:solidFill>
            </a:endParaRPr>
          </a:p>
          <a:p>
            <a:pPr algn="l">
              <a:lnSpc>
                <a:spcPct val="100000"/>
              </a:lnSpc>
              <a:spcBef>
                <a:spcPts val="600"/>
              </a:spcBef>
            </a:pPr>
            <a:r>
              <a:rPr lang="ru-RU" sz="1400" dirty="0" smtClean="0">
                <a:solidFill>
                  <a:schemeClr val="tx1">
                    <a:lumMod val="65000"/>
                    <a:lumOff val="35000"/>
                  </a:schemeClr>
                </a:solidFill>
              </a:rPr>
              <a:t>21 стр. </a:t>
            </a:r>
            <a:r>
              <a:rPr lang="ru-RU" sz="1400" dirty="0" smtClean="0">
                <a:solidFill>
                  <a:schemeClr val="tx1">
                    <a:lumMod val="65000"/>
                    <a:lumOff val="35000"/>
                  </a:schemeClr>
                </a:solidFill>
                <a:hlinkClick r:id="rId10"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r>
              <a:rPr lang="en-US" sz="1400" dirty="0" smtClean="0">
                <a:solidFill>
                  <a:schemeClr val="tx1">
                    <a:lumMod val="65000"/>
                    <a:lumOff val="35000"/>
                  </a:schemeClr>
                </a:solidFill>
                <a:hlinkClick r:id="rId10" action="ppaction://hlinksldjump"/>
              </a:rPr>
              <a:t>;</a:t>
            </a:r>
            <a:endParaRPr lang="ru-RU" sz="1400" dirty="0" smtClean="0">
              <a:solidFill>
                <a:schemeClr val="tx1">
                  <a:lumMod val="65000"/>
                  <a:lumOff val="35000"/>
                </a:schemeClr>
              </a:solidFill>
            </a:endParaRPr>
          </a:p>
          <a:p>
            <a:pPr algn="l" rtl="0">
              <a:lnSpc>
                <a:spcPct val="100000"/>
              </a:lnSpc>
              <a:spcBef>
                <a:spcPts val="600"/>
              </a:spcBef>
            </a:pPr>
            <a:r>
              <a:rPr lang="ru-RU" sz="1400" dirty="0" smtClean="0">
                <a:solidFill>
                  <a:schemeClr val="tx1">
                    <a:lumMod val="65000"/>
                    <a:lumOff val="35000"/>
                  </a:schemeClr>
                </a:solidFill>
              </a:rPr>
              <a:t>54 стр. </a:t>
            </a:r>
            <a:r>
              <a:rPr lang="ru-RU" sz="1400" dirty="0" smtClean="0">
                <a:solidFill>
                  <a:schemeClr val="tx1">
                    <a:lumMod val="65000"/>
                    <a:lumOff val="35000"/>
                  </a:schemeClr>
                </a:solidFill>
                <a:hlinkClick r:id="rId11" action="ppaction://hlinksldjump"/>
              </a:rPr>
              <a:t>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a:t>
            </a:r>
            <a:r>
              <a:rPr lang="en-US" sz="1400" dirty="0" smtClean="0">
                <a:solidFill>
                  <a:schemeClr val="tx1">
                    <a:lumMod val="65000"/>
                    <a:lumOff val="35000"/>
                  </a:schemeClr>
                </a:solidFill>
              </a:rPr>
              <a:t>;</a:t>
            </a:r>
            <a:endParaRPr lang="ru-RU" sz="1400" dirty="0" smtClean="0">
              <a:solidFill>
                <a:schemeClr val="tx1">
                  <a:lumMod val="65000"/>
                  <a:lumOff val="35000"/>
                </a:schemeClr>
              </a:solidFill>
            </a:endParaRPr>
          </a:p>
          <a:p>
            <a:pPr algn="l">
              <a:lnSpc>
                <a:spcPct val="100000"/>
              </a:lnSpc>
              <a:spcBef>
                <a:spcPts val="600"/>
              </a:spcBef>
            </a:pPr>
            <a:r>
              <a:rPr lang="ru-RU" sz="1400" dirty="0">
                <a:solidFill>
                  <a:schemeClr val="tx1">
                    <a:lumMod val="65000"/>
                    <a:lumOff val="35000"/>
                  </a:schemeClr>
                </a:solidFill>
              </a:rPr>
              <a:t>55 стр. </a:t>
            </a:r>
            <a:r>
              <a:rPr lang="ru-RU" sz="1400" dirty="0">
                <a:solidFill>
                  <a:schemeClr val="tx1">
                    <a:lumMod val="65000"/>
                    <a:lumOff val="35000"/>
                  </a:schemeClr>
                </a:solidFill>
                <a:hlinkClick r:id="rId12" action="ppaction://hlinksldjump"/>
              </a:rPr>
              <a:t>Информация о налоговых льготах и ставках </a:t>
            </a:r>
            <a:r>
              <a:rPr lang="ru-RU" sz="1400" dirty="0" smtClean="0">
                <a:solidFill>
                  <a:schemeClr val="tx1">
                    <a:lumMod val="65000"/>
                    <a:lumOff val="35000"/>
                  </a:schemeClr>
                </a:solidFill>
                <a:hlinkClick r:id="rId12" action="ppaction://hlinksldjump"/>
              </a:rPr>
              <a:t>налогов</a:t>
            </a:r>
            <a:r>
              <a:rPr lang="en-US" sz="1400" dirty="0">
                <a:solidFill>
                  <a:schemeClr val="tx1">
                    <a:lumMod val="65000"/>
                    <a:lumOff val="35000"/>
                  </a:schemeClr>
                </a:solidFill>
              </a:rPr>
              <a:t>;</a:t>
            </a:r>
            <a:endParaRPr lang="ru-RU" sz="1400" dirty="0">
              <a:solidFill>
                <a:schemeClr val="tx1">
                  <a:lumMod val="65000"/>
                  <a:lumOff val="35000"/>
                </a:schemeClr>
              </a:solidFill>
            </a:endParaRPr>
          </a:p>
          <a:p>
            <a:pPr algn="l">
              <a:lnSpc>
                <a:spcPct val="100000"/>
              </a:lnSpc>
              <a:spcBef>
                <a:spcPts val="600"/>
              </a:spcBef>
            </a:pPr>
            <a:r>
              <a:rPr lang="ru-RU" sz="1400" dirty="0" smtClean="0">
                <a:solidFill>
                  <a:schemeClr val="tx1">
                    <a:lumMod val="65000"/>
                    <a:lumOff val="35000"/>
                  </a:schemeClr>
                </a:solidFill>
              </a:rPr>
              <a:t>58 стр. </a:t>
            </a:r>
            <a:r>
              <a:rPr lang="ru-RU" sz="1400" dirty="0">
                <a:solidFill>
                  <a:schemeClr val="accent2">
                    <a:lumMod val="75000"/>
                  </a:schemeClr>
                </a:solidFill>
                <a:latin typeface="Times New Roman" panose="02020603050405020304" pitchFamily="18" charset="0"/>
                <a:cs typeface="Times New Roman" panose="02020603050405020304" pitchFamily="18" charset="0"/>
                <a:hlinkClick r:id="rId1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a:t>
            </a:r>
            <a:r>
              <a:rPr lang="ru-RU" sz="1400" dirty="0" smtClean="0">
                <a:solidFill>
                  <a:schemeClr val="accent2">
                    <a:lumMod val="75000"/>
                  </a:schemeClr>
                </a:solidFill>
                <a:latin typeface="Times New Roman" panose="02020603050405020304" pitchFamily="18" charset="0"/>
                <a:cs typeface="Times New Roman" panose="02020603050405020304" pitchFamily="18" charset="0"/>
                <a:hlinkClick r:id="rId13" action="ppaction://hlinksldjump"/>
              </a:rPr>
              <a:t>Московской области</a:t>
            </a:r>
            <a:r>
              <a:rPr lang="en-US" sz="1400" dirty="0" smtClean="0">
                <a:solidFill>
                  <a:schemeClr val="tx1">
                    <a:lumMod val="65000"/>
                    <a:lumOff val="35000"/>
                  </a:schemeClr>
                </a:solidFill>
                <a:hlinkClick r:id="rId13" action="ppaction://hlinksldjump"/>
              </a:rPr>
              <a:t>;</a:t>
            </a:r>
            <a:r>
              <a:rPr lang="ru-RU" sz="1400" dirty="0" smtClean="0">
                <a:solidFill>
                  <a:schemeClr val="tx1">
                    <a:lumMod val="65000"/>
                    <a:lumOff val="35000"/>
                  </a:schemeClr>
                </a:solidFill>
              </a:rPr>
              <a:t>	</a:t>
            </a:r>
          </a:p>
          <a:p>
            <a:pPr algn="l">
              <a:lnSpc>
                <a:spcPct val="100000"/>
              </a:lnSpc>
            </a:pPr>
            <a:r>
              <a:rPr lang="ru-RU" sz="1400" dirty="0" smtClean="0">
                <a:solidFill>
                  <a:schemeClr val="tx1">
                    <a:lumMod val="65000"/>
                    <a:lumOff val="35000"/>
                  </a:schemeClr>
                </a:solidFill>
                <a:hlinkClick r:id="rId14" action="ppaction://hlinksldjump"/>
              </a:rPr>
              <a:t>66 стр.  Информация о расходах бюджета городского округа Воскресенск Московской области в разрезе муниципальных программам с указанием достигнутых и  плановых целевых показателей программ с объяснением причин их невыполнения за 2024 год</a:t>
            </a:r>
            <a:r>
              <a:rPr lang="en-US" sz="1400" dirty="0" smtClean="0">
                <a:solidFill>
                  <a:schemeClr val="tx1">
                    <a:lumMod val="65000"/>
                    <a:lumOff val="35000"/>
                  </a:schemeClr>
                </a:solidFill>
                <a:hlinkClick r:id="rId14" action="ppaction://hlinksldjump"/>
              </a:rPr>
              <a:t>;</a:t>
            </a:r>
            <a:r>
              <a:rPr lang="ru-RU" sz="1400" dirty="0" smtClean="0">
                <a:solidFill>
                  <a:schemeClr val="tx1">
                    <a:lumMod val="65000"/>
                    <a:lumOff val="35000"/>
                  </a:schemeClr>
                </a:solidFill>
                <a:hlinkClick r:id="rId14" action="ppaction://hlinksldjump"/>
              </a:rPr>
              <a:t> </a:t>
            </a:r>
            <a:endParaRPr lang="ru-RU" sz="1400" dirty="0" smtClean="0">
              <a:solidFill>
                <a:schemeClr val="tx1">
                  <a:lumMod val="65000"/>
                  <a:lumOff val="35000"/>
                </a:schemeClr>
              </a:solidFill>
            </a:endParaRPr>
          </a:p>
          <a:p>
            <a:pPr algn="l">
              <a:lnSpc>
                <a:spcPct val="100000"/>
              </a:lnSpc>
            </a:pPr>
            <a:r>
              <a:rPr lang="ru-RU" sz="1400" dirty="0" smtClean="0">
                <a:solidFill>
                  <a:schemeClr val="tx1">
                    <a:lumMod val="65000"/>
                    <a:lumOff val="35000"/>
                  </a:schemeClr>
                </a:solidFill>
              </a:rPr>
              <a:t>134 стр</a:t>
            </a:r>
            <a:r>
              <a:rPr lang="ru-RU" sz="1400" dirty="0" smtClean="0">
                <a:solidFill>
                  <a:schemeClr val="tx1">
                    <a:lumMod val="65000"/>
                    <a:lumOff val="35000"/>
                  </a:schemeClr>
                </a:solidFill>
                <a:hlinkClick r:id="" action="ppaction://noaction"/>
              </a:rPr>
              <a:t>. </a:t>
            </a:r>
            <a:r>
              <a:rPr lang="ru-RU" sz="1400" dirty="0" smtClean="0">
                <a:solidFill>
                  <a:schemeClr val="tx1">
                    <a:lumMod val="65000"/>
                    <a:lumOff val="35000"/>
                  </a:schemeClr>
                </a:solidFill>
                <a:hlinkClick r:id="rId15" action="ppaction://hlinksldjump"/>
              </a:rPr>
              <a:t>Информация о расходах бюджета городского округа Воскресенск Московской области с учетом интересов целевых групп пользователей (физических и юридических лиц); </a:t>
            </a:r>
            <a:endParaRPr lang="ru-RU" sz="1400" dirty="0" smtClean="0">
              <a:solidFill>
                <a:schemeClr val="tx1">
                  <a:lumMod val="65000"/>
                  <a:lumOff val="35000"/>
                </a:schemeClr>
              </a:solidFill>
            </a:endParaRPr>
          </a:p>
          <a:p>
            <a:pPr algn="just">
              <a:lnSpc>
                <a:spcPct val="100000"/>
              </a:lnSpc>
            </a:pPr>
            <a:r>
              <a:rPr lang="ru-RU" sz="1400" dirty="0" smtClean="0">
                <a:solidFill>
                  <a:schemeClr val="tx1">
                    <a:lumMod val="65000"/>
                    <a:lumOff val="35000"/>
                  </a:schemeClr>
                </a:solidFill>
              </a:rPr>
              <a:t>136 </a:t>
            </a:r>
            <a:r>
              <a:rPr lang="ru-RU" sz="1400" dirty="0">
                <a:solidFill>
                  <a:schemeClr val="tx1">
                    <a:lumMod val="65000"/>
                    <a:lumOff val="35000"/>
                  </a:schemeClr>
                </a:solidFill>
              </a:rPr>
              <a:t>стр. </a:t>
            </a:r>
            <a:r>
              <a:rPr lang="ru-RU" sz="1400" dirty="0" smtClean="0">
                <a:solidFill>
                  <a:schemeClr val="tx1">
                    <a:lumMod val="65000"/>
                    <a:lumOff val="35000"/>
                  </a:schemeClr>
                </a:solidFill>
                <a:hlinkClick r:id="rId16" action="ppaction://hlinksldjump"/>
              </a:rPr>
              <a:t>Информация о распределении ассигнований по разделам и подразделам </a:t>
            </a:r>
            <a:r>
              <a:rPr lang="ru-RU" sz="1400" dirty="0">
                <a:solidFill>
                  <a:schemeClr val="tx1">
                    <a:lumMod val="65000"/>
                    <a:lumOff val="35000"/>
                  </a:schemeClr>
                </a:solidFill>
                <a:hlinkClick r:id="rId16" action="ppaction://hlinksldjump"/>
              </a:rPr>
              <a:t>классификации расходов </a:t>
            </a:r>
            <a:r>
              <a:rPr lang="ru-RU" sz="1400" u="sng" dirty="0" smtClean="0">
                <a:solidFill>
                  <a:schemeClr val="tx1">
                    <a:lumMod val="65000"/>
                    <a:lumOff val="35000"/>
                  </a:schemeClr>
                </a:solidFill>
                <a:hlinkClick r:id="rId16" action="ppaction://hlinksldjump"/>
              </a:rPr>
              <a:t>бюджета </a:t>
            </a:r>
            <a:r>
              <a:rPr lang="ru-RU" sz="1400" u="sng" dirty="0">
                <a:solidFill>
                  <a:schemeClr val="accent2">
                    <a:lumMod val="75000"/>
                  </a:schemeClr>
                </a:solidFill>
                <a:hlinkClick r:id="rId16" action="ppaction://hlinksldjump"/>
              </a:rPr>
              <a:t>городского округа Воскресенск</a:t>
            </a:r>
            <a:r>
              <a:rPr lang="en-US" sz="1400" u="sng" dirty="0">
                <a:solidFill>
                  <a:schemeClr val="accent2">
                    <a:lumMod val="75000"/>
                  </a:schemeClr>
                </a:solidFill>
                <a:hlinkClick r:id="rId16" action="ppaction://hlinksldjump"/>
              </a:rPr>
              <a:t>;</a:t>
            </a:r>
            <a:r>
              <a:rPr lang="ru-RU" sz="1400" u="sng" dirty="0">
                <a:solidFill>
                  <a:schemeClr val="accent2">
                    <a:lumMod val="75000"/>
                  </a:schemeClr>
                </a:solidFill>
                <a:hlinkClick r:id="rId16" action="ppaction://hlinksldjump"/>
              </a:rPr>
              <a:t> </a:t>
            </a:r>
            <a:endParaRPr lang="ru-RU" sz="1400" u="sng" dirty="0">
              <a:solidFill>
                <a:schemeClr val="accent2">
                  <a:lumMod val="75000"/>
                </a:schemeClr>
              </a:solidFill>
              <a:hlinkClick r:id="rId17" action="ppaction://hlinksldjump"/>
            </a:endParaRPr>
          </a:p>
          <a:p>
            <a:pPr algn="just">
              <a:lnSpc>
                <a:spcPct val="100000"/>
              </a:lnSpc>
            </a:pPr>
            <a:r>
              <a:rPr lang="ru-RU" sz="1400" dirty="0" smtClean="0">
                <a:solidFill>
                  <a:schemeClr val="tx1">
                    <a:lumMod val="65000"/>
                    <a:lumOff val="35000"/>
                  </a:schemeClr>
                </a:solidFill>
              </a:rPr>
              <a:t>144 </a:t>
            </a:r>
            <a:r>
              <a:rPr lang="ru-RU" sz="1400" dirty="0">
                <a:solidFill>
                  <a:schemeClr val="tx1">
                    <a:lumMod val="65000"/>
                    <a:lumOff val="35000"/>
                  </a:schemeClr>
                </a:solidFill>
              </a:rPr>
              <a:t>стр. </a:t>
            </a:r>
            <a:r>
              <a:rPr lang="ru-RU" sz="1400" dirty="0">
                <a:solidFill>
                  <a:schemeClr val="tx1">
                    <a:lumMod val="65000"/>
                    <a:lumOff val="35000"/>
                  </a:schemeClr>
                </a:solidFill>
                <a:hlinkClick r:id="rId18" action="ppaction://hlinksldjump"/>
              </a:rPr>
              <a:t>Информация об общественно-значимых проектах,  реализуемых на территории городского округа Воскресенск Московской области</a:t>
            </a:r>
            <a:r>
              <a:rPr lang="en-US" sz="1400" dirty="0">
                <a:solidFill>
                  <a:schemeClr val="tx1">
                    <a:lumMod val="65000"/>
                    <a:lumOff val="35000"/>
                  </a:schemeClr>
                </a:solidFill>
                <a:hlinkClick r:id="rId18" action="ppaction://hlinksldjump"/>
              </a:rPr>
              <a:t>;</a:t>
            </a:r>
            <a:r>
              <a:rPr lang="ru-RU" sz="1400" dirty="0">
                <a:solidFill>
                  <a:schemeClr val="tx1">
                    <a:lumMod val="65000"/>
                    <a:lumOff val="35000"/>
                  </a:schemeClr>
                </a:solidFill>
                <a:hlinkClick r:id="rId18" action="ppaction://hlinksldjump"/>
              </a:rPr>
              <a:t> </a:t>
            </a:r>
            <a:endParaRPr lang="ru-RU" sz="1400" dirty="0">
              <a:solidFill>
                <a:schemeClr val="tx1">
                  <a:lumMod val="65000"/>
                  <a:lumOff val="35000"/>
                </a:schemeClr>
              </a:solidFill>
            </a:endParaRPr>
          </a:p>
          <a:p>
            <a:pPr algn="just" rtl="0">
              <a:lnSpc>
                <a:spcPct val="100000"/>
              </a:lnSpc>
            </a:pPr>
            <a:r>
              <a:rPr lang="ru-RU" sz="1400" dirty="0" smtClean="0">
                <a:solidFill>
                  <a:schemeClr val="tx1">
                    <a:lumMod val="65000"/>
                    <a:lumOff val="35000"/>
                  </a:schemeClr>
                </a:solidFill>
              </a:rPr>
              <a:t>146 стр. </a:t>
            </a:r>
            <a:r>
              <a:rPr lang="ru-RU" sz="1400" dirty="0" smtClean="0">
                <a:solidFill>
                  <a:schemeClr val="tx1">
                    <a:lumMod val="65000"/>
                    <a:lumOff val="35000"/>
                  </a:schemeClr>
                </a:solidFill>
                <a:hlinkClick r:id="rId19" action="ppaction://hlinksldjump"/>
              </a:rPr>
              <a:t>Исполнение бюджета по расходам в рамках реализации национальных проектов в 2024 году</a:t>
            </a:r>
            <a:r>
              <a:rPr lang="en-US" sz="1400" dirty="0" smtClean="0">
                <a:solidFill>
                  <a:schemeClr val="tx1">
                    <a:lumMod val="65000"/>
                    <a:lumOff val="35000"/>
                  </a:schemeClr>
                </a:solidFill>
                <a:hlinkClick r:id="rId19" action="ppaction://hlinksldjump"/>
              </a:rPr>
              <a:t>;</a:t>
            </a:r>
            <a:endParaRPr lang="ru-RU" sz="1400" dirty="0" smtClean="0">
              <a:solidFill>
                <a:schemeClr val="tx1">
                  <a:lumMod val="65000"/>
                  <a:lumOff val="35000"/>
                </a:schemeClr>
              </a:solidFill>
            </a:endParaRPr>
          </a:p>
          <a:p>
            <a:pPr algn="just" rtl="0">
              <a:lnSpc>
                <a:spcPct val="100000"/>
              </a:lnSpc>
            </a:pPr>
            <a:r>
              <a:rPr lang="ru-RU" sz="1400" dirty="0" smtClean="0">
                <a:solidFill>
                  <a:schemeClr val="tx1">
                    <a:lumMod val="65000"/>
                    <a:lumOff val="35000"/>
                  </a:schemeClr>
                </a:solidFill>
              </a:rPr>
              <a:t>152 стр.</a:t>
            </a:r>
            <a:r>
              <a:rPr lang="ru-RU" sz="1400" dirty="0" smtClean="0">
                <a:solidFill>
                  <a:schemeClr val="tx1">
                    <a:lumMod val="65000"/>
                    <a:lumOff val="35000"/>
                  </a:schemeClr>
                </a:solidFill>
                <a:hlinkClick r:id="" action="ppaction://noaction"/>
              </a:rPr>
              <a:t> </a:t>
            </a:r>
            <a:r>
              <a:rPr lang="ru-RU" sz="1400" dirty="0" smtClean="0">
                <a:solidFill>
                  <a:schemeClr val="tx1">
                    <a:lumMod val="65000"/>
                    <a:lumOff val="35000"/>
                  </a:schemeClr>
                </a:solidFill>
                <a:hlinkClick r:id="rId20" action="ppaction://hlinksldjump"/>
              </a:rPr>
              <a:t>Контактная информация</a:t>
            </a:r>
            <a:r>
              <a:rPr lang="en-US" sz="1400" dirty="0" smtClean="0">
                <a:solidFill>
                  <a:schemeClr val="tx1">
                    <a:lumMod val="65000"/>
                    <a:lumOff val="35000"/>
                  </a:schemeClr>
                </a:solidFill>
                <a:hlinkClick r:id="rId20" action="ppaction://hlinksldjump"/>
              </a:rPr>
              <a:t>.</a:t>
            </a:r>
            <a:endParaRPr lang="ru-RU" sz="1400" dirty="0" smtClean="0">
              <a:solidFill>
                <a:schemeClr val="tx1">
                  <a:lumMod val="65000"/>
                  <a:lumOff val="35000"/>
                </a:schemeClr>
              </a:solidFill>
            </a:endParaRPr>
          </a:p>
        </p:txBody>
      </p:sp>
      <p:pic>
        <p:nvPicPr>
          <p:cNvPr id="7" name="Рисунок 6"/>
          <p:cNvPicPr>
            <a:picLocks noGrp="1" noChangeAspect="1"/>
          </p:cNvPicPr>
          <p:nvPr>
            <p:ph type="pic" sz="quarter" idx="13"/>
          </p:nvPr>
        </p:nvPicPr>
        <p:blipFill>
          <a:blip r:embed="rId21">
            <a:extLst>
              <a:ext uri="{28A0092B-C50C-407E-A947-70E740481C1C}">
                <a14:useLocalDpi xmlns:a14="http://schemas.microsoft.com/office/drawing/2010/main" val="0"/>
              </a:ext>
            </a:extLst>
          </a:blip>
          <a:srcRect t="24917" b="24917"/>
          <a:stretch>
            <a:fillRect/>
          </a:stretch>
        </p:blipFill>
        <p:spPr>
          <a:xfrm>
            <a:off x="72428" y="0"/>
            <a:ext cx="3881505" cy="1117601"/>
          </a:xfrm>
        </p:spPr>
      </p:pic>
      <p:sp>
        <p:nvSpPr>
          <p:cNvPr id="4" name="Номер слайда 3"/>
          <p:cNvSpPr>
            <a:spLocks noGrp="1"/>
          </p:cNvSpPr>
          <p:nvPr>
            <p:ph type="sldNum" sz="quarter" idx="12"/>
          </p:nvPr>
        </p:nvSpPr>
        <p:spPr/>
        <p:txBody>
          <a:bodyPr/>
          <a:lstStyle/>
          <a:p>
            <a:pPr rtl="0"/>
            <a:fld id="{9EC71654-96A5-4280-94F3-931C61A9F92C}" type="slidenum">
              <a:rPr lang="ru-RU" noProof="0" smtClean="0"/>
              <a:pPr rtl="0"/>
              <a:t>4</a:t>
            </a:fld>
            <a:endParaRPr lang="ru-RU" noProof="0" dirty="0"/>
          </a:p>
        </p:txBody>
      </p:sp>
    </p:spTree>
    <p:extLst>
      <p:ext uri="{BB962C8B-B14F-4D97-AF65-F5344CB8AC3E}">
        <p14:creationId xmlns:p14="http://schemas.microsoft.com/office/powerpoint/2010/main" val="3580583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1783" y="89867"/>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030585653"/>
              </p:ext>
            </p:extLst>
          </p:nvPr>
        </p:nvGraphicFramePr>
        <p:xfrm>
          <a:off x="304798" y="609602"/>
          <a:ext cx="11007637" cy="5814594"/>
        </p:xfrm>
        <a:graphic>
          <a:graphicData uri="http://schemas.openxmlformats.org/drawingml/2006/table">
            <a:tbl>
              <a:tblPr/>
              <a:tblGrid>
                <a:gridCol w="1896535">
                  <a:extLst>
                    <a:ext uri="{9D8B030D-6E8A-4147-A177-3AD203B41FA5}">
                      <a16:colId xmlns:a16="http://schemas.microsoft.com/office/drawing/2014/main" val="20000"/>
                    </a:ext>
                  </a:extLst>
                </a:gridCol>
                <a:gridCol w="6223000">
                  <a:extLst>
                    <a:ext uri="{9D8B030D-6E8A-4147-A177-3AD203B41FA5}">
                      <a16:colId xmlns:a16="http://schemas.microsoft.com/office/drawing/2014/main" val="20001"/>
                    </a:ext>
                  </a:extLst>
                </a:gridCol>
                <a:gridCol w="1015758">
                  <a:extLst>
                    <a:ext uri="{9D8B030D-6E8A-4147-A177-3AD203B41FA5}">
                      <a16:colId xmlns:a16="http://schemas.microsoft.com/office/drawing/2014/main" val="20002"/>
                    </a:ext>
                  </a:extLst>
                </a:gridCol>
                <a:gridCol w="1010195">
                  <a:extLst>
                    <a:ext uri="{9D8B030D-6E8A-4147-A177-3AD203B41FA5}">
                      <a16:colId xmlns:a16="http://schemas.microsoft.com/office/drawing/2014/main" val="20003"/>
                    </a:ext>
                  </a:extLst>
                </a:gridCol>
                <a:gridCol w="862149">
                  <a:extLst>
                    <a:ext uri="{9D8B030D-6E8A-4147-A177-3AD203B41FA5}">
                      <a16:colId xmlns:a16="http://schemas.microsoft.com/office/drawing/2014/main" val="20004"/>
                    </a:ext>
                  </a:extLst>
                </a:gridCol>
              </a:tblGrid>
              <a:tr h="618307">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04091">
                <a:tc>
                  <a:txBody>
                    <a:bodyPr/>
                    <a:lstStyle/>
                    <a:p>
                      <a:pPr algn="ctr" fontAlgn="ctr"/>
                      <a:r>
                        <a:rPr lang="ru-RU" sz="1200" b="0" i="0" u="none" strike="noStrike" dirty="0">
                          <a:solidFill>
                            <a:srgbClr val="000000"/>
                          </a:solidFill>
                          <a:effectLst/>
                          <a:latin typeface="Times New Roman" panose="02020603050405020304" pitchFamily="18" charset="0"/>
                        </a:rPr>
                        <a:t>000 1 16 01 193 01 </a:t>
                      </a:r>
                      <a:r>
                        <a:rPr lang="ru-RU" sz="1200" b="0" i="0" u="none" strike="noStrike" dirty="0" smtClean="0">
                          <a:solidFill>
                            <a:srgbClr val="000000"/>
                          </a:solidFill>
                          <a:effectLst/>
                          <a:latin typeface="Times New Roman" panose="02020603050405020304" pitchFamily="18" charset="0"/>
                        </a:rPr>
                        <a:t>0029 </a:t>
                      </a:r>
                      <a:r>
                        <a:rPr lang="ru-RU" sz="1200" b="0" i="0" u="none" strike="noStrike" dirty="0">
                          <a:solidFill>
                            <a:srgbClr val="000000"/>
                          </a:solidFill>
                          <a:effectLst/>
                          <a:latin typeface="Times New Roman" panose="02020603050405020304" pitchFamily="18" charset="0"/>
                        </a:rPr>
                        <a:t>140</a:t>
                      </a: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незаконное привлечение к трудовой деятельности либо к выполнению работ или оказанию услуг государственного или муниципального служащего либо бывшего государственного или муниципального служащего)</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04091">
                <a:tc>
                  <a:txBody>
                    <a:bodyPr/>
                    <a:lstStyle/>
                    <a:p>
                      <a:pPr algn="ctr" fontAlgn="ctr"/>
                      <a:r>
                        <a:rPr lang="ru-RU" sz="1200" b="0" i="0" u="none" strike="noStrike" dirty="0">
                          <a:solidFill>
                            <a:srgbClr val="000000"/>
                          </a:solidFill>
                          <a:effectLst/>
                          <a:latin typeface="Times New Roman" panose="02020603050405020304" pitchFamily="18" charset="0"/>
                        </a:rPr>
                        <a:t>000 1 16 01 193 01 0030 140</a:t>
                      </a: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нарушение требований к ведению образовательной деятельности и организации образовательного процесса)</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501" marR="5501" marT="55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39375">
                <a:tc>
                  <a:txBody>
                    <a:bodyPr/>
                    <a:lstStyle/>
                    <a:p>
                      <a:pPr algn="ctr" fontAlgn="ctr"/>
                      <a:r>
                        <a:rPr lang="ru-RU" sz="1200" b="0" i="0" u="none" strike="noStrike" dirty="0">
                          <a:solidFill>
                            <a:srgbClr val="000000"/>
                          </a:solidFill>
                          <a:effectLst/>
                          <a:latin typeface="Times New Roman" panose="02020603050405020304" pitchFamily="18" charset="0"/>
                        </a:rPr>
                        <a:t>000 1 16 01 193 01 9000 140</a:t>
                      </a: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92667">
                <a:tc>
                  <a:txBody>
                    <a:bodyPr/>
                    <a:lstStyle/>
                    <a:p>
                      <a:pPr algn="ctr" fontAlgn="ctr"/>
                      <a:r>
                        <a:rPr lang="ru-RU" sz="1200" b="0" i="0" u="none" strike="noStrike" dirty="0">
                          <a:solidFill>
                            <a:srgbClr val="000000"/>
                          </a:solidFill>
                          <a:effectLst/>
                          <a:latin typeface="Times New Roman" panose="02020603050405020304" pitchFamily="18" charset="0"/>
                        </a:rPr>
                        <a:t>000 1 16 01 200 01 0000 140</a:t>
                      </a: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a:t>
                      </a: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2 526,3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2 660,3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4091">
                <a:tc>
                  <a:txBody>
                    <a:bodyPr/>
                    <a:lstStyle/>
                    <a:p>
                      <a:pPr algn="ctr" fontAlgn="ctr"/>
                      <a:r>
                        <a:rPr lang="ru-RU" sz="1200" b="0" i="0" u="none" strike="noStrike" dirty="0">
                          <a:solidFill>
                            <a:srgbClr val="000000"/>
                          </a:solidFill>
                          <a:effectLst/>
                          <a:latin typeface="Times New Roman" panose="02020603050405020304" pitchFamily="18" charset="0"/>
                        </a:rPr>
                        <a:t>000 1 16 01 203 01 0000 140</a:t>
                      </a: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2 526,3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2660,3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105,3</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04091">
                <a:tc>
                  <a:txBody>
                    <a:bodyPr/>
                    <a:lstStyle/>
                    <a:p>
                      <a:pPr algn="ctr" fontAlgn="ctr"/>
                      <a:r>
                        <a:rPr lang="ru-RU" sz="1200" b="0" i="0" u="none" strike="noStrike" dirty="0">
                          <a:solidFill>
                            <a:srgbClr val="000000"/>
                          </a:solidFill>
                          <a:effectLst/>
                          <a:latin typeface="Times New Roman" panose="02020603050405020304" pitchFamily="18" charset="0"/>
                        </a:rPr>
                        <a:t>000 1 16 01 203 01 0007 140</a:t>
                      </a: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невыполнение требований и мероприятий в области гражданской обороны)</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12,5</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15,0</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120,0</a:t>
                      </a:r>
                      <a:endParaRPr lang="ru-RU" sz="1200" b="0" i="0" u="none" strike="noStrike" dirty="0">
                        <a:solidFill>
                          <a:srgbClr val="000000"/>
                        </a:solidFill>
                        <a:effectLst/>
                        <a:latin typeface="Times New Roman" panose="02020603050405020304" pitchFamily="18" charset="0"/>
                      </a:endParaRPr>
                    </a:p>
                  </a:txBody>
                  <a:tcPr marL="6705" marR="6705" marT="6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96073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77" y="133410"/>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59387993"/>
              </p:ext>
            </p:extLst>
          </p:nvPr>
        </p:nvGraphicFramePr>
        <p:xfrm>
          <a:off x="191589" y="740228"/>
          <a:ext cx="10955383" cy="5550505"/>
        </p:xfrm>
        <a:graphic>
          <a:graphicData uri="http://schemas.openxmlformats.org/drawingml/2006/table">
            <a:tbl>
              <a:tblPr/>
              <a:tblGrid>
                <a:gridCol w="2159867">
                  <a:extLst>
                    <a:ext uri="{9D8B030D-6E8A-4147-A177-3AD203B41FA5}">
                      <a16:colId xmlns:a16="http://schemas.microsoft.com/office/drawing/2014/main" val="20000"/>
                    </a:ext>
                  </a:extLst>
                </a:gridCol>
                <a:gridCol w="5348242">
                  <a:extLst>
                    <a:ext uri="{9D8B030D-6E8A-4147-A177-3AD203B41FA5}">
                      <a16:colId xmlns:a16="http://schemas.microsoft.com/office/drawing/2014/main" val="20001"/>
                    </a:ext>
                  </a:extLst>
                </a:gridCol>
                <a:gridCol w="1220023">
                  <a:extLst>
                    <a:ext uri="{9D8B030D-6E8A-4147-A177-3AD203B41FA5}">
                      <a16:colId xmlns:a16="http://schemas.microsoft.com/office/drawing/2014/main" val="20002"/>
                    </a:ext>
                  </a:extLst>
                </a:gridCol>
                <a:gridCol w="1092345">
                  <a:extLst>
                    <a:ext uri="{9D8B030D-6E8A-4147-A177-3AD203B41FA5}">
                      <a16:colId xmlns:a16="http://schemas.microsoft.com/office/drawing/2014/main" val="20003"/>
                    </a:ext>
                  </a:extLst>
                </a:gridCol>
                <a:gridCol w="1134906">
                  <a:extLst>
                    <a:ext uri="{9D8B030D-6E8A-4147-A177-3AD203B41FA5}">
                      <a16:colId xmlns:a16="http://schemas.microsoft.com/office/drawing/2014/main" val="20004"/>
                    </a:ext>
                  </a:extLst>
                </a:gridCol>
              </a:tblGrid>
              <a:tr h="73050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54161">
                <a:tc>
                  <a:txBody>
                    <a:bodyPr/>
                    <a:lstStyle/>
                    <a:p>
                      <a:pPr algn="ctr" fontAlgn="ctr"/>
                      <a:r>
                        <a:rPr lang="ru-RU" sz="1200" b="0" i="0" u="none" strike="noStrike" dirty="0">
                          <a:solidFill>
                            <a:srgbClr val="000000"/>
                          </a:solidFill>
                          <a:effectLst/>
                          <a:latin typeface="Times New Roman" panose="02020603050405020304" pitchFamily="18" charset="0"/>
                        </a:rPr>
                        <a:t>000 1 16 01 203 01 </a:t>
                      </a:r>
                      <a:r>
                        <a:rPr lang="ru-RU" sz="1200" b="0" i="0" u="none" strike="noStrike" dirty="0" smtClean="0">
                          <a:solidFill>
                            <a:srgbClr val="000000"/>
                          </a:solidFill>
                          <a:effectLst/>
                          <a:latin typeface="Times New Roman" panose="02020603050405020304" pitchFamily="18" charset="0"/>
                        </a:rPr>
                        <a:t>0010 </a:t>
                      </a:r>
                      <a:r>
                        <a:rPr lang="ru-RU" sz="1200" b="0" i="0" u="none" strike="noStrike" dirty="0">
                          <a:solidFill>
                            <a:srgbClr val="000000"/>
                          </a:solidFill>
                          <a:effectLst/>
                          <a:latin typeface="Times New Roman" panose="02020603050405020304" pitchFamily="18" charset="0"/>
                        </a:rPr>
                        <a:t>140</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незаконные изготовление, продажу или передачу пневматического оружия)</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2,4</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2,5</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104,2</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4161">
                <a:tc>
                  <a:txBody>
                    <a:bodyPr/>
                    <a:lstStyle/>
                    <a:p>
                      <a:pPr algn="ctr" fontAlgn="ctr"/>
                      <a:r>
                        <a:rPr lang="ru-RU" sz="1200" b="0" i="0" u="none" strike="noStrike" dirty="0">
                          <a:solidFill>
                            <a:srgbClr val="000000"/>
                          </a:solidFill>
                          <a:effectLst/>
                          <a:latin typeface="Times New Roman" panose="02020603050405020304" pitchFamily="18" charset="0"/>
                        </a:rPr>
                        <a:t>000 1 16 01 203 01 0013 140</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стрельбу из оружия в отведенных для этого местах с нарушением установленных правил или в не отведенных для этого местах)</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50,0</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50,0</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54161">
                <a:tc>
                  <a:txBody>
                    <a:bodyPr/>
                    <a:lstStyle/>
                    <a:p>
                      <a:pPr algn="ctr" fontAlgn="ctr"/>
                      <a:r>
                        <a:rPr lang="ru-RU" sz="1200" b="0" i="0" u="none" strike="noStrike" dirty="0">
                          <a:solidFill>
                            <a:srgbClr val="000000"/>
                          </a:solidFill>
                          <a:effectLst/>
                          <a:latin typeface="Times New Roman" panose="02020603050405020304" pitchFamily="18" charset="0"/>
                        </a:rPr>
                        <a:t>000 1 16 01 203 01 0021 140</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появление в общественных местах в состоянии опьянения)</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66,2</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67,3</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101,7</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54161">
                <a:tc>
                  <a:txBody>
                    <a:bodyPr/>
                    <a:lstStyle/>
                    <a:p>
                      <a:pPr algn="ctr" fontAlgn="ctr"/>
                      <a:r>
                        <a:rPr lang="ru-RU" sz="1200" b="0" i="0" u="none" strike="noStrike" dirty="0">
                          <a:solidFill>
                            <a:srgbClr val="000000"/>
                          </a:solidFill>
                          <a:effectLst/>
                          <a:latin typeface="Times New Roman" panose="02020603050405020304" pitchFamily="18" charset="0"/>
                        </a:rPr>
                        <a:t>000 1 16 01 203 01 9000 140</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(иные штрафы)</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2 395,2</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2 525,5</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105,4</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08907">
                <a:tc>
                  <a:txBody>
                    <a:bodyPr/>
                    <a:lstStyle/>
                    <a:p>
                      <a:pPr algn="ctr" fontAlgn="ctr"/>
                      <a:r>
                        <a:rPr lang="ru-RU" sz="1200" b="0" i="0" u="none" strike="noStrike" dirty="0">
                          <a:solidFill>
                            <a:srgbClr val="000000"/>
                          </a:solidFill>
                          <a:effectLst/>
                          <a:latin typeface="Times New Roman" panose="02020603050405020304" pitchFamily="18" charset="0"/>
                        </a:rPr>
                        <a:t>000 1 16 02 000 02 0000 140</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законами субъектов Российской Федерации об административных правонарушениях</a:t>
                      </a: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820,0</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1 179,1</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143,8</a:t>
                      </a:r>
                      <a:endParaRPr lang="ru-RU" sz="1200" b="0" i="0" u="none" strike="noStrike" dirty="0">
                        <a:solidFill>
                          <a:srgbClr val="000000"/>
                        </a:solidFill>
                        <a:effectLst/>
                        <a:latin typeface="Times New Roman" panose="02020603050405020304" pitchFamily="18" charset="0"/>
                      </a:endParaRPr>
                    </a:p>
                  </a:txBody>
                  <a:tcPr marL="5494" marR="5494" marT="54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297428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878023945"/>
              </p:ext>
            </p:extLst>
          </p:nvPr>
        </p:nvGraphicFramePr>
        <p:xfrm>
          <a:off x="322216" y="817507"/>
          <a:ext cx="10990217" cy="5905027"/>
        </p:xfrm>
        <a:graphic>
          <a:graphicData uri="http://schemas.openxmlformats.org/drawingml/2006/table">
            <a:tbl>
              <a:tblPr/>
              <a:tblGrid>
                <a:gridCol w="2166734">
                  <a:extLst>
                    <a:ext uri="{9D8B030D-6E8A-4147-A177-3AD203B41FA5}">
                      <a16:colId xmlns:a16="http://schemas.microsoft.com/office/drawing/2014/main" val="20000"/>
                    </a:ext>
                  </a:extLst>
                </a:gridCol>
                <a:gridCol w="5365247">
                  <a:extLst>
                    <a:ext uri="{9D8B030D-6E8A-4147-A177-3AD203B41FA5}">
                      <a16:colId xmlns:a16="http://schemas.microsoft.com/office/drawing/2014/main" val="20001"/>
                    </a:ext>
                  </a:extLst>
                </a:gridCol>
                <a:gridCol w="1223903">
                  <a:extLst>
                    <a:ext uri="{9D8B030D-6E8A-4147-A177-3AD203B41FA5}">
                      <a16:colId xmlns:a16="http://schemas.microsoft.com/office/drawing/2014/main" val="20002"/>
                    </a:ext>
                  </a:extLst>
                </a:gridCol>
                <a:gridCol w="1095820">
                  <a:extLst>
                    <a:ext uri="{9D8B030D-6E8A-4147-A177-3AD203B41FA5}">
                      <a16:colId xmlns:a16="http://schemas.microsoft.com/office/drawing/2014/main" val="20003"/>
                    </a:ext>
                  </a:extLst>
                </a:gridCol>
                <a:gridCol w="1138513">
                  <a:extLst>
                    <a:ext uri="{9D8B030D-6E8A-4147-A177-3AD203B41FA5}">
                      <a16:colId xmlns:a16="http://schemas.microsoft.com/office/drawing/2014/main" val="20004"/>
                    </a:ext>
                  </a:extLst>
                </a:gridCol>
              </a:tblGrid>
              <a:tr h="544045">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44770">
                <a:tc>
                  <a:txBody>
                    <a:bodyPr/>
                    <a:lstStyle/>
                    <a:p>
                      <a:pPr algn="ctr" fontAlgn="ctr"/>
                      <a:r>
                        <a:rPr lang="ru-RU" sz="1200" b="0" i="0" u="none" strike="noStrike" dirty="0">
                          <a:solidFill>
                            <a:srgbClr val="000000"/>
                          </a:solidFill>
                          <a:effectLst/>
                          <a:latin typeface="Times New Roman" panose="02020603050405020304" pitchFamily="18" charset="0"/>
                        </a:rPr>
                        <a:t>000 1 16 02 020 02 0000 140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Административные штрафы, установленные законами субъектов Российской Федерации об административных правонарушениях, за нарушение муниципальных правовых актов</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820,0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1 179,1</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143,8</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1995">
                <a:tc>
                  <a:txBody>
                    <a:bodyPr/>
                    <a:lstStyle/>
                    <a:p>
                      <a:pPr algn="ctr" fontAlgn="ctr"/>
                      <a:r>
                        <a:rPr lang="ru-RU" sz="1200" b="0" i="0" u="none" strike="noStrike" dirty="0">
                          <a:solidFill>
                            <a:srgbClr val="000000"/>
                          </a:solidFill>
                          <a:effectLst/>
                          <a:latin typeface="Times New Roman" panose="02020603050405020304" pitchFamily="18" charset="0"/>
                        </a:rPr>
                        <a:t>000 1 16 07000 00 0000 140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органом управления государственным внебюджетным фондом, казенным учреждением, Центральным банком Российской Федерации, иной организацией, действующей от имени Российской Федерации</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8 385,4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15 945,0</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190,2</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44770">
                <a:tc>
                  <a:txBody>
                    <a:bodyPr/>
                    <a:lstStyle/>
                    <a:p>
                      <a:pPr algn="ctr" fontAlgn="ctr"/>
                      <a:r>
                        <a:rPr lang="ru-RU" sz="1200" b="0" i="0" u="none" strike="noStrike" dirty="0">
                          <a:solidFill>
                            <a:srgbClr val="000000"/>
                          </a:solidFill>
                          <a:effectLst/>
                          <a:latin typeface="Times New Roman" panose="02020603050405020304" pitchFamily="18" charset="0"/>
                        </a:rPr>
                        <a:t>000 1 16 07010 00 0000 140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Штрафы, неустойки, пени, уплаченные в случае просрочки исполнения поставщиком (подрядчиком, исполнителем) обязательств, предусмотренных государственным (муниципальным) контрактом</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6 092,7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13 487,5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221,4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44770">
                <a:tc>
                  <a:txBody>
                    <a:bodyPr/>
                    <a:lstStyle/>
                    <a:p>
                      <a:pPr algn="ctr" fontAlgn="ctr"/>
                      <a:r>
                        <a:rPr lang="ru-RU" sz="1200" b="0" i="0" u="none" strike="noStrike" dirty="0">
                          <a:solidFill>
                            <a:srgbClr val="000000"/>
                          </a:solidFill>
                          <a:effectLst/>
                          <a:latin typeface="Times New Roman" panose="02020603050405020304" pitchFamily="18" charset="0"/>
                        </a:rPr>
                        <a:t>000 1 16 07010 04 0000 140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Штрафы, неустойки, пени, уплаченные в случае просрочки исполнения поставщиком (подрядчиком, исполнителем) обязательств, предусмотренных муниципальным контрактом, заключенным муниципальным органом, казенным учреждением городского округа</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6 092,7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13 487,5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221,4</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44770">
                <a:tc>
                  <a:txBody>
                    <a:bodyPr/>
                    <a:lstStyle/>
                    <a:p>
                      <a:pPr algn="ctr" fontAlgn="ctr"/>
                      <a:r>
                        <a:rPr lang="ru-RU" sz="1200" b="0" i="0" u="none" strike="noStrike" dirty="0">
                          <a:solidFill>
                            <a:srgbClr val="000000"/>
                          </a:solidFill>
                          <a:effectLst/>
                          <a:latin typeface="Times New Roman" panose="02020603050405020304" pitchFamily="18" charset="0"/>
                        </a:rPr>
                        <a:t>000 1 16 07 090 00 0000 140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казенным учреждением, Центральным банком Российской Федерации, государственной корпорацией</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2 292,7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2 457,5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107,2</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6397">
                <a:tc>
                  <a:txBody>
                    <a:bodyPr/>
                    <a:lstStyle/>
                    <a:p>
                      <a:pPr algn="ctr" fontAlgn="ctr"/>
                      <a:r>
                        <a:rPr lang="ru-RU" sz="1200" b="0" i="0" u="none" strike="noStrike" dirty="0">
                          <a:solidFill>
                            <a:srgbClr val="000000"/>
                          </a:solidFill>
                          <a:effectLst/>
                          <a:latin typeface="Times New Roman" panose="02020603050405020304" pitchFamily="18" charset="0"/>
                        </a:rPr>
                        <a:t>000 1 16 07 090 04 0000 140</a:t>
                      </a: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2 292,7</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2 457,5</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107,2</a:t>
                      </a:r>
                      <a:endParaRPr lang="ru-RU" sz="1200" b="0" i="0" u="none" strike="noStrike" dirty="0">
                        <a:solidFill>
                          <a:srgbClr val="000000"/>
                        </a:solidFill>
                        <a:effectLst/>
                        <a:latin typeface="Times New Roman" panose="02020603050405020304" pitchFamily="18" charset="0"/>
                      </a:endParaRPr>
                    </a:p>
                  </a:txBody>
                  <a:tcPr marL="7264" marR="7264" marT="72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902013">
                <a:tc>
                  <a:txBody>
                    <a:bodyPr/>
                    <a:lstStyle/>
                    <a:p>
                      <a:pPr algn="ctr" fontAlgn="ctr"/>
                      <a:r>
                        <a:rPr lang="ru-RU" sz="1200" b="0" i="0" u="none" strike="noStrike" dirty="0">
                          <a:solidFill>
                            <a:srgbClr val="000000"/>
                          </a:solidFill>
                          <a:effectLst/>
                          <a:latin typeface="Times New Roman" panose="02020603050405020304" pitchFamily="18" charset="0"/>
                        </a:rPr>
                        <a:t>000 1 16 07 090 04 0001 140</a:t>
                      </a: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(по договорам аренды за земельные участки, государственная собственность на которые не разграничена)</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2 280,0</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2 434,4</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106,8</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37938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526" y="246621"/>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43</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82151618"/>
              </p:ext>
            </p:extLst>
          </p:nvPr>
        </p:nvGraphicFramePr>
        <p:xfrm>
          <a:off x="278675" y="836023"/>
          <a:ext cx="11033758" cy="5088545"/>
        </p:xfrm>
        <a:graphic>
          <a:graphicData uri="http://schemas.openxmlformats.org/drawingml/2006/table">
            <a:tbl>
              <a:tblPr/>
              <a:tblGrid>
                <a:gridCol w="1863634">
                  <a:extLst>
                    <a:ext uri="{9D8B030D-6E8A-4147-A177-3AD203B41FA5}">
                      <a16:colId xmlns:a16="http://schemas.microsoft.com/office/drawing/2014/main" val="20000"/>
                    </a:ext>
                  </a:extLst>
                </a:gridCol>
                <a:gridCol w="6008914">
                  <a:extLst>
                    <a:ext uri="{9D8B030D-6E8A-4147-A177-3AD203B41FA5}">
                      <a16:colId xmlns:a16="http://schemas.microsoft.com/office/drawing/2014/main" val="20001"/>
                    </a:ext>
                  </a:extLst>
                </a:gridCol>
                <a:gridCol w="1184366">
                  <a:extLst>
                    <a:ext uri="{9D8B030D-6E8A-4147-A177-3AD203B41FA5}">
                      <a16:colId xmlns:a16="http://schemas.microsoft.com/office/drawing/2014/main" val="20002"/>
                    </a:ext>
                  </a:extLst>
                </a:gridCol>
                <a:gridCol w="1045028">
                  <a:extLst>
                    <a:ext uri="{9D8B030D-6E8A-4147-A177-3AD203B41FA5}">
                      <a16:colId xmlns:a16="http://schemas.microsoft.com/office/drawing/2014/main" val="20003"/>
                    </a:ext>
                  </a:extLst>
                </a:gridCol>
                <a:gridCol w="931816">
                  <a:extLst>
                    <a:ext uri="{9D8B030D-6E8A-4147-A177-3AD203B41FA5}">
                      <a16:colId xmlns:a16="http://schemas.microsoft.com/office/drawing/2014/main" val="20004"/>
                    </a:ext>
                  </a:extLst>
                </a:gridCol>
              </a:tblGrid>
              <a:tr h="592183">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1785">
                <a:tc>
                  <a:txBody>
                    <a:bodyPr/>
                    <a:lstStyle/>
                    <a:p>
                      <a:pPr algn="ctr" fontAlgn="ctr"/>
                      <a:r>
                        <a:rPr lang="ru-RU" sz="1200" b="0" i="0" u="none" strike="noStrike" dirty="0">
                          <a:solidFill>
                            <a:srgbClr val="000000"/>
                          </a:solidFill>
                          <a:effectLst/>
                          <a:latin typeface="Times New Roman" panose="02020603050405020304" pitchFamily="18" charset="0"/>
                        </a:rPr>
                        <a:t>000 1 16 07 090 04 0002 140</a:t>
                      </a: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 (по договорам аренды имущества) </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12,7</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12,8</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100,8</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14878">
                <a:tc>
                  <a:txBody>
                    <a:bodyPr/>
                    <a:lstStyle/>
                    <a:p>
                      <a:pPr algn="ctr" fontAlgn="ctr"/>
                      <a:r>
                        <a:rPr lang="ru-RU" sz="1200" b="0" i="0" u="none" strike="noStrike" dirty="0">
                          <a:solidFill>
                            <a:srgbClr val="000000"/>
                          </a:solidFill>
                          <a:effectLst/>
                          <a:latin typeface="Times New Roman" panose="02020603050405020304" pitchFamily="18" charset="0"/>
                        </a:rPr>
                        <a:t>000 1 16 10 000 00 0000 140</a:t>
                      </a: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Платежи в целях возмещения причиненного ущерба (убытков)</a:t>
                      </a: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5 207,3</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5 262,5</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101,1</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11785">
                <a:tc>
                  <a:txBody>
                    <a:bodyPr/>
                    <a:lstStyle/>
                    <a:p>
                      <a:pPr algn="ctr" fontAlgn="ctr"/>
                      <a:r>
                        <a:rPr lang="ru-RU" sz="1200" b="0" i="0" u="none" strike="noStrike" dirty="0">
                          <a:solidFill>
                            <a:srgbClr val="000000"/>
                          </a:solidFill>
                          <a:effectLst/>
                          <a:latin typeface="Times New Roman" panose="02020603050405020304" pitchFamily="18" charset="0"/>
                        </a:rPr>
                        <a:t>000 1 16 10 030 04 0000 140</a:t>
                      </a: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Платежи по искам о возмещении ущерба, а также платежи, уплачиваемые при добровольном возмещении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4 285,9</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4 337,1</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101,2</a:t>
                      </a:r>
                      <a:endParaRPr lang="ru-RU" sz="1200" b="0" i="0" u="none" strike="noStrike" dirty="0">
                        <a:solidFill>
                          <a:srgbClr val="000000"/>
                        </a:solidFill>
                        <a:effectLst/>
                        <a:latin typeface="Times New Roman" panose="02020603050405020304" pitchFamily="18" charset="0"/>
                      </a:endParaRPr>
                    </a:p>
                  </a:txBody>
                  <a:tcPr marL="6129" marR="6129" marT="6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49285">
                <a:tc>
                  <a:txBody>
                    <a:bodyPr/>
                    <a:lstStyle/>
                    <a:p>
                      <a:pPr algn="ctr" fontAlgn="ctr"/>
                      <a:r>
                        <a:rPr lang="ru-RU" sz="1200" b="0" i="0" u="none" strike="noStrike" dirty="0">
                          <a:solidFill>
                            <a:srgbClr val="000000"/>
                          </a:solidFill>
                          <a:effectLst/>
                          <a:latin typeface="Times New Roman" panose="02020603050405020304" pitchFamily="18" charset="0"/>
                        </a:rPr>
                        <a:t>000 1 16 10 032 04 0000 140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Прочее возмещение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4 285,9</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4 337,1</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101,2</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29806">
                <a:tc>
                  <a:txBody>
                    <a:bodyPr/>
                    <a:lstStyle/>
                    <a:p>
                      <a:pPr algn="ctr" fontAlgn="ctr"/>
                      <a:r>
                        <a:rPr lang="ru-RU" sz="1200" b="0" i="0" u="none" strike="noStrike" dirty="0">
                          <a:solidFill>
                            <a:srgbClr val="000000"/>
                          </a:solidFill>
                          <a:effectLst/>
                          <a:latin typeface="Times New Roman" panose="02020603050405020304" pitchFamily="18" charset="0"/>
                        </a:rPr>
                        <a:t>000 1 16 10 100 00 0000 140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Денежные взыскания, налагаемые в возмещение ущерба, причиненного в результате незаконного или нецелевого использования бюджетных средств</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842,4</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842,4</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67914">
                <a:tc>
                  <a:txBody>
                    <a:bodyPr/>
                    <a:lstStyle/>
                    <a:p>
                      <a:pPr algn="ctr" fontAlgn="ctr"/>
                      <a:r>
                        <a:rPr lang="ru-RU" sz="1200" b="0" i="0" u="none" strike="noStrike" dirty="0">
                          <a:solidFill>
                            <a:srgbClr val="000000"/>
                          </a:solidFill>
                          <a:effectLst/>
                          <a:latin typeface="Times New Roman" panose="02020603050405020304" pitchFamily="18" charset="0"/>
                        </a:rPr>
                        <a:t>000 1 16 10 100 04 0000 140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Денежные взыскания, налагаемые в возмещение ущерба, причиненного в результате незаконного или нецелевого использования бюджетных средств (в части бюджетов городских округов)</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842,4</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842,4</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29769">
                <a:tc>
                  <a:txBody>
                    <a:bodyPr/>
                    <a:lstStyle/>
                    <a:p>
                      <a:pPr algn="ctr" fontAlgn="ctr"/>
                      <a:r>
                        <a:rPr lang="ru-RU" sz="1200" b="0" i="0" u="none" strike="noStrike" dirty="0">
                          <a:solidFill>
                            <a:srgbClr val="000000"/>
                          </a:solidFill>
                          <a:effectLst/>
                          <a:latin typeface="Times New Roman" panose="02020603050405020304" pitchFamily="18" charset="0"/>
                        </a:rPr>
                        <a:t>000 1 16 10 120 00 0000 140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бюджеты бюджетной системы Российской Федерации по нормативам, действовавшим в 2019 году</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79,0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83,0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99942">
                <a:tc>
                  <a:txBody>
                    <a:bodyPr/>
                    <a:lstStyle/>
                    <a:p>
                      <a:pPr algn="ctr" fontAlgn="ctr"/>
                      <a:r>
                        <a:rPr lang="ru-RU" sz="1200" b="0" i="0" u="none" strike="noStrike" dirty="0">
                          <a:solidFill>
                            <a:srgbClr val="000000"/>
                          </a:solidFill>
                          <a:effectLst/>
                          <a:latin typeface="Times New Roman" panose="02020603050405020304" pitchFamily="18" charset="0"/>
                        </a:rPr>
                        <a:t>000 1 16 10 123 01 0000 140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79,0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83,0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39689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44</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05661038"/>
              </p:ext>
            </p:extLst>
          </p:nvPr>
        </p:nvGraphicFramePr>
        <p:xfrm>
          <a:off x="348344" y="638189"/>
          <a:ext cx="10920547" cy="5644404"/>
        </p:xfrm>
        <a:graphic>
          <a:graphicData uri="http://schemas.openxmlformats.org/drawingml/2006/table">
            <a:tbl>
              <a:tblPr/>
              <a:tblGrid>
                <a:gridCol w="2011679">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45028">
                  <a:extLst>
                    <a:ext uri="{9D8B030D-6E8A-4147-A177-3AD203B41FA5}">
                      <a16:colId xmlns:a16="http://schemas.microsoft.com/office/drawing/2014/main" val="20003"/>
                    </a:ext>
                  </a:extLst>
                </a:gridCol>
                <a:gridCol w="853440">
                  <a:extLst>
                    <a:ext uri="{9D8B030D-6E8A-4147-A177-3AD203B41FA5}">
                      <a16:colId xmlns:a16="http://schemas.microsoft.com/office/drawing/2014/main" val="20004"/>
                    </a:ext>
                  </a:extLst>
                </a:gridCol>
              </a:tblGrid>
              <a:tr h="618309">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025148">
                <a:tc>
                  <a:txBody>
                    <a:bodyPr/>
                    <a:lstStyle/>
                    <a:p>
                      <a:pPr algn="ctr" fontAlgn="ctr"/>
                      <a:r>
                        <a:rPr lang="ru-RU" sz="1200" b="0" i="0" u="none" strike="noStrike" dirty="0">
                          <a:solidFill>
                            <a:srgbClr val="000000"/>
                          </a:solidFill>
                          <a:effectLst/>
                          <a:latin typeface="Times New Roman" panose="02020603050405020304" pitchFamily="18" charset="0"/>
                        </a:rPr>
                        <a:t>000 1 16 10 123 01 0041 140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 (доходы бюджетов городских округов за исключением доходов, направляемых на формирование муниципального дорожного фонда, а также иных платежей в случае принятия решения финансовым органом муниципального образования о раздельном учете задолженности)</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79,0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83,0</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105,1</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8653">
                <a:tc>
                  <a:txBody>
                    <a:bodyPr/>
                    <a:lstStyle/>
                    <a:p>
                      <a:pPr algn="ctr" fontAlgn="ctr"/>
                      <a:r>
                        <a:rPr lang="ru-RU" sz="1200" b="0" i="0" u="none" strike="noStrike" dirty="0">
                          <a:solidFill>
                            <a:srgbClr val="000000"/>
                          </a:solidFill>
                          <a:effectLst/>
                          <a:latin typeface="Times New Roman" panose="02020603050405020304" pitchFamily="18" charset="0"/>
                        </a:rPr>
                        <a:t>000 1 16 11 000 01 0000 140</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Платежи, уплачиваемые в целях возмещения вреда</a:t>
                      </a: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267,8</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347,9</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129,9</a:t>
                      </a:r>
                      <a:endParaRPr lang="ru-RU" sz="1200" b="0" i="0" u="none" strike="noStrike" dirty="0">
                        <a:solidFill>
                          <a:srgbClr val="000000"/>
                        </a:solidFill>
                        <a:effectLst/>
                        <a:latin typeface="Times New Roman" panose="02020603050405020304" pitchFamily="18" charset="0"/>
                      </a:endParaRPr>
                    </a:p>
                  </a:txBody>
                  <a:tcPr marL="5622" marR="5622" marT="5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25148">
                <a:tc>
                  <a:txBody>
                    <a:bodyPr/>
                    <a:lstStyle/>
                    <a:p>
                      <a:pPr algn="ctr" fontAlgn="ctr"/>
                      <a:r>
                        <a:rPr lang="ru-RU" sz="1200" b="0" i="0" u="none" strike="noStrike" dirty="0">
                          <a:solidFill>
                            <a:srgbClr val="000000"/>
                          </a:solidFill>
                          <a:effectLst/>
                          <a:latin typeface="Times New Roman" panose="02020603050405020304" pitchFamily="18" charset="0"/>
                        </a:rPr>
                        <a:t>000 1 16 11 050 01 0000 140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Платежи по искам о возмещении вреда, причиненного окружающей среде, а также платежи, уплачиваемые при добровольном возмещении вреда, причиненного окружающей среде (за исключением вреда, причиненного окружающей среде на особо охраняемых природных территориях, вреда, причиненного водным объектам, атмосферному воздуху, почвам, недрам, объектам животного мира, занесенным в Красную книгу Российской Федерации, а также иным объектам животного мира, не относящимся к объектам охоты и рыболовства и среде их обитания), подлежащие зачислению в бюджет муниципального образования</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267,8</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347,9</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129,9</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9910">
                <a:tc>
                  <a:txBody>
                    <a:bodyPr/>
                    <a:lstStyle/>
                    <a:p>
                      <a:pPr algn="ctr" fontAlgn="ctr"/>
                      <a:r>
                        <a:rPr lang="ru-RU" sz="1200" b="1" i="0" u="none" strike="noStrike" dirty="0">
                          <a:solidFill>
                            <a:srgbClr val="000000"/>
                          </a:solidFill>
                          <a:effectLst/>
                          <a:latin typeface="Times New Roman" panose="02020603050405020304" pitchFamily="18" charset="0"/>
                        </a:rPr>
                        <a:t>000 1 17 00000 00 0000 000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ПРОЧИЕ НЕНАЛОГОВЫЕ ДОХОДЫ</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3 169,0</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3 534,6</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111,5</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133">
                <a:tc>
                  <a:txBody>
                    <a:bodyPr/>
                    <a:lstStyle/>
                    <a:p>
                      <a:pPr algn="ctr" fontAlgn="ctr"/>
                      <a:r>
                        <a:rPr lang="ru-RU" sz="1200" b="0" i="0" u="none" strike="noStrike" dirty="0">
                          <a:solidFill>
                            <a:srgbClr val="000000"/>
                          </a:solidFill>
                          <a:effectLst/>
                          <a:latin typeface="Times New Roman" panose="02020603050405020304" pitchFamily="18" charset="0"/>
                        </a:rPr>
                        <a:t>000 1 17 05000 00 0000 180 </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неналоговые доходы</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3 169,0</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3 534,6</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111,5</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95462">
                <a:tc>
                  <a:txBody>
                    <a:bodyPr/>
                    <a:lstStyle/>
                    <a:p>
                      <a:pPr algn="ctr" fontAlgn="ctr"/>
                      <a:r>
                        <a:rPr lang="ru-RU" sz="1200" b="0" i="0" u="none" strike="noStrike" dirty="0">
                          <a:solidFill>
                            <a:srgbClr val="000000"/>
                          </a:solidFill>
                          <a:effectLst/>
                          <a:latin typeface="Times New Roman" panose="02020603050405020304" pitchFamily="18" charset="0"/>
                        </a:rPr>
                        <a:t>000 1 17 05040 04 0000 180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неналоговые доходы бюджетов городских округов</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3 169,0</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3 534,6</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111,5</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8686">
                <a:tc>
                  <a:txBody>
                    <a:bodyPr/>
                    <a:lstStyle/>
                    <a:p>
                      <a:pPr algn="ctr" fontAlgn="ctr"/>
                      <a:r>
                        <a:rPr lang="ru-RU" sz="1200" b="1" i="0" u="none" strike="noStrike" dirty="0">
                          <a:solidFill>
                            <a:srgbClr val="000000"/>
                          </a:solidFill>
                          <a:effectLst/>
                          <a:latin typeface="Times New Roman" panose="02020603050405020304" pitchFamily="18" charset="0"/>
                        </a:rPr>
                        <a:t>000 2 00 00000 00 0000 000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БЕЗВОЗМЕЗДНЫЕ ПОСТУПЛЕНИЯ</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4 520 159,7</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4 119 084,7</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91,1</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87185">
                <a:tc>
                  <a:txBody>
                    <a:bodyPr/>
                    <a:lstStyle/>
                    <a:p>
                      <a:pPr algn="ctr" fontAlgn="ctr"/>
                      <a:r>
                        <a:rPr lang="ru-RU" sz="1200" b="1" i="0" u="none" strike="noStrike" dirty="0">
                          <a:solidFill>
                            <a:srgbClr val="000000"/>
                          </a:solidFill>
                          <a:effectLst/>
                          <a:latin typeface="Times New Roman" panose="02020603050405020304" pitchFamily="18" charset="0"/>
                        </a:rPr>
                        <a:t>000 2 02 00000 00 0000 000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Безвозмездные поступления от других бюджетов бюджетной системы Российской Федерации</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4 519 359,7</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4 134 255,1</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91,5</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75330">
                <a:tc>
                  <a:txBody>
                    <a:bodyPr/>
                    <a:lstStyle/>
                    <a:p>
                      <a:pPr algn="ctr" fontAlgn="ctr"/>
                      <a:r>
                        <a:rPr lang="ru-RU" sz="1200" b="1" i="0" u="none" strike="noStrike" dirty="0">
                          <a:solidFill>
                            <a:srgbClr val="000000"/>
                          </a:solidFill>
                          <a:effectLst/>
                          <a:latin typeface="Times New Roman" panose="02020603050405020304" pitchFamily="18" charset="0"/>
                        </a:rPr>
                        <a:t>000 2 02 10000 00 0000 150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Дотации бюджетам бюджетной системы Российской Федерации</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15 208,0</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15 208,0</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75330">
                <a:tc>
                  <a:txBody>
                    <a:bodyPr/>
                    <a:lstStyle/>
                    <a:p>
                      <a:pPr algn="ctr" fontAlgn="ctr"/>
                      <a:r>
                        <a:rPr lang="ru-RU" sz="1200" b="0" i="0" u="none" strike="noStrike" dirty="0">
                          <a:solidFill>
                            <a:srgbClr val="000000"/>
                          </a:solidFill>
                          <a:effectLst/>
                          <a:latin typeface="Times New Roman" panose="02020603050405020304" pitchFamily="18" charset="0"/>
                        </a:rPr>
                        <a:t>000 2 02 19999 04 0000 150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дотации бюджетам городских округов</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15 208,0</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15 208,0</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724478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45</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45143974"/>
              </p:ext>
            </p:extLst>
          </p:nvPr>
        </p:nvGraphicFramePr>
        <p:xfrm>
          <a:off x="304801" y="661851"/>
          <a:ext cx="11025050" cy="5549535"/>
        </p:xfrm>
        <a:graphic>
          <a:graphicData uri="http://schemas.openxmlformats.org/drawingml/2006/table">
            <a:tbl>
              <a:tblPr/>
              <a:tblGrid>
                <a:gridCol w="2173602">
                  <a:extLst>
                    <a:ext uri="{9D8B030D-6E8A-4147-A177-3AD203B41FA5}">
                      <a16:colId xmlns:a16="http://schemas.microsoft.com/office/drawing/2014/main" val="20000"/>
                    </a:ext>
                  </a:extLst>
                </a:gridCol>
                <a:gridCol w="5382251">
                  <a:extLst>
                    <a:ext uri="{9D8B030D-6E8A-4147-A177-3AD203B41FA5}">
                      <a16:colId xmlns:a16="http://schemas.microsoft.com/office/drawing/2014/main" val="20001"/>
                    </a:ext>
                  </a:extLst>
                </a:gridCol>
                <a:gridCol w="1227782">
                  <a:extLst>
                    <a:ext uri="{9D8B030D-6E8A-4147-A177-3AD203B41FA5}">
                      <a16:colId xmlns:a16="http://schemas.microsoft.com/office/drawing/2014/main" val="20002"/>
                    </a:ext>
                  </a:extLst>
                </a:gridCol>
                <a:gridCol w="1099292">
                  <a:extLst>
                    <a:ext uri="{9D8B030D-6E8A-4147-A177-3AD203B41FA5}">
                      <a16:colId xmlns:a16="http://schemas.microsoft.com/office/drawing/2014/main" val="20003"/>
                    </a:ext>
                  </a:extLst>
                </a:gridCol>
                <a:gridCol w="1142123">
                  <a:extLst>
                    <a:ext uri="{9D8B030D-6E8A-4147-A177-3AD203B41FA5}">
                      <a16:colId xmlns:a16="http://schemas.microsoft.com/office/drawing/2014/main" val="20004"/>
                    </a:ext>
                  </a:extLst>
                </a:gridCol>
              </a:tblGrid>
              <a:tr h="592183">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90099">
                <a:tc>
                  <a:txBody>
                    <a:bodyPr/>
                    <a:lstStyle/>
                    <a:p>
                      <a:pPr algn="ctr" fontAlgn="ctr"/>
                      <a:r>
                        <a:rPr lang="ru-RU" sz="1200" b="1" i="0" u="none" strike="noStrike" dirty="0">
                          <a:solidFill>
                            <a:srgbClr val="000000"/>
                          </a:solidFill>
                          <a:effectLst/>
                          <a:latin typeface="Times New Roman" panose="02020603050405020304" pitchFamily="18" charset="0"/>
                        </a:rPr>
                        <a:t>000 2 02 20000 00 0000 150</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Субсидии бюджетам бюджетной системы  Российской Федерации  (межбюджетные субсидии)</a:t>
                      </a: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1 471 553,4</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1 273 956,7</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86,6</a:t>
                      </a:r>
                      <a:endParaRPr lang="ru-RU" sz="1200" b="1" i="0" u="none" strike="noStrike" dirty="0">
                        <a:solidFill>
                          <a:srgbClr val="000000"/>
                        </a:solidFill>
                        <a:effectLst/>
                        <a:latin typeface="Times New Roman" panose="02020603050405020304" pitchFamily="18" charset="0"/>
                      </a:endParaRPr>
                    </a:p>
                  </a:txBody>
                  <a:tcPr marL="6584" marR="6584" marT="6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3771">
                <a:tc>
                  <a:txBody>
                    <a:bodyPr/>
                    <a:lstStyle/>
                    <a:p>
                      <a:pPr algn="ctr" fontAlgn="ctr"/>
                      <a:r>
                        <a:rPr lang="ru-RU" sz="1200" b="0" i="0" u="none" strike="noStrike" dirty="0">
                          <a:solidFill>
                            <a:srgbClr val="000000"/>
                          </a:solidFill>
                          <a:effectLst/>
                          <a:latin typeface="Times New Roman" panose="02020603050405020304" pitchFamily="18" charset="0"/>
                        </a:rPr>
                        <a:t>000 2 02 20302 04 0000 150</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обеспечение мероприятий по переселению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 за счет средств бюджетов</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411 942,3</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411 388,6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99,9</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3771">
                <a:tc>
                  <a:txBody>
                    <a:bodyPr/>
                    <a:lstStyle/>
                    <a:p>
                      <a:pPr algn="ctr" fontAlgn="ctr"/>
                      <a:r>
                        <a:rPr lang="ru-RU" sz="1200" b="0" i="0" u="none" strike="noStrike" dirty="0" smtClean="0">
                          <a:solidFill>
                            <a:srgbClr val="000000"/>
                          </a:solidFill>
                          <a:effectLst/>
                          <a:latin typeface="Times New Roman" panose="02020603050405020304" pitchFamily="18" charset="0"/>
                        </a:rPr>
                        <a:t>000 2 02 25172 04 0000 150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оснащение (обновление материально-технической базы) оборудованием, средствами обучения и воспитания общеобразовательных организаций, в том числе осуществляющих образовательную деятельность по адаптированным основным общеобразовательным программам</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3 834,6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3 834,6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83771">
                <a:tc>
                  <a:txBody>
                    <a:bodyPr/>
                    <a:lstStyle/>
                    <a:p>
                      <a:pPr algn="ctr" fontAlgn="ctr"/>
                      <a:r>
                        <a:rPr lang="ru-RU" sz="1200" b="0" i="0" u="none" strike="noStrike" dirty="0" smtClean="0">
                          <a:solidFill>
                            <a:srgbClr val="000000"/>
                          </a:solidFill>
                          <a:effectLst/>
                          <a:latin typeface="Times New Roman" panose="02020603050405020304" pitchFamily="18" charset="0"/>
                        </a:rPr>
                        <a:t>000 2 02 25229 04 0000 150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приобретение спортивного оборудования и инвентаря для приведения организаций дополнительного образования со специальным наименованием "спортивная школа", использующих в своем наименовании слово "олимпийский" или образованные на его основе слова или словосочетания, в нормативное состояние</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6 799,0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6 799,0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44434">
                <a:tc>
                  <a:txBody>
                    <a:bodyPr/>
                    <a:lstStyle/>
                    <a:p>
                      <a:pPr algn="ctr" fontAlgn="ctr"/>
                      <a:r>
                        <a:rPr lang="ru-RU" sz="1200" b="0" i="0" u="none" strike="noStrike" dirty="0">
                          <a:solidFill>
                            <a:srgbClr val="000000"/>
                          </a:solidFill>
                          <a:effectLst/>
                          <a:latin typeface="Times New Roman" panose="02020603050405020304" pitchFamily="18" charset="0"/>
                        </a:rPr>
                        <a:t>000 2 02 25304 04 0000 150</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75 488,4</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74 226,0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98,3</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6412">
                <a:tc>
                  <a:txBody>
                    <a:bodyPr/>
                    <a:lstStyle/>
                    <a:p>
                      <a:pPr algn="ctr" fontAlgn="ctr"/>
                      <a:r>
                        <a:rPr lang="ru-RU" sz="1200" b="0" i="0" u="none" strike="noStrike" dirty="0" smtClean="0">
                          <a:solidFill>
                            <a:srgbClr val="000000"/>
                          </a:solidFill>
                          <a:effectLst/>
                          <a:latin typeface="Times New Roman" panose="02020603050405020304" pitchFamily="18" charset="0"/>
                        </a:rPr>
                        <a:t>000 2 02 25497 04 0000 150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реализацию мероприятий по обеспечению жильем молодых семей</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1 925,7</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1 925,6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00593">
                <a:tc>
                  <a:txBody>
                    <a:bodyPr/>
                    <a:lstStyle/>
                    <a:p>
                      <a:pPr algn="ctr" fontAlgn="ctr"/>
                      <a:r>
                        <a:rPr lang="ru-RU" sz="1200" b="0" i="0" u="none" strike="noStrike" dirty="0">
                          <a:solidFill>
                            <a:srgbClr val="000000"/>
                          </a:solidFill>
                          <a:effectLst/>
                          <a:latin typeface="Times New Roman" panose="02020603050405020304" pitchFamily="18" charset="0"/>
                        </a:rPr>
                        <a:t>000 2 02 25519 04 0000 150</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Субсидии бюджетам городских округов на поддержку отрасли культуры</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745,8</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745,8</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00593">
                <a:tc>
                  <a:txBody>
                    <a:bodyPr/>
                    <a:lstStyle/>
                    <a:p>
                      <a:pPr algn="ctr" fontAlgn="ctr"/>
                      <a:r>
                        <a:rPr lang="ru-RU" sz="1200" b="0" i="0" u="none" strike="noStrike" dirty="0" smtClean="0">
                          <a:solidFill>
                            <a:srgbClr val="000000"/>
                          </a:solidFill>
                          <a:effectLst/>
                          <a:latin typeface="Times New Roman" panose="02020603050405020304" pitchFamily="18" charset="0"/>
                        </a:rPr>
                        <a:t>000 2 02 25555 04 0000 150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на реализацию программ формирования современной городской среды</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329 964,6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329 964,4</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18455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46</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56828117"/>
              </p:ext>
            </p:extLst>
          </p:nvPr>
        </p:nvGraphicFramePr>
        <p:xfrm>
          <a:off x="322217" y="647083"/>
          <a:ext cx="10955382" cy="5404574"/>
        </p:xfrm>
        <a:graphic>
          <a:graphicData uri="http://schemas.openxmlformats.org/drawingml/2006/table">
            <a:tbl>
              <a:tblPr/>
              <a:tblGrid>
                <a:gridCol w="1819850">
                  <a:extLst>
                    <a:ext uri="{9D8B030D-6E8A-4147-A177-3AD203B41FA5}">
                      <a16:colId xmlns:a16="http://schemas.microsoft.com/office/drawing/2014/main" val="20000"/>
                    </a:ext>
                  </a:extLst>
                </a:gridCol>
                <a:gridCol w="5688259">
                  <a:extLst>
                    <a:ext uri="{9D8B030D-6E8A-4147-A177-3AD203B41FA5}">
                      <a16:colId xmlns:a16="http://schemas.microsoft.com/office/drawing/2014/main" val="20001"/>
                    </a:ext>
                  </a:extLst>
                </a:gridCol>
                <a:gridCol w="1220023">
                  <a:extLst>
                    <a:ext uri="{9D8B030D-6E8A-4147-A177-3AD203B41FA5}">
                      <a16:colId xmlns:a16="http://schemas.microsoft.com/office/drawing/2014/main" val="20002"/>
                    </a:ext>
                  </a:extLst>
                </a:gridCol>
                <a:gridCol w="1092345">
                  <a:extLst>
                    <a:ext uri="{9D8B030D-6E8A-4147-A177-3AD203B41FA5}">
                      <a16:colId xmlns:a16="http://schemas.microsoft.com/office/drawing/2014/main" val="20003"/>
                    </a:ext>
                  </a:extLst>
                </a:gridCol>
                <a:gridCol w="1134905">
                  <a:extLst>
                    <a:ext uri="{9D8B030D-6E8A-4147-A177-3AD203B41FA5}">
                      <a16:colId xmlns:a16="http://schemas.microsoft.com/office/drawing/2014/main" val="20004"/>
                    </a:ext>
                  </a:extLst>
                </a:gridCol>
              </a:tblGrid>
              <a:tr h="644435">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3282">
                <a:tc>
                  <a:txBody>
                    <a:bodyPr/>
                    <a:lstStyle/>
                    <a:p>
                      <a:pPr algn="ctr" fontAlgn="ctr"/>
                      <a:r>
                        <a:rPr lang="ru-RU" sz="1200" b="0" i="0" u="none" strike="noStrike" dirty="0">
                          <a:solidFill>
                            <a:srgbClr val="000000"/>
                          </a:solidFill>
                          <a:effectLst/>
                          <a:latin typeface="Times New Roman" panose="02020603050405020304" pitchFamily="18" charset="0"/>
                        </a:rPr>
                        <a:t>000 2 02 29999 04 0000 150</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субсидии бюджетам городских округов, в том числе:</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640 853,1</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445 072,7</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69,5</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83474">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1 108,6</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948,3</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85,5</a:t>
                      </a:r>
                      <a:endParaRPr lang="ru-RU" sz="1200" b="0" i="0" u="none" strike="noStrike" dirty="0">
                        <a:solidFill>
                          <a:srgbClr val="000000"/>
                        </a:solidFill>
                        <a:effectLst/>
                        <a:latin typeface="Times New Roman" panose="02020603050405020304" pitchFamily="18" charset="0"/>
                      </a:endParaRPr>
                    </a:p>
                  </a:txBody>
                  <a:tcPr marL="6325" marR="6325" marT="63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83474">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a:t>
                      </a:r>
                      <a:r>
                        <a:rPr lang="ru-RU" sz="1200" b="0" i="0" u="none" strike="noStrike" dirty="0" err="1" smtClean="0">
                          <a:solidFill>
                            <a:srgbClr val="000000"/>
                          </a:solidFill>
                          <a:effectLst/>
                          <a:latin typeface="Times New Roman" panose="02020603050405020304" pitchFamily="18" charset="0"/>
                        </a:rPr>
                        <a:t>софинансирование</a:t>
                      </a:r>
                      <a:r>
                        <a:rPr lang="ru-RU" sz="1200" b="0" i="0" u="none" strike="noStrike" dirty="0" smtClean="0">
                          <a:solidFill>
                            <a:srgbClr val="000000"/>
                          </a:solidFill>
                          <a:effectLst/>
                          <a:latin typeface="Times New Roman" panose="02020603050405020304" pitchFamily="18" charset="0"/>
                        </a:rPr>
                        <a:t> расходов на организацию транспортного обслуживания населения по муниципальным маршрутам регулярных перевозок по регулируемым тарифам </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16 094,0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16 094,0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18309">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проведение капитального ремонта в муниципальных дошкольных образовательных организациях и дошкольных отделениях муниципальных общеобразовательных  организаций</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28 512,1</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5 862,2</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20,6</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14105">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мероприятия по организации отдыха детей в каникулярное время </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8 482,0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8 477,0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99,9</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35429">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строительство (реконструкцию) канализационных коллекторов, канализационных насосных станций </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14 240,0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77721">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проведение работ по капитальному ремонту зданий региональных (муниципальных) общеобразовательных организаций</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12 158,7</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62804">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приобретение автобусов для доставки обучающихся в общеобразовательные организации, расположенные в сельских населенных пунктах</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7 156,0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7 152,3</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99,9</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78295">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сохранение объектов культурного наследия (памятников истории и культуры), находящихся в собственности муниципальных образований Московской области</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134 318,0</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120 972,2</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90,1</a:t>
                      </a:r>
                      <a:endParaRPr lang="ru-RU" sz="1200" b="0" i="0" u="none" strike="noStrike" dirty="0">
                        <a:solidFill>
                          <a:srgbClr val="000000"/>
                        </a:solidFill>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95568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47</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084670483"/>
              </p:ext>
            </p:extLst>
          </p:nvPr>
        </p:nvGraphicFramePr>
        <p:xfrm>
          <a:off x="365761" y="670558"/>
          <a:ext cx="10964091" cy="5383109"/>
        </p:xfrm>
        <a:graphic>
          <a:graphicData uri="http://schemas.openxmlformats.org/drawingml/2006/table">
            <a:tbl>
              <a:tblPr/>
              <a:tblGrid>
                <a:gridCol w="1027610">
                  <a:extLst>
                    <a:ext uri="{9D8B030D-6E8A-4147-A177-3AD203B41FA5}">
                      <a16:colId xmlns:a16="http://schemas.microsoft.com/office/drawing/2014/main" val="20000"/>
                    </a:ext>
                  </a:extLst>
                </a:gridCol>
                <a:gridCol w="6749143">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957943">
                  <a:extLst>
                    <a:ext uri="{9D8B030D-6E8A-4147-A177-3AD203B41FA5}">
                      <a16:colId xmlns:a16="http://schemas.microsoft.com/office/drawing/2014/main" val="20003"/>
                    </a:ext>
                  </a:extLst>
                </a:gridCol>
                <a:gridCol w="949235">
                  <a:extLst>
                    <a:ext uri="{9D8B030D-6E8A-4147-A177-3AD203B41FA5}">
                      <a16:colId xmlns:a16="http://schemas.microsoft.com/office/drawing/2014/main" val="20004"/>
                    </a:ext>
                  </a:extLst>
                </a:gridCol>
              </a:tblGrid>
              <a:tr h="73152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70653">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организацию питания обучающихся, получающих основное и среднее общее образование, и отдельных категорий обучающихся, получающих начальное общее образование, в муниципальных общеобразовательных организациях </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54 329,0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54 169,0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99,7</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96389">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капитальный ремонт, приобретение, монтаж и ввод в эксплуатацию канализационных коллекторов, канализационных (ливневых) насосных станций</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34 526,6</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34 026,4</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98,6</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18223">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реализацию программ формирования современной городской среды в части достижения основного результата по благоустройству общественных территорий </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91 744,4</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82 308,9</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89,7</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4820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капитальный  ремонт сетей водоснабжения, водоотведения, теплоснабжения</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128 815,0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15 170,8</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11,8</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0898">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подготовку основания, приобретение и установку плоскостных спортивных сооружений </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44 330,9</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44 330,9</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5769">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капитальный ремонт, приобретение, монтаж и ввод в эксплуатацию объектов водоснабжения</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36 034,4</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36 034,0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89466">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устройство и модернизацию контейнерных площадок</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1 263,2</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1 263,2</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4346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a:t>
                      </a:r>
                      <a:r>
                        <a:rPr lang="ru-RU" sz="1200" b="0" i="0" u="none" strike="noStrike" dirty="0" err="1" smtClean="0">
                          <a:solidFill>
                            <a:srgbClr val="000000"/>
                          </a:solidFill>
                          <a:effectLst/>
                          <a:latin typeface="Times New Roman" panose="02020603050405020304" pitchFamily="18" charset="0"/>
                        </a:rPr>
                        <a:t>софинансирование</a:t>
                      </a:r>
                      <a:r>
                        <a:rPr lang="ru-RU" sz="1200" b="0" i="0" u="none" strike="noStrike" dirty="0" smtClean="0">
                          <a:solidFill>
                            <a:srgbClr val="000000"/>
                          </a:solidFill>
                          <a:effectLst/>
                          <a:latin typeface="Times New Roman" panose="02020603050405020304" pitchFamily="18" charset="0"/>
                        </a:rPr>
                        <a:t> расходов на организацию деятельности многофункциональных центров предоставления государственных и муниципальных услуг</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1 857,0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1 857,0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43467">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Субсидии бюджетам городских округов Московской области на реализацию на территориях муниципальных образований проектов граждан, сформированных в рамках практик инициативного бюджетирования</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25 883,4</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16 406,5</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63,4</a:t>
                      </a:r>
                      <a:endParaRPr lang="ru-RU" sz="1200" b="0" i="0" u="none" strike="noStrike" dirty="0">
                        <a:solidFill>
                          <a:srgbClr val="000000"/>
                        </a:solidFill>
                        <a:effectLst/>
                        <a:latin typeface="Times New Roman" panose="02020603050405020304" pitchFamily="18" charset="0"/>
                      </a:endParaRPr>
                    </a:p>
                  </a:txBody>
                  <a:tcPr marL="6190" marR="6190" marT="61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843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48</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882094073"/>
              </p:ext>
            </p:extLst>
          </p:nvPr>
        </p:nvGraphicFramePr>
        <p:xfrm>
          <a:off x="261257" y="670559"/>
          <a:ext cx="11007634" cy="5909801"/>
        </p:xfrm>
        <a:graphic>
          <a:graphicData uri="http://schemas.openxmlformats.org/drawingml/2006/table">
            <a:tbl>
              <a:tblPr/>
              <a:tblGrid>
                <a:gridCol w="1817298">
                  <a:extLst>
                    <a:ext uri="{9D8B030D-6E8A-4147-A177-3AD203B41FA5}">
                      <a16:colId xmlns:a16="http://schemas.microsoft.com/office/drawing/2014/main" val="20000"/>
                    </a:ext>
                  </a:extLst>
                </a:gridCol>
                <a:gridCol w="6101549">
                  <a:extLst>
                    <a:ext uri="{9D8B030D-6E8A-4147-A177-3AD203B41FA5}">
                      <a16:colId xmlns:a16="http://schemas.microsoft.com/office/drawing/2014/main" val="20001"/>
                    </a:ext>
                  </a:extLst>
                </a:gridCol>
                <a:gridCol w="1111263">
                  <a:extLst>
                    <a:ext uri="{9D8B030D-6E8A-4147-A177-3AD203B41FA5}">
                      <a16:colId xmlns:a16="http://schemas.microsoft.com/office/drawing/2014/main" val="20002"/>
                    </a:ext>
                  </a:extLst>
                </a:gridCol>
                <a:gridCol w="1085014">
                  <a:extLst>
                    <a:ext uri="{9D8B030D-6E8A-4147-A177-3AD203B41FA5}">
                      <a16:colId xmlns:a16="http://schemas.microsoft.com/office/drawing/2014/main" val="20003"/>
                    </a:ext>
                  </a:extLst>
                </a:gridCol>
                <a:gridCol w="892510">
                  <a:extLst>
                    <a:ext uri="{9D8B030D-6E8A-4147-A177-3AD203B41FA5}">
                      <a16:colId xmlns:a16="http://schemas.microsoft.com/office/drawing/2014/main" val="20004"/>
                    </a:ext>
                  </a:extLst>
                </a:gridCol>
              </a:tblGrid>
              <a:tr h="52080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9913">
                <a:tc>
                  <a:txBody>
                    <a:bodyPr/>
                    <a:lstStyle/>
                    <a:p>
                      <a:pPr algn="ctr" fontAlgn="ctr"/>
                      <a:r>
                        <a:rPr lang="ru-RU" sz="1200" b="1" i="0" u="none" strike="noStrike" dirty="0">
                          <a:solidFill>
                            <a:srgbClr val="000000"/>
                          </a:solidFill>
                          <a:effectLst/>
                          <a:latin typeface="Times New Roman" panose="02020603050405020304" pitchFamily="18" charset="0"/>
                        </a:rPr>
                        <a:t>000 2 02 30000 00 0000 150</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Субвенции бюджетам бюджетной системы Российской Федерации, в том числе:</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2 555 794,7</a:t>
                      </a:r>
                      <a:endParaRPr lang="ru-RU" sz="1200" b="1"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2 550 148,5</a:t>
                      </a:r>
                      <a:endParaRPr lang="ru-RU" sz="1200" b="1"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99,8</a:t>
                      </a:r>
                      <a:endParaRPr lang="ru-RU" sz="1200" b="1"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9863">
                <a:tc>
                  <a:txBody>
                    <a:bodyPr/>
                    <a:lstStyle/>
                    <a:p>
                      <a:pPr algn="ctr" fontAlgn="ctr"/>
                      <a:r>
                        <a:rPr lang="ru-RU" sz="1200" b="0" i="0" u="none" strike="noStrike" dirty="0">
                          <a:solidFill>
                            <a:srgbClr val="000000"/>
                          </a:solidFill>
                          <a:effectLst/>
                          <a:latin typeface="Times New Roman" panose="02020603050405020304" pitchFamily="18" charset="0"/>
                        </a:rPr>
                        <a:t>000 2 02 30024 04 0000 150</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a:solidFill>
                            <a:srgbClr val="000000"/>
                          </a:solidFill>
                          <a:effectLst/>
                          <a:latin typeface="Times New Roman" panose="02020603050405020304" pitchFamily="18" charset="0"/>
                        </a:rPr>
                        <a:t>Субвенции бюджетам городских округов на выполнение передаваемых полномочий субъектов Российской Федерации, в том числе:</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39 236,9</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38 123,6</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97,2</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573919">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на обеспечение переданного государственного полномочия Московской области по созданию комиссий по делам несовершеннолетних и защите их прав муниципальных образований Московской области</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7 935,0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7 935,0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588871">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компенсацию проезда к месту учебы и обратно отдельным категориям обучающихся по очной форме обучения муниципальных общеобразовательных организаций</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44,0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34,0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77,3</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576208">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Единая субвенция бюджетам городских округов Московской области на осуществление государственных полномочий Московской области в области земельных отношений, определения соответствия объектов жилищного строительства, присвоения адресов и согласования перепланировки помещений</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19 735,0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18 631,7</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94,4</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576208">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осуществление переданных полномочий Московской области по организации мероприятий при осуществлении деятельности по обращению с собаками без владельцев</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8 762,0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8 762,0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76208">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создание административных комиссий, уполномоченных рассматривать дела об административных правонарушениях в сфере благоустройства</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1 214,0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1 214,0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576208">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осуществление переданных полномочий Московской области по транспортировке в морг, включая погрузоразгрузочные работы, с мест обнаружения или происшествия умерших для производства судебно-медицинской экспертизы</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399,0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399,0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576208">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обеспечение переданных государственных полномочий  Московской области по организации деятельности по сбору (в том числе раздельному сбору) отходов на лесных участках в составе земель лесного фонда, не предоставленных гражданам и юридическим лицам, а также по транспортированию, обработке и утилизации таких отходов</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1 147,9</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1 147,9</a:t>
                      </a:r>
                      <a:endParaRPr lang="ru-RU" sz="1200" b="0" i="0" u="none" strike="noStrike" dirty="0">
                        <a:solidFill>
                          <a:srgbClr val="000000"/>
                        </a:solidFill>
                        <a:effectLst/>
                        <a:latin typeface="Times New Roman" panose="02020603050405020304" pitchFamily="18" charset="0"/>
                      </a:endParaRP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p>
                  </a:txBody>
                  <a:tcPr marL="4922" marR="4922" marT="49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010920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49</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252810489"/>
              </p:ext>
            </p:extLst>
          </p:nvPr>
        </p:nvGraphicFramePr>
        <p:xfrm>
          <a:off x="357052" y="579769"/>
          <a:ext cx="11301104" cy="5469876"/>
        </p:xfrm>
        <a:graphic>
          <a:graphicData uri="http://schemas.openxmlformats.org/drawingml/2006/table">
            <a:tbl>
              <a:tblPr/>
              <a:tblGrid>
                <a:gridCol w="1785015">
                  <a:extLst>
                    <a:ext uri="{9D8B030D-6E8A-4147-A177-3AD203B41FA5}">
                      <a16:colId xmlns:a16="http://schemas.microsoft.com/office/drawing/2014/main" val="20000"/>
                    </a:ext>
                  </a:extLst>
                </a:gridCol>
                <a:gridCol w="5829405">
                  <a:extLst>
                    <a:ext uri="{9D8B030D-6E8A-4147-A177-3AD203B41FA5}">
                      <a16:colId xmlns:a16="http://schemas.microsoft.com/office/drawing/2014/main" val="20001"/>
                    </a:ext>
                  </a:extLst>
                </a:gridCol>
                <a:gridCol w="1620504">
                  <a:extLst>
                    <a:ext uri="{9D8B030D-6E8A-4147-A177-3AD203B41FA5}">
                      <a16:colId xmlns:a16="http://schemas.microsoft.com/office/drawing/2014/main" val="20002"/>
                    </a:ext>
                  </a:extLst>
                </a:gridCol>
                <a:gridCol w="1212757">
                  <a:extLst>
                    <a:ext uri="{9D8B030D-6E8A-4147-A177-3AD203B41FA5}">
                      <a16:colId xmlns:a16="http://schemas.microsoft.com/office/drawing/2014/main" val="20003"/>
                    </a:ext>
                  </a:extLst>
                </a:gridCol>
                <a:gridCol w="853423">
                  <a:extLst>
                    <a:ext uri="{9D8B030D-6E8A-4147-A177-3AD203B41FA5}">
                      <a16:colId xmlns:a16="http://schemas.microsoft.com/office/drawing/2014/main" val="20004"/>
                    </a:ext>
                  </a:extLst>
                </a:gridCol>
              </a:tblGrid>
              <a:tr h="684567">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64964">
                <a:tc>
                  <a:txBody>
                    <a:bodyPr/>
                    <a:lstStyle/>
                    <a:p>
                      <a:pPr algn="ctr" fontAlgn="ctr"/>
                      <a:r>
                        <a:rPr lang="ru-RU" sz="1200" b="0" i="0" u="none" strike="noStrike" dirty="0">
                          <a:solidFill>
                            <a:srgbClr val="000000"/>
                          </a:solidFill>
                          <a:effectLst/>
                          <a:latin typeface="Times New Roman" panose="02020603050405020304" pitchFamily="18" charset="0"/>
                        </a:rPr>
                        <a:t>000 2 02 30029 04 0000 150</a:t>
                      </a: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38 809,0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33 538,0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86,4</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57349">
                <a:tc>
                  <a:txBody>
                    <a:bodyPr/>
                    <a:lstStyle/>
                    <a:p>
                      <a:pPr algn="ctr" fontAlgn="ctr"/>
                      <a:r>
                        <a:rPr lang="ru-RU" sz="1200" b="0" i="0" u="none" strike="noStrike" dirty="0">
                          <a:solidFill>
                            <a:srgbClr val="000000"/>
                          </a:solidFill>
                          <a:effectLst/>
                          <a:latin typeface="Times New Roman" panose="02020603050405020304" pitchFamily="18" charset="0"/>
                        </a:rPr>
                        <a:t>000 2 02 35082 04 0000 150</a:t>
                      </a: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на обеспечение детей-сирот и детей, оставшихся без попечения родителей, лиц из числа детей-сирот и детей, оставшихся без попечения родителей, жилыми помещениями</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3 671,0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3 670,5</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05097">
                <a:tc>
                  <a:txBody>
                    <a:bodyPr/>
                    <a:lstStyle/>
                    <a:p>
                      <a:pPr algn="ctr" fontAlgn="ctr"/>
                      <a:r>
                        <a:rPr lang="ru-RU" sz="1200" b="0" i="0" u="none" strike="noStrike" dirty="0">
                          <a:solidFill>
                            <a:srgbClr val="000000"/>
                          </a:solidFill>
                          <a:effectLst/>
                          <a:latin typeface="Times New Roman" panose="02020603050405020304" pitchFamily="18" charset="0"/>
                        </a:rPr>
                        <a:t>000 2 02 35179 04 0000 150</a:t>
                      </a: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4 606,8</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4 606,8</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80936">
                <a:tc>
                  <a:txBody>
                    <a:bodyPr/>
                    <a:lstStyle/>
                    <a:p>
                      <a:pPr algn="ctr" fontAlgn="ctr"/>
                      <a:r>
                        <a:rPr lang="ru-RU" sz="1200" b="0" i="0" u="none" strike="noStrike" dirty="0">
                          <a:solidFill>
                            <a:srgbClr val="000000"/>
                          </a:solidFill>
                          <a:effectLst/>
                          <a:latin typeface="Times New Roman" panose="02020603050405020304" pitchFamily="18" charset="0"/>
                        </a:rPr>
                        <a:t>000 2 02 35303 04 0000 150</a:t>
                      </a: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100 280,0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100 280,0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6674" marR="6674" marT="66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7933">
                <a:tc>
                  <a:txBody>
                    <a:bodyPr/>
                    <a:lstStyle/>
                    <a:p>
                      <a:pPr algn="ctr" fontAlgn="ctr"/>
                      <a:r>
                        <a:rPr lang="ru-RU" sz="1200" b="0" i="0" u="none" strike="noStrike" dirty="0">
                          <a:solidFill>
                            <a:srgbClr val="000000"/>
                          </a:solidFill>
                          <a:effectLst/>
                          <a:latin typeface="Times New Roman" panose="02020603050405020304" pitchFamily="18" charset="0"/>
                        </a:rPr>
                        <a:t>000 2 02 39999 04 0000 150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субвенции бюджетам городских округов, в том числе: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2 369 191,0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2 369 929,6</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92480">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Субвенции бюджетам городских округов  Московской области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2 300 185,0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2 302 304,7</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63476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a:xfrm>
            <a:off x="515938" y="873211"/>
            <a:ext cx="10837862" cy="4670854"/>
          </a:xfrm>
        </p:spPr>
        <p:txBody>
          <a:bodyPr>
            <a:normAutofit fontScale="77500" lnSpcReduction="20000"/>
          </a:bodyPr>
          <a:lstStyle/>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XVI-XVII вв.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 Англия, Палата общин – слово «бюджет» применяется в связи с представлением канцлером сведений о плановых и фактических расходах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Конец XVII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«Бюджетом» стал называться документ, который содержал утверждаемый парламентом план доходов и расходов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В России составлен первый бюджет в виде сметы государственных доходов и расходов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XIX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 Объемы государственных средств увеличиваются, бюджеты (планы доходов и расходов) становятся необходимостью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 В России определен порядок формирования «государственной росписи», роспись стала публиковаться </a:t>
            </a:r>
          </a:p>
          <a:p>
            <a:pPr marL="0" indent="0" algn="just">
              <a:buNone/>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Начало XX в. </a:t>
            </a:r>
          </a:p>
          <a:p>
            <a:pPr algn="just">
              <a:buFont typeface="Wingdings" panose="05000000000000000000" pitchFamily="2" charset="2"/>
              <a:buChar char="ü"/>
            </a:pPr>
            <a:r>
              <a:rPr lang="ru-RU" dirty="0">
                <a:solidFill>
                  <a:schemeClr val="accent1">
                    <a:lumMod val="75000"/>
                  </a:schemeClr>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К рассмотрению государственного бюджета привлечена 1-я Государственная Дума</a:t>
            </a:r>
            <a:endParaRPr lang="ru-RU" dirty="0">
              <a:solidFill>
                <a:schemeClr val="accent1">
                  <a:lumMod val="75000"/>
                </a:schemeClr>
              </a:solidFill>
              <a:latin typeface="Times New Roman" panose="02020603050405020304" pitchFamily="18" charset="0"/>
              <a:cs typeface="Times New Roman" panose="02020603050405020304" pitchFamily="18" charset="0"/>
              <a:hlinkClick r:id="rId4" action="ppaction://hlinkpres?slideindex=1&amp;slidetitle=">
                <a:extLst>
                  <a:ext uri="{A12FA001-AC4F-418D-AE19-62706E023703}">
                    <ahyp:hlinkClr xmlns:ahyp="http://schemas.microsoft.com/office/drawing/2018/hyperlinkcolor" xmlns="" val="tx"/>
                  </a:ext>
                </a:extLst>
              </a:hlinkClick>
            </a:endParaRPr>
          </a:p>
        </p:txBody>
      </p:sp>
      <p:sp>
        <p:nvSpPr>
          <p:cNvPr id="6" name="Заголовок 5"/>
          <p:cNvSpPr>
            <a:spLocks noGrp="1"/>
          </p:cNvSpPr>
          <p:nvPr>
            <p:ph type="title"/>
          </p:nvPr>
        </p:nvSpPr>
        <p:spPr>
          <a:xfrm>
            <a:off x="515938" y="246621"/>
            <a:ext cx="11150600" cy="404168"/>
          </a:xfrm>
        </p:spPr>
        <p:txBody>
          <a:bodyPr/>
          <a:lstStyle/>
          <a:p>
            <a:pPr algn="ctr"/>
            <a:r>
              <a:rPr lang="ru-RU" sz="2800" cap="none" dirty="0">
                <a:ln w="10160">
                  <a:solidFill>
                    <a:schemeClr val="accent5"/>
                  </a:solidFill>
                  <a:prstDash val="solid"/>
                </a:ln>
                <a:solidFill>
                  <a:srgbClr val="2C567A"/>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hlinkClick r:id="rId3" action="ppaction://hlinksldjump"/>
              </a:rPr>
              <a:t>Основные вехи появления бюджетов в финансовой жизни государств</a:t>
            </a:r>
            <a:endParaRPr lang="ru-RU" sz="2800" cap="none" dirty="0">
              <a:ln w="10160">
                <a:solidFill>
                  <a:schemeClr val="accent5"/>
                </a:solidFill>
                <a:prstDash val="solid"/>
              </a:ln>
              <a:solidFill>
                <a:srgbClr val="2C567A"/>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44065"/>
            <a:ext cx="1968843" cy="1313935"/>
          </a:xfrm>
          <a:prstGeom prst="rect">
            <a:avLst/>
          </a:prstGeom>
        </p:spPr>
      </p:pic>
      <p:sp>
        <p:nvSpPr>
          <p:cNvPr id="4" name="Овал 3"/>
          <p:cNvSpPr/>
          <p:nvPr/>
        </p:nvSpPr>
        <p:spPr>
          <a:xfrm>
            <a:off x="11373394" y="6400799"/>
            <a:ext cx="278674" cy="2873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55</a:t>
            </a:r>
            <a:endParaRPr lang="ru-RU" dirty="0"/>
          </a:p>
        </p:txBody>
      </p:sp>
      <p:sp>
        <p:nvSpPr>
          <p:cNvPr id="5" name="Овал 4"/>
          <p:cNvSpPr/>
          <p:nvPr/>
        </p:nvSpPr>
        <p:spPr>
          <a:xfrm>
            <a:off x="11338559" y="6339839"/>
            <a:ext cx="391887" cy="3657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rgbClr val="2B5679"/>
                </a:solidFill>
                <a:cs typeface="Times New Roman" panose="02020603050405020304" pitchFamily="18" charset="0"/>
              </a:rPr>
              <a:t>5</a:t>
            </a:r>
            <a:endParaRPr lang="ru-RU" sz="900" dirty="0">
              <a:solidFill>
                <a:srgbClr val="2B5679"/>
              </a:solidFill>
              <a:cs typeface="Times New Roman" panose="02020603050405020304" pitchFamily="18" charset="0"/>
            </a:endParaRPr>
          </a:p>
        </p:txBody>
      </p:sp>
    </p:spTree>
    <p:extLst>
      <p:ext uri="{BB962C8B-B14F-4D97-AF65-F5344CB8AC3E}">
        <p14:creationId xmlns:p14="http://schemas.microsoft.com/office/powerpoint/2010/main" val="21767151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6618" y="81158"/>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50</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000866508"/>
              </p:ext>
            </p:extLst>
          </p:nvPr>
        </p:nvGraphicFramePr>
        <p:xfrm>
          <a:off x="148048" y="618312"/>
          <a:ext cx="11199221" cy="5569336"/>
        </p:xfrm>
        <a:graphic>
          <a:graphicData uri="http://schemas.openxmlformats.org/drawingml/2006/table">
            <a:tbl>
              <a:tblPr/>
              <a:tblGrid>
                <a:gridCol w="1912716">
                  <a:extLst>
                    <a:ext uri="{9D8B030D-6E8A-4147-A177-3AD203B41FA5}">
                      <a16:colId xmlns:a16="http://schemas.microsoft.com/office/drawing/2014/main" val="20000"/>
                    </a:ext>
                  </a:extLst>
                </a:gridCol>
                <a:gridCol w="6256549">
                  <a:extLst>
                    <a:ext uri="{9D8B030D-6E8A-4147-A177-3AD203B41FA5}">
                      <a16:colId xmlns:a16="http://schemas.microsoft.com/office/drawing/2014/main" val="20001"/>
                    </a:ext>
                  </a:extLst>
                </a:gridCol>
                <a:gridCol w="1169414">
                  <a:extLst>
                    <a:ext uri="{9D8B030D-6E8A-4147-A177-3AD203B41FA5}">
                      <a16:colId xmlns:a16="http://schemas.microsoft.com/office/drawing/2014/main" val="20002"/>
                    </a:ext>
                  </a:extLst>
                </a:gridCol>
                <a:gridCol w="997683">
                  <a:extLst>
                    <a:ext uri="{9D8B030D-6E8A-4147-A177-3AD203B41FA5}">
                      <a16:colId xmlns:a16="http://schemas.microsoft.com/office/drawing/2014/main" val="20003"/>
                    </a:ext>
                  </a:extLst>
                </a:gridCol>
                <a:gridCol w="862859">
                  <a:extLst>
                    <a:ext uri="{9D8B030D-6E8A-4147-A177-3AD203B41FA5}">
                      <a16:colId xmlns:a16="http://schemas.microsoft.com/office/drawing/2014/main" val="20004"/>
                    </a:ext>
                  </a:extLst>
                </a:gridCol>
              </a:tblGrid>
              <a:tr h="615344">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71523">
                <a:tc>
                  <a:txBody>
                    <a:bodyPr/>
                    <a:lstStyle/>
                    <a:p>
                      <a:pPr marL="0" algn="ctr" defTabSz="914400" rtl="0" eaLnBrk="1" fontAlgn="ctr" latinLnBrk="0" hangingPunct="1"/>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just"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Субвенции бюджетам городских округов Московской области на выплату компенсаций работникам, привлекаемым к проведению в Московской области государственной итоговой аттестации обучающихся, освоивших образовательные программы основного общего и среднего общего образования, за работу по подготовке и проведению государственной итоговой аттестации</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7 222,0</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7 192,4</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99,6</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15344">
                <a:tc>
                  <a:txBody>
                    <a:bodyPr/>
                    <a:lstStyle/>
                    <a:p>
                      <a:pPr marL="0" algn="ctr" defTabSz="914400" rtl="0" eaLnBrk="1" fontAlgn="ctr" latinLnBrk="0" hangingPunct="1"/>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just"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Субвенции бюджетам городских округов Московской области на выплату пособия педагогическим работникам муниципальных дошкольных и общеобразовательных организаций - молодым специалистам</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6 350,0</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5</a:t>
                      </a:r>
                      <a:r>
                        <a:rPr lang="ru-RU" sz="1200" b="0" i="0" u="none" strike="noStrike" kern="1200" baseline="0" dirty="0" smtClean="0">
                          <a:solidFill>
                            <a:srgbClr val="000000"/>
                          </a:solidFill>
                          <a:effectLst/>
                          <a:latin typeface="Times New Roman" panose="02020603050405020304" pitchFamily="18" charset="0"/>
                          <a:ea typeface="+mn-ea"/>
                          <a:cs typeface="+mn-cs"/>
                        </a:rPr>
                        <a:t> 000,0</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78,7</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01579">
                <a:tc>
                  <a:txBody>
                    <a:bodyPr/>
                    <a:lstStyle/>
                    <a:p>
                      <a:pPr marL="0" algn="ctr" defTabSz="914400" rtl="0" eaLnBrk="1" fontAlgn="ctr" latinLnBrk="0" hangingPunct="1"/>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just"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Субвенции бюджетам городских округов Московской области на предоставление жилищного сертификата и единовременной социальной выплаты</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55 434,0</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55 432,5</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100,0</a:t>
                      </a:r>
                      <a:endParaRPr lang="ru-RU" sz="1200" b="0" i="0" u="none" strike="noStrike" kern="1200" dirty="0">
                        <a:solidFill>
                          <a:srgbClr val="000000"/>
                        </a:solidFill>
                        <a:effectLst/>
                        <a:latin typeface="Times New Roman" panose="02020603050405020304" pitchFamily="18" charset="0"/>
                        <a:ea typeface="+mn-ea"/>
                        <a:cs typeface="+mn-cs"/>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5600">
                <a:tc>
                  <a:txBody>
                    <a:bodyPr/>
                    <a:lstStyle/>
                    <a:p>
                      <a:pPr algn="ctr" fontAlgn="ctr"/>
                      <a:r>
                        <a:rPr lang="ru-RU" sz="1200" b="1" i="0" u="none" strike="noStrike" dirty="0">
                          <a:solidFill>
                            <a:srgbClr val="000000"/>
                          </a:solidFill>
                          <a:effectLst/>
                          <a:latin typeface="Times New Roman" panose="02020603050405020304" pitchFamily="18" charset="0"/>
                        </a:rPr>
                        <a:t>000 2 02 40000 00 0000 150</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Иные межбюджетные трансферты, в том числе: </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476 803,6</a:t>
                      </a:r>
                      <a:endParaRPr lang="ru-RU" sz="1200" b="1"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294 941,9</a:t>
                      </a:r>
                      <a:endParaRPr lang="ru-RU" sz="1200" b="1"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61,9</a:t>
                      </a:r>
                      <a:endParaRPr lang="ru-RU" sz="1200" b="1"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5600">
                <a:tc>
                  <a:txBody>
                    <a:bodyPr/>
                    <a:lstStyle/>
                    <a:p>
                      <a:pPr algn="ctr" fontAlgn="ctr"/>
                      <a:r>
                        <a:rPr lang="ru-RU" sz="1200" b="0" i="0" u="none" strike="noStrike" dirty="0" smtClean="0">
                          <a:solidFill>
                            <a:srgbClr val="000000"/>
                          </a:solidFill>
                          <a:effectLst/>
                          <a:latin typeface="Times New Roman" panose="02020603050405020304" pitchFamily="18" charset="0"/>
                        </a:rPr>
                        <a:t>000 2 02 45050 04 0000 150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Межбюджетные трансферты, передаваемые бюджетам городских округов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субъектов Российской Федерации, г. Байконура и федеральной территории "Сириус", муниципальных общеобразовательных организаций и профессиональных образовательных организаций</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546,8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546,8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5600">
                <a:tc>
                  <a:txBody>
                    <a:bodyPr/>
                    <a:lstStyle/>
                    <a:p>
                      <a:pPr algn="ctr" fontAlgn="ctr"/>
                      <a:r>
                        <a:rPr lang="ru-RU" sz="1200" b="0" i="0" u="none" strike="noStrike" dirty="0">
                          <a:solidFill>
                            <a:srgbClr val="000000"/>
                          </a:solidFill>
                          <a:effectLst/>
                          <a:latin typeface="Times New Roman" panose="02020603050405020304" pitchFamily="18" charset="0"/>
                        </a:rPr>
                        <a:t>000 2 02 45519 04 0000 150</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Межбюджетные трансферты, передаваемые   бюджетам городских округов на поддержку отрасли культуры</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55600">
                <a:tc>
                  <a:txBody>
                    <a:bodyPr/>
                    <a:lstStyle/>
                    <a:p>
                      <a:pPr algn="ctr" fontAlgn="ctr"/>
                      <a:r>
                        <a:rPr lang="ru-RU" sz="1200" b="0" i="0" u="none" strike="noStrike" dirty="0">
                          <a:solidFill>
                            <a:srgbClr val="000000"/>
                          </a:solidFill>
                          <a:effectLst/>
                          <a:latin typeface="Times New Roman" panose="02020603050405020304" pitchFamily="18" charset="0"/>
                        </a:rPr>
                        <a:t>000 2 02 49999 04 0000 150</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Прочие межбюджетные трансферты, передаваемые бюджетам городских </a:t>
                      </a:r>
                      <a:r>
                        <a:rPr lang="ru-RU" sz="1200" b="0" i="0" u="none" strike="noStrike" dirty="0" smtClean="0">
                          <a:solidFill>
                            <a:srgbClr val="000000"/>
                          </a:solidFill>
                          <a:effectLst/>
                          <a:latin typeface="Times New Roman" panose="02020603050405020304" pitchFamily="18" charset="0"/>
                        </a:rPr>
                        <a:t>округов, в том числе:</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476 056,7</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294 195,1</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61,8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5600">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Иные межбюджетные трансферты бюджетам городских округов Московской области на обеспечение условий для функционирования центров образования естественно-научной и технологической направленностей </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1 000,0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1 000,0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72436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51</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38580182"/>
              </p:ext>
            </p:extLst>
          </p:nvPr>
        </p:nvGraphicFramePr>
        <p:xfrm>
          <a:off x="391886" y="687976"/>
          <a:ext cx="10894423" cy="5620438"/>
        </p:xfrm>
        <a:graphic>
          <a:graphicData uri="http://schemas.openxmlformats.org/drawingml/2006/table">
            <a:tbl>
              <a:tblPr/>
              <a:tblGrid>
                <a:gridCol w="1808492">
                  <a:extLst>
                    <a:ext uri="{9D8B030D-6E8A-4147-A177-3AD203B41FA5}">
                      <a16:colId xmlns:a16="http://schemas.microsoft.com/office/drawing/2014/main" val="20000"/>
                    </a:ext>
                  </a:extLst>
                </a:gridCol>
                <a:gridCol w="5657838">
                  <a:extLst>
                    <a:ext uri="{9D8B030D-6E8A-4147-A177-3AD203B41FA5}">
                      <a16:colId xmlns:a16="http://schemas.microsoft.com/office/drawing/2014/main" val="20001"/>
                    </a:ext>
                  </a:extLst>
                </a:gridCol>
                <a:gridCol w="1213234">
                  <a:extLst>
                    <a:ext uri="{9D8B030D-6E8A-4147-A177-3AD203B41FA5}">
                      <a16:colId xmlns:a16="http://schemas.microsoft.com/office/drawing/2014/main" val="20002"/>
                    </a:ext>
                  </a:extLst>
                </a:gridCol>
                <a:gridCol w="1086268">
                  <a:extLst>
                    <a:ext uri="{9D8B030D-6E8A-4147-A177-3AD203B41FA5}">
                      <a16:colId xmlns:a16="http://schemas.microsoft.com/office/drawing/2014/main" val="20003"/>
                    </a:ext>
                  </a:extLst>
                </a:gridCol>
                <a:gridCol w="1128591">
                  <a:extLst>
                    <a:ext uri="{9D8B030D-6E8A-4147-A177-3AD203B41FA5}">
                      <a16:colId xmlns:a16="http://schemas.microsoft.com/office/drawing/2014/main" val="20004"/>
                    </a:ext>
                  </a:extLst>
                </a:gridCol>
              </a:tblGrid>
              <a:tr h="619962">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44195">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a:t>
                      </a:r>
                      <a:r>
                        <a:rPr lang="ru-RU" sz="1200" b="0" i="0" u="none" strike="noStrike" dirty="0" err="1" smtClean="0">
                          <a:solidFill>
                            <a:srgbClr val="000000"/>
                          </a:solidFill>
                          <a:effectLst/>
                          <a:latin typeface="Times New Roman" panose="02020603050405020304" pitchFamily="18" charset="0"/>
                        </a:rPr>
                        <a:t>транcферты</a:t>
                      </a:r>
                      <a:r>
                        <a:rPr lang="ru-RU" sz="1200" b="0" i="0" u="none" strike="noStrike" dirty="0" smtClean="0">
                          <a:solidFill>
                            <a:srgbClr val="000000"/>
                          </a:solidFill>
                          <a:effectLst/>
                          <a:latin typeface="Times New Roman" panose="02020603050405020304" pitchFamily="18" charset="0"/>
                        </a:rPr>
                        <a:t> бюджетам городских округов Московской области на финансовое обеспечение стимулирующих выплат работникам организаций дополнительного образования Московской области с высоким уровнем достижений работы педагогического коллектива по дополнительному образованию в сфере культуры</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1 973,8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1 973,8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a:t>
                      </a:r>
                      <a:r>
                        <a:rPr lang="ru-RU" sz="1200" b="0" i="0" u="none" strike="noStrike" dirty="0">
                          <a:solidFill>
                            <a:srgbClr val="000000"/>
                          </a:solidFill>
                          <a:effectLst/>
                          <a:latin typeface="Times New Roman" panose="02020603050405020304" pitchFamily="18" charset="0"/>
                        </a:rPr>
                        <a:t>0</a:t>
                      </a:r>
                      <a:endParaRPr lang="ru-RU" sz="1200" b="0" i="0" u="none" strike="noStrike" dirty="0" smtClean="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4991">
                <a:tc>
                  <a:txBody>
                    <a:bodyPr/>
                    <a:lstStyle/>
                    <a:p>
                      <a:endParaRPr lang="ru-RU"/>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just" defTabSz="914400" rtl="0" eaLnBrk="1" fontAlgn="ctr" latinLnBrk="0" hangingPunct="1"/>
                      <a:r>
                        <a:rPr lang="ru-RU" sz="1200" b="0" i="0" u="none" strike="noStrike" kern="1200" dirty="0" smtClean="0">
                          <a:solidFill>
                            <a:srgbClr val="000000"/>
                          </a:solidFill>
                          <a:effectLst/>
                          <a:latin typeface="Times New Roman" panose="02020603050405020304" pitchFamily="18" charset="0"/>
                          <a:ea typeface="+mn-ea"/>
                          <a:cs typeface="+mn-cs"/>
                        </a:rPr>
                        <a:t>Иные межбюджетные </a:t>
                      </a:r>
                      <a:r>
                        <a:rPr lang="ru-RU" sz="1200" b="0" i="0" u="none" strike="noStrike" kern="1200" dirty="0" err="1" smtClean="0">
                          <a:solidFill>
                            <a:srgbClr val="000000"/>
                          </a:solidFill>
                          <a:effectLst/>
                          <a:latin typeface="Times New Roman" panose="02020603050405020304" pitchFamily="18" charset="0"/>
                          <a:ea typeface="+mn-ea"/>
                          <a:cs typeface="+mn-cs"/>
                        </a:rPr>
                        <a:t>транcферты</a:t>
                      </a:r>
                      <a:r>
                        <a:rPr lang="ru-RU" sz="1200" b="0" i="0" u="none" strike="noStrike" kern="1200" dirty="0" smtClean="0">
                          <a:solidFill>
                            <a:srgbClr val="000000"/>
                          </a:solidFill>
                          <a:effectLst/>
                          <a:latin typeface="Times New Roman" panose="02020603050405020304" pitchFamily="18" charset="0"/>
                          <a:ea typeface="+mn-ea"/>
                          <a:cs typeface="+mn-cs"/>
                        </a:rPr>
                        <a:t> бюджетам городских округов Московской области на обеспечение стимулирующих выплат отдельным категориям работников организаций дополнительного образования сферы физической культуры и спорта Московской области по результатам оценки качества деятельности руководителей муниципальных учреждений, реализующих дополнительные образовательные программы спортивной подготовки в Московской области</a:t>
                      </a:r>
                      <a:endParaRPr lang="ru-RU" sz="1200" b="0" i="0" u="none" strike="noStrike" kern="1200" dirty="0">
                        <a:solidFill>
                          <a:srgbClr val="000000"/>
                        </a:solidFill>
                        <a:effectLst/>
                        <a:latin typeface="Times New Roman" panose="02020603050405020304" pitchFamily="18" charset="0"/>
                        <a:ea typeface="+mn-ea"/>
                        <a:cs typeface="+mn-cs"/>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642,9</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642,9</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590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a:t>
                      </a:r>
                      <a:r>
                        <a:rPr lang="ru-RU" sz="1200" b="0" i="0" u="none" strike="noStrike" dirty="0" err="1" smtClean="0">
                          <a:solidFill>
                            <a:srgbClr val="000000"/>
                          </a:solidFill>
                          <a:effectLst/>
                          <a:latin typeface="Times New Roman" panose="02020603050405020304" pitchFamily="18" charset="0"/>
                        </a:rPr>
                        <a:t>транcферты</a:t>
                      </a:r>
                      <a:r>
                        <a:rPr lang="ru-RU" sz="1200" b="0" i="0" u="none" strike="noStrike" dirty="0" smtClean="0">
                          <a:solidFill>
                            <a:srgbClr val="000000"/>
                          </a:solidFill>
                          <a:effectLst/>
                          <a:latin typeface="Times New Roman" panose="02020603050405020304" pitchFamily="18" charset="0"/>
                        </a:rPr>
                        <a:t> бюджетам городских округов Московской области на аварийно-восстановительные работы на сетях водоснабжения и (или) теплоснабжения</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157 038,3</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131 885,3</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84,0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00649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a:t>
                      </a:r>
                      <a:r>
                        <a:rPr lang="ru-RU" sz="1200" b="0" i="0" u="none" strike="noStrike" dirty="0" err="1" smtClean="0">
                          <a:solidFill>
                            <a:srgbClr val="000000"/>
                          </a:solidFill>
                          <a:effectLst/>
                          <a:latin typeface="Times New Roman" panose="02020603050405020304" pitchFamily="18" charset="0"/>
                        </a:rPr>
                        <a:t>транcферты</a:t>
                      </a:r>
                      <a:r>
                        <a:rPr lang="ru-RU" sz="1200" b="0" i="0" u="none" strike="noStrike" dirty="0" smtClean="0">
                          <a:solidFill>
                            <a:srgbClr val="000000"/>
                          </a:solidFill>
                          <a:effectLst/>
                          <a:latin typeface="Times New Roman" panose="02020603050405020304" pitchFamily="18" charset="0"/>
                        </a:rPr>
                        <a:t> бюджетам городских округов Московской области на финансовое обеспечение расходов в связи с освобождением семей отдельных категорий граждан от платы, взимаемой за присмотр и уход за ребенком в муниципальных образовательных организациях в Московской области, реализующих программы дошкольного образования</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5 155,0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4 016,4</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77,9</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0590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a:t>
                      </a:r>
                      <a:r>
                        <a:rPr lang="ru-RU" sz="1200" b="0" i="0" u="none" strike="noStrike" dirty="0" err="1" smtClean="0">
                          <a:solidFill>
                            <a:srgbClr val="000000"/>
                          </a:solidFill>
                          <a:effectLst/>
                          <a:latin typeface="Times New Roman" panose="02020603050405020304" pitchFamily="18" charset="0"/>
                        </a:rPr>
                        <a:t>транcферты</a:t>
                      </a:r>
                      <a:r>
                        <a:rPr lang="ru-RU" sz="1200" b="0" i="0" u="none" strike="noStrike" dirty="0" smtClean="0">
                          <a:solidFill>
                            <a:srgbClr val="000000"/>
                          </a:solidFill>
                          <a:effectLst/>
                          <a:latin typeface="Times New Roman" panose="02020603050405020304" pitchFamily="18" charset="0"/>
                        </a:rPr>
                        <a:t> бюджетам городских округов Московской области на финансовое обеспечение стимулирующих выплат работникам муниципальных учреждений, осуществляющих деятельность по созданию условий для организации  досуга населения в парках культуры и отдыха в Московской области</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897,9</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897,9</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05907">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трансферты бюджетам городских округов Московской области на переход на единую базу (облачную платформу) ведения бюджетного (бухгалтерского) учета в муниципальных учреждениях в Московской области</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39 807,0</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39 569,8</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99,4</a:t>
                      </a:r>
                      <a:endParaRPr lang="ru-RU" sz="1200" b="0" i="0" u="none" strike="noStrike" dirty="0">
                        <a:solidFill>
                          <a:srgbClr val="000000"/>
                        </a:solidFill>
                        <a:effectLst/>
                        <a:latin typeface="Times New Roman" panose="02020603050405020304" pitchFamily="18" charset="0"/>
                      </a:endParaRPr>
                    </a:p>
                  </a:txBody>
                  <a:tcPr marL="4585" marR="4585" marT="45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034068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52</a:t>
            </a:fld>
            <a:endParaRPr lang="ru-RU" dirty="0">
              <a:solidFill>
                <a:prstClr val="white"/>
              </a:solidFill>
            </a:endParaRPr>
          </a:p>
        </p:txBody>
      </p:sp>
      <p:sp>
        <p:nvSpPr>
          <p:cNvPr id="4" name="Овал 3"/>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878998506"/>
              </p:ext>
            </p:extLst>
          </p:nvPr>
        </p:nvGraphicFramePr>
        <p:xfrm>
          <a:off x="383175" y="661850"/>
          <a:ext cx="10911841" cy="5571881"/>
        </p:xfrm>
        <a:graphic>
          <a:graphicData uri="http://schemas.openxmlformats.org/drawingml/2006/table">
            <a:tbl>
              <a:tblPr/>
              <a:tblGrid>
                <a:gridCol w="2002973">
                  <a:extLst>
                    <a:ext uri="{9D8B030D-6E8A-4147-A177-3AD203B41FA5}">
                      <a16:colId xmlns:a16="http://schemas.microsoft.com/office/drawing/2014/main" val="20000"/>
                    </a:ext>
                  </a:extLst>
                </a:gridCol>
                <a:gridCol w="5878286">
                  <a:extLst>
                    <a:ext uri="{9D8B030D-6E8A-4147-A177-3AD203B41FA5}">
                      <a16:colId xmlns:a16="http://schemas.microsoft.com/office/drawing/2014/main" val="20001"/>
                    </a:ext>
                  </a:extLst>
                </a:gridCol>
                <a:gridCol w="1193075">
                  <a:extLst>
                    <a:ext uri="{9D8B030D-6E8A-4147-A177-3AD203B41FA5}">
                      <a16:colId xmlns:a16="http://schemas.microsoft.com/office/drawing/2014/main" val="20002"/>
                    </a:ext>
                  </a:extLst>
                </a:gridCol>
                <a:gridCol w="923108">
                  <a:extLst>
                    <a:ext uri="{9D8B030D-6E8A-4147-A177-3AD203B41FA5}">
                      <a16:colId xmlns:a16="http://schemas.microsoft.com/office/drawing/2014/main" val="20003"/>
                    </a:ext>
                  </a:extLst>
                </a:gridCol>
                <a:gridCol w="914399">
                  <a:extLst>
                    <a:ext uri="{9D8B030D-6E8A-4147-A177-3AD203B41FA5}">
                      <a16:colId xmlns:a16="http://schemas.microsoft.com/office/drawing/2014/main" val="20004"/>
                    </a:ext>
                  </a:extLst>
                </a:gridCol>
              </a:tblGrid>
              <a:tr h="586418">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88071">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трансферты бюджетам городских округов Московской области на реализацию, связанных с возникновением особых обстоятельств в рамках заключенных концессионных соглашений в отношении объектов теплоснабжения</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155 332,8</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24364">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трансферты бюджетам городских округов Московской области на сохранение достигнутого уровня заработной платы отдельных категорий работников муниципальных организаций (учреждений) социальной сферы</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39 209,0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39209,0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19564">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smtClean="0">
                          <a:solidFill>
                            <a:srgbClr val="000000"/>
                          </a:solidFill>
                          <a:effectLst/>
                          <a:latin typeface="Times New Roman" panose="02020603050405020304" pitchFamily="18" charset="0"/>
                        </a:rPr>
                        <a:t>Иные межбюджетные трансферты бюджетам городских округов Московской области на реализацию отдельных мероприятий муниципальных программ</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75 000,0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75 000,0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93715">
                <a:tc>
                  <a:txBody>
                    <a:bodyPr/>
                    <a:lstStyle/>
                    <a:p>
                      <a:pPr algn="ctr" fontAlgn="ctr"/>
                      <a:r>
                        <a:rPr lang="ru-RU" sz="1200" b="1" i="0" u="none" strike="noStrike" dirty="0">
                          <a:solidFill>
                            <a:srgbClr val="000000"/>
                          </a:solidFill>
                          <a:effectLst/>
                          <a:latin typeface="Times New Roman" panose="02020603050405020304" pitchFamily="18" charset="0"/>
                        </a:rPr>
                        <a:t>000 2 04 00 000 00 0000 000</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БЕЗВОЗМЕЗДНЫЕ ПОСТУПЛЕНИЯ ОТ НЕГОСУДАРСТВЕННЫХ ОРГАНИЗАЦИЙ</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800,0</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800,0</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3715">
                <a:tc>
                  <a:txBody>
                    <a:bodyPr/>
                    <a:lstStyle/>
                    <a:p>
                      <a:pPr algn="ctr" fontAlgn="ctr"/>
                      <a:r>
                        <a:rPr lang="ru-RU" sz="1200" b="0" i="0" u="none" strike="noStrike" dirty="0">
                          <a:solidFill>
                            <a:srgbClr val="000000"/>
                          </a:solidFill>
                          <a:effectLst/>
                          <a:latin typeface="Times New Roman" panose="02020603050405020304" pitchFamily="18" charset="0"/>
                        </a:rPr>
                        <a:t>000 2 04 04 000 04 0000 150</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Безвозмездные поступления от негосударственных организаций в бюджеты городских округов</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4002">
                <a:tc>
                  <a:txBody>
                    <a:bodyPr/>
                    <a:lstStyle/>
                    <a:p>
                      <a:pPr algn="ctr" fontAlgn="ctr"/>
                      <a:r>
                        <a:rPr lang="ru-RU" sz="1200" b="0" i="0" u="none" strike="noStrike" dirty="0">
                          <a:solidFill>
                            <a:srgbClr val="000000"/>
                          </a:solidFill>
                          <a:effectLst/>
                          <a:latin typeface="Times New Roman" panose="02020603050405020304" pitchFamily="18" charset="0"/>
                        </a:rPr>
                        <a:t>000 2 04 04 020 04 0000 150</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ru-RU" sz="1200" b="0" i="0" u="none" strike="noStrike" dirty="0">
                          <a:solidFill>
                            <a:srgbClr val="000000"/>
                          </a:solidFill>
                          <a:effectLst/>
                          <a:latin typeface="Times New Roman" panose="02020603050405020304" pitchFamily="18" charset="0"/>
                        </a:rPr>
                        <a:t>Поступления от денежных пожертвований, предоставляемых негосударственными организациями получателям средств бюджетов городских округов</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800,0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82426">
                <a:tc>
                  <a:txBody>
                    <a:bodyPr/>
                    <a:lstStyle/>
                    <a:p>
                      <a:pPr algn="ctr" fontAlgn="ctr"/>
                      <a:r>
                        <a:rPr lang="ru-RU" sz="1200" b="1" i="0" u="none" strike="noStrike" dirty="0">
                          <a:solidFill>
                            <a:srgbClr val="000000"/>
                          </a:solidFill>
                          <a:effectLst/>
                          <a:latin typeface="Times New Roman" panose="02020603050405020304" pitchFamily="18" charset="0"/>
                        </a:rPr>
                        <a:t>000 2 18 00000 00 0000 </a:t>
                      </a:r>
                      <a:r>
                        <a:rPr lang="ru-RU" sz="1200" b="1" i="0" u="none" strike="noStrike" dirty="0" smtClean="0">
                          <a:solidFill>
                            <a:srgbClr val="000000"/>
                          </a:solidFill>
                          <a:effectLst/>
                          <a:latin typeface="Times New Roman" panose="02020603050405020304" pitchFamily="18" charset="0"/>
                        </a:rPr>
                        <a:t>000</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ДОХОДЫ БЮДЖЕТОВ БЮДЖЕТНОЙ СИСТЕМЫ РОССИЙСКОЙ ФЕДЕРАЦИИ ОТ ВОЗВРАТА ОСТАТКОВ СУБСИДИЙ, СУБВЕНЦИЙ И ИНЫХ МЕЖБЮДЖЕТНЫХ ТРАНСФЕРТОВ, ИМЕЮЩИХ ЦЕЛЕВОЕ НАЗНАЧЕНИЕ, ПРОШЛЫХ ЛЕТ</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4 673,2</a:t>
                      </a: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1"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95891">
                <a:tc>
                  <a:txBody>
                    <a:bodyPr/>
                    <a:lstStyle/>
                    <a:p>
                      <a:pPr algn="ctr" fontAlgn="ctr"/>
                      <a:r>
                        <a:rPr lang="ru-RU" sz="1200" b="0" i="0" u="none" strike="noStrike" dirty="0">
                          <a:solidFill>
                            <a:srgbClr val="000000"/>
                          </a:solidFill>
                          <a:effectLst/>
                          <a:latin typeface="Times New Roman" panose="02020603050405020304" pitchFamily="18" charset="0"/>
                        </a:rPr>
                        <a:t>000 2 18 04000 04 0000 150</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smtClean="0">
                          <a:solidFill>
                            <a:srgbClr val="000000"/>
                          </a:solidFill>
                          <a:effectLst/>
                          <a:latin typeface="Times New Roman" panose="02020603050405020304" pitchFamily="18" charset="0"/>
                        </a:rPr>
                        <a:t>Доходы бюджетов бюджетной системы Российской Федерации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4 673,2</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93715">
                <a:tc>
                  <a:txBody>
                    <a:bodyPr/>
                    <a:lstStyle/>
                    <a:p>
                      <a:pPr algn="ctr" fontAlgn="ctr"/>
                      <a:r>
                        <a:rPr lang="ru-RU" sz="1200" b="0" i="0" u="none" strike="noStrike" dirty="0">
                          <a:solidFill>
                            <a:srgbClr val="000000"/>
                          </a:solidFill>
                          <a:effectLst/>
                          <a:latin typeface="Times New Roman" panose="02020603050405020304" pitchFamily="18" charset="0"/>
                        </a:rPr>
                        <a:t>000 2 18 04010 04 0000 150</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Доходы бюджетов городских округов от возврата бюджетными учреждениями остатков субсидий прошлых лет</a:t>
                      </a: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4 673,2</a:t>
                      </a: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4709" marR="4709" marT="47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863704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738" y="115992"/>
            <a:ext cx="11244126" cy="441356"/>
          </a:xfrm>
        </p:spPr>
        <p:txBody>
          <a:bodyPr/>
          <a:lstStyle/>
          <a:p>
            <a:pPr algn="ctr"/>
            <a:r>
              <a:rPr lang="ru-RU" sz="1400" dirty="0">
                <a:hlinkClick r:id="rId2" action="ppaction://hlinksldjump"/>
              </a:rPr>
              <a:t>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53</a:t>
            </a:fld>
            <a:endParaRPr lang="ru-RU" dirty="0">
              <a:solidFill>
                <a:prstClr val="white"/>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74408759"/>
              </p:ext>
            </p:extLst>
          </p:nvPr>
        </p:nvGraphicFramePr>
        <p:xfrm>
          <a:off x="296091" y="923111"/>
          <a:ext cx="10563499" cy="4058053"/>
        </p:xfrm>
        <a:graphic>
          <a:graphicData uri="http://schemas.openxmlformats.org/drawingml/2006/table">
            <a:tbl>
              <a:tblPr/>
              <a:tblGrid>
                <a:gridCol w="2082607">
                  <a:extLst>
                    <a:ext uri="{9D8B030D-6E8A-4147-A177-3AD203B41FA5}">
                      <a16:colId xmlns:a16="http://schemas.microsoft.com/office/drawing/2014/main" val="20000"/>
                    </a:ext>
                  </a:extLst>
                </a:gridCol>
                <a:gridCol w="5156931">
                  <a:extLst>
                    <a:ext uri="{9D8B030D-6E8A-4147-A177-3AD203B41FA5}">
                      <a16:colId xmlns:a16="http://schemas.microsoft.com/office/drawing/2014/main" val="20001"/>
                    </a:ext>
                  </a:extLst>
                </a:gridCol>
                <a:gridCol w="1176382">
                  <a:extLst>
                    <a:ext uri="{9D8B030D-6E8A-4147-A177-3AD203B41FA5}">
                      <a16:colId xmlns:a16="http://schemas.microsoft.com/office/drawing/2014/main" val="20002"/>
                    </a:ext>
                  </a:extLst>
                </a:gridCol>
                <a:gridCol w="1053271">
                  <a:extLst>
                    <a:ext uri="{9D8B030D-6E8A-4147-A177-3AD203B41FA5}">
                      <a16:colId xmlns:a16="http://schemas.microsoft.com/office/drawing/2014/main" val="20003"/>
                    </a:ext>
                  </a:extLst>
                </a:gridCol>
                <a:gridCol w="1094308">
                  <a:extLst>
                    <a:ext uri="{9D8B030D-6E8A-4147-A177-3AD203B41FA5}">
                      <a16:colId xmlns:a16="http://schemas.microsoft.com/office/drawing/2014/main" val="20004"/>
                    </a:ext>
                  </a:extLst>
                </a:gridCol>
              </a:tblGrid>
              <a:tr h="702618">
                <a:tc>
                  <a:txBody>
                    <a:bodyPr/>
                    <a:lstStyle/>
                    <a:p>
                      <a:pPr algn="ctr" fontAlgn="ctr"/>
                      <a:r>
                        <a:rPr lang="ru-RU" sz="1200" b="1" i="0" u="none" strike="noStrike" dirty="0">
                          <a:solidFill>
                            <a:srgbClr val="000000"/>
                          </a:solidFill>
                          <a:effectLst/>
                          <a:latin typeface="Times New Roman" panose="02020603050405020304" pitchFamily="18" charset="0"/>
                        </a:rPr>
                        <a:t>Код</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Наименование</a:t>
                      </a: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Уточненный</a:t>
                      </a:r>
                      <a:r>
                        <a:rPr lang="ru-RU" sz="1200" b="1" i="0" u="none" strike="noStrike" baseline="0" dirty="0" smtClean="0">
                          <a:solidFill>
                            <a:srgbClr val="000000"/>
                          </a:solidFill>
                          <a:effectLst/>
                          <a:latin typeface="Times New Roman" panose="02020603050405020304" pitchFamily="18" charset="0"/>
                        </a:rPr>
                        <a:t> план за </a:t>
                      </a:r>
                      <a:r>
                        <a:rPr lang="ru-RU" sz="1200" b="1" i="0" u="none" strike="noStrike" dirty="0" smtClean="0">
                          <a:solidFill>
                            <a:srgbClr val="000000"/>
                          </a:solidFill>
                          <a:effectLst/>
                          <a:latin typeface="Times New Roman" panose="02020603050405020304" pitchFamily="18" charset="0"/>
                        </a:rPr>
                        <a:t> 2024 год </a:t>
                      </a:r>
                      <a:r>
                        <a:rPr lang="ru-RU" sz="1200" b="0" i="0" u="none" strike="noStrike" dirty="0" smtClean="0">
                          <a:solidFill>
                            <a:srgbClr val="000000"/>
                          </a:solidFill>
                          <a:effectLst/>
                          <a:latin typeface="Times New Roman" panose="02020603050405020304" pitchFamily="18" charset="0"/>
                        </a:rPr>
                        <a:t>(тыс.рублей)                             </a:t>
                      </a:r>
                      <a:endParaRPr lang="ru-RU" sz="1200" b="0" i="0" u="none" strike="noStrike" dirty="0">
                        <a:solidFill>
                          <a:srgbClr val="000000"/>
                        </a:solidFill>
                        <a:effectLst/>
                        <a:latin typeface="Times New Roman" panose="02020603050405020304" pitchFamily="18" charset="0"/>
                      </a:endParaRPr>
                    </a:p>
                  </a:txBody>
                  <a:tcPr marL="3154" marR="3154" marT="315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Исполнено за 2024 год </a:t>
                      </a:r>
                      <a:r>
                        <a:rPr lang="ru-RU" sz="1200" b="0" i="0" u="none" strike="noStrike" dirty="0" smtClean="0">
                          <a:solidFill>
                            <a:srgbClr val="000000"/>
                          </a:solidFill>
                          <a:effectLst/>
                          <a:latin typeface="Times New Roman" panose="02020603050405020304" pitchFamily="18" charset="0"/>
                        </a:rPr>
                        <a:t>(тыс.рублей)</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a:solidFill>
                            <a:srgbClr val="000000"/>
                          </a:solidFill>
                          <a:effectLst/>
                          <a:latin typeface="Times New Roman" panose="02020603050405020304" pitchFamily="18" charset="0"/>
                        </a:rPr>
                        <a:t>Процент исполнения </a:t>
                      </a:r>
                      <a:endParaRPr lang="ru-RU" sz="1200" b="1" i="0" u="none" strike="noStrike" dirty="0" smtClean="0">
                        <a:solidFill>
                          <a:srgbClr val="000000"/>
                        </a:solidFill>
                        <a:effectLst/>
                        <a:latin typeface="Times New Roman" panose="02020603050405020304" pitchFamily="18" charset="0"/>
                      </a:endParaRPr>
                    </a:p>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3154" marR="3154" marT="31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73631">
                <a:tc>
                  <a:txBody>
                    <a:bodyPr/>
                    <a:lstStyle/>
                    <a:p>
                      <a:pPr algn="ctr" fontAlgn="ctr"/>
                      <a:r>
                        <a:rPr lang="ru-RU" sz="1200" b="1" i="0" u="none" strike="noStrike" dirty="0">
                          <a:solidFill>
                            <a:srgbClr val="000000"/>
                          </a:solidFill>
                          <a:effectLst/>
                          <a:latin typeface="Times New Roman" panose="02020603050405020304" pitchFamily="18" charset="0"/>
                        </a:rPr>
                        <a:t>000 2 19 00 000 00 0000 000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1" i="0" u="none" strike="noStrike" dirty="0">
                          <a:solidFill>
                            <a:srgbClr val="000000"/>
                          </a:solidFill>
                          <a:effectLst/>
                          <a:latin typeface="Times New Roman" panose="02020603050405020304" pitchFamily="18" charset="0"/>
                        </a:rPr>
                        <a:t>ВОЗВРАТ ОСТАТКОВ СУБСИДИЙ, СУБВЕНЦИЙ И ИНЫХ МЕЖБЮДЖЕТНЫХ ТРАНСФЕРТОВ, ИМЕЮЩИХ ЦЕЛЕВОЕ НАЗНАЧЕНИЕ, ПРОШЛЫХ ЛЕТ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1" i="0" u="none" strike="noStrike" dirty="0" smtClean="0">
                          <a:solidFill>
                            <a:srgbClr val="000000"/>
                          </a:solidFill>
                          <a:effectLst/>
                          <a:latin typeface="Times New Roman" panose="02020603050405020304" pitchFamily="18" charset="0"/>
                        </a:rPr>
                        <a:t>- 20 643,6</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09600">
                <a:tc>
                  <a:txBody>
                    <a:bodyPr/>
                    <a:lstStyle/>
                    <a:p>
                      <a:pPr algn="ctr" fontAlgn="ctr"/>
                      <a:r>
                        <a:rPr lang="ru-RU" sz="1200" b="0" i="0" u="none" strike="noStrike" dirty="0">
                          <a:solidFill>
                            <a:srgbClr val="000000"/>
                          </a:solidFill>
                          <a:effectLst/>
                          <a:latin typeface="Times New Roman" panose="02020603050405020304" pitchFamily="18" charset="0"/>
                        </a:rPr>
                        <a:t>000 2 19 00000 04 0000 000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Возврат остатков субсидий, субвенций и иных межбюджетных трансфертов, имеющих целевое назначение, прошлых лет из бюджетов городских округов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- 20 643,6</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75063">
                <a:tc>
                  <a:txBody>
                    <a:bodyPr/>
                    <a:lstStyle/>
                    <a:p>
                      <a:pPr algn="ctr" fontAlgn="ctr"/>
                      <a:r>
                        <a:rPr lang="ru-RU" sz="1200" b="0" i="0" u="none" strike="noStrike" dirty="0">
                          <a:solidFill>
                            <a:srgbClr val="000000"/>
                          </a:solidFill>
                          <a:effectLst/>
                          <a:latin typeface="Times New Roman" panose="02020603050405020304" pitchFamily="18" charset="0"/>
                        </a:rPr>
                        <a:t>000 2 19 45 303 04 0000 150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Возврат остатков субсидий на внедрение целевой модели цифровой образовательной среды в общеобразовательных организациях и профессиональных образовательных организациях из бюджетов городских округов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- 4 502,6</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5394">
                <a:tc>
                  <a:txBody>
                    <a:bodyPr/>
                    <a:lstStyle/>
                    <a:p>
                      <a:pPr algn="ctr" fontAlgn="ctr"/>
                      <a:r>
                        <a:rPr lang="ru-RU" sz="1200" b="0" i="0" u="none" strike="noStrike" dirty="0">
                          <a:solidFill>
                            <a:srgbClr val="000000"/>
                          </a:solidFill>
                          <a:effectLst/>
                          <a:latin typeface="Times New Roman" panose="02020603050405020304" pitchFamily="18" charset="0"/>
                        </a:rPr>
                        <a:t>000 2 19 60010 04 0000 150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200" b="0" i="0" u="none" strike="noStrike" dirty="0">
                          <a:solidFill>
                            <a:srgbClr val="000000"/>
                          </a:solidFill>
                          <a:effectLst/>
                          <a:latin typeface="Times New Roman" panose="02020603050405020304" pitchFamily="18" charset="0"/>
                        </a:rPr>
                        <a:t>Возврат прочих остатков субсидий, субвенций и иных межбюджетных трансфертов, имеющих целевое назначение, прошлых лет из бюджетов городских округов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0,0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smtClean="0">
                          <a:solidFill>
                            <a:srgbClr val="000000"/>
                          </a:solidFill>
                          <a:effectLst/>
                          <a:latin typeface="Times New Roman" panose="02020603050405020304" pitchFamily="18" charset="0"/>
                        </a:rPr>
                        <a:t>-</a:t>
                      </a:r>
                      <a:r>
                        <a:rPr lang="ru-RU" sz="1200" b="0" i="0" u="none" strike="noStrike" baseline="0" dirty="0" smtClean="0">
                          <a:solidFill>
                            <a:srgbClr val="000000"/>
                          </a:solidFill>
                          <a:effectLst/>
                          <a:latin typeface="Times New Roman" panose="02020603050405020304" pitchFamily="18" charset="0"/>
                        </a:rPr>
                        <a:t> 16 141,0</a:t>
                      </a: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1747">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ru-RU" sz="1200" b="1" i="0" u="none" strike="noStrike" dirty="0">
                          <a:solidFill>
                            <a:srgbClr val="000000"/>
                          </a:solidFill>
                          <a:effectLst/>
                          <a:latin typeface="Times New Roman" panose="02020603050405020304" pitchFamily="18" charset="0"/>
                        </a:rPr>
                        <a:t>ВСЕГО ДОХОДОВ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1" i="0" u="none" strike="noStrike" dirty="0" smtClean="0">
                          <a:solidFill>
                            <a:srgbClr val="000000"/>
                          </a:solidFill>
                          <a:effectLst/>
                          <a:latin typeface="Times New Roman" panose="02020603050405020304" pitchFamily="18" charset="0"/>
                        </a:rPr>
                        <a:t>10 170 917,6</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1" i="0" u="none" strike="noStrike" dirty="0" smtClean="0">
                          <a:solidFill>
                            <a:srgbClr val="000000"/>
                          </a:solidFill>
                          <a:effectLst/>
                          <a:latin typeface="Times New Roman" panose="02020603050405020304" pitchFamily="18" charset="0"/>
                        </a:rPr>
                        <a:t>10 007 710,2</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1" i="0" u="none" strike="noStrike" dirty="0" smtClean="0">
                          <a:solidFill>
                            <a:srgbClr val="000000"/>
                          </a:solidFill>
                          <a:effectLst/>
                          <a:latin typeface="Times New Roman" panose="02020603050405020304" pitchFamily="18" charset="0"/>
                        </a:rPr>
                        <a:t>98,4</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6" name="Овал 5"/>
          <p:cNvSpPr/>
          <p:nvPr/>
        </p:nvSpPr>
        <p:spPr>
          <a:xfrm>
            <a:off x="390525" y="6248400"/>
            <a:ext cx="1219200" cy="485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7137161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87977" y="165463"/>
            <a:ext cx="11103912" cy="731989"/>
          </a:xfrm>
        </p:spPr>
        <p:txBody>
          <a:bodyPr/>
          <a:lstStyle/>
          <a:p>
            <a:pPr algn="ctr"/>
            <a:r>
              <a:rPr lang="ru-RU" sz="1800" dirty="0">
                <a:hlinkClick r:id="rId3" action="ppaction://hlinksldjump"/>
              </a:rPr>
              <a:t>Информация об Удельном объеме налоговых и неналоговых доходов </a:t>
            </a:r>
            <a:br>
              <a:rPr lang="ru-RU" sz="1800" dirty="0">
                <a:hlinkClick r:id="rId3" action="ppaction://hlinksldjump"/>
              </a:rPr>
            </a:br>
            <a:r>
              <a:rPr lang="ru-RU" sz="1800" dirty="0">
                <a:hlinkClick r:id="rId3" action="ppaction://hlinksldjump"/>
              </a:rPr>
              <a:t>бюджета в расчете на душу населения в сравнении </a:t>
            </a:r>
            <a:br>
              <a:rPr lang="ru-RU" sz="1800" dirty="0">
                <a:hlinkClick r:id="rId3" action="ppaction://hlinksldjump"/>
              </a:rPr>
            </a:br>
            <a:r>
              <a:rPr lang="ru-RU" sz="1800" dirty="0">
                <a:hlinkClick r:id="rId3" action="ppaction://hlinksldjump"/>
              </a:rPr>
              <a:t>с другими муниципальными образованиями Московской области  </a:t>
            </a:r>
            <a:endParaRPr lang="ru-RU" sz="800" dirty="0">
              <a:hlinkClick r:id="rId3" action="ppaction://hlinksldjump"/>
            </a:endParaRPr>
          </a:p>
        </p:txBody>
      </p:sp>
      <p:sp>
        <p:nvSpPr>
          <p:cNvPr id="2" name="Номер слайда 1"/>
          <p:cNvSpPr>
            <a:spLocks noGrp="1"/>
          </p:cNvSpPr>
          <p:nvPr>
            <p:ph type="sldNum" sz="quarter" idx="12"/>
          </p:nvPr>
        </p:nvSpPr>
        <p:spPr/>
        <p:txBody>
          <a:bodyPr/>
          <a:lstStyle/>
          <a:p>
            <a:fld id="{9EC71654-96A5-4280-94F3-931C61A9F92C}" type="slidenum">
              <a:rPr lang="ru-RU" smtClean="0">
                <a:solidFill>
                  <a:prstClr val="white"/>
                </a:solidFill>
              </a:rPr>
              <a:pPr/>
              <a:t>54</a:t>
            </a:fld>
            <a:endParaRPr lang="ru-RU" dirty="0">
              <a:solidFill>
                <a:prstClr val="white"/>
              </a:solidFill>
            </a:endParaRPr>
          </a:p>
        </p:txBody>
      </p:sp>
      <p:pic>
        <p:nvPicPr>
          <p:cNvPr id="8" name="Рисунок 7">
            <a:extLst>
              <a:ext uri="{FF2B5EF4-FFF2-40B4-BE49-F238E27FC236}">
                <a16:creationId xmlns:a16="http://schemas.microsoft.com/office/drawing/2014/main" id="{052D0D8A-40FB-4295-882B-9280088871AB}"/>
              </a:ext>
            </a:extLst>
          </p:cNvPr>
          <p:cNvPicPr>
            <a:picLocks noGrp="1"/>
          </p:cNvPicPr>
          <p:nvPr>
            <p:ph type="pic" sz="quarter" idx="13"/>
          </p:nvPr>
        </p:nvPicPr>
        <p:blipFill rotWithShape="1">
          <a:blip r:embed="rId4" cstate="print">
            <a:extLst>
              <a:ext uri="{28A0092B-C50C-407E-A947-70E740481C1C}">
                <a14:useLocalDpi xmlns:a14="http://schemas.microsoft.com/office/drawing/2010/main" val="0"/>
              </a:ext>
            </a:extLst>
          </a:blip>
          <a:srcRect t="10141" b="10141"/>
          <a:stretch/>
        </p:blipFill>
        <p:spPr/>
      </p:pic>
      <p:pic>
        <p:nvPicPr>
          <p:cNvPr id="13" name="Рисунок 12">
            <a:extLst>
              <a:ext uri="{FF2B5EF4-FFF2-40B4-BE49-F238E27FC236}">
                <a16:creationId xmlns:a16="http://schemas.microsoft.com/office/drawing/2014/main" id="{DE755A2C-D4B9-4B3E-A04F-6231A547406E}"/>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11674" b="11674"/>
          <a:stretch/>
        </p:blipFill>
        <p:spPr/>
      </p:pic>
      <p:pic>
        <p:nvPicPr>
          <p:cNvPr id="10" name="Рисунок 9">
            <a:extLst>
              <a:ext uri="{FF2B5EF4-FFF2-40B4-BE49-F238E27FC236}">
                <a16:creationId xmlns:a16="http://schemas.microsoft.com/office/drawing/2014/main" id="{BE248925-4AC9-41A7-8B23-FD0BC32F219C}"/>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t="10633" b="10633"/>
          <a:stretch/>
        </p:blipFill>
        <p:spPr/>
      </p:pic>
      <p:pic>
        <p:nvPicPr>
          <p:cNvPr id="1028" name="Picture 4" descr="https://st3.depositphotos.com/6962450/13203/i/1600/depositphotos_132039490-stock-photo-coat-of-arms-of-the.jpg"/>
          <p:cNvPicPr>
            <a:picLocks noGrp="1" noChangeAspect="1" noChangeArrowheads="1"/>
          </p:cNvPicPr>
          <p:nvPr>
            <p:ph type="pic" sz="quarter" idx="16"/>
          </p:nvPr>
        </p:nvPicPr>
        <p:blipFill>
          <a:blip r:embed="rId7" cstate="print">
            <a:extLst>
              <a:ext uri="{28A0092B-C50C-407E-A947-70E740481C1C}">
                <a14:useLocalDpi xmlns:a14="http://schemas.microsoft.com/office/drawing/2010/main" val="0"/>
              </a:ext>
            </a:extLst>
          </a:blip>
          <a:srcRect t="11735" b="11735"/>
          <a:stretch>
            <a:fillRect/>
          </a:stretch>
        </p:blipFill>
        <p:spPr bwMode="auto">
          <a:xfrm>
            <a:off x="9634508" y="1873593"/>
            <a:ext cx="1430337" cy="14804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aphicFrame>
        <p:nvGraphicFramePr>
          <p:cNvPr id="22" name="Объект 21"/>
          <p:cNvGraphicFramePr>
            <a:graphicFrameLocks noGrp="1"/>
          </p:cNvGraphicFramePr>
          <p:nvPr>
            <p:ph idx="1"/>
            <p:extLst>
              <p:ext uri="{D42A27DB-BD31-4B8C-83A1-F6EECF244321}">
                <p14:modId xmlns:p14="http://schemas.microsoft.com/office/powerpoint/2010/main" val="3826422104"/>
              </p:ext>
            </p:extLst>
          </p:nvPr>
        </p:nvGraphicFramePr>
        <p:xfrm>
          <a:off x="304801" y="4052888"/>
          <a:ext cx="2808288" cy="1193800"/>
        </p:xfrm>
        <a:graphic>
          <a:graphicData uri="http://schemas.openxmlformats.org/drawingml/2006/table">
            <a:tbl>
              <a:tblPr firstRow="1" bandRow="1">
                <a:tableStyleId>{5C22544A-7EE6-4342-B048-85BDC9FD1C3A}</a:tableStyleId>
              </a:tblPr>
              <a:tblGrid>
                <a:gridCol w="936096">
                  <a:extLst>
                    <a:ext uri="{9D8B030D-6E8A-4147-A177-3AD203B41FA5}">
                      <a16:colId xmlns:a16="http://schemas.microsoft.com/office/drawing/2014/main" val="20000"/>
                    </a:ext>
                  </a:extLst>
                </a:gridCol>
                <a:gridCol w="936096">
                  <a:extLst>
                    <a:ext uri="{9D8B030D-6E8A-4147-A177-3AD203B41FA5}">
                      <a16:colId xmlns:a16="http://schemas.microsoft.com/office/drawing/2014/main" val="20001"/>
                    </a:ext>
                  </a:extLst>
                </a:gridCol>
                <a:gridCol w="936096">
                  <a:extLst>
                    <a:ext uri="{9D8B030D-6E8A-4147-A177-3AD203B41FA5}">
                      <a16:colId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a:t>
                      </a:r>
                      <a:r>
                        <a:rPr lang="ru-RU" sz="800" dirty="0" smtClean="0"/>
                        <a:t>(млн. </a:t>
                      </a:r>
                      <a:r>
                        <a:rPr lang="ru-RU" sz="800" dirty="0"/>
                        <a:t>рублей)</a:t>
                      </a:r>
                    </a:p>
                  </a:txBody>
                  <a:tcPr/>
                </a:tc>
                <a:tc>
                  <a:txBody>
                    <a:bodyPr/>
                    <a:lstStyle/>
                    <a:p>
                      <a:pPr algn="ctr"/>
                      <a:r>
                        <a:rPr lang="ru-RU" sz="800" dirty="0"/>
                        <a:t>Численность населения на </a:t>
                      </a:r>
                      <a:r>
                        <a:rPr lang="ru-RU" sz="800" dirty="0" smtClean="0"/>
                        <a:t>01.01.2024          </a:t>
                      </a:r>
                      <a:r>
                        <a:rPr lang="ru-RU" sz="800" dirty="0"/>
                        <a:t>(тыс.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a16="http://schemas.microsoft.com/office/drawing/2014/main" val="10000"/>
                  </a:ext>
                </a:extLst>
              </a:tr>
              <a:tr h="370840">
                <a:tc>
                  <a:txBody>
                    <a:bodyPr/>
                    <a:lstStyle/>
                    <a:p>
                      <a:pPr algn="ctr"/>
                      <a:r>
                        <a:rPr lang="ru-RU" sz="1200" b="1" dirty="0" smtClean="0">
                          <a:solidFill>
                            <a:schemeClr val="tx1"/>
                          </a:solidFill>
                        </a:rPr>
                        <a:t>3 887,25</a:t>
                      </a:r>
                      <a:endParaRPr lang="ru-RU" sz="1200" b="1" dirty="0">
                        <a:solidFill>
                          <a:schemeClr val="tx1"/>
                        </a:solidFill>
                      </a:endParaRPr>
                    </a:p>
                  </a:txBody>
                  <a:tcPr/>
                </a:tc>
                <a:tc>
                  <a:txBody>
                    <a:bodyPr/>
                    <a:lstStyle/>
                    <a:p>
                      <a:pPr algn="ctr"/>
                      <a:r>
                        <a:rPr lang="ru-RU" sz="1200" b="1" dirty="0" smtClean="0">
                          <a:solidFill>
                            <a:schemeClr val="tx1"/>
                          </a:solidFill>
                        </a:rPr>
                        <a:t>111,759</a:t>
                      </a:r>
                      <a:endParaRPr lang="ru-RU" sz="1200" b="1" dirty="0">
                        <a:solidFill>
                          <a:schemeClr val="tx1"/>
                        </a:solidFill>
                      </a:endParaRPr>
                    </a:p>
                  </a:txBody>
                  <a:tcPr/>
                </a:tc>
                <a:tc>
                  <a:txBody>
                    <a:bodyPr/>
                    <a:lstStyle/>
                    <a:p>
                      <a:pPr algn="ctr"/>
                      <a:r>
                        <a:rPr lang="ru-RU" sz="1200" b="1" dirty="0" smtClean="0">
                          <a:solidFill>
                            <a:schemeClr val="tx1"/>
                          </a:solidFill>
                        </a:rPr>
                        <a:t>34,782</a:t>
                      </a:r>
                      <a:endParaRPr lang="ru-RU" sz="1200" b="1"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12" name="Объект 11"/>
          <p:cNvSpPr>
            <a:spLocks noGrp="1"/>
          </p:cNvSpPr>
          <p:nvPr>
            <p:ph idx="17"/>
          </p:nvPr>
        </p:nvSpPr>
        <p:spPr>
          <a:xfrm>
            <a:off x="541176" y="3539268"/>
            <a:ext cx="2571983" cy="495389"/>
          </a:xfrm>
        </p:spPr>
        <p:txBody>
          <a:bodyPr/>
          <a:lstStyle/>
          <a:p>
            <a:r>
              <a:rPr lang="ru-RU" dirty="0"/>
              <a:t>Городской округ Егорьевск</a:t>
            </a:r>
          </a:p>
        </p:txBody>
      </p:sp>
      <p:graphicFrame>
        <p:nvGraphicFramePr>
          <p:cNvPr id="24" name="Объект 23"/>
          <p:cNvGraphicFramePr>
            <a:graphicFrameLocks noGrp="1"/>
          </p:cNvGraphicFramePr>
          <p:nvPr>
            <p:ph idx="18"/>
            <p:extLst>
              <p:ext uri="{D42A27DB-BD31-4B8C-83A1-F6EECF244321}">
                <p14:modId xmlns:p14="http://schemas.microsoft.com/office/powerpoint/2010/main" val="1246121767"/>
              </p:ext>
            </p:extLst>
          </p:nvPr>
        </p:nvGraphicFramePr>
        <p:xfrm>
          <a:off x="3113091" y="4052888"/>
          <a:ext cx="2982909" cy="1193800"/>
        </p:xfrm>
        <a:graphic>
          <a:graphicData uri="http://schemas.openxmlformats.org/drawingml/2006/table">
            <a:tbl>
              <a:tblPr firstRow="1" bandRow="1">
                <a:tableStyleId>{5C22544A-7EE6-4342-B048-85BDC9FD1C3A}</a:tableStyleId>
              </a:tblPr>
              <a:tblGrid>
                <a:gridCol w="994303">
                  <a:extLst>
                    <a:ext uri="{9D8B030D-6E8A-4147-A177-3AD203B41FA5}">
                      <a16:colId xmlns:a16="http://schemas.microsoft.com/office/drawing/2014/main" val="20000"/>
                    </a:ext>
                  </a:extLst>
                </a:gridCol>
                <a:gridCol w="994303">
                  <a:extLst>
                    <a:ext uri="{9D8B030D-6E8A-4147-A177-3AD203B41FA5}">
                      <a16:colId xmlns:a16="http://schemas.microsoft.com/office/drawing/2014/main" val="20001"/>
                    </a:ext>
                  </a:extLst>
                </a:gridCol>
                <a:gridCol w="994303">
                  <a:extLst>
                    <a:ext uri="{9D8B030D-6E8A-4147-A177-3AD203B41FA5}">
                      <a16:colId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a:t>
                      </a:r>
                      <a:r>
                        <a:rPr lang="ru-RU" sz="800" dirty="0" smtClean="0"/>
                        <a:t>(млн. </a:t>
                      </a:r>
                      <a:r>
                        <a:rPr lang="ru-RU" sz="800" dirty="0"/>
                        <a:t>рублей)</a:t>
                      </a:r>
                    </a:p>
                  </a:txBody>
                  <a:tcPr/>
                </a:tc>
                <a:tc>
                  <a:txBody>
                    <a:bodyPr/>
                    <a:lstStyle/>
                    <a:p>
                      <a:pPr algn="ctr"/>
                      <a:r>
                        <a:rPr lang="ru-RU" sz="800" dirty="0"/>
                        <a:t>Численность населения на </a:t>
                      </a:r>
                      <a:r>
                        <a:rPr lang="ru-RU" sz="800" dirty="0" smtClean="0"/>
                        <a:t>01.01.2024                </a:t>
                      </a:r>
                      <a:r>
                        <a:rPr lang="ru-RU" sz="800" dirty="0"/>
                        <a:t>(тыс.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a16="http://schemas.microsoft.com/office/drawing/2014/main" val="10000"/>
                  </a:ext>
                </a:extLst>
              </a:tr>
              <a:tr h="370840">
                <a:tc>
                  <a:txBody>
                    <a:bodyPr/>
                    <a:lstStyle/>
                    <a:p>
                      <a:pPr algn="ctr"/>
                      <a:r>
                        <a:rPr lang="ru-RU" sz="1200" b="1" dirty="0" smtClean="0">
                          <a:solidFill>
                            <a:schemeClr val="tx1"/>
                          </a:solidFill>
                        </a:rPr>
                        <a:t>6 025,07</a:t>
                      </a:r>
                      <a:endParaRPr lang="ru-RU" sz="1200" b="1" dirty="0">
                        <a:solidFill>
                          <a:schemeClr val="tx1"/>
                        </a:solidFill>
                      </a:endParaRPr>
                    </a:p>
                  </a:txBody>
                  <a:tcPr/>
                </a:tc>
                <a:tc>
                  <a:txBody>
                    <a:bodyPr/>
                    <a:lstStyle/>
                    <a:p>
                      <a:pPr algn="ctr"/>
                      <a:r>
                        <a:rPr lang="ru-RU" sz="1200" b="1" dirty="0" smtClean="0">
                          <a:solidFill>
                            <a:schemeClr val="tx1"/>
                          </a:solidFill>
                        </a:rPr>
                        <a:t>118,129</a:t>
                      </a:r>
                      <a:endParaRPr lang="ru-RU" sz="1200" b="1" dirty="0">
                        <a:solidFill>
                          <a:schemeClr val="tx1"/>
                        </a:solidFill>
                      </a:endParaRPr>
                    </a:p>
                  </a:txBody>
                  <a:tcPr/>
                </a:tc>
                <a:tc>
                  <a:txBody>
                    <a:bodyPr/>
                    <a:lstStyle/>
                    <a:p>
                      <a:pPr algn="ctr"/>
                      <a:r>
                        <a:rPr lang="ru-RU" sz="1200" b="1" dirty="0" smtClean="0">
                          <a:solidFill>
                            <a:schemeClr val="tx1"/>
                          </a:solidFill>
                        </a:rPr>
                        <a:t>51,004</a:t>
                      </a:r>
                      <a:endParaRPr lang="ru-RU" sz="1200" b="1"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14" name="Объект 13"/>
          <p:cNvSpPr>
            <a:spLocks noGrp="1"/>
          </p:cNvSpPr>
          <p:nvPr>
            <p:ph idx="19"/>
          </p:nvPr>
        </p:nvSpPr>
        <p:spPr>
          <a:xfrm>
            <a:off x="3769567" y="3539268"/>
            <a:ext cx="2196991" cy="495389"/>
          </a:xfrm>
        </p:spPr>
        <p:txBody>
          <a:bodyPr/>
          <a:lstStyle/>
          <a:p>
            <a:r>
              <a:rPr lang="ru-RU" dirty="0"/>
              <a:t>Городской округ Ступино</a:t>
            </a:r>
          </a:p>
        </p:txBody>
      </p:sp>
      <p:graphicFrame>
        <p:nvGraphicFramePr>
          <p:cNvPr id="28" name="Объект 27"/>
          <p:cNvGraphicFramePr>
            <a:graphicFrameLocks noGrp="1"/>
          </p:cNvGraphicFramePr>
          <p:nvPr>
            <p:ph idx="20"/>
            <p:extLst>
              <p:ext uri="{D42A27DB-BD31-4B8C-83A1-F6EECF244321}">
                <p14:modId xmlns:p14="http://schemas.microsoft.com/office/powerpoint/2010/main" val="591275618"/>
              </p:ext>
            </p:extLst>
          </p:nvPr>
        </p:nvGraphicFramePr>
        <p:xfrm>
          <a:off x="6096000" y="4052888"/>
          <a:ext cx="2972973" cy="1193800"/>
        </p:xfrm>
        <a:graphic>
          <a:graphicData uri="http://schemas.openxmlformats.org/drawingml/2006/table">
            <a:tbl>
              <a:tblPr firstRow="1" bandRow="1">
                <a:tableStyleId>{5C22544A-7EE6-4342-B048-85BDC9FD1C3A}</a:tableStyleId>
              </a:tblPr>
              <a:tblGrid>
                <a:gridCol w="990991">
                  <a:extLst>
                    <a:ext uri="{9D8B030D-6E8A-4147-A177-3AD203B41FA5}">
                      <a16:colId xmlns:a16="http://schemas.microsoft.com/office/drawing/2014/main" val="20000"/>
                    </a:ext>
                  </a:extLst>
                </a:gridCol>
                <a:gridCol w="990991">
                  <a:extLst>
                    <a:ext uri="{9D8B030D-6E8A-4147-A177-3AD203B41FA5}">
                      <a16:colId xmlns:a16="http://schemas.microsoft.com/office/drawing/2014/main" val="20001"/>
                    </a:ext>
                  </a:extLst>
                </a:gridCol>
                <a:gridCol w="990991">
                  <a:extLst>
                    <a:ext uri="{9D8B030D-6E8A-4147-A177-3AD203B41FA5}">
                      <a16:colId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a:t>
                      </a:r>
                      <a:r>
                        <a:rPr lang="ru-RU" sz="800" dirty="0" smtClean="0"/>
                        <a:t>(млн. </a:t>
                      </a:r>
                      <a:r>
                        <a:rPr lang="ru-RU" sz="800" dirty="0"/>
                        <a:t>рублей)</a:t>
                      </a:r>
                    </a:p>
                  </a:txBody>
                  <a:tcPr/>
                </a:tc>
                <a:tc>
                  <a:txBody>
                    <a:bodyPr/>
                    <a:lstStyle/>
                    <a:p>
                      <a:pPr algn="ctr"/>
                      <a:r>
                        <a:rPr lang="ru-RU" sz="800" dirty="0"/>
                        <a:t>Численность населения на </a:t>
                      </a:r>
                      <a:r>
                        <a:rPr lang="ru-RU" sz="800" dirty="0" smtClean="0"/>
                        <a:t>01.01.2024               </a:t>
                      </a:r>
                      <a:r>
                        <a:rPr lang="ru-RU" sz="800" dirty="0"/>
                        <a:t>(тыс.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a16="http://schemas.microsoft.com/office/drawing/2014/main" val="10000"/>
                  </a:ext>
                </a:extLst>
              </a:tr>
              <a:tr h="370840">
                <a:tc>
                  <a:txBody>
                    <a:bodyPr/>
                    <a:lstStyle/>
                    <a:p>
                      <a:pPr algn="ctr"/>
                      <a:r>
                        <a:rPr lang="ru-RU" sz="1200" b="1" dirty="0" smtClean="0">
                          <a:solidFill>
                            <a:schemeClr val="tx1"/>
                          </a:solidFill>
                        </a:rPr>
                        <a:t>4 590,48</a:t>
                      </a:r>
                      <a:endParaRPr lang="ru-RU" sz="1200" b="1" dirty="0">
                        <a:solidFill>
                          <a:schemeClr val="tx1"/>
                        </a:solidFill>
                      </a:endParaRPr>
                    </a:p>
                  </a:txBody>
                  <a:tcPr/>
                </a:tc>
                <a:tc>
                  <a:txBody>
                    <a:bodyPr/>
                    <a:lstStyle/>
                    <a:p>
                      <a:pPr algn="ctr"/>
                      <a:r>
                        <a:rPr lang="ru-RU" sz="1200" b="1" dirty="0" smtClean="0">
                          <a:solidFill>
                            <a:schemeClr val="tx1"/>
                          </a:solidFill>
                        </a:rPr>
                        <a:t>160,755</a:t>
                      </a:r>
                      <a:endParaRPr lang="ru-RU" sz="1200" b="1" dirty="0">
                        <a:solidFill>
                          <a:schemeClr val="tx1"/>
                        </a:solidFill>
                      </a:endParaRPr>
                    </a:p>
                  </a:txBody>
                  <a:tcPr/>
                </a:tc>
                <a:tc>
                  <a:txBody>
                    <a:bodyPr/>
                    <a:lstStyle/>
                    <a:p>
                      <a:pPr algn="ctr"/>
                      <a:r>
                        <a:rPr lang="ru-RU" sz="1200" b="1" dirty="0" smtClean="0">
                          <a:solidFill>
                            <a:schemeClr val="tx1"/>
                          </a:solidFill>
                        </a:rPr>
                        <a:t>28,555</a:t>
                      </a:r>
                      <a:endParaRPr lang="ru-RU" sz="1200" b="1"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16" name="Объект 15"/>
          <p:cNvSpPr>
            <a:spLocks noGrp="1"/>
          </p:cNvSpPr>
          <p:nvPr>
            <p:ph idx="21"/>
          </p:nvPr>
        </p:nvSpPr>
        <p:spPr/>
        <p:txBody>
          <a:bodyPr/>
          <a:lstStyle/>
          <a:p>
            <a:r>
              <a:rPr lang="ru-RU" dirty="0"/>
              <a:t>Городской округ Воскресенск</a:t>
            </a:r>
          </a:p>
        </p:txBody>
      </p:sp>
      <p:graphicFrame>
        <p:nvGraphicFramePr>
          <p:cNvPr id="20" name="Объект 19"/>
          <p:cNvGraphicFramePr>
            <a:graphicFrameLocks noGrp="1"/>
          </p:cNvGraphicFramePr>
          <p:nvPr>
            <p:ph idx="22"/>
            <p:extLst>
              <p:ext uri="{D42A27DB-BD31-4B8C-83A1-F6EECF244321}">
                <p14:modId xmlns:p14="http://schemas.microsoft.com/office/powerpoint/2010/main" val="3672862767"/>
              </p:ext>
            </p:extLst>
          </p:nvPr>
        </p:nvGraphicFramePr>
        <p:xfrm>
          <a:off x="9069387" y="4052888"/>
          <a:ext cx="2768385" cy="1193800"/>
        </p:xfrm>
        <a:graphic>
          <a:graphicData uri="http://schemas.openxmlformats.org/drawingml/2006/table">
            <a:tbl>
              <a:tblPr firstRow="1" bandRow="1">
                <a:tableStyleId>{5C22544A-7EE6-4342-B048-85BDC9FD1C3A}</a:tableStyleId>
              </a:tblPr>
              <a:tblGrid>
                <a:gridCol w="922795">
                  <a:extLst>
                    <a:ext uri="{9D8B030D-6E8A-4147-A177-3AD203B41FA5}">
                      <a16:colId xmlns:a16="http://schemas.microsoft.com/office/drawing/2014/main" val="20000"/>
                    </a:ext>
                  </a:extLst>
                </a:gridCol>
                <a:gridCol w="1005332">
                  <a:extLst>
                    <a:ext uri="{9D8B030D-6E8A-4147-A177-3AD203B41FA5}">
                      <a16:colId xmlns:a16="http://schemas.microsoft.com/office/drawing/2014/main" val="20001"/>
                    </a:ext>
                  </a:extLst>
                </a:gridCol>
                <a:gridCol w="840258">
                  <a:extLst>
                    <a:ext uri="{9D8B030D-6E8A-4147-A177-3AD203B41FA5}">
                      <a16:colId xmlns:a16="http://schemas.microsoft.com/office/drawing/2014/main" val="20002"/>
                    </a:ext>
                  </a:extLst>
                </a:gridCol>
              </a:tblGrid>
              <a:tr h="370840">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 </a:t>
                      </a:r>
                      <a:r>
                        <a:rPr lang="ru-RU" sz="800" dirty="0" smtClean="0"/>
                        <a:t>(млн. </a:t>
                      </a:r>
                      <a:r>
                        <a:rPr lang="ru-RU" sz="800" dirty="0"/>
                        <a:t>рублей)</a:t>
                      </a:r>
                    </a:p>
                  </a:txBody>
                  <a:tcPr/>
                </a:tc>
                <a:tc>
                  <a:txBody>
                    <a:bodyPr/>
                    <a:lstStyle/>
                    <a:p>
                      <a:pPr algn="ctr"/>
                      <a:r>
                        <a:rPr lang="ru-RU" sz="800" dirty="0"/>
                        <a:t>Численность населения на </a:t>
                      </a:r>
                      <a:r>
                        <a:rPr lang="ru-RU" sz="800" dirty="0" smtClean="0"/>
                        <a:t>01.01.2024           </a:t>
                      </a:r>
                      <a:r>
                        <a:rPr lang="ru-RU" sz="800" dirty="0"/>
                        <a:t>(тыс. чел.)</a:t>
                      </a:r>
                    </a:p>
                  </a:txBody>
                  <a:tcPr/>
                </a:tc>
                <a:tc>
                  <a:txBody>
                    <a:bodyPr/>
                    <a:lstStyle/>
                    <a:p>
                      <a:pPr algn="ctr"/>
                      <a:r>
                        <a:rPr lang="ru-RU" sz="800" dirty="0"/>
                        <a:t>Налоговые</a:t>
                      </a:r>
                      <a:r>
                        <a:rPr lang="ru-RU" sz="800" baseline="0" dirty="0"/>
                        <a:t> и</a:t>
                      </a:r>
                      <a:endParaRPr lang="ru-RU" sz="800" dirty="0"/>
                    </a:p>
                    <a:p>
                      <a:pPr algn="ctr"/>
                      <a:r>
                        <a:rPr lang="ru-RU" sz="800" dirty="0"/>
                        <a:t>неналоговые доходы</a:t>
                      </a:r>
                    </a:p>
                    <a:p>
                      <a:pPr algn="ctr"/>
                      <a:r>
                        <a:rPr lang="ru-RU" sz="800" dirty="0"/>
                        <a:t>на душу населения (тыс. рублей)</a:t>
                      </a:r>
                    </a:p>
                  </a:txBody>
                  <a:tcPr/>
                </a:tc>
                <a:extLst>
                  <a:ext uri="{0D108BD9-81ED-4DB2-BD59-A6C34878D82A}">
                    <a16:rowId xmlns:a16="http://schemas.microsoft.com/office/drawing/2014/main" val="10000"/>
                  </a:ext>
                </a:extLst>
              </a:tr>
              <a:tr h="370840">
                <a:tc>
                  <a:txBody>
                    <a:bodyPr/>
                    <a:lstStyle/>
                    <a:p>
                      <a:pPr algn="ctr"/>
                      <a:r>
                        <a:rPr lang="ru-RU" sz="1200" b="1" dirty="0" smtClean="0">
                          <a:solidFill>
                            <a:schemeClr val="tx1"/>
                          </a:solidFill>
                        </a:rPr>
                        <a:t>8 581,02</a:t>
                      </a:r>
                      <a:endParaRPr lang="ru-RU" sz="1200" b="1" dirty="0">
                        <a:solidFill>
                          <a:schemeClr val="tx1"/>
                        </a:solidFill>
                      </a:endParaRPr>
                    </a:p>
                  </a:txBody>
                  <a:tcPr/>
                </a:tc>
                <a:tc>
                  <a:txBody>
                    <a:bodyPr/>
                    <a:lstStyle/>
                    <a:p>
                      <a:pPr algn="ctr"/>
                      <a:r>
                        <a:rPr lang="ru-RU" sz="1200" b="1" dirty="0" smtClean="0">
                          <a:solidFill>
                            <a:schemeClr val="tx1"/>
                          </a:solidFill>
                        </a:rPr>
                        <a:t>213,701</a:t>
                      </a:r>
                      <a:endParaRPr lang="ru-RU" sz="1200" b="1" dirty="0">
                        <a:solidFill>
                          <a:schemeClr val="tx1"/>
                        </a:solidFill>
                      </a:endParaRPr>
                    </a:p>
                  </a:txBody>
                  <a:tcPr/>
                </a:tc>
                <a:tc>
                  <a:txBody>
                    <a:bodyPr/>
                    <a:lstStyle/>
                    <a:p>
                      <a:pPr algn="ctr"/>
                      <a:r>
                        <a:rPr lang="ru-RU" sz="1200" b="1" dirty="0" smtClean="0">
                          <a:solidFill>
                            <a:schemeClr val="tx1"/>
                          </a:solidFill>
                        </a:rPr>
                        <a:t>40,154</a:t>
                      </a:r>
                      <a:endParaRPr lang="ru-RU" sz="1200" b="1"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18" name="Объект 17"/>
          <p:cNvSpPr>
            <a:spLocks noGrp="1"/>
          </p:cNvSpPr>
          <p:nvPr>
            <p:ph idx="23"/>
          </p:nvPr>
        </p:nvSpPr>
        <p:spPr/>
        <p:txBody>
          <a:bodyPr/>
          <a:lstStyle/>
          <a:p>
            <a:pPr>
              <a:spcBef>
                <a:spcPts val="0"/>
              </a:spcBef>
            </a:pPr>
            <a:r>
              <a:rPr lang="ru-RU" dirty="0"/>
              <a:t>городской округ</a:t>
            </a:r>
          </a:p>
          <a:p>
            <a:pPr>
              <a:lnSpc>
                <a:spcPct val="100000"/>
              </a:lnSpc>
              <a:spcBef>
                <a:spcPts val="0"/>
              </a:spcBef>
            </a:pPr>
            <a:r>
              <a:rPr lang="ru-RU" dirty="0"/>
              <a:t> КОЛОМНА</a:t>
            </a:r>
          </a:p>
        </p:txBody>
      </p:sp>
      <p:sp>
        <p:nvSpPr>
          <p:cNvPr id="4" name="Прямоугольник 3"/>
          <p:cNvSpPr/>
          <p:nvPr/>
        </p:nvSpPr>
        <p:spPr>
          <a:xfrm>
            <a:off x="1660849" y="5427697"/>
            <a:ext cx="10356980" cy="1138773"/>
          </a:xfrm>
          <a:prstGeom prst="rect">
            <a:avLst/>
          </a:prstGeom>
        </p:spPr>
        <p:txBody>
          <a:bodyPr wrap="square">
            <a:spAutoFit/>
          </a:bodyPr>
          <a:lstStyle/>
          <a:p>
            <a:endParaRPr lang="ru-RU" sz="1000" dirty="0">
              <a:solidFill>
                <a:prstClr val="black"/>
              </a:solidFill>
            </a:endParaRPr>
          </a:p>
          <a:p>
            <a:r>
              <a:rPr lang="ru-RU" sz="1000" dirty="0">
                <a:solidFill>
                  <a:prstClr val="black"/>
                </a:solidFill>
              </a:rPr>
              <a:t>*Численность населения на </a:t>
            </a:r>
            <a:r>
              <a:rPr lang="ru-RU" sz="1000" dirty="0" smtClean="0">
                <a:solidFill>
                  <a:prstClr val="black"/>
                </a:solidFill>
              </a:rPr>
              <a:t>01.01.2024</a:t>
            </a:r>
            <a:r>
              <a:rPr lang="en-US" sz="1000" dirty="0" smtClean="0">
                <a:solidFill>
                  <a:prstClr val="black"/>
                </a:solidFill>
              </a:rPr>
              <a:t>: </a:t>
            </a:r>
            <a:endParaRPr lang="ru-RU" sz="1000" dirty="0">
              <a:solidFill>
                <a:prstClr val="black"/>
              </a:solidFill>
            </a:endParaRPr>
          </a:p>
          <a:p>
            <a:r>
              <a:rPr lang="ru-RU" sz="1000" dirty="0">
                <a:solidFill>
                  <a:prstClr val="black"/>
                </a:solidFill>
              </a:rPr>
              <a:t>  </a:t>
            </a:r>
            <a:r>
              <a:rPr lang="en-US" sz="1000" dirty="0">
                <a:solidFill>
                  <a:srgbClr val="0072C7">
                    <a:lumMod val="75000"/>
                  </a:srgbClr>
                </a:solidFill>
              </a:rPr>
              <a:t>https://vk.cc/csmDPr</a:t>
            </a:r>
            <a:endParaRPr lang="ru-RU" sz="1000" dirty="0">
              <a:solidFill>
                <a:srgbClr val="0072C7">
                  <a:lumMod val="75000"/>
                </a:srgbClr>
              </a:solidFill>
            </a:endParaRPr>
          </a:p>
          <a:p>
            <a:r>
              <a:rPr lang="ru-RU" sz="1000" dirty="0">
                <a:solidFill>
                  <a:prstClr val="black"/>
                </a:solidFill>
              </a:rPr>
              <a:t>**Информация о налоговых и неналоговых доходах в разрезе муниципальных образований размещена на портале «Открытый бюджет МО» по ссылке</a:t>
            </a:r>
            <a:r>
              <a:rPr lang="en-US" sz="1000" dirty="0">
                <a:solidFill>
                  <a:prstClr val="black"/>
                </a:solidFill>
              </a:rPr>
              <a:t>:</a:t>
            </a:r>
          </a:p>
          <a:p>
            <a:r>
              <a:rPr lang="en-US" sz="1000" u="sng" dirty="0">
                <a:solidFill>
                  <a:srgbClr val="0072C7"/>
                </a:solidFill>
              </a:rPr>
              <a:t>https://budget.mosreg.ru/analitika/ispolnenie-byudjeta-subekta/sravnenie-po-osnovnym-parametram-ispolneniya-byudzhetov-municipalnyx-obrazovanij</a:t>
            </a:r>
            <a:endParaRPr lang="ru-RU" sz="1000" u="sng" dirty="0">
              <a:solidFill>
                <a:srgbClr val="0072C7"/>
              </a:solidFill>
            </a:endParaRPr>
          </a:p>
          <a:p>
            <a:endParaRPr lang="ru-RU" dirty="0">
              <a:solidFill>
                <a:prstClr val="black"/>
              </a:solidFill>
            </a:endParaRPr>
          </a:p>
        </p:txBody>
      </p:sp>
      <p:sp>
        <p:nvSpPr>
          <p:cNvPr id="5" name="Овал 4"/>
          <p:cNvSpPr/>
          <p:nvPr/>
        </p:nvSpPr>
        <p:spPr>
          <a:xfrm>
            <a:off x="326571" y="6158204"/>
            <a:ext cx="1380931" cy="6064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9775211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p:cNvSpPr>
            <a:spLocks noGrp="1"/>
          </p:cNvSpPr>
          <p:nvPr>
            <p:ph type="title"/>
          </p:nvPr>
        </p:nvSpPr>
        <p:spPr>
          <a:xfrm>
            <a:off x="515938" y="246621"/>
            <a:ext cx="11150600" cy="1193066"/>
          </a:xfrm>
        </p:spPr>
        <p:txBody>
          <a:bodyPr/>
          <a:lstStyle/>
          <a:p>
            <a:pPr algn="ctr"/>
            <a:r>
              <a:rPr lang="ru-RU" sz="1600" dirty="0">
                <a:hlinkClick r:id="rId2" action="ppaction://hlinksldjump"/>
              </a:rPr>
              <a:t>Информация о налоговых льготах и ставках налогов</a:t>
            </a:r>
            <a:br>
              <a:rPr lang="ru-RU" sz="1600" dirty="0">
                <a:hlinkClick r:id="rId2" action="ppaction://hlinksldjump"/>
              </a:rPr>
            </a:br>
            <a:r>
              <a:rPr lang="ru-RU" sz="1600" dirty="0"/>
              <a:t/>
            </a:r>
            <a:br>
              <a:rPr lang="ru-RU" sz="1600" dirty="0"/>
            </a:br>
            <a:r>
              <a:rPr lang="ru-RU" sz="1200" dirty="0"/>
              <a:t/>
            </a:r>
            <a:br>
              <a:rPr lang="ru-RU" sz="1200" dirty="0"/>
            </a:br>
            <a:r>
              <a:rPr lang="ru-RU" altLang="ru-RU" sz="1200" dirty="0">
                <a:solidFill>
                  <a:prstClr val="black"/>
                </a:solidFill>
                <a:latin typeface="Times New Roman" panose="02020603050405020304" pitchFamily="18" charset="0"/>
                <a:cs typeface="Times New Roman" panose="02020603050405020304" pitchFamily="18" charset="0"/>
              </a:rPr>
              <a:t> установленные представительными органами местного самоуправления </a:t>
            </a:r>
            <a:br>
              <a:rPr lang="ru-RU" altLang="ru-RU" sz="1200" dirty="0">
                <a:solidFill>
                  <a:prstClr val="black"/>
                </a:solidFill>
                <a:latin typeface="Times New Roman" panose="02020603050405020304" pitchFamily="18" charset="0"/>
                <a:cs typeface="Times New Roman" panose="02020603050405020304" pitchFamily="18" charset="0"/>
              </a:rPr>
            </a:br>
            <a:r>
              <a:rPr lang="ru-RU" altLang="ru-RU" sz="1200" dirty="0">
                <a:latin typeface="Times New Roman" panose="02020603050405020304" pitchFamily="18" charset="0"/>
                <a:cs typeface="Times New Roman" panose="02020603050405020304" pitchFamily="18" charset="0"/>
              </a:rPr>
              <a:t>На территории </a:t>
            </a:r>
            <a:r>
              <a:rPr lang="ru-RU" altLang="ru-RU" sz="1200" dirty="0">
                <a:solidFill>
                  <a:prstClr val="black"/>
                </a:solidFill>
                <a:latin typeface="Times New Roman" panose="02020603050405020304" pitchFamily="18" charset="0"/>
                <a:cs typeface="Times New Roman" panose="02020603050405020304" pitchFamily="18" charset="0"/>
              </a:rPr>
              <a:t>городского округа Воскресенск Московской области налоговые льготы </a:t>
            </a:r>
            <a:r>
              <a:rPr lang="ru-RU" altLang="ru-RU" sz="1200" dirty="0">
                <a:latin typeface="Times New Roman" panose="02020603050405020304" pitchFamily="18" charset="0"/>
                <a:cs typeface="Times New Roman" panose="02020603050405020304" pitchFamily="18" charset="0"/>
              </a:rPr>
              <a:t>предусмотрены отдельным категориям налогоплательщиков по налогу на имущество физических лиц и земельному  налогу</a:t>
            </a:r>
            <a:r>
              <a:rPr lang="ru-RU" altLang="ru-RU" sz="1200" b="0" i="1" dirty="0">
                <a:latin typeface="Times New Roman" panose="02020603050405020304" pitchFamily="18" charset="0"/>
                <a:cs typeface="Times New Roman" panose="02020603050405020304" pitchFamily="18" charset="0"/>
              </a:rPr>
              <a:t>. </a:t>
            </a:r>
            <a:endParaRPr lang="ru-RU" sz="1200" b="0" i="1" dirty="0"/>
          </a:p>
        </p:txBody>
      </p:sp>
      <p:sp>
        <p:nvSpPr>
          <p:cNvPr id="17" name="Объект 16"/>
          <p:cNvSpPr>
            <a:spLocks noGrp="1"/>
          </p:cNvSpPr>
          <p:nvPr>
            <p:ph idx="1"/>
          </p:nvPr>
        </p:nvSpPr>
        <p:spPr>
          <a:xfrm>
            <a:off x="338596" y="2876940"/>
            <a:ext cx="5388746" cy="2846648"/>
          </a:xfrm>
        </p:spPr>
        <p:txBody>
          <a:bodyPr/>
          <a:lstStyle/>
          <a:p>
            <a:pPr algn="just"/>
            <a:r>
              <a:rPr lang="ru-RU" altLang="ru-RU" b="1" dirty="0">
                <a:solidFill>
                  <a:prstClr val="black"/>
                </a:solidFill>
                <a:latin typeface="Times New Roman" panose="02020603050405020304" pitchFamily="18" charset="0"/>
                <a:cs typeface="Times New Roman" panose="02020603050405020304" pitchFamily="18" charset="0"/>
              </a:rPr>
              <a:t>Налоговые ставки и размеры налоговых льгот установлены решением Совета депутатов городского округа Воскресенск Московской области от 18.11.2019 № 52/6   (с изменениями от 27.02.2020 № 142/14, 22.05.2020 № 217/19, 29.10.2020 № 283/28, 25.02.2021 № 337/36, 22.12.2022 № 619/85, 27.10.2023 № 840/111, 18.06.2024 № </a:t>
            </a:r>
            <a:r>
              <a:rPr lang="ru-RU" altLang="ru-RU" b="1" dirty="0" smtClean="0">
                <a:solidFill>
                  <a:prstClr val="black"/>
                </a:solidFill>
                <a:latin typeface="Times New Roman" panose="02020603050405020304" pitchFamily="18" charset="0"/>
                <a:cs typeface="Times New Roman" panose="02020603050405020304" pitchFamily="18" charset="0"/>
              </a:rPr>
              <a:t>948/130, от 24.10.2024 № 32/4*)</a:t>
            </a:r>
            <a:r>
              <a:rPr lang="ru-RU" altLang="ru-RU" b="1" dirty="0" smtClean="0">
                <a:solidFill>
                  <a:srgbClr val="FF0000"/>
                </a:solidFill>
                <a:latin typeface="Times New Roman" panose="02020603050405020304" pitchFamily="18" charset="0"/>
                <a:cs typeface="Times New Roman" panose="02020603050405020304" pitchFamily="18" charset="0"/>
              </a:rPr>
              <a:t> </a:t>
            </a:r>
            <a:r>
              <a:rPr lang="ru-RU" altLang="ru-RU" b="1" dirty="0">
                <a:solidFill>
                  <a:prstClr val="black"/>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r>
              <a:rPr lang="ru-RU" altLang="ru-RU" b="1" dirty="0" smtClean="0">
                <a:solidFill>
                  <a:prstClr val="black"/>
                </a:solidFill>
                <a:latin typeface="Times New Roman" panose="02020603050405020304" pitchFamily="18" charset="0"/>
                <a:cs typeface="Times New Roman" panose="02020603050405020304" pitchFamily="18" charset="0"/>
              </a:rPr>
              <a:t>»</a:t>
            </a:r>
          </a:p>
          <a:p>
            <a:pPr algn="just"/>
            <a:r>
              <a:rPr lang="ru-RU" altLang="ru-RU" b="1" dirty="0" smtClean="0">
                <a:solidFill>
                  <a:prstClr val="black"/>
                </a:solidFill>
                <a:latin typeface="Times New Roman" panose="02020603050405020304" pitchFamily="18" charset="0"/>
                <a:cs typeface="Times New Roman" panose="02020603050405020304" pitchFamily="18" charset="0"/>
              </a:rPr>
              <a:t>*изменения от 24.10.2024 № 32/4 вступают в силу с 01.01.2025</a:t>
            </a:r>
            <a:endParaRPr lang="ru-RU" altLang="ru-RU" b="1" dirty="0">
              <a:solidFill>
                <a:prstClr val="black"/>
              </a:solidFill>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Ссылка на акт. версию</a:t>
            </a:r>
            <a:r>
              <a:rPr lang="ru-RU" b="1" u="sng"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b="1" u="sng" dirty="0">
                <a:solidFill>
                  <a:schemeClr val="accent2">
                    <a:lumMod val="75000"/>
                  </a:schemeClr>
                </a:solidFill>
                <a:latin typeface="Times New Roman" panose="02020603050405020304" pitchFamily="18" charset="0"/>
                <a:cs typeface="Times New Roman" panose="02020603050405020304" pitchFamily="18" charset="0"/>
              </a:rPr>
              <a:t>https://vos-mo.ru/regulatory/782356/</a:t>
            </a:r>
            <a:endParaRPr lang="ru-RU" b="1" u="sng"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solidFill>
                  <a:prstClr val="white"/>
                </a:solidFill>
              </a:rPr>
              <a:pPr/>
              <a:t>55</a:t>
            </a:fld>
            <a:endParaRPr lang="ru-RU" dirty="0">
              <a:solidFill>
                <a:prstClr val="white"/>
              </a:solidFill>
            </a:endParaRPr>
          </a:p>
        </p:txBody>
      </p:sp>
      <p:sp>
        <p:nvSpPr>
          <p:cNvPr id="18" name="Объект 17"/>
          <p:cNvSpPr>
            <a:spLocks noGrp="1"/>
          </p:cNvSpPr>
          <p:nvPr>
            <p:ph idx="15"/>
          </p:nvPr>
        </p:nvSpPr>
        <p:spPr>
          <a:xfrm>
            <a:off x="815546" y="1903728"/>
            <a:ext cx="3939390" cy="495389"/>
          </a:xfrm>
        </p:spPr>
        <p:txBody>
          <a:bodyPr/>
          <a:lstStyle/>
          <a:p>
            <a:r>
              <a:rPr lang="ru-RU" dirty="0"/>
              <a:t>Земельный налог</a:t>
            </a:r>
          </a:p>
        </p:txBody>
      </p:sp>
      <p:sp>
        <p:nvSpPr>
          <p:cNvPr id="19" name="Объект 18"/>
          <p:cNvSpPr>
            <a:spLocks noGrp="1"/>
          </p:cNvSpPr>
          <p:nvPr>
            <p:ph idx="19"/>
          </p:nvPr>
        </p:nvSpPr>
        <p:spPr>
          <a:xfrm>
            <a:off x="6493933" y="1986938"/>
            <a:ext cx="5545667" cy="2834508"/>
          </a:xfrm>
        </p:spPr>
        <p:txBody>
          <a:bodyPr/>
          <a:lstStyle/>
          <a:p>
            <a:pPr algn="just"/>
            <a:endParaRPr lang="ru-RU" altLang="ru-RU" b="1" dirty="0" smtClean="0">
              <a:solidFill>
                <a:prstClr val="black"/>
              </a:solidFill>
              <a:latin typeface="Times New Roman" panose="02020603050405020304" pitchFamily="18" charset="0"/>
              <a:cs typeface="Times New Roman" panose="02020603050405020304" pitchFamily="18" charset="0"/>
            </a:endParaRPr>
          </a:p>
          <a:p>
            <a:pPr algn="just"/>
            <a:r>
              <a:rPr lang="ru-RU" altLang="ru-RU" b="1" dirty="0" smtClean="0">
                <a:solidFill>
                  <a:prstClr val="black"/>
                </a:solidFill>
                <a:latin typeface="Times New Roman" panose="02020603050405020304" pitchFamily="18" charset="0"/>
                <a:cs typeface="Times New Roman" panose="02020603050405020304" pitchFamily="18" charset="0"/>
              </a:rPr>
              <a:t>Налоговые </a:t>
            </a:r>
            <a:r>
              <a:rPr lang="ru-RU" altLang="ru-RU" b="1" dirty="0">
                <a:solidFill>
                  <a:prstClr val="black"/>
                </a:solidFill>
                <a:latin typeface="Times New Roman" panose="02020603050405020304" pitchFamily="18" charset="0"/>
                <a:cs typeface="Times New Roman" panose="02020603050405020304" pitchFamily="18" charset="0"/>
              </a:rPr>
              <a:t>ставки и размеры налоговых льгот предусмотрены решением Совета депутатов городского округа Воскресенск  Московской области от 18.11.2019 г. №53/6 (с изменениями от 22.05.2020 № </a:t>
            </a:r>
            <a:r>
              <a:rPr lang="ru-RU" altLang="ru-RU" b="1" dirty="0" smtClean="0">
                <a:solidFill>
                  <a:prstClr val="black"/>
                </a:solidFill>
                <a:latin typeface="Times New Roman" panose="02020603050405020304" pitchFamily="18" charset="0"/>
                <a:cs typeface="Times New Roman" panose="02020603050405020304" pitchFamily="18" charset="0"/>
              </a:rPr>
              <a:t>218/19, от 24.10.2024 № 33/4*</a:t>
            </a:r>
            <a:r>
              <a:rPr lang="ru-RU" altLang="ru-RU" b="1" dirty="0" smtClean="0">
                <a:solidFill>
                  <a:srgbClr val="000000"/>
                </a:solidFill>
                <a:latin typeface="Times New Roman" panose="02020603050405020304" pitchFamily="18" charset="0"/>
                <a:cs typeface="Times New Roman" panose="02020603050405020304" pitchFamily="18" charset="0"/>
              </a:rPr>
              <a:t>)</a:t>
            </a:r>
            <a:r>
              <a:rPr lang="ru-RU" altLang="ru-RU" b="1" dirty="0" smtClean="0">
                <a:solidFill>
                  <a:srgbClr val="FF0000"/>
                </a:solidFill>
                <a:latin typeface="Times New Roman" panose="02020603050405020304" pitchFamily="18" charset="0"/>
                <a:cs typeface="Times New Roman" panose="02020603050405020304" pitchFamily="18" charset="0"/>
              </a:rPr>
              <a:t> </a:t>
            </a:r>
            <a:r>
              <a:rPr lang="ru-RU" altLang="ru-RU" b="1" dirty="0">
                <a:solidFill>
                  <a:prstClr val="black"/>
                </a:solidFill>
                <a:latin typeface="Times New Roman" panose="02020603050405020304" pitchFamily="18" charset="0"/>
                <a:cs typeface="Times New Roman" panose="02020603050405020304" pitchFamily="18" charset="0"/>
              </a:rPr>
              <a:t>«О налоге на имущество физических лиц на территории городского округа Воскресенск Московской области» </a:t>
            </a:r>
            <a:endParaRPr lang="ru-RU" altLang="ru-RU" b="1" dirty="0" smtClean="0">
              <a:solidFill>
                <a:prstClr val="black"/>
              </a:solidFill>
              <a:latin typeface="Times New Roman" panose="02020603050405020304" pitchFamily="18" charset="0"/>
              <a:cs typeface="Times New Roman" panose="02020603050405020304" pitchFamily="18" charset="0"/>
            </a:endParaRPr>
          </a:p>
          <a:p>
            <a:pPr lvl="0" algn="just"/>
            <a:r>
              <a:rPr lang="ru-RU" altLang="ru-RU" b="1" dirty="0" smtClean="0">
                <a:solidFill>
                  <a:prstClr val="black"/>
                </a:solidFill>
                <a:latin typeface="Times New Roman" panose="02020603050405020304" pitchFamily="18" charset="0"/>
                <a:cs typeface="Times New Roman" panose="02020603050405020304" pitchFamily="18" charset="0"/>
              </a:rPr>
              <a:t>* </a:t>
            </a:r>
            <a:r>
              <a:rPr lang="ru-RU" altLang="ru-RU" b="1" dirty="0">
                <a:solidFill>
                  <a:prstClr val="black"/>
                </a:solidFill>
                <a:latin typeface="Times New Roman" panose="02020603050405020304" pitchFamily="18" charset="0"/>
                <a:cs typeface="Times New Roman" panose="02020603050405020304" pitchFamily="18" charset="0"/>
              </a:rPr>
              <a:t>изменения от 24.10.2024 № </a:t>
            </a:r>
            <a:r>
              <a:rPr lang="ru-RU" altLang="ru-RU" b="1" dirty="0" smtClean="0">
                <a:solidFill>
                  <a:prstClr val="black"/>
                </a:solidFill>
                <a:latin typeface="Times New Roman" panose="02020603050405020304" pitchFamily="18" charset="0"/>
                <a:cs typeface="Times New Roman" panose="02020603050405020304" pitchFamily="18" charset="0"/>
              </a:rPr>
              <a:t>33/4 </a:t>
            </a:r>
            <a:r>
              <a:rPr lang="ru-RU" altLang="ru-RU" b="1" dirty="0">
                <a:solidFill>
                  <a:prstClr val="black"/>
                </a:solidFill>
                <a:latin typeface="Times New Roman" panose="02020603050405020304" pitchFamily="18" charset="0"/>
                <a:cs typeface="Times New Roman" panose="02020603050405020304" pitchFamily="18" charset="0"/>
              </a:rPr>
              <a:t>вступают в силу </a:t>
            </a:r>
            <a:r>
              <a:rPr lang="ru-RU" altLang="ru-RU" b="1" dirty="0" smtClean="0">
                <a:solidFill>
                  <a:prstClr val="black"/>
                </a:solidFill>
                <a:latin typeface="Times New Roman" panose="02020603050405020304" pitchFamily="18" charset="0"/>
                <a:cs typeface="Times New Roman" panose="02020603050405020304" pitchFamily="18" charset="0"/>
              </a:rPr>
              <a:t>с 01.01.2025</a:t>
            </a:r>
            <a:endParaRPr lang="ru-RU" altLang="ru-RU" b="1" dirty="0">
              <a:solidFill>
                <a:prstClr val="black"/>
              </a:solidFill>
              <a:latin typeface="Times New Roman" panose="02020603050405020304" pitchFamily="18" charset="0"/>
              <a:cs typeface="Times New Roman" panose="02020603050405020304" pitchFamily="18" charset="0"/>
            </a:endParaRPr>
          </a:p>
          <a:p>
            <a:pPr>
              <a:lnSpc>
                <a:spcPct val="100000"/>
              </a:lnSpc>
            </a:pPr>
            <a:r>
              <a:rPr lang="ru-RU" b="1" dirty="0">
                <a:latin typeface="Times New Roman" panose="02020603050405020304" pitchFamily="18" charset="0"/>
                <a:cs typeface="Times New Roman" panose="02020603050405020304" pitchFamily="18" charset="0"/>
              </a:rPr>
              <a:t>Ссылка на акт. версию</a:t>
            </a:r>
            <a:r>
              <a:rPr lang="ru-RU" b="1" u="sng" dirty="0">
                <a:solidFill>
                  <a:schemeClr val="accent2">
                    <a:lumMod val="75000"/>
                  </a:schemeClr>
                </a:solidFill>
                <a:latin typeface="Times New Roman" panose="02020603050405020304" pitchFamily="18" charset="0"/>
                <a:cs typeface="Times New Roman" panose="02020603050405020304" pitchFamily="18" charset="0"/>
              </a:rPr>
              <a:t> </a:t>
            </a:r>
            <a:r>
              <a:rPr lang="en-US" altLang="ru-RU" b="1" dirty="0" smtClean="0">
                <a:solidFill>
                  <a:srgbClr val="FF0000"/>
                </a:solidFill>
                <a:latin typeface="Times New Roman" panose="02020603050405020304" pitchFamily="18" charset="0"/>
                <a:cs typeface="Times New Roman" panose="02020603050405020304" pitchFamily="18" charset="0"/>
                <a:hlinkClick r:id="rId3"/>
              </a:rPr>
              <a:t>https</a:t>
            </a:r>
            <a:r>
              <a:rPr lang="en-US" altLang="ru-RU" b="1" dirty="0">
                <a:solidFill>
                  <a:srgbClr val="FF0000"/>
                </a:solidFill>
                <a:latin typeface="Times New Roman" panose="02020603050405020304" pitchFamily="18" charset="0"/>
                <a:cs typeface="Times New Roman" panose="02020603050405020304" pitchFamily="18" charset="0"/>
                <a:hlinkClick r:id="rId3"/>
              </a:rPr>
              <a:t>://vos-mo.ru/regulatory/782357</a:t>
            </a:r>
            <a:r>
              <a:rPr lang="en-US" altLang="ru-RU" b="1" dirty="0" smtClean="0">
                <a:solidFill>
                  <a:srgbClr val="FF0000"/>
                </a:solidFill>
                <a:latin typeface="Times New Roman" panose="02020603050405020304" pitchFamily="18" charset="0"/>
                <a:cs typeface="Times New Roman" panose="02020603050405020304" pitchFamily="18" charset="0"/>
                <a:hlinkClick r:id="rId3"/>
              </a:rPr>
              <a:t>/</a:t>
            </a:r>
            <a:endParaRPr lang="ru-RU" altLang="ru-RU" b="1" dirty="0" smtClean="0">
              <a:solidFill>
                <a:srgbClr val="FF0000"/>
              </a:solidFill>
              <a:latin typeface="Times New Roman" panose="02020603050405020304" pitchFamily="18" charset="0"/>
              <a:cs typeface="Times New Roman" panose="02020603050405020304" pitchFamily="18" charset="0"/>
            </a:endParaRPr>
          </a:p>
          <a:p>
            <a:endParaRPr lang="ru-RU" dirty="0"/>
          </a:p>
        </p:txBody>
      </p:sp>
      <p:sp>
        <p:nvSpPr>
          <p:cNvPr id="20" name="Объект 19"/>
          <p:cNvSpPr>
            <a:spLocks noGrp="1"/>
          </p:cNvSpPr>
          <p:nvPr>
            <p:ph idx="20"/>
          </p:nvPr>
        </p:nvSpPr>
        <p:spPr/>
        <p:txBody>
          <a:bodyPr/>
          <a:lstStyle/>
          <a:p>
            <a:r>
              <a:rPr lang="ru-RU" dirty="0"/>
              <a:t>Налог на имущество физических лиц</a:t>
            </a:r>
          </a:p>
        </p:txBody>
      </p:sp>
      <p:pic>
        <p:nvPicPr>
          <p:cNvPr id="23" name="Рисунок 22"/>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6727" r="16727"/>
          <a:stretch>
            <a:fillRect/>
          </a:stretch>
        </p:blipFill>
        <p:spPr>
          <a:xfrm>
            <a:off x="387178" y="5943935"/>
            <a:ext cx="1433384" cy="819330"/>
          </a:xfrm>
        </p:spPr>
      </p:pic>
      <p:pic>
        <p:nvPicPr>
          <p:cNvPr id="24" name="Рисунок 23"/>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6772" r="16772"/>
          <a:stretch>
            <a:fillRect/>
          </a:stretch>
        </p:blipFill>
        <p:spPr/>
      </p:pic>
      <p:pic>
        <p:nvPicPr>
          <p:cNvPr id="25" name="Рисунок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2788" y="1779373"/>
            <a:ext cx="708455" cy="757881"/>
          </a:xfrm>
          <a:prstGeom prst="rect">
            <a:avLst/>
          </a:prstGeom>
        </p:spPr>
      </p:pic>
    </p:spTree>
    <p:extLst>
      <p:ext uri="{BB962C8B-B14F-4D97-AF65-F5344CB8AC3E}">
        <p14:creationId xmlns:p14="http://schemas.microsoft.com/office/powerpoint/2010/main" val="2386883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lstStyle/>
          <a:p>
            <a:pPr algn="ctr"/>
            <a:r>
              <a:rPr lang="ru-RU" dirty="0"/>
              <a:t>Земельный налог</a:t>
            </a:r>
          </a:p>
        </p:txBody>
      </p:sp>
      <p:pic>
        <p:nvPicPr>
          <p:cNvPr id="13" name="Объект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87" y="3511826"/>
            <a:ext cx="4098829" cy="3346174"/>
          </a:xfrm>
        </p:spPr>
      </p:pic>
      <p:sp>
        <p:nvSpPr>
          <p:cNvPr id="4" name="Номер слайда 3"/>
          <p:cNvSpPr>
            <a:spLocks noGrp="1"/>
          </p:cNvSpPr>
          <p:nvPr>
            <p:ph type="sldNum" sz="quarter" idx="12"/>
          </p:nvPr>
        </p:nvSpPr>
        <p:spPr/>
        <p:txBody>
          <a:bodyPr/>
          <a:lstStyle/>
          <a:p>
            <a:fld id="{9EC71654-96A5-4280-94F3-931C61A9F92C}" type="slidenum">
              <a:rPr lang="ru-RU" smtClean="0">
                <a:solidFill>
                  <a:prstClr val="white"/>
                </a:solidFill>
              </a:rPr>
              <a:pPr/>
              <a:t>56</a:t>
            </a:fld>
            <a:endParaRPr lang="ru-RU" dirty="0">
              <a:solidFill>
                <a:prstClr val="white"/>
              </a:solidFill>
            </a:endParaRPr>
          </a:p>
        </p:txBody>
      </p:sp>
      <p:sp>
        <p:nvSpPr>
          <p:cNvPr id="5" name="Объект 4"/>
          <p:cNvSpPr>
            <a:spLocks noGrp="1"/>
          </p:cNvSpPr>
          <p:nvPr>
            <p:ph idx="15"/>
          </p:nvPr>
        </p:nvSpPr>
        <p:spPr/>
        <p:txBody>
          <a:bodyPr/>
          <a:lstStyle/>
          <a:p>
            <a:pPr algn="l"/>
            <a:r>
              <a:rPr lang="ru-RU" dirty="0"/>
              <a:t>Земельный налог с физических лиц</a:t>
            </a:r>
          </a:p>
        </p:txBody>
      </p:sp>
      <p:sp>
        <p:nvSpPr>
          <p:cNvPr id="6" name="Объект 5"/>
          <p:cNvSpPr>
            <a:spLocks noGrp="1"/>
          </p:cNvSpPr>
          <p:nvPr>
            <p:ph idx="19"/>
          </p:nvPr>
        </p:nvSpPr>
        <p:spPr>
          <a:xfrm>
            <a:off x="7327918" y="1850968"/>
            <a:ext cx="4074002" cy="1660858"/>
          </a:xfrm>
        </p:spPr>
        <p:txBody>
          <a:bodyPr/>
          <a:lstStyle/>
          <a:p>
            <a:r>
              <a:rPr lang="ru-RU" dirty="0"/>
              <a:t>Действуют льготы, установленные статьей 395 Налогового кодекса Российской Федерации, а также дополнительные льготы, установленные решением Совета депутатов городского округа Воскресенск Московской области от 18.11.2019 № 52/6(с изменениями)</a:t>
            </a:r>
          </a:p>
          <a:p>
            <a:r>
              <a:rPr lang="ru-RU" dirty="0"/>
              <a:t>«О земельном налоге на территории городского округа Воскресенск Московской области»</a:t>
            </a:r>
          </a:p>
          <a:p>
            <a:endParaRPr lang="ru-RU" dirty="0"/>
          </a:p>
        </p:txBody>
      </p:sp>
      <p:sp>
        <p:nvSpPr>
          <p:cNvPr id="7" name="Объект 6"/>
          <p:cNvSpPr>
            <a:spLocks noGrp="1"/>
          </p:cNvSpPr>
          <p:nvPr>
            <p:ph idx="20"/>
          </p:nvPr>
        </p:nvSpPr>
        <p:spPr>
          <a:xfrm>
            <a:off x="7624999" y="5103410"/>
            <a:ext cx="3445566" cy="495389"/>
          </a:xfrm>
        </p:spPr>
        <p:txBody>
          <a:bodyPr/>
          <a:lstStyle/>
          <a:p>
            <a:r>
              <a:rPr lang="ru-RU" dirty="0"/>
              <a:t>Земельный налог с юридических лиц</a:t>
            </a:r>
          </a:p>
        </p:txBody>
      </p:sp>
      <p:pic>
        <p:nvPicPr>
          <p:cNvPr id="10" name="Рисунок 9"/>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7811" r="17811"/>
          <a:stretch>
            <a:fillRect/>
          </a:stretch>
        </p:blipFill>
        <p:spPr/>
      </p:pic>
      <p:pic>
        <p:nvPicPr>
          <p:cNvPr id="11" name="Рисунок 10"/>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7895" r="17895"/>
          <a:stretch>
            <a:fillRect/>
          </a:stretch>
        </p:blipFill>
        <p:spPr/>
      </p:pic>
      <p:sp>
        <p:nvSpPr>
          <p:cNvPr id="14" name="Прямоугольник 13"/>
          <p:cNvSpPr/>
          <p:nvPr/>
        </p:nvSpPr>
        <p:spPr>
          <a:xfrm>
            <a:off x="225287" y="2729948"/>
            <a:ext cx="6374296" cy="6891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a:solidFill>
                  <a:prstClr val="black"/>
                </a:solidFill>
              </a:rPr>
              <a:t>В размерах от 0,3 % до 1,5% от кадастровой стоимости земельного участка в зависимости от категории земель и вида разрешенного использования</a:t>
            </a:r>
          </a:p>
        </p:txBody>
      </p:sp>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835" y="2389786"/>
            <a:ext cx="5579165" cy="2275520"/>
          </a:xfrm>
          <a:prstGeom prst="rect">
            <a:avLst/>
          </a:prstGeom>
        </p:spPr>
      </p:pic>
    </p:spTree>
    <p:extLst>
      <p:ext uri="{BB962C8B-B14F-4D97-AF65-F5344CB8AC3E}">
        <p14:creationId xmlns:p14="http://schemas.microsoft.com/office/powerpoint/2010/main" val="3853746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57</a:t>
            </a:fld>
            <a:endParaRPr lang="en-US" dirty="0">
              <a:solidFill>
                <a:prstClr val="white"/>
              </a:solidFill>
            </a:endParaRPr>
          </a:p>
        </p:txBody>
      </p:sp>
      <p:sp>
        <p:nvSpPr>
          <p:cNvPr id="3" name="Объект 2"/>
          <p:cNvSpPr>
            <a:spLocks noGrp="1"/>
          </p:cNvSpPr>
          <p:nvPr>
            <p:ph idx="1"/>
          </p:nvPr>
        </p:nvSpPr>
        <p:spPr>
          <a:xfrm>
            <a:off x="471549" y="964489"/>
            <a:ext cx="10837862" cy="4291091"/>
          </a:xfrm>
        </p:spPr>
        <p:txBody>
          <a:bodyPr>
            <a:normAutofit fontScale="92500" lnSpcReduction="10000"/>
          </a:bodyPr>
          <a:lstStyle/>
          <a:p>
            <a:pPr marL="0" indent="0">
              <a:buNone/>
            </a:pPr>
            <a:r>
              <a:rPr lang="ru-RU" sz="1400" b="1" dirty="0">
                <a:latin typeface="Times New Roman" panose="02020603050405020304" pitchFamily="18" charset="0"/>
                <a:cs typeface="Times New Roman" panose="02020603050405020304" pitchFamily="18" charset="0"/>
              </a:rPr>
              <a:t>0,3 процента от кадастровой стоимости в отношении земельных участков:</a:t>
            </a:r>
          </a:p>
          <a:p>
            <a:pPr marL="0" indent="0">
              <a:buNone/>
            </a:pPr>
            <a:r>
              <a:rPr lang="ru-RU" sz="1400" dirty="0">
                <a:latin typeface="Times New Roman" panose="02020603050405020304" pitchFamily="18" charset="0"/>
                <a:cs typeface="Times New Roman" panose="02020603050405020304" pitchFamily="18" charset="0"/>
              </a:rPr>
              <a:t>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a:t>
            </a:r>
          </a:p>
          <a:p>
            <a:pPr marL="0" indent="0" algn="just">
              <a:buNone/>
            </a:pPr>
            <a:r>
              <a:rPr lang="ru-RU" sz="1400" dirty="0">
                <a:latin typeface="Times New Roman" panose="02020603050405020304" pitchFamily="18" charset="0"/>
                <a:cs typeface="Times New Roman" panose="02020603050405020304" pitchFamily="18" charset="0"/>
              </a:rPr>
              <a:t>занятых жилищным фондом и объектами инженерной инфраструктуры жилищно-коммунального комплекса (за исключением доли в праве на земельный участок, приходящейся на объект, не относящийся к жилищному фонду и объектам инженерной инфраструктуры жилищно-коммунального комплекса) или приобретенных (предоставленных) для жилищного строительства (за исключением земельных участков, приобретенных (предоставленных) для индивидуального жилищного строительства, используемых в предпринимательской деятельности);</a:t>
            </a:r>
          </a:p>
          <a:p>
            <a:pPr marL="0" indent="0" algn="just">
              <a:buNone/>
            </a:pPr>
            <a:r>
              <a:rPr lang="ru-RU" sz="1400" dirty="0">
                <a:latin typeface="Times New Roman" panose="02020603050405020304" pitchFamily="18" charset="0"/>
                <a:cs typeface="Times New Roman" panose="02020603050405020304" pitchFamily="18" charset="0"/>
              </a:rPr>
              <a:t>не используемых в предпринимательской деятельности и приобретенных (предоставленных) физическими лицами для ведения личного подсобного хозяйства, садоводства или огородничества, а также земельных участков общего пользования, предусмотренных Федеральным законом от 29 июля 2017 года N 217-ФЗ "О ведении гражданами садоводства и огородничества для собственных нужд и о внесении изменений в отдельные законодательные акты Российской Федерации";</a:t>
            </a:r>
          </a:p>
          <a:p>
            <a:pPr marL="0" indent="0" algn="just">
              <a:buNone/>
            </a:pPr>
            <a:r>
              <a:rPr lang="ru-RU" sz="1400" dirty="0">
                <a:latin typeface="Times New Roman" panose="02020603050405020304" pitchFamily="18" charset="0"/>
                <a:cs typeface="Times New Roman" panose="02020603050405020304" pitchFamily="18" charset="0"/>
              </a:rPr>
              <a:t>ограниченных в обороте в соответствии с законодательством Российской Федерации, предоставленных для обеспечения обороны, безопасности и таможенных нужд.</a:t>
            </a:r>
          </a:p>
          <a:p>
            <a:pPr marL="0" indent="0" algn="just">
              <a:buNone/>
            </a:pPr>
            <a:r>
              <a:rPr lang="ru-RU" sz="1400" b="1" dirty="0">
                <a:latin typeface="Times New Roman" panose="02020603050405020304" pitchFamily="18" charset="0"/>
                <a:cs typeface="Times New Roman" panose="02020603050405020304" pitchFamily="18" charset="0"/>
              </a:rPr>
              <a:t>0,5 процентов в отношении </a:t>
            </a:r>
            <a:r>
              <a:rPr lang="ru-RU" sz="1400" b="1" dirty="0" smtClean="0">
                <a:latin typeface="Times New Roman" panose="02020603050405020304" pitchFamily="18" charset="0"/>
                <a:cs typeface="Times New Roman" panose="02020603050405020304" pitchFamily="18" charset="0"/>
              </a:rPr>
              <a:t>земельных </a:t>
            </a:r>
            <a:r>
              <a:rPr lang="ru-RU" sz="1400" b="1" dirty="0">
                <a:latin typeface="Times New Roman" panose="02020603050405020304" pitchFamily="18" charset="0"/>
                <a:cs typeface="Times New Roman" panose="02020603050405020304" pitchFamily="18" charset="0"/>
              </a:rPr>
              <a:t>участков, </a:t>
            </a:r>
            <a:r>
              <a:rPr lang="ru-RU" sz="1400" dirty="0" smtClean="0">
                <a:latin typeface="Times New Roman" panose="02020603050405020304" pitchFamily="18" charset="0"/>
                <a:cs typeface="Times New Roman" panose="02020603050405020304" pitchFamily="18" charset="0"/>
              </a:rPr>
              <a:t>предназначенных для строительства (размещения) гаражей (индивидуальных и в составе гаражных кооперативов), а также гаражно-строительным кооперативам и физическим лицам в гаражно-строительных кооперативах и используемых в соответствии с видом разрешенного использования.</a:t>
            </a:r>
            <a:endParaRPr lang="ru-RU" sz="1400" dirty="0">
              <a:latin typeface="Times New Roman" panose="02020603050405020304" pitchFamily="18" charset="0"/>
              <a:cs typeface="Times New Roman" panose="02020603050405020304" pitchFamily="18" charset="0"/>
            </a:endParaRPr>
          </a:p>
          <a:p>
            <a:pPr marL="0" indent="0">
              <a:buNone/>
            </a:pPr>
            <a:r>
              <a:rPr lang="ru-RU" sz="1400" b="1" dirty="0" smtClean="0">
                <a:latin typeface="Times New Roman" panose="02020603050405020304" pitchFamily="18" charset="0"/>
                <a:cs typeface="Times New Roman" panose="02020603050405020304" pitchFamily="18" charset="0"/>
              </a:rPr>
              <a:t>1,5 </a:t>
            </a:r>
            <a:r>
              <a:rPr lang="ru-RU" sz="1400" b="1" dirty="0">
                <a:latin typeface="Times New Roman" panose="02020603050405020304" pitchFamily="18" charset="0"/>
                <a:cs typeface="Times New Roman" panose="02020603050405020304" pitchFamily="18" charset="0"/>
              </a:rPr>
              <a:t>процента в отношении прочих земельных участков, в том числе:</a:t>
            </a:r>
          </a:p>
          <a:p>
            <a:pPr marL="0" indent="0" algn="just">
              <a:buNone/>
            </a:pPr>
            <a:r>
              <a:rPr lang="ru-RU" sz="1400" dirty="0">
                <a:latin typeface="Times New Roman" panose="02020603050405020304" pitchFamily="18" charset="0"/>
                <a:cs typeface="Times New Roman" panose="02020603050405020304" pitchFamily="18" charset="0"/>
              </a:rPr>
              <a:t>отнесенных к землям сельскохозяйственного назначения или к землям в составе зон сельскохозяйственного использования в населенных пунктах городского округа Воскресенск, но не используемых для сельскохозяйственного производства и (или) используемых не по целевому назначению.</a:t>
            </a:r>
          </a:p>
          <a:p>
            <a:pPr marL="0" indent="0" algn="just">
              <a:lnSpc>
                <a:spcPct val="100000"/>
              </a:lnSpc>
              <a:spcBef>
                <a:spcPts val="0"/>
              </a:spcBef>
              <a:spcAft>
                <a:spcPts val="0"/>
              </a:spcAft>
              <a:buNone/>
            </a:pP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15000"/>
              </a:lnSpc>
              <a:spcAft>
                <a:spcPts val="0"/>
              </a:spcAft>
              <a:buNone/>
            </a:pP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ru-RU" sz="1400" b="1"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a:xfrm>
            <a:off x="195072" y="0"/>
            <a:ext cx="11881518" cy="838200"/>
          </a:xfrm>
        </p:spPr>
        <p:txBody>
          <a:bodyPr>
            <a:normAutofit fontScale="90000"/>
          </a:bodyPr>
          <a:lstStyle/>
          <a:p>
            <a:pPr algn="ctr"/>
            <a:r>
              <a:rPr lang="ru-RU" sz="1300" dirty="0">
                <a:solidFill>
                  <a:schemeClr val="accent2">
                    <a:lumMod val="75000"/>
                  </a:schemeClr>
                </a:solidFill>
                <a:latin typeface="Times New Roman" panose="02020603050405020304" pitchFamily="18" charset="0"/>
                <a:cs typeface="Times New Roman" panose="02020603050405020304" pitchFamily="18" charset="0"/>
              </a:rPr>
              <a:t>Ставки об уплате земельного налога (</a:t>
            </a: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решение Совета депутатов городского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округа Воскресенск Московской области от 18.11.2019 № 52/6 «о земельном налоге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на территории городского округа Воскресенск московской области </a:t>
            </a:r>
            <a:br>
              <a:rPr lang="ru-RU" altLang="ru-RU" sz="13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300" dirty="0">
                <a:solidFill>
                  <a:schemeClr val="accent2">
                    <a:lumMod val="75000"/>
                  </a:schemeClr>
                </a:solidFill>
                <a:latin typeface="Times New Roman" panose="02020603050405020304" pitchFamily="18" charset="0"/>
                <a:cs typeface="Times New Roman" panose="02020603050405020304" pitchFamily="18" charset="0"/>
              </a:rPr>
              <a:t>(с изменениями</a:t>
            </a:r>
            <a:r>
              <a:rPr lang="ru-RU" sz="1300" dirty="0">
                <a:solidFill>
                  <a:schemeClr val="accent2">
                    <a:lumMod val="75000"/>
                  </a:schemeClr>
                </a:solidFill>
                <a:latin typeface="Times New Roman" panose="02020603050405020304" pitchFamily="18" charset="0"/>
                <a:cs typeface="Times New Roman" panose="02020603050405020304" pitchFamily="18" charset="0"/>
              </a:rPr>
              <a:t> от 27.02.2020 № 142/14, 22.05.2020 № 217/19, 29.10.2020 № 283/28, 25.02.2021 № 337/36, </a:t>
            </a:r>
            <a:r>
              <a:rPr lang="ru-RU" sz="1300" dirty="0" smtClean="0">
                <a:solidFill>
                  <a:schemeClr val="accent2">
                    <a:lumMod val="75000"/>
                  </a:schemeClr>
                </a:solidFill>
                <a:latin typeface="Times New Roman" panose="02020603050405020304" pitchFamily="18" charset="0"/>
                <a:cs typeface="Times New Roman" panose="02020603050405020304" pitchFamily="18" charset="0"/>
              </a:rPr>
              <a:t/>
            </a:r>
            <a:br>
              <a:rPr lang="ru-RU" sz="1300" dirty="0" smtClean="0">
                <a:solidFill>
                  <a:schemeClr val="accent2">
                    <a:lumMod val="75000"/>
                  </a:schemeClr>
                </a:solidFill>
                <a:latin typeface="Times New Roman" panose="02020603050405020304" pitchFamily="18" charset="0"/>
                <a:cs typeface="Times New Roman" panose="02020603050405020304" pitchFamily="18" charset="0"/>
              </a:rPr>
            </a:br>
            <a:r>
              <a:rPr lang="ru-RU" sz="1300" dirty="0" smtClean="0">
                <a:solidFill>
                  <a:schemeClr val="accent2">
                    <a:lumMod val="75000"/>
                  </a:schemeClr>
                </a:solidFill>
                <a:latin typeface="Times New Roman" panose="02020603050405020304" pitchFamily="18" charset="0"/>
                <a:cs typeface="Times New Roman" panose="02020603050405020304" pitchFamily="18" charset="0"/>
              </a:rPr>
              <a:t>22.12.2022 </a:t>
            </a:r>
            <a:r>
              <a:rPr lang="ru-RU" sz="1300" dirty="0">
                <a:solidFill>
                  <a:schemeClr val="accent2">
                    <a:lumMod val="75000"/>
                  </a:schemeClr>
                </a:solidFill>
                <a:latin typeface="Times New Roman" panose="02020603050405020304" pitchFamily="18" charset="0"/>
                <a:cs typeface="Times New Roman" panose="02020603050405020304" pitchFamily="18" charset="0"/>
              </a:rPr>
              <a:t>№ 619/85, 27.10.2023 № </a:t>
            </a:r>
            <a:r>
              <a:rPr lang="ru-RU" sz="1300" dirty="0" smtClean="0">
                <a:solidFill>
                  <a:schemeClr val="accent2">
                    <a:lumMod val="75000"/>
                  </a:schemeClr>
                </a:solidFill>
                <a:latin typeface="Times New Roman" panose="02020603050405020304" pitchFamily="18" charset="0"/>
                <a:cs typeface="Times New Roman" panose="02020603050405020304" pitchFamily="18" charset="0"/>
              </a:rPr>
              <a:t>840/111, 18.06.2024 № 948/130)</a:t>
            </a:r>
            <a:endParaRPr lang="ru-RU" sz="13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461639" y="6285390"/>
            <a:ext cx="1278384" cy="5060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1026" name="Picture 2" descr="https://abmrsk.ru/wp-content/uploads/2019/10/f24df0b7978ef430410d738c496225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240" y="5029170"/>
            <a:ext cx="1669002" cy="1566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f7.mirkvartir.me/journal/markup/89ef75a9-f153-42be-827c-94202f0c4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448" y="5084063"/>
            <a:ext cx="4261282" cy="147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5195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58</a:t>
            </a:fld>
            <a:endParaRPr lang="en-US" dirty="0">
              <a:solidFill>
                <a:prstClr val="white"/>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3238557091"/>
              </p:ext>
            </p:extLst>
          </p:nvPr>
        </p:nvGraphicFramePr>
        <p:xfrm>
          <a:off x="529389" y="1058779"/>
          <a:ext cx="11211507" cy="5049166"/>
        </p:xfrm>
        <a:graphic>
          <a:graphicData uri="http://schemas.openxmlformats.org/drawingml/2006/table">
            <a:tbl>
              <a:tblPr firstRow="1" firstCol="1" bandRow="1"/>
              <a:tblGrid>
                <a:gridCol w="7111273">
                  <a:extLst>
                    <a:ext uri="{9D8B030D-6E8A-4147-A177-3AD203B41FA5}">
                      <a16:colId xmlns:a16="http://schemas.microsoft.com/office/drawing/2014/main" val="20001"/>
                    </a:ext>
                  </a:extLst>
                </a:gridCol>
                <a:gridCol w="1316726">
                  <a:extLst>
                    <a:ext uri="{9D8B030D-6E8A-4147-A177-3AD203B41FA5}">
                      <a16:colId xmlns:a16="http://schemas.microsoft.com/office/drawing/2014/main" val="20002"/>
                    </a:ext>
                  </a:extLst>
                </a:gridCol>
                <a:gridCol w="979714">
                  <a:extLst>
                    <a:ext uri="{9D8B030D-6E8A-4147-A177-3AD203B41FA5}">
                      <a16:colId xmlns:a16="http://schemas.microsoft.com/office/drawing/2014/main" val="20003"/>
                    </a:ext>
                  </a:extLst>
                </a:gridCol>
                <a:gridCol w="1803794">
                  <a:extLst>
                    <a:ext uri="{9D8B030D-6E8A-4147-A177-3AD203B41FA5}">
                      <a16:colId xmlns:a16="http://schemas.microsoft.com/office/drawing/2014/main" val="20004"/>
                    </a:ext>
                  </a:extLst>
                </a:gridCol>
              </a:tblGrid>
              <a:tr h="1768642">
                <a:tc>
                  <a:txBody>
                    <a:bodyPr/>
                    <a:lstStyle/>
                    <a:p>
                      <a:pPr algn="ctr">
                        <a:lnSpc>
                          <a:spcPct val="107000"/>
                        </a:lnSpc>
                        <a:spcAft>
                          <a:spcPts val="0"/>
                        </a:spcAft>
                      </a:pPr>
                      <a:r>
                        <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lang="ru-RU" altLang="ru-RU" sz="1400" b="1" dirty="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a:t>
                      </a: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840/111, 18.06.2024 № 948/130)</a:t>
                      </a:r>
                      <a:endPar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3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a:t>
                      </a:r>
                      <a:r>
                        <a:rPr lang="ru-RU" sz="13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3299 </a:t>
                      </a:r>
                    </a:p>
                    <a:p>
                      <a:pPr algn="ctr">
                        <a:lnSpc>
                          <a:spcPct val="107000"/>
                        </a:lnSpc>
                        <a:spcAft>
                          <a:spcPts val="0"/>
                        </a:spcAft>
                      </a:pPr>
                      <a:r>
                        <a:rPr lang="ru-RU" sz="13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21.09.2021 №4494)</a:t>
                      </a:r>
                      <a:r>
                        <a:rPr lang="ru-RU" sz="13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659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Налогоплательщикам-организациям</a:t>
                      </a:r>
                      <a:endParaRPr lang="ru-RU" sz="14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276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 , </a:t>
                      </a:r>
                      <a:r>
                        <a:rPr lang="ru-RU" sz="1200" b="0" dirty="0">
                          <a:effectLst/>
                          <a:latin typeface="Times New Roman" panose="02020603050405020304" pitchFamily="18" charset="0"/>
                          <a:ea typeface="Calibri" panose="020F0502020204030204" pitchFamily="34" charset="0"/>
                          <a:cs typeface="Times New Roman" panose="02020603050405020304" pitchFamily="18" charset="0"/>
                        </a:rPr>
                        <a:t>в отношении земельных участков, расположенных на территории городского округа Воскресенск Московской</a:t>
                      </a:r>
                      <a:r>
                        <a:rPr lang="ru-RU" sz="1200" b="0" baseline="0" dirty="0">
                          <a:effectLst/>
                          <a:latin typeface="Times New Roman" panose="02020603050405020304" pitchFamily="18" charset="0"/>
                          <a:ea typeface="Calibri" panose="020F0502020204030204" pitchFamily="34" charset="0"/>
                          <a:cs typeface="Times New Roman" panose="02020603050405020304" pitchFamily="18" charset="0"/>
                        </a:rPr>
                        <a:t> области и предоставленных для непосредственного выполнения возложенных на них функций:</a:t>
                      </a:r>
                      <a:endParaRPr lang="ru-RU"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255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Органы местного самоуправления городского округа Воскресенск Московской области </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822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Муниципальные учреждения городского округа Воскресенск Московской области</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30 692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28 158,0</a:t>
                      </a: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26</a:t>
                      </a:r>
                      <a:r>
                        <a:rPr lang="ru-RU" sz="1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800,0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8189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Государственные бюджетные учреждения Московской области, вид деятельности которых направлен на сопровождение оформления права собственности Московской области на объекты недвижимости, включая земельные участки</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276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50%:</a:t>
                      </a: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81358">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Организации, осуществляющие свою деятельность на территории городского округа Воскресенск Московской области в сфере организации отдыха детей и их оздоровления, включенные в реестр организаций отдыха детей и их оздоровления в</a:t>
                      </a:r>
                      <a:r>
                        <a:rPr lang="ru-RU" sz="1200" baseline="0" dirty="0">
                          <a:effectLst/>
                          <a:latin typeface="Times New Roman" panose="02020603050405020304" pitchFamily="18" charset="0"/>
                          <a:ea typeface="Calibri" panose="020F0502020204030204" pitchFamily="34" charset="0"/>
                          <a:cs typeface="Times New Roman" panose="02020603050405020304" pitchFamily="18" charset="0"/>
                        </a:rPr>
                        <a:t> Московской области, в части уплаты земельного налога за земельные участки, на которых расположены указанные объекты.</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218</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219</a:t>
                      </a:r>
                      <a:endParaRPr lang="ru-RU" sz="1200" dirty="0">
                        <a:latin typeface="Times New Roman" panose="02020603050405020304" pitchFamily="18"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219</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63" marR="36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Заголовок 3"/>
          <p:cNvSpPr>
            <a:spLocks noGrp="1"/>
          </p:cNvSpPr>
          <p:nvPr>
            <p:ph type="title"/>
          </p:nvPr>
        </p:nvSpPr>
        <p:spPr>
          <a:xfrm>
            <a:off x="854000" y="85344"/>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b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 московской области </a:t>
            </a:r>
            <a:r>
              <a:rPr lang="ru-RU" sz="1600" dirty="0">
                <a:solidFill>
                  <a:schemeClr val="accent2">
                    <a:lumMod val="75000"/>
                  </a:schemeClr>
                </a:solidFill>
                <a:latin typeface="Times New Roman" panose="02020603050405020304" pitchFamily="18" charset="0"/>
                <a:cs typeface="Times New Roman" panose="02020603050405020304" pitchFamily="18" charset="0"/>
              </a:rPr>
              <a:t>(тыс.рублей)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7332751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59</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1300942474"/>
              </p:ext>
            </p:extLst>
          </p:nvPr>
        </p:nvGraphicFramePr>
        <p:xfrm>
          <a:off x="258639" y="722057"/>
          <a:ext cx="11777851" cy="5203297"/>
        </p:xfrm>
        <a:graphic>
          <a:graphicData uri="http://schemas.openxmlformats.org/drawingml/2006/table">
            <a:tbl>
              <a:tblPr firstRow="1" firstCol="1" bandRow="1"/>
              <a:tblGrid>
                <a:gridCol w="7373135">
                  <a:extLst>
                    <a:ext uri="{9D8B030D-6E8A-4147-A177-3AD203B41FA5}">
                      <a16:colId xmlns:a16="http://schemas.microsoft.com/office/drawing/2014/main" val="20000"/>
                    </a:ext>
                  </a:extLst>
                </a:gridCol>
                <a:gridCol w="1511422">
                  <a:extLst>
                    <a:ext uri="{9D8B030D-6E8A-4147-A177-3AD203B41FA5}">
                      <a16:colId xmlns:a16="http://schemas.microsoft.com/office/drawing/2014/main" val="20001"/>
                    </a:ext>
                  </a:extLst>
                </a:gridCol>
                <a:gridCol w="1147561">
                  <a:extLst>
                    <a:ext uri="{9D8B030D-6E8A-4147-A177-3AD203B41FA5}">
                      <a16:colId xmlns:a16="http://schemas.microsoft.com/office/drawing/2014/main" val="20002"/>
                    </a:ext>
                  </a:extLst>
                </a:gridCol>
                <a:gridCol w="1745733">
                  <a:extLst>
                    <a:ext uri="{9D8B030D-6E8A-4147-A177-3AD203B41FA5}">
                      <a16:colId xmlns:a16="http://schemas.microsoft.com/office/drawing/2014/main" val="20003"/>
                    </a:ext>
                  </a:extLst>
                </a:gridCol>
              </a:tblGrid>
              <a:tr h="207194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3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(Решение Совета депутатов городского округа Воскресенск Московской области от 18.11.2019 № 52/6 «</a:t>
                      </a:r>
                      <a:r>
                        <a:rPr lang="ru-RU" altLang="ru-RU" sz="1300" b="1" dirty="0" smtClean="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3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3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18.06.2024 № 948/130)</a:t>
                      </a:r>
                      <a:endParaRPr lang="ru-RU" sz="1300" b="1" dirty="0" smtClean="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5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ru-RU" sz="1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3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 3299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3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21.09.2021 № 4494) </a:t>
                      </a:r>
                      <a:endParaRPr kumimoji="0" lang="ru-RU" sz="13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0879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00340">
                <a:tc>
                  <a:txBody>
                    <a:bodyPr/>
                    <a:lstStyle/>
                    <a:p>
                      <a:pPr>
                        <a:lnSpc>
                          <a:spcPct val="107000"/>
                        </a:lnSpc>
                        <a:spcAft>
                          <a:spcPts val="0"/>
                        </a:spcAft>
                      </a:pPr>
                      <a:r>
                        <a:rPr lang="ru-RU" sz="11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lang="ru-RU" sz="1100" kern="1200" dirty="0">
                          <a:solidFill>
                            <a:schemeClr val="tx1"/>
                          </a:solidFill>
                          <a:effectLst/>
                          <a:latin typeface="Times New Roman" panose="02020603050405020304" pitchFamily="18" charset="0"/>
                          <a:ea typeface="+mn-ea"/>
                          <a:cs typeface="Times New Roman" panose="02020603050405020304" pitchFamily="18" charset="0"/>
                        </a:rPr>
                        <a:t>в виде освобождения  </a:t>
                      </a:r>
                      <a:r>
                        <a:rPr lang="ru-RU" sz="1100" dirty="0">
                          <a:effectLst/>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-Героев Советского Союза, Героев Российской Федерации, полных кавалеров ордена Славы и их вдов;</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инвалидов I и II групп инвалидности; - инвалидов с детства, детей-инвалидов;</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1 077</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1 049</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1 025</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947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ветеранов и инвалидов Великой Отечественной войны, а также ветеранов и инвалидов боевых действий;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509</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512</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513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8939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физических лиц, имеющих право на получение социальной поддержки в соответствии с Законом Российской Федерации "О социальной защите граждан, подвергшихся воздействию радиации вследствие катастрофы на Чернобыльской АЭС" (в редакции Закона Российской Федерации от 18 июня 1992 года N 3061-1), в соответствии с Федеральным законом от 26 ноября 1998 года N 175-ФЗ "О социальной защите граждан Российской Федерации, подвергшихся воздействию радиации вследствие аварии в 1957 году на производственном объединении "Маяк" и сбросов радиоактивных отходов в реку Теча" и в соответствии с Федеральным законом от 10 января 2002 года N 2-ФЗ "О социальных гарантиях гражданам, подвергшимся радиационному воздействию вследствие ядерных испытаний на Семипалатинском полигоне";</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89</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90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524816" y="0"/>
            <a:ext cx="11150600" cy="676275"/>
          </a:xfrm>
        </p:spPr>
        <p:txBody>
          <a:bodyPr>
            <a:normAutofit/>
          </a:bodyPr>
          <a:lstStyle/>
          <a:p>
            <a:pPr algn="ctr"/>
            <a:r>
              <a:rPr lang="ru-RU" sz="14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a:t>
            </a:r>
          </a:p>
        </p:txBody>
      </p:sp>
    </p:spTree>
    <p:extLst>
      <p:ext uri="{BB962C8B-B14F-4D97-AF65-F5344CB8AC3E}">
        <p14:creationId xmlns:p14="http://schemas.microsoft.com/office/powerpoint/2010/main" val="3039522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5892" r="15892"/>
          <a:stretch>
            <a:fillRect/>
          </a:stretch>
        </p:blipFill>
        <p:spPr>
          <a:xfrm>
            <a:off x="9535298" y="1732071"/>
            <a:ext cx="1425146" cy="979564"/>
          </a:xfrm>
        </p:spPr>
      </p:pic>
      <p:sp>
        <p:nvSpPr>
          <p:cNvPr id="2" name="Заголовок 1">
            <a:extLst>
              <a:ext uri="{FF2B5EF4-FFF2-40B4-BE49-F238E27FC236}">
                <a16:creationId xmlns:a16="http://schemas.microsoft.com/office/drawing/2014/main" id="{A1BB985D-7833-4E74-AA1C-E9A4BC3CC6D1}"/>
              </a:ext>
            </a:extLst>
          </p:cNvPr>
          <p:cNvSpPr>
            <a:spLocks noGrp="1"/>
          </p:cNvSpPr>
          <p:nvPr>
            <p:ph type="title"/>
          </p:nvPr>
        </p:nvSpPr>
        <p:spPr/>
        <p:txBody>
          <a:bodyPr rtlCol="0"/>
          <a:lstStyle/>
          <a:p>
            <a:pPr algn="ctr" rtl="0"/>
            <a:r>
              <a:rPr lang="ru-RU" dirty="0">
                <a:hlinkClick r:id="rId4" action="ppaction://hlinksldjump"/>
              </a:rPr>
              <a:t>Описание административно-территориального деления Воскресенска </a:t>
            </a:r>
            <a:endParaRPr lang="ru-RU" dirty="0"/>
          </a:p>
        </p:txBody>
      </p:sp>
      <p:sp>
        <p:nvSpPr>
          <p:cNvPr id="3" name="Объект 2">
            <a:extLst>
              <a:ext uri="{FF2B5EF4-FFF2-40B4-BE49-F238E27FC236}">
                <a16:creationId xmlns:a16="http://schemas.microsoft.com/office/drawing/2014/main" id="{09548D1D-2547-44FC-BACD-2BCD769E2662}"/>
              </a:ext>
            </a:extLst>
          </p:cNvPr>
          <p:cNvSpPr>
            <a:spLocks noGrp="1"/>
          </p:cNvSpPr>
          <p:nvPr>
            <p:ph idx="1"/>
          </p:nvPr>
        </p:nvSpPr>
        <p:spPr>
          <a:xfrm>
            <a:off x="219126" y="3207025"/>
            <a:ext cx="3445566" cy="2897562"/>
          </a:xfrm>
        </p:spPr>
        <p:txBody>
          <a:bodyPr rtlCol="0">
            <a:noAutofit/>
          </a:bodyPr>
          <a:lstStyle/>
          <a:p>
            <a:pPr algn="just"/>
            <a:r>
              <a:rPr lang="ru-RU" sz="900" dirty="0"/>
              <a:t>С 1708 года Московская губерния делилась на 17 уездов, а сам уезд на волости. В те годы по территории нынешнего Воскресенска проходила граница Коломенского и Бронницкого уездов.</a:t>
            </a:r>
          </a:p>
          <a:p>
            <a:pPr algn="just"/>
            <a:r>
              <a:rPr lang="ru-RU" sz="900" dirty="0"/>
              <a:t>Такое административное деление продолжалось до 1929 года. В июне вышло постановление ВЦИК об образовании на территории РСФСР административно-территориальных объединений краевого и областного значения. Документ вступил в силу 1 октября 1929 года. Эта дата и считается официальной датой образования Московской области. Интересен тот факт, что изначально правительство образовало центрально - промышленную область в составе Тульской, Тверской, Рязанской и Московской областей, но позже отказалось от такого громоздкого и ненужного административного деления.</a:t>
            </a:r>
          </a:p>
          <a:p>
            <a:pPr algn="just"/>
            <a:r>
              <a:rPr lang="ru-RU" sz="900" dirty="0"/>
              <a:t>В июле 1929 года вышло постановление правительства об образовании на территории Московской области 10 округов и 144 районов. В августе 1929 года в каждом из них прошли съезды местного самоуправления, на которых были установлены границы и созданы органы власти. В пристанционном поселке Воскресенск и селе Виноградово (бывшее Алешино) также определили границы. Два района Воскресенский и Виноградовский на протяжении почти 30 лет существовали независимо друг от друга и лишь 1 января 1958 года объединились в один Воскресенский.</a:t>
            </a:r>
          </a:p>
          <a:p>
            <a:pPr algn="just"/>
            <a:endParaRPr lang="ru-RU" sz="900" dirty="0"/>
          </a:p>
          <a:p>
            <a:pPr algn="just"/>
            <a:endParaRPr lang="ru-RU" sz="900" dirty="0"/>
          </a:p>
          <a:p>
            <a:pPr algn="just"/>
            <a:endParaRPr lang="ru-RU" sz="900" dirty="0"/>
          </a:p>
        </p:txBody>
      </p:sp>
      <p:pic>
        <p:nvPicPr>
          <p:cNvPr id="22" name="Рисунок 21">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54" r="2354"/>
          <a:stretch>
            <a:fillRect/>
          </a:stretch>
        </p:blipFill>
        <p:spPr/>
      </p:pic>
      <p:sp>
        <p:nvSpPr>
          <p:cNvPr id="6" name="Объект 5">
            <a:extLst>
              <a:ext uri="{FF2B5EF4-FFF2-40B4-BE49-F238E27FC236}">
                <a16:creationId xmlns:a16="http://schemas.microsoft.com/office/drawing/2014/main" id="{5CD639B0-7991-4B2B-9E50-32064EB91255}"/>
              </a:ext>
            </a:extLst>
          </p:cNvPr>
          <p:cNvSpPr>
            <a:spLocks noGrp="1"/>
          </p:cNvSpPr>
          <p:nvPr>
            <p:ph idx="14"/>
          </p:nvPr>
        </p:nvSpPr>
        <p:spPr/>
        <p:txBody>
          <a:bodyPr rtlCol="0">
            <a:normAutofit fontScale="77500" lnSpcReduction="20000"/>
          </a:bodyPr>
          <a:lstStyle/>
          <a:p>
            <a:pPr algn="just"/>
            <a:r>
              <a:rPr lang="ru-RU" sz="1400" dirty="0"/>
              <a:t>В 2019 году на основании Закона Московской области от 18.04.2019 №57/2019-ОЗ «Об организации местного самоуправления на территории Воскресенского муниципального района» объединить территории городского поселения Белоозерский, городского поселения Воскресенск, городского поселения Хорлово, городского поселения им. Цюрупы, сельского поселения Ашитковское, сельского поселения Фединское (далее – поселения) без изменения границ Воскресенского муниципального района.</a:t>
            </a:r>
          </a:p>
          <a:p>
            <a:pPr algn="just"/>
            <a:r>
              <a:rPr lang="ru-RU" sz="1400" dirty="0"/>
              <a:t>В состав территории Воскресенского муниципального района входят территории города, рабочих поселков и сельских населенных пунктов, не являющихся муниципальными образованиями.</a:t>
            </a:r>
          </a:p>
          <a:p>
            <a:pPr algn="just"/>
            <a:r>
              <a:rPr lang="ru-RU" sz="1400" dirty="0"/>
              <a:t>Наделить муниципальное образование, образованное путем вышеуказанного изменения состава территории Воскресенского муниципального района, статусом городского округа (далее – городской округ Воскресенск).</a:t>
            </a:r>
          </a:p>
        </p:txBody>
      </p:sp>
      <p:sp>
        <p:nvSpPr>
          <p:cNvPr id="7" name="Объект 6">
            <a:extLst>
              <a:ext uri="{FF2B5EF4-FFF2-40B4-BE49-F238E27FC236}">
                <a16:creationId xmlns:a16="http://schemas.microsoft.com/office/drawing/2014/main" id="{2E37A9B0-8DFC-4474-9F0A-612E661EF4EC}"/>
              </a:ext>
            </a:extLst>
          </p:cNvPr>
          <p:cNvSpPr>
            <a:spLocks noGrp="1"/>
          </p:cNvSpPr>
          <p:nvPr>
            <p:ph idx="15"/>
          </p:nvPr>
        </p:nvSpPr>
        <p:spPr/>
        <p:txBody>
          <a:bodyPr rtlCol="0"/>
          <a:lstStyle/>
          <a:p>
            <a:pPr rtl="0"/>
            <a:r>
              <a:rPr lang="ru-RU" dirty="0"/>
              <a:t>ИСТОРИЯ Образования</a:t>
            </a:r>
          </a:p>
        </p:txBody>
      </p:sp>
      <p:sp>
        <p:nvSpPr>
          <p:cNvPr id="8" name="Объект 7">
            <a:extLst>
              <a:ext uri="{FF2B5EF4-FFF2-40B4-BE49-F238E27FC236}">
                <a16:creationId xmlns:a16="http://schemas.microsoft.com/office/drawing/2014/main" id="{D78F2DCC-A50E-40A1-81F9-70371D4AA42F}"/>
              </a:ext>
            </a:extLst>
          </p:cNvPr>
          <p:cNvSpPr>
            <a:spLocks noGrp="1"/>
          </p:cNvSpPr>
          <p:nvPr>
            <p:ph idx="16"/>
          </p:nvPr>
        </p:nvSpPr>
        <p:spPr/>
        <p:txBody>
          <a:bodyPr rtlCol="0"/>
          <a:lstStyle/>
          <a:p>
            <a:pPr rtl="0"/>
            <a:r>
              <a:rPr lang="ru-RU" dirty="0"/>
              <a:t>Преобразование района в городской округ</a:t>
            </a:r>
          </a:p>
        </p:txBody>
      </p:sp>
      <p:pic>
        <p:nvPicPr>
          <p:cNvPr id="10" name="Рисунок 9"/>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6463" r="16463"/>
          <a:stretch>
            <a:fillRect/>
          </a:stretch>
        </p:blipFill>
        <p:spPr>
          <a:xfrm>
            <a:off x="1285103" y="1732071"/>
            <a:ext cx="1371600" cy="979564"/>
          </a:xfr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104586"/>
            <a:ext cx="1997612" cy="753413"/>
          </a:xfrm>
          <a:prstGeom prst="rect">
            <a:avLst/>
          </a:prstGeom>
        </p:spPr>
      </p:pic>
      <p:sp>
        <p:nvSpPr>
          <p:cNvPr id="9" name="Овал 8"/>
          <p:cNvSpPr/>
          <p:nvPr/>
        </p:nvSpPr>
        <p:spPr>
          <a:xfrm>
            <a:off x="11352362" y="6392173"/>
            <a:ext cx="353683" cy="2846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rgbClr val="2C567A"/>
                </a:solidFill>
              </a:rPr>
              <a:t>6</a:t>
            </a:r>
            <a:endParaRPr lang="ru-RU" sz="1000" dirty="0">
              <a:solidFill>
                <a:srgbClr val="2C567A"/>
              </a:solidFill>
            </a:endParaRPr>
          </a:p>
        </p:txBody>
      </p:sp>
    </p:spTree>
    <p:extLst>
      <p:ext uri="{BB962C8B-B14F-4D97-AF65-F5344CB8AC3E}">
        <p14:creationId xmlns:p14="http://schemas.microsoft.com/office/powerpoint/2010/main" val="4602692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60</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584185071"/>
              </p:ext>
            </p:extLst>
          </p:nvPr>
        </p:nvGraphicFramePr>
        <p:xfrm>
          <a:off x="278705" y="941152"/>
          <a:ext cx="11778917" cy="5250284"/>
        </p:xfrm>
        <a:graphic>
          <a:graphicData uri="http://schemas.openxmlformats.org/drawingml/2006/table">
            <a:tbl>
              <a:tblPr firstRow="1" firstCol="1" bandRow="1"/>
              <a:tblGrid>
                <a:gridCol w="7976295">
                  <a:extLst>
                    <a:ext uri="{9D8B030D-6E8A-4147-A177-3AD203B41FA5}">
                      <a16:colId xmlns:a16="http://schemas.microsoft.com/office/drawing/2014/main" val="20000"/>
                    </a:ext>
                  </a:extLst>
                </a:gridCol>
                <a:gridCol w="1303867">
                  <a:extLst>
                    <a:ext uri="{9D8B030D-6E8A-4147-A177-3AD203B41FA5}">
                      <a16:colId xmlns:a16="http://schemas.microsoft.com/office/drawing/2014/main" val="20001"/>
                    </a:ext>
                  </a:extLst>
                </a:gridCol>
                <a:gridCol w="1158917">
                  <a:extLst>
                    <a:ext uri="{9D8B030D-6E8A-4147-A177-3AD203B41FA5}">
                      <a16:colId xmlns:a16="http://schemas.microsoft.com/office/drawing/2014/main" val="20002"/>
                    </a:ext>
                  </a:extLst>
                </a:gridCol>
                <a:gridCol w="1339838">
                  <a:extLst>
                    <a:ext uri="{9D8B030D-6E8A-4147-A177-3AD203B41FA5}">
                      <a16:colId xmlns:a16="http://schemas.microsoft.com/office/drawing/2014/main" val="20003"/>
                    </a:ext>
                  </a:extLst>
                </a:gridCol>
              </a:tblGrid>
              <a:tr h="181692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a:t>
                      </a: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(Решение Совета депутатов городского округа Воскресенск Московской области от 18.11.2019 № 52/6 </a:t>
                      </a: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altLang="ru-RU" sz="1200" b="1" dirty="0" smtClean="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18.06.2024 № 948/130)</a:t>
                      </a:r>
                      <a:endParaRPr lang="ru-RU" sz="1200" b="1" dirty="0" smtClean="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0"/>
                        </a:spcAft>
                      </a:pP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 3299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21.09.2021 № 4494) </a:t>
                      </a: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99189">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673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виде освобождения  </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2378">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физических лиц, принимавших в составе подразделений особого риска непосредственное участие в испытаниях ядерного и термоядерного оружия, ликвидации аварий ядерных установок на средствах вооружения и военных объектах;</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10</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218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-физических лиц, получивших или перенесших лучевую болезнь или ставших инвалидами в результате испытаний, учений и иных работ, связанных с любыми видами ядерных установок, включая ядерное оружие и космическую технику;</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9</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5051">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a:t>
                      </a: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родителей многодетных детей, признанных таковыми в соответствии с Законом Московской области от 12.01.2006 № 1/2006-ОЗ «О мерах социальной поддержки семьи и детей в Московской области» и имеющих место жительства в Московской области, при условии, что среднедушевой доход семьи ниже величины прожиточного минимума, установленной в Московской области на душу населения;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Заголовок 3"/>
          <p:cNvSpPr>
            <a:spLocks noGrp="1"/>
          </p:cNvSpPr>
          <p:nvPr>
            <p:ph type="title"/>
          </p:nvPr>
        </p:nvSpPr>
        <p:spPr>
          <a:xfrm>
            <a:off x="524816" y="0"/>
            <a:ext cx="11150600" cy="918382"/>
          </a:xfrm>
        </p:spPr>
        <p:txBody>
          <a:bodyPr/>
          <a:lstStyle/>
          <a:p>
            <a:pPr algn="ctr"/>
            <a:r>
              <a:rPr lang="ru-RU" sz="15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a:t>
            </a:r>
            <a:br>
              <a:rPr lang="ru-RU" sz="1500" dirty="0">
                <a:solidFill>
                  <a:schemeClr val="accent2">
                    <a:lumMod val="75000"/>
                  </a:schemeClr>
                </a:solidFill>
                <a:latin typeface="Times New Roman" panose="02020603050405020304" pitchFamily="18" charset="0"/>
                <a:cs typeface="Times New Roman" panose="02020603050405020304" pitchFamily="18" charset="0"/>
              </a:rPr>
            </a:br>
            <a:r>
              <a:rPr lang="ru-RU" sz="1500" dirty="0">
                <a:solidFill>
                  <a:schemeClr val="accent2">
                    <a:lumMod val="75000"/>
                  </a:schemeClr>
                </a:solidFill>
                <a:latin typeface="Times New Roman" panose="02020603050405020304" pitchFamily="18" charset="0"/>
                <a:cs typeface="Times New Roman" panose="02020603050405020304" pitchFamily="18" charset="0"/>
              </a:rPr>
              <a:t>Воскресенск московской области (тыс.рублей)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550816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61</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649572271"/>
              </p:ext>
            </p:extLst>
          </p:nvPr>
        </p:nvGraphicFramePr>
        <p:xfrm>
          <a:off x="168043" y="662350"/>
          <a:ext cx="11947757" cy="5976475"/>
        </p:xfrm>
        <a:graphic>
          <a:graphicData uri="http://schemas.openxmlformats.org/drawingml/2006/table">
            <a:tbl>
              <a:tblPr firstRow="1" firstCol="1" bandRow="1"/>
              <a:tblGrid>
                <a:gridCol w="7859413">
                  <a:extLst>
                    <a:ext uri="{9D8B030D-6E8A-4147-A177-3AD203B41FA5}">
                      <a16:colId xmlns:a16="http://schemas.microsoft.com/office/drawing/2014/main" val="20000"/>
                    </a:ext>
                  </a:extLst>
                </a:gridCol>
                <a:gridCol w="1395944">
                  <a:extLst>
                    <a:ext uri="{9D8B030D-6E8A-4147-A177-3AD203B41FA5}">
                      <a16:colId xmlns:a16="http://schemas.microsoft.com/office/drawing/2014/main" val="20001"/>
                    </a:ext>
                  </a:extLst>
                </a:gridCol>
                <a:gridCol w="1159933">
                  <a:extLst>
                    <a:ext uri="{9D8B030D-6E8A-4147-A177-3AD203B41FA5}">
                      <a16:colId xmlns:a16="http://schemas.microsoft.com/office/drawing/2014/main" val="20002"/>
                    </a:ext>
                  </a:extLst>
                </a:gridCol>
                <a:gridCol w="1532467">
                  <a:extLst>
                    <a:ext uri="{9D8B030D-6E8A-4147-A177-3AD203B41FA5}">
                      <a16:colId xmlns:a16="http://schemas.microsoft.com/office/drawing/2014/main" val="20003"/>
                    </a:ext>
                  </a:extLst>
                </a:gridCol>
              </a:tblGrid>
              <a:tr h="142045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a:t>
                      </a: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(Решение Совета депутатов городского округа Воскресенск Московской области от 18.11.2019 № 52/6 </a:t>
                      </a: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altLang="ru-RU" sz="1200" b="1" dirty="0" smtClean="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a:t>
                      </a:r>
                      <a:endPar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18.06.2024 № 948/130)</a:t>
                      </a:r>
                      <a:r>
                        <a:rPr kumimoji="0" lang="ru-RU" sz="1200" b="1" i="0" u="none" strike="noStrike" kern="1200" cap="none" spc="0" normalizeH="0" baseline="0" noProof="0" dirty="0">
                          <a:ln>
                            <a:noFill/>
                          </a:ln>
                          <a:solidFill>
                            <a:srgbClr val="0072C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 3299</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1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21.09.2021 № 4494) </a:t>
                      </a:r>
                      <a:endParaRPr kumimoji="0" lang="ru-RU" sz="11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19754">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66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100%:</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Следующие категории физических лиц  </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виде освобождения  </a:t>
                      </a:r>
                      <a:r>
                        <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от уплаты земельного налога в отношении одного земельного участка по выбору налогоплательщика, площадь которого не превышает 3000 кв. м, находящихся в собственности, постоянном (бессрочном) пользовании или пожизненном наследуемом владении и не используемых для предпринимательской деятельности: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339">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детей-инвалидов при условии, что среднедушевой доход семьи ниже величины прожиточного минимума, установленной в Московской области на душу населения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ru-RU" sz="11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ru-RU" sz="12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0024">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детей-сирот и детей, оставшихся без попечения родителей, на которых распространяется действие Федерального закона от 21.12.1996 N 159-ФЗ "О дополнительных гарантиях по социальной поддержке детей-сирот и детей, оставшихся без попечения родителей";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339">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несовершеннолетних узников концлагерей, гетто и других мест принудительного содержания, созданных фашистами в период Второй мировой войны; - жертв политических репрессий;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9</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075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-членов семей погибших (умерших) инвалидов войны, участников Великой Отечественной войны, ветеранов боевых действий, на которых распространены меры социальной поддержки, установленные статьей 21 Федерального закона от 12.01.1995 N 5-ФЗ "О ветеранах";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5010">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-членов семей военнослужащих и сотрудников органов внутренних дел, потерявших кормильца при исполнении им служебных обязанностей, на которых распространяются льготы и социальные гарантии, установленные Законом Российской Федерации от 07.02.2011 N 3-ФЗ "О полиции" и Федеральным законом от 27.05.1998 N 76-ФЗ "О статусе военнослужащих";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17</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1937">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старост населенных пунктов на период исполнения полномочий (при предоставлении документа, подтверждающего статус старосты).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12008">
                <a:tc>
                  <a:txBody>
                    <a:bodyPr/>
                    <a:lstStyle/>
                    <a:p>
                      <a:pPr>
                        <a:lnSpc>
                          <a:spcPct val="107000"/>
                        </a:lnSpc>
                        <a:spcAft>
                          <a:spcPts val="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-женщин, которым в установленном порядке присвоено почетное звание «Мать-героиня»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12008">
                <a:tc>
                  <a:txBody>
                    <a:bodyPr/>
                    <a:lstStyle/>
                    <a:p>
                      <a:pPr>
                        <a:lnSpc>
                          <a:spcPct val="107000"/>
                        </a:lnSpc>
                        <a:spcAft>
                          <a:spcPts val="0"/>
                        </a:spcAft>
                      </a:pPr>
                      <a:r>
                        <a:rPr lang="ru-RU" sz="11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-военнослужащих из числа мобилизованных и лиц, заключивших контракт о добровольном содействии в выполнении задач, возложенных на Вооруженные Силы Российской Федерации, принимавших участие в специальной военной операции на территориях Донецкой Народной Республики, Луганской Народной Республики, Запорожской области, Херсонской области и Украины</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1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10</a:t>
                      </a:r>
                      <a:endParaRPr lang="ru-RU" sz="1200" dirty="0">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 name="Заголовок 3"/>
          <p:cNvSpPr>
            <a:spLocks noGrp="1"/>
          </p:cNvSpPr>
          <p:nvPr>
            <p:ph type="title"/>
          </p:nvPr>
        </p:nvSpPr>
        <p:spPr>
          <a:xfrm>
            <a:off x="524816" y="0"/>
            <a:ext cx="11150600" cy="662350"/>
          </a:xfrm>
        </p:spPr>
        <p:txBody>
          <a:bodyPr>
            <a:normAutofit/>
          </a:bodyPr>
          <a:lstStyle/>
          <a:p>
            <a:pPr algn="ctr"/>
            <a:r>
              <a:rPr lang="ru-RU" sz="14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a:t>
            </a:r>
          </a:p>
        </p:txBody>
      </p:sp>
    </p:spTree>
    <p:extLst>
      <p:ext uri="{BB962C8B-B14F-4D97-AF65-F5344CB8AC3E}">
        <p14:creationId xmlns:p14="http://schemas.microsoft.com/office/powerpoint/2010/main" val="4010836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62</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401995717"/>
              </p:ext>
            </p:extLst>
          </p:nvPr>
        </p:nvGraphicFramePr>
        <p:xfrm>
          <a:off x="204537" y="1157541"/>
          <a:ext cx="11778917" cy="4723714"/>
        </p:xfrm>
        <a:graphic>
          <a:graphicData uri="http://schemas.openxmlformats.org/drawingml/2006/table">
            <a:tbl>
              <a:tblPr firstRow="1" firstCol="1" bandRow="1"/>
              <a:tblGrid>
                <a:gridCol w="708526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1388534">
                  <a:extLst>
                    <a:ext uri="{9D8B030D-6E8A-4147-A177-3AD203B41FA5}">
                      <a16:colId xmlns:a16="http://schemas.microsoft.com/office/drawing/2014/main" val="20002"/>
                    </a:ext>
                  </a:extLst>
                </a:gridCol>
                <a:gridCol w="1611787">
                  <a:extLst>
                    <a:ext uri="{9D8B030D-6E8A-4147-A177-3AD203B41FA5}">
                      <a16:colId xmlns:a16="http://schemas.microsoft.com/office/drawing/2014/main" val="20003"/>
                    </a:ext>
                  </a:extLst>
                </a:gridCol>
              </a:tblGrid>
              <a:tr h="214445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земельному налогу  </a:t>
                      </a: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(Решение Совета депутатов городского округа Воскресенск Московской области от 18.11.2019 № 52/6 «</a:t>
                      </a:r>
                      <a:r>
                        <a:rPr lang="ru-RU" altLang="ru-RU" sz="1400" b="1" dirty="0" smtClean="0">
                          <a:solidFill>
                            <a:schemeClr val="bg1"/>
                          </a:solidFill>
                          <a:latin typeface="Times New Roman" panose="02020603050405020304" pitchFamily="18" charset="0"/>
                          <a:cs typeface="Times New Roman" panose="02020603050405020304" pitchFamily="18" charset="0"/>
                        </a:rPr>
                        <a:t>О земельном налоге на территории городского округа Воскресенск Московской области» </a:t>
                      </a: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 изменениями от 27.02.2020 № 142/14, 22.05.2020 № 217/19, 29.10.2020 № 283/28, 25.02.2021 № 337/36, 22.12.2022 № 619/85, 27.10.2023 № 840/111, 18.06.2024 № 948/130)</a:t>
                      </a:r>
                      <a:r>
                        <a:rPr lang="ru-RU"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 3299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21.09.2021 № 4494) </a:t>
                      </a:r>
                      <a:endParaRPr kumimoji="0" lang="ru-RU" sz="1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1898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253">
                <a:tc>
                  <a:txBody>
                    <a:bodyPr/>
                    <a:lstStyle/>
                    <a:p>
                      <a:pP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Освободить от уплаты земельного налога в размере 50%: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10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Налогоплательщиков - физических лиц, являющихся добровольными пожарными </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в отношении одного земельного участка, площадь которого не превышает предельные (максимальные) нормы предоставления земель для соответствующих видов разрешенного использования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7817">
                <a:tc>
                  <a:txBody>
                    <a:bodyPr/>
                    <a:lstStyle/>
                    <a:p>
                      <a:pPr>
                        <a:lnSpc>
                          <a:spcPct val="107000"/>
                        </a:lnSpc>
                        <a:spcAft>
                          <a:spcPts val="0"/>
                        </a:spcAft>
                      </a:pPr>
                      <a:r>
                        <a:rPr lang="ru-RU" sz="1200" kern="1200" dirty="0">
                          <a:solidFill>
                            <a:schemeClr val="tx1"/>
                          </a:solidFill>
                          <a:effectLst/>
                          <a:latin typeface="Times New Roman" panose="02020603050405020304" pitchFamily="18" charset="0"/>
                          <a:ea typeface="+mn-ea"/>
                          <a:cs typeface="Times New Roman" panose="02020603050405020304" pitchFamily="18" charset="0"/>
                        </a:rPr>
                        <a:t>В отношении одного земельного участка по выбору налогоплательщика, имеющего данные участки в собственности, постоянном (бессрочном) пользовании или пожизненном наследуемом владении и не используемые для предпринимательской деятельности налогоплательщиков: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5960">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-малоимущие семьи и малоимущие одиноко проживающие граждане, среднедушевой доход которых ниже величины прожиточного минимума, установленной в Московской области на душу населения;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817">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-пенсионеры, доход которых ниже двукратной величины прожиточного минимума, установленной в Московской области для пенсионеров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12</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744272" y="109728"/>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rPr>
            </a:br>
            <a:r>
              <a:rPr lang="ru-RU" sz="1600" dirty="0">
                <a:solidFill>
                  <a:schemeClr val="accent2">
                    <a:lumMod val="75000"/>
                  </a:schemeClr>
                </a:solidFill>
                <a:latin typeface="Times New Roman" panose="02020603050405020304" pitchFamily="18" charset="0"/>
                <a:cs typeface="Times New Roman" panose="02020603050405020304" pitchFamily="18" charset="0"/>
              </a:rPr>
              <a:t>городского округа Воскресенск московской области (тыс.рублей)</a:t>
            </a:r>
          </a:p>
        </p:txBody>
      </p:sp>
      <p:sp>
        <p:nvSpPr>
          <p:cNvPr id="7" name="Скругленный прямоугольник 6"/>
          <p:cNvSpPr/>
          <p:nvPr/>
        </p:nvSpPr>
        <p:spPr>
          <a:xfrm>
            <a:off x="376518" y="6293224"/>
            <a:ext cx="1326776" cy="457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20241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831850" y="182564"/>
            <a:ext cx="10515600" cy="374028"/>
          </a:xfrm>
        </p:spPr>
        <p:txBody>
          <a:bodyPr/>
          <a:lstStyle/>
          <a:p>
            <a:r>
              <a:rPr lang="ru-RU" sz="1800" dirty="0">
                <a:solidFill>
                  <a:schemeClr val="tx1"/>
                </a:solidFill>
              </a:rPr>
              <a:t>Налог на имущество физических лиц</a:t>
            </a:r>
          </a:p>
        </p:txBody>
      </p:sp>
      <p:sp>
        <p:nvSpPr>
          <p:cNvPr id="4" name="Номер слайда 3"/>
          <p:cNvSpPr>
            <a:spLocks noGrp="1"/>
          </p:cNvSpPr>
          <p:nvPr>
            <p:ph type="sldNum" sz="quarter" idx="12"/>
          </p:nvPr>
        </p:nvSpPr>
        <p:spPr/>
        <p:txBody>
          <a:bodyPr/>
          <a:lstStyle/>
          <a:p>
            <a:fld id="{9EC71654-96A5-4280-94F3-931C61A9F92C}" type="slidenum">
              <a:rPr lang="ru-RU" smtClean="0"/>
              <a:pPr/>
              <a:t>63</a:t>
            </a:fld>
            <a:endParaRPr lang="ru-RU" dirty="0"/>
          </a:p>
        </p:txBody>
      </p:sp>
      <p:sp>
        <p:nvSpPr>
          <p:cNvPr id="21" name="Текст 20"/>
          <p:cNvSpPr>
            <a:spLocks noGrp="1"/>
          </p:cNvSpPr>
          <p:nvPr>
            <p:ph type="body" idx="1"/>
          </p:nvPr>
        </p:nvSpPr>
        <p:spPr>
          <a:xfrm>
            <a:off x="5154612" y="1153348"/>
            <a:ext cx="6192837" cy="5704652"/>
          </a:xfrm>
        </p:spPr>
        <p:txBody>
          <a:bodyPr/>
          <a:lstStyle/>
          <a:p>
            <a:pPr algn="just">
              <a:lnSpc>
                <a:spcPct val="100000"/>
              </a:lnSpc>
            </a:pPr>
            <a:r>
              <a:rPr lang="ru-RU" dirty="0"/>
              <a:t>На территории городского округа в части льгот по налогу на имуществ распространяется действие статьи 407 Налогового кодекса Российской Федерации, а также дополнительно установлены в соответствии с решением СОВЕТА ДЕПУТАТОВ ГОРОДСКОГО ОКРУГА ВОСКРЕСЕНСК МОСКОВСКОЙ ОБЛАСТИ от 18 ноября 2019 г. N 53/6 О НАЛОГЕ НА ИМУЩЕСТВО ФИЗИЧЕСКИХ ЛИЦ НА ТЕРРИТОРИИ ГОРОДСКОГО ОКРУГА ВОСКРЕСЕНСК МОСКОВСКОЙ ОБЛАСТИ (с изменениями от 22.05.2020 № </a:t>
            </a:r>
            <a:r>
              <a:rPr lang="ru-RU" dirty="0" smtClean="0"/>
              <a:t>218/19) </a:t>
            </a:r>
            <a:r>
              <a:rPr lang="ru-RU" dirty="0"/>
              <a:t>Налоговые ставки устанавливаются в размерах от 0,1% до 2% от кадастровой стоимости объекта в зависимости от вида имущества</a:t>
            </a:r>
          </a:p>
          <a:p>
            <a:pPr algn="just"/>
            <a:endParaRPr lang="ru-RU" dirty="0"/>
          </a:p>
        </p:txBody>
      </p:sp>
      <p:pic>
        <p:nvPicPr>
          <p:cNvPr id="17" name="Объект 1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013223" y="4359827"/>
            <a:ext cx="5656262" cy="2498173"/>
          </a:xfrm>
        </p:spPr>
      </p:pic>
      <p:pic>
        <p:nvPicPr>
          <p:cNvPr id="20" name="Рисунок 19"/>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6667" r="16667"/>
          <a:stretch>
            <a:fillRect/>
          </a:stretch>
        </p:blipFill>
        <p:spPr>
          <a:xfrm>
            <a:off x="9342438" y="0"/>
            <a:ext cx="2849562" cy="1154113"/>
          </a:xfrm>
        </p:spPr>
      </p:pic>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7897"/>
            <a:ext cx="5155096" cy="5946702"/>
          </a:xfrm>
          <a:prstGeom prst="rect">
            <a:avLst/>
          </a:prstGeom>
        </p:spPr>
      </p:pic>
      <p:sp>
        <p:nvSpPr>
          <p:cNvPr id="2" name="Овал 1"/>
          <p:cNvSpPr/>
          <p:nvPr/>
        </p:nvSpPr>
        <p:spPr>
          <a:xfrm>
            <a:off x="11681926" y="6447453"/>
            <a:ext cx="435429" cy="3172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9EC71654-96A5-4280-94F3-931C61A9F92C}" type="slidenum">
              <a:rPr lang="en-US" sz="900">
                <a:solidFill>
                  <a:srgbClr val="0072C7"/>
                </a:solidFill>
              </a:rPr>
              <a:pPr algn="ctr"/>
              <a:t>63</a:t>
            </a:fld>
            <a:endParaRPr lang="ru-RU" sz="900" dirty="0">
              <a:solidFill>
                <a:srgbClr val="0072C7"/>
              </a:solidFill>
            </a:endParaRPr>
          </a:p>
        </p:txBody>
      </p:sp>
    </p:spTree>
    <p:extLst>
      <p:ext uri="{BB962C8B-B14F-4D97-AF65-F5344CB8AC3E}">
        <p14:creationId xmlns:p14="http://schemas.microsoft.com/office/powerpoint/2010/main" val="1975553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64</a:t>
            </a:fld>
            <a:endParaRPr lang="en-US" dirty="0">
              <a:solidFill>
                <a:prstClr val="white"/>
              </a:solidFill>
            </a:endParaRPr>
          </a:p>
        </p:txBody>
      </p:sp>
      <p:sp>
        <p:nvSpPr>
          <p:cNvPr id="3" name="Объект 2"/>
          <p:cNvSpPr>
            <a:spLocks noGrp="1"/>
          </p:cNvSpPr>
          <p:nvPr>
            <p:ph idx="1"/>
          </p:nvPr>
        </p:nvSpPr>
        <p:spPr>
          <a:xfrm>
            <a:off x="604715" y="982246"/>
            <a:ext cx="10837862" cy="4351338"/>
          </a:xfrm>
        </p:spPr>
        <p:txBody>
          <a:bodyPr>
            <a:normAutofit fontScale="55000" lnSpcReduction="20000"/>
          </a:bodyPr>
          <a:lstStyle/>
          <a:p>
            <a:pPr marL="0" indent="0">
              <a:buNone/>
            </a:pPr>
            <a:r>
              <a:rPr lang="ru-RU" b="1" dirty="0"/>
              <a:t>1)Объекты налогообложения, кадастровая стоимость каждого из которых не превышает 300 млн. рублей:</a:t>
            </a:r>
          </a:p>
          <a:p>
            <a:r>
              <a:rPr lang="ru-RU" b="1" dirty="0"/>
              <a:t>Квартиры, части квартир, комнаты - 0,1 процента</a:t>
            </a:r>
          </a:p>
          <a:p>
            <a:r>
              <a:rPr lang="ru-RU" b="1" dirty="0"/>
              <a:t>Жилые дома, части жилых домов - 0,3 процента</a:t>
            </a:r>
          </a:p>
          <a:p>
            <a:r>
              <a:rPr lang="ru-RU" b="1" dirty="0"/>
              <a:t>Объекты незавершенного строительства в случае, если проектируемым назначением таких объектов является жилой дом - 0,3 процента</a:t>
            </a:r>
          </a:p>
          <a:p>
            <a:r>
              <a:rPr lang="ru-RU" b="1" dirty="0"/>
              <a:t>Единые недвижимые комплексы, в состав которых входит хотя бы один жилой дом - 0,3 процента</a:t>
            </a:r>
          </a:p>
          <a:p>
            <a:r>
              <a:rPr lang="ru-RU" b="1" dirty="0"/>
              <a:t>Гаражи и </a:t>
            </a:r>
            <a:r>
              <a:rPr lang="ru-RU" b="1" dirty="0" err="1"/>
              <a:t>машино</a:t>
            </a:r>
            <a:r>
              <a:rPr lang="ru-RU" b="1" dirty="0"/>
              <a:t>-места, в том числе расположенные в объектах налогообложения, указанных в подпунктах 2.2-2.3 пункта 2 настоящего решения - 0,3 процента</a:t>
            </a:r>
          </a:p>
          <a:p>
            <a:r>
              <a:rPr lang="ru-RU" b="1" dirty="0"/>
              <a:t>Хозяйственные строения или сооружения, площадь каждого из которых не превышает 50 квадратных метров и которые расположены на земельных участках для ведения личного подсобного хозяйства, огородничества, садоводства или индивидуального жилищного строительства - 0,3 процента.</a:t>
            </a:r>
          </a:p>
          <a:p>
            <a:pPr marL="0" indent="0">
              <a:buNone/>
            </a:pPr>
            <a:r>
              <a:rPr lang="ru-RU" b="1" dirty="0"/>
              <a:t>2) Объектов налогообложения, включенных в перечень, определяемый в соответствии с пунктом 7 статьи 378.2 Налогового кодекса Российской Федерации, в отношении объектов налогообложения, предусмотренных абзацем вторым пункта 10 статьи 378.2 Налогового кодекса Российской Федерации - 2 процента. </a:t>
            </a:r>
          </a:p>
          <a:p>
            <a:pPr marL="0" indent="0">
              <a:buNone/>
            </a:pPr>
            <a:r>
              <a:rPr lang="ru-RU" b="1" dirty="0"/>
              <a:t>3) Объектов налогообложения, кадастровая стоимость каждого из которых превышает 300 млн. рублей – </a:t>
            </a:r>
            <a:r>
              <a:rPr lang="ru-RU" b="1" dirty="0" smtClean="0"/>
              <a:t>2 </a:t>
            </a:r>
            <a:r>
              <a:rPr lang="ru-RU" b="1" dirty="0"/>
              <a:t>процента. </a:t>
            </a:r>
          </a:p>
          <a:p>
            <a:pPr marL="0" indent="0">
              <a:buNone/>
            </a:pPr>
            <a:r>
              <a:rPr lang="ru-RU" b="1" dirty="0"/>
              <a:t>4) Прочих объектов налогообложения - 0,5 процента.</a:t>
            </a:r>
          </a:p>
        </p:txBody>
      </p:sp>
      <p:sp>
        <p:nvSpPr>
          <p:cNvPr id="4" name="Заголовок 3"/>
          <p:cNvSpPr>
            <a:spLocks noGrp="1"/>
          </p:cNvSpPr>
          <p:nvPr>
            <p:ph type="title"/>
          </p:nvPr>
        </p:nvSpPr>
        <p:spPr>
          <a:xfrm>
            <a:off x="560832" y="0"/>
            <a:ext cx="11167850" cy="927259"/>
          </a:xfrm>
        </p:spPr>
        <p:txBody>
          <a:bodyPr/>
          <a:lstStyle/>
          <a:p>
            <a:pPr algn="ctr"/>
            <a:r>
              <a:rPr lang="ru-RU" sz="1500" dirty="0">
                <a:solidFill>
                  <a:schemeClr val="accent2">
                    <a:lumMod val="75000"/>
                  </a:schemeClr>
                </a:solidFill>
                <a:latin typeface="Times New Roman" panose="02020603050405020304" pitchFamily="18" charset="0"/>
                <a:cs typeface="Times New Roman" panose="02020603050405020304" pitchFamily="18" charset="0"/>
              </a:rPr>
              <a:t>Ставки об уплате налога на имущество физических лиц (Р</a:t>
            </a:r>
            <a:r>
              <a:rPr lang="ru-RU" altLang="ru-RU" sz="1500" dirty="0">
                <a:solidFill>
                  <a:schemeClr val="accent2">
                    <a:lumMod val="75000"/>
                  </a:schemeClr>
                </a:solidFill>
                <a:latin typeface="Times New Roman" panose="02020603050405020304" pitchFamily="18" charset="0"/>
                <a:cs typeface="Times New Roman" panose="02020603050405020304" pitchFamily="18" charset="0"/>
              </a:rPr>
              <a:t>ешение Совета депутатов городского округа Воскресенск Московской области от 18.11.2019 № 53/6  «О налоге на имущество физических лиц на территории городского округа Воскресенск Московской области»  </a:t>
            </a:r>
            <a:br>
              <a:rPr lang="ru-RU" altLang="ru-RU" sz="1500" dirty="0">
                <a:solidFill>
                  <a:schemeClr val="accent2">
                    <a:lumMod val="75000"/>
                  </a:schemeClr>
                </a:solidFill>
                <a:latin typeface="Times New Roman" panose="02020603050405020304" pitchFamily="18" charset="0"/>
                <a:cs typeface="Times New Roman" panose="02020603050405020304" pitchFamily="18" charset="0"/>
              </a:rPr>
            </a:br>
            <a:r>
              <a:rPr lang="ru-RU" altLang="ru-RU" sz="1500" dirty="0">
                <a:solidFill>
                  <a:schemeClr val="accent2">
                    <a:lumMod val="75000"/>
                  </a:schemeClr>
                </a:solidFill>
                <a:latin typeface="Times New Roman" panose="02020603050405020304" pitchFamily="18" charset="0"/>
                <a:cs typeface="Times New Roman" panose="02020603050405020304" pitchFamily="18" charset="0"/>
              </a:rPr>
              <a:t>(с изменениями от 22.05.2020 № </a:t>
            </a:r>
            <a:r>
              <a:rPr lang="ru-RU" altLang="ru-RU" sz="1500" dirty="0" smtClean="0">
                <a:solidFill>
                  <a:schemeClr val="accent2">
                    <a:lumMod val="75000"/>
                  </a:schemeClr>
                </a:solidFill>
                <a:latin typeface="Times New Roman" panose="02020603050405020304" pitchFamily="18" charset="0"/>
                <a:cs typeface="Times New Roman" panose="02020603050405020304" pitchFamily="18" charset="0"/>
              </a:rPr>
              <a:t>218/19)</a:t>
            </a:r>
            <a:endParaRPr lang="ru-RU" sz="1500" dirty="0"/>
          </a:p>
        </p:txBody>
      </p:sp>
      <p:sp>
        <p:nvSpPr>
          <p:cNvPr id="5" name="Скругленный прямоугольник 4"/>
          <p:cNvSpPr/>
          <p:nvPr/>
        </p:nvSpPr>
        <p:spPr>
          <a:xfrm>
            <a:off x="426128" y="6169980"/>
            <a:ext cx="1233996" cy="5859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2050" name="Picture 2" descr="https://u2.9111s.ru/uploads/202208/19/c08f02db8cbf0af46d158c951b9e40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888" y="5355690"/>
            <a:ext cx="3944074" cy="133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0799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65</a:t>
            </a:fld>
            <a:endParaRPr lang="en-US" dirty="0">
              <a:solidFill>
                <a:prstClr val="white"/>
              </a:solidFill>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4007279916"/>
              </p:ext>
            </p:extLst>
          </p:nvPr>
        </p:nvGraphicFramePr>
        <p:xfrm>
          <a:off x="204537" y="1055507"/>
          <a:ext cx="11778917" cy="5152402"/>
        </p:xfrm>
        <a:graphic>
          <a:graphicData uri="http://schemas.openxmlformats.org/drawingml/2006/table">
            <a:tbl>
              <a:tblPr firstRow="1" firstCol="1" bandRow="1"/>
              <a:tblGrid>
                <a:gridCol w="7085263">
                  <a:extLst>
                    <a:ext uri="{9D8B030D-6E8A-4147-A177-3AD203B41FA5}">
                      <a16:colId xmlns:a16="http://schemas.microsoft.com/office/drawing/2014/main" val="20000"/>
                    </a:ext>
                  </a:extLst>
                </a:gridCol>
                <a:gridCol w="1811867">
                  <a:extLst>
                    <a:ext uri="{9D8B030D-6E8A-4147-A177-3AD203B41FA5}">
                      <a16:colId xmlns:a16="http://schemas.microsoft.com/office/drawing/2014/main" val="20001"/>
                    </a:ext>
                  </a:extLst>
                </a:gridCol>
                <a:gridCol w="1515533">
                  <a:extLst>
                    <a:ext uri="{9D8B030D-6E8A-4147-A177-3AD203B41FA5}">
                      <a16:colId xmlns:a16="http://schemas.microsoft.com/office/drawing/2014/main" val="20002"/>
                    </a:ext>
                  </a:extLst>
                </a:gridCol>
                <a:gridCol w="1366254">
                  <a:extLst>
                    <a:ext uri="{9D8B030D-6E8A-4147-A177-3AD203B41FA5}">
                      <a16:colId xmlns:a16="http://schemas.microsoft.com/office/drawing/2014/main" val="20003"/>
                    </a:ext>
                  </a:extLst>
                </a:gridCol>
              </a:tblGrid>
              <a:tr h="1902651">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defRPr/>
                      </a:pP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Налоговые расходы в разрезе льгот по налогу на имущество физических лиц</a:t>
                      </a:r>
                      <a:r>
                        <a:rPr lang="ru-RU" sz="1400" b="1" baseline="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smtClean="0">
                          <a:solidFill>
                            <a:schemeClr val="bg1"/>
                          </a:solidFill>
                          <a:latin typeface="Times New Roman" panose="02020603050405020304" pitchFamily="18" charset="0"/>
                          <a:cs typeface="Times New Roman" panose="02020603050405020304" pitchFamily="18" charset="0"/>
                        </a:rPr>
                        <a:t>(Р</a:t>
                      </a:r>
                      <a:r>
                        <a:rPr lang="ru-RU" altLang="ru-RU" sz="1400" b="1" dirty="0" smtClean="0">
                          <a:solidFill>
                            <a:schemeClr val="bg1"/>
                          </a:solidFill>
                          <a:latin typeface="Times New Roman" panose="02020603050405020304" pitchFamily="18" charset="0"/>
                          <a:cs typeface="Times New Roman" panose="02020603050405020304" pitchFamily="18" charset="0"/>
                        </a:rPr>
                        <a:t>ешение Совета депутатов городского округа Воскресенск Московской области </a:t>
                      </a:r>
                    </a:p>
                    <a:p>
                      <a:pPr marL="0" marR="0" lvl="0" indent="0" algn="ctr" defTabSz="914400" rtl="0" eaLnBrk="1" fontAlgn="auto" latinLnBrk="0" hangingPunct="1">
                        <a:lnSpc>
                          <a:spcPct val="107000"/>
                        </a:lnSpc>
                        <a:spcBef>
                          <a:spcPts val="0"/>
                        </a:spcBef>
                        <a:spcAft>
                          <a:spcPts val="0"/>
                        </a:spcAft>
                        <a:buClrTx/>
                        <a:buSzTx/>
                        <a:buFontTx/>
                        <a:buNone/>
                        <a:defRPr/>
                      </a:pPr>
                      <a:r>
                        <a:rPr lang="ru-RU" altLang="ru-RU" sz="1400" b="1" dirty="0" smtClean="0">
                          <a:solidFill>
                            <a:schemeClr val="bg1"/>
                          </a:solidFill>
                          <a:latin typeface="Times New Roman" panose="02020603050405020304" pitchFamily="18" charset="0"/>
                          <a:cs typeface="Times New Roman" panose="02020603050405020304" pitchFamily="18" charset="0"/>
                        </a:rPr>
                        <a:t>от 18.11.2019 № 53/6  «О налоге на имущество физических лиц на территории городского округа Воскресенск Московской области» </a:t>
                      </a:r>
                    </a:p>
                    <a:p>
                      <a:pPr marL="0" marR="0" lvl="0" indent="0" algn="ctr" defTabSz="914400" rtl="0" eaLnBrk="1" fontAlgn="auto" latinLnBrk="0" hangingPunct="1">
                        <a:lnSpc>
                          <a:spcPct val="107000"/>
                        </a:lnSpc>
                        <a:spcBef>
                          <a:spcPts val="0"/>
                        </a:spcBef>
                        <a:spcAft>
                          <a:spcPts val="0"/>
                        </a:spcAft>
                        <a:buClrTx/>
                        <a:buSzTx/>
                        <a:buFontTx/>
                        <a:buNone/>
                        <a:defRPr/>
                      </a:pPr>
                      <a:r>
                        <a:rPr lang="ru-RU" altLang="ru-RU" sz="1400" b="1" dirty="0" smtClean="0">
                          <a:solidFill>
                            <a:schemeClr val="bg1"/>
                          </a:solidFill>
                          <a:latin typeface="Times New Roman" panose="02020603050405020304" pitchFamily="18" charset="0"/>
                          <a:cs typeface="Times New Roman" panose="02020603050405020304" pitchFamily="18" charset="0"/>
                        </a:rPr>
                        <a:t>(с изменениями от 22.05.2020 № 218/19)</a:t>
                      </a:r>
                      <a:endPar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Объем выпадающих доходов в связи с предоставлением налоговых льгот (в соответствии с порядком формирования перечня налоговых расходов городского округа Воскресенск Московской области и оценки налоговых расходов городского округа Воскресенск Московской области, утвержденного Постановлением Администрации городского округа Воскресенск Московской области от 14.09.2020 №</a:t>
                      </a:r>
                      <a:r>
                        <a:rPr lang="ru-RU" sz="14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3299 </a:t>
                      </a:r>
                    </a:p>
                    <a:p>
                      <a:pPr algn="ctr">
                        <a:lnSpc>
                          <a:spcPct val="107000"/>
                        </a:lnSpc>
                        <a:spcAft>
                          <a:spcPts val="0"/>
                        </a:spcAft>
                      </a:pPr>
                      <a:r>
                        <a:rPr kumimoji="0" lang="ru-RU" sz="14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(с изменениями от 21.09.2021 № 4494) </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18983">
                <a:tc>
                  <a:txBody>
                    <a:bodyPr/>
                    <a:lstStyle/>
                    <a:p>
                      <a:pPr algn="ctr">
                        <a:lnSpc>
                          <a:spcPct val="107000"/>
                        </a:lnSpc>
                        <a:spcAft>
                          <a:spcPts val="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Налогоплательщикам-физическим лицам</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2022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2023 </a:t>
                      </a: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год</a:t>
                      </a: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b="1" dirty="0" smtClean="0">
                          <a:effectLst/>
                          <a:latin typeface="Times New Roman" panose="02020603050405020304" pitchFamily="18" charset="0"/>
                          <a:ea typeface="Calibri" panose="020F0502020204030204" pitchFamily="34" charset="0"/>
                          <a:cs typeface="Times New Roman" panose="02020603050405020304" pitchFamily="18" charset="0"/>
                        </a:rPr>
                        <a:t>Оценка 2024 года</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162" marR="43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253">
                <a:tc>
                  <a:txBody>
                    <a:bodyPr/>
                    <a:lstStyle/>
                    <a:p>
                      <a:pPr>
                        <a:lnSpc>
                          <a:spcPct val="107000"/>
                        </a:lnSpc>
                        <a:spcAft>
                          <a:spcPts val="0"/>
                        </a:spcAft>
                      </a:pPr>
                      <a:r>
                        <a:rPr lang="ru-RU" sz="1200" b="1" kern="1200" dirty="0">
                          <a:solidFill>
                            <a:schemeClr val="tx1"/>
                          </a:solidFill>
                          <a:effectLst/>
                          <a:latin typeface="Times New Roman" panose="02020603050405020304" pitchFamily="18" charset="0"/>
                          <a:ea typeface="+mn-ea"/>
                          <a:cs typeface="Times New Roman" panose="02020603050405020304" pitchFamily="18" charset="0"/>
                        </a:rPr>
                        <a:t>Освободить от уплаты налога на имущество физических лиц</a:t>
                      </a:r>
                      <a:r>
                        <a:rPr lang="ru-RU" sz="1200" kern="1200" dirty="0">
                          <a:solidFill>
                            <a:schemeClr val="tx1"/>
                          </a:solidFill>
                          <a:effectLst/>
                          <a:latin typeface="Times New Roman" panose="02020603050405020304" pitchFamily="18" charset="0"/>
                          <a:ea typeface="+mn-ea"/>
                          <a:cs typeface="Times New Roman" panose="02020603050405020304" pitchFamily="18" charset="0"/>
                        </a:rPr>
                        <a:t>, за исключением имущества, которое используется в предпринимательской деятельности, а также за исключением жилых помещений и жилых домов, которые используются в целях получения дохода (сдача в аренду независимо от суммы получаемого дохода), следующие категории налогоплательщиков:</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104">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в многодетной малоимущей семье, имеющих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 в отношении одного объекта налогообложения жилого назначения по выбору налогоплательщика: комната, квартира, индивидуальный жилой дом;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7</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7817">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одного из родителей детей-инвалидов при условии, что среднедушевой доход семьи ниже величины прожиточного минимума, установленной в Московской области на душу населения;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0</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1879">
                <a:tc>
                  <a:txBody>
                    <a:bodyPr/>
                    <a:lstStyle/>
                    <a:p>
                      <a:pPr>
                        <a:lnSpc>
                          <a:spcPct val="107000"/>
                        </a:lnSpc>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детей сирот и детей, оставшихся без попечения родителей, на которых распространяется действие Федерального закона от 21.12.1996 N 159-ФЗ "О дополнительных гарантиях по социальной поддержке детей-сирот и детей, оставшихся без попечения родителей".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200" dirty="0" smtClean="0">
                          <a:latin typeface="Times New Roman" panose="02020603050405020304" pitchFamily="18" charset="0"/>
                          <a:cs typeface="Times New Roman" panose="02020603050405020304" pitchFamily="18" charset="0"/>
                        </a:rPr>
                        <a:t>24</a:t>
                      </a:r>
                      <a:endParaRPr lang="ru-RU" sz="12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Заголовок 3"/>
          <p:cNvSpPr>
            <a:spLocks noGrp="1"/>
          </p:cNvSpPr>
          <p:nvPr>
            <p:ph type="title"/>
          </p:nvPr>
        </p:nvSpPr>
        <p:spPr>
          <a:xfrm>
            <a:off x="744272" y="109728"/>
            <a:ext cx="11150600" cy="918382"/>
          </a:xfrm>
        </p:spPr>
        <p:txBody>
          <a:bodyPr/>
          <a:lstStyle/>
          <a:p>
            <a:pPr algn="ct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a:t>
            </a:r>
            <a:b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br>
            <a:r>
              <a:rPr lang="ru-RU" sz="1600" dirty="0">
                <a:solidFill>
                  <a:schemeClr val="accent2">
                    <a:lumMod val="75000"/>
                  </a:schemeClr>
                </a:solidFill>
                <a:latin typeface="Times New Roman" panose="02020603050405020304" pitchFamily="18" charset="0"/>
                <a:cs typeface="Times New Roman" panose="02020603050405020304" pitchFamily="18" charset="0"/>
                <a:hlinkClick r:id="rId3" action="ppaction://hlinksldjump"/>
              </a:rPr>
              <a:t>городского округа Воскресенск московской области (тыс.рублей)</a:t>
            </a:r>
            <a:endParaRPr lang="ru-RU" sz="1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426128" y="6248400"/>
            <a:ext cx="1233996" cy="5075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4496567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Прямоугольник 2"/>
          <p:cNvSpPr>
            <a:spLocks noChangeArrowheads="1"/>
          </p:cNvSpPr>
          <p:nvPr/>
        </p:nvSpPr>
        <p:spPr bwMode="auto">
          <a:xfrm>
            <a:off x="507999" y="-28935"/>
            <a:ext cx="10613887" cy="232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defRPr/>
            </a:pP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ИНФОРМАЦИЯ О РАСХОДАХ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БЮДЖЕТА ГОРОДСКОГО ОКРУГА ВОСКРЕСЕНСК</a:t>
            </a:r>
            <a:b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b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 </a:t>
            </a: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МОСКОВСКОЙ ОБЛАСТИ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В РАЗРЕЗЕ МУНИЦИПАЛЬНЫХ ПРОГРАММ </a:t>
            </a: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hlinkClick r:id="rId3" action="ppaction://hlinksldjump"/>
              </a:rPr>
              <a:t>С УКАЗАНИЕМ ДОСТИГНУТЫХ И ПЛАНОВЫХ ЦЕЛЕВЫХ ПОКАЗАТЕЛЕЙ ПРОГРАММ С ОБЪЯСНЕНИЕМ ПРИЧИН ИХ НЕВЫПОЛНЕНИЯ ЗА 2024 ГОД </a:t>
            </a: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endPar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endPar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644" name="AutoShape 4" descr="Здравоохранение | Общероссийский Народный Фронт"/>
          <p:cNvSpPr>
            <a:spLocks noChangeAspect="1" noChangeArrowheads="1"/>
          </p:cNvSpPr>
          <p:nvPr/>
        </p:nvSpPr>
        <p:spPr bwMode="auto">
          <a:xfrm>
            <a:off x="7391400" y="908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12645" name="AutoShape 6" descr="Здравоохранение | Общероссийский Народный Фронт"/>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3" name="AutoShape 2" descr="Администрация Манычского сельского поселения Багаевского района Ростовской  области | Муниципальные программ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ru-RU" dirty="0">
              <a:solidFill>
                <a:prstClr val="black"/>
              </a:solidFill>
            </a:endParaRPr>
          </a:p>
        </p:txBody>
      </p:sp>
      <p:pic>
        <p:nvPicPr>
          <p:cNvPr id="1030" name="Picture 6" descr="муниципальные программ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10" y="2351399"/>
            <a:ext cx="3041512" cy="226592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43400" y="2602611"/>
            <a:ext cx="6470374" cy="1754326"/>
          </a:xfrm>
          <a:prstGeom prst="rect">
            <a:avLst/>
          </a:prstGeom>
        </p:spPr>
        <p:txBody>
          <a:bodyPr wrap="square">
            <a:spAutoFit/>
          </a:bodyPr>
          <a:lstStyle/>
          <a:p>
            <a:pPr algn="just">
              <a:defRPr/>
            </a:pPr>
            <a:r>
              <a:rPr lang="ru-RU" b="1" dirty="0">
                <a:solidFill>
                  <a:srgbClr val="3C3C3C"/>
                </a:solidFill>
                <a:latin typeface="Times New Roman" panose="02020603050405020304" pitchFamily="18" charset="0"/>
                <a:cs typeface="Times New Roman" panose="02020603050405020304" pitchFamily="18" charset="0"/>
              </a:rPr>
              <a:t>Муниципальная программа </a:t>
            </a:r>
            <a:r>
              <a:rPr lang="ru-RU" dirty="0">
                <a:solidFill>
                  <a:prstClr val="black"/>
                </a:solidFill>
                <a:latin typeface="Times New Roman" panose="02020603050405020304" pitchFamily="18" charset="0"/>
                <a:cs typeface="Times New Roman" panose="02020603050405020304" pitchFamily="18" charset="0"/>
              </a:rPr>
              <a:t>представляет собой увязанный по ресурсам, исполнителям и срокам комплекс социально – экономических, организационно – хозяйственных и других мероприятий, обеспечивающих эффективное решение экономических, экологических, социальных и иных проблем развития </a:t>
            </a:r>
            <a:r>
              <a:rPr lang="ru-RU" dirty="0" smtClean="0">
                <a:solidFill>
                  <a:prstClr val="black"/>
                </a:solidFill>
                <a:latin typeface="Times New Roman" panose="02020603050405020304" pitchFamily="18" charset="0"/>
                <a:cs typeface="Times New Roman" panose="02020603050405020304" pitchFamily="18" charset="0"/>
              </a:rPr>
              <a:t>городского округа</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4" name="Овал 3"/>
          <p:cNvSpPr/>
          <p:nvPr/>
        </p:nvSpPr>
        <p:spPr>
          <a:xfrm>
            <a:off x="11521440" y="6327649"/>
            <a:ext cx="421745"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66</a:t>
            </a:r>
            <a:endParaRPr lang="ru-RU" sz="900" dirty="0">
              <a:solidFill>
                <a:prstClr val="white"/>
              </a:solidFill>
            </a:endParaRPr>
          </a:p>
        </p:txBody>
      </p:sp>
    </p:spTree>
    <p:extLst>
      <p:ext uri="{BB962C8B-B14F-4D97-AF65-F5344CB8AC3E}">
        <p14:creationId xmlns:p14="http://schemas.microsoft.com/office/powerpoint/2010/main" val="32957018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67</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1764562744"/>
              </p:ext>
            </p:extLst>
          </p:nvPr>
        </p:nvGraphicFramePr>
        <p:xfrm>
          <a:off x="290285" y="1209284"/>
          <a:ext cx="11611428" cy="4801642"/>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gridCol w="1262742">
                  <a:extLst>
                    <a:ext uri="{9D8B030D-6E8A-4147-A177-3AD203B41FA5}">
                      <a16:colId xmlns:a16="http://schemas.microsoft.com/office/drawing/2014/main" val="20002"/>
                    </a:ext>
                  </a:extLst>
                </a:gridCol>
                <a:gridCol w="1596573">
                  <a:extLst>
                    <a:ext uri="{9D8B030D-6E8A-4147-A177-3AD203B41FA5}">
                      <a16:colId xmlns:a16="http://schemas.microsoft.com/office/drawing/2014/main" val="20004"/>
                    </a:ext>
                  </a:extLst>
                </a:gridCol>
                <a:gridCol w="1654629">
                  <a:extLst>
                    <a:ext uri="{9D8B030D-6E8A-4147-A177-3AD203B41FA5}">
                      <a16:colId xmlns:a16="http://schemas.microsoft.com/office/drawing/2014/main" val="20006"/>
                    </a:ext>
                  </a:extLst>
                </a:gridCol>
                <a:gridCol w="1596571">
                  <a:extLst>
                    <a:ext uri="{9D8B030D-6E8A-4147-A177-3AD203B41FA5}">
                      <a16:colId xmlns:a16="http://schemas.microsoft.com/office/drawing/2014/main" val="20008"/>
                    </a:ext>
                  </a:extLst>
                </a:gridCol>
                <a:gridCol w="2148113">
                  <a:extLst>
                    <a:ext uri="{9D8B030D-6E8A-4147-A177-3AD203B41FA5}">
                      <a16:colId xmlns:a16="http://schemas.microsoft.com/office/drawing/2014/main" val="20011"/>
                    </a:ext>
                  </a:extLst>
                </a:gridCol>
              </a:tblGrid>
              <a:tr h="651377">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 за 2023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gridSpan="4">
                  <a:txBody>
                    <a:bodyPr/>
                    <a:lstStyle/>
                    <a:p>
                      <a:pPr algn="ctr" fontAlgn="ctr"/>
                      <a:r>
                        <a:rPr lang="ru-RU" sz="1600" b="1" i="0" u="none" strike="noStrike" dirty="0" smtClean="0">
                          <a:solidFill>
                            <a:srgbClr val="000000"/>
                          </a:solidFill>
                          <a:effectLst/>
                          <a:latin typeface="Times New Roman" panose="02020603050405020304" pitchFamily="18" charset="0"/>
                        </a:rPr>
                        <a:t>2024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0000"/>
                  </a:ext>
                </a:extLst>
              </a:tr>
              <a:tr h="15862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600" b="1" i="0" u="none" strike="noStrike" dirty="0" smtClean="0">
                          <a:solidFill>
                            <a:srgbClr val="000000"/>
                          </a:solidFill>
                          <a:effectLst/>
                          <a:latin typeface="Times New Roman" panose="02020603050405020304" pitchFamily="18" charset="0"/>
                        </a:rPr>
                        <a:t>Уточненный</a:t>
                      </a:r>
                    </a:p>
                    <a:p>
                      <a:pPr algn="ctr" fontAlgn="ctr"/>
                      <a:r>
                        <a:rPr lang="ru-RU" sz="1600" b="1" i="0" u="none" strike="noStrike" dirty="0" smtClean="0">
                          <a:solidFill>
                            <a:srgbClr val="000000"/>
                          </a:solidFill>
                          <a:effectLst/>
                          <a:latin typeface="Times New Roman" panose="02020603050405020304" pitchFamily="18" charset="0"/>
                        </a:rPr>
                        <a:t> план</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Процент исполнения от плана </a:t>
                      </a:r>
                    </a:p>
                    <a:p>
                      <a:pPr algn="ctr" fontAlgn="ctr"/>
                      <a:r>
                        <a:rPr lang="ru-RU" sz="1600" b="1" i="0" u="none" strike="noStrike" dirty="0" smtClean="0">
                          <a:solidFill>
                            <a:srgbClr val="000000"/>
                          </a:solidFill>
                          <a:effectLst/>
                          <a:latin typeface="Times New Roman" panose="02020603050405020304" pitchFamily="18" charset="0"/>
                        </a:rPr>
                        <a:t>(%)</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отклонений от плановых</a:t>
                      </a:r>
                      <a:r>
                        <a:rPr lang="ru-RU" sz="1600" b="1" i="0" u="none" strike="noStrike" baseline="0" dirty="0" smtClean="0">
                          <a:solidFill>
                            <a:srgbClr val="000000"/>
                          </a:solidFill>
                          <a:effectLst/>
                          <a:latin typeface="Times New Roman" panose="02020603050405020304" pitchFamily="18" charset="0"/>
                        </a:rPr>
                        <a:t> назначений            </a:t>
                      </a:r>
                      <a:r>
                        <a:rPr lang="ru-RU" sz="1100" b="1" i="0" u="none" strike="noStrike" baseline="0" dirty="0" smtClean="0">
                          <a:solidFill>
                            <a:srgbClr val="000000"/>
                          </a:solidFill>
                          <a:effectLst/>
                          <a:latin typeface="Times New Roman" panose="02020603050405020304" pitchFamily="18" charset="0"/>
                        </a:rPr>
                        <a:t>(при значении </a:t>
                      </a:r>
                      <a:r>
                        <a:rPr lang="en-US" sz="1100" b="1" i="0" u="none" strike="noStrike" baseline="0" dirty="0" smtClean="0">
                          <a:solidFill>
                            <a:srgbClr val="000000"/>
                          </a:solidFill>
                          <a:effectLst/>
                          <a:latin typeface="Times New Roman" panose="02020603050405020304" pitchFamily="18" charset="0"/>
                        </a:rPr>
                        <a:t>&lt; </a:t>
                      </a:r>
                      <a:r>
                        <a:rPr lang="ru-RU" sz="1100" b="1" i="0" u="none" strike="noStrike" baseline="0" dirty="0" smtClean="0">
                          <a:solidFill>
                            <a:srgbClr val="000000"/>
                          </a:solidFill>
                          <a:effectLst/>
                          <a:latin typeface="Times New Roman" panose="02020603050405020304" pitchFamily="18" charset="0"/>
                        </a:rPr>
                        <a:t> (или =) 95%)</a:t>
                      </a:r>
                      <a:endParaRPr lang="ru-RU" sz="11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171337">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58380">
                <a:tc>
                  <a:txBody>
                    <a:bodyPr/>
                    <a:lstStyle/>
                    <a:p>
                      <a:pPr algn="l" fontAlgn="ctr"/>
                      <a:r>
                        <a:rPr lang="ru-RU" sz="1200" b="1" i="0" u="none" strike="noStrike" dirty="0">
                          <a:solidFill>
                            <a:srgbClr val="000000"/>
                          </a:solidFill>
                          <a:effectLst/>
                          <a:latin typeface="Times New Roman" panose="02020603050405020304" pitchFamily="18" charset="0"/>
                        </a:rPr>
                        <a:t>Расходы бюджета - ИТОГО</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7 922 071,3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10 173 555,7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9 689 141,2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424802">
                <a:tc>
                  <a:txBody>
                    <a:bodyPr/>
                    <a:lstStyle/>
                    <a:p>
                      <a:pPr algn="l" fontAlgn="ctr"/>
                      <a:r>
                        <a:rPr lang="ru-RU" sz="1200" b="1" i="0" u="none" strike="noStrike" dirty="0">
                          <a:solidFill>
                            <a:srgbClr val="000000"/>
                          </a:solidFill>
                          <a:effectLst/>
                          <a:latin typeface="Times New Roman" panose="02020603050405020304" pitchFamily="18" charset="0"/>
                        </a:rPr>
                        <a:t>Программные мероприятия:</a:t>
                      </a:r>
                    </a:p>
                  </a:txBody>
                  <a:tcPr marL="9525" marR="9525" marT="9525" marB="0" anchor="ctr"/>
                </a:tc>
                <a:tc>
                  <a:txBody>
                    <a:bodyPr/>
                    <a:lstStyle/>
                    <a:p>
                      <a:pPr algn="ctr" fontAlgn="ctr"/>
                      <a:r>
                        <a:rPr lang="ru-RU" sz="1200" b="0"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7 729 531,8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10 107 805,8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9 628 737,0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95,3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487342">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«Здравоохранение»</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01</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2 296,5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2 300,0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2 298,3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50881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ru-RU" sz="1200" b="1" i="0" u="none" strike="noStrike" dirty="0" smtClean="0">
                        <a:solidFill>
                          <a:srgbClr val="000000"/>
                        </a:solidFill>
                        <a:effectLst/>
                        <a:latin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panose="02020603050405020304" pitchFamily="18" charset="0"/>
                        </a:rPr>
                        <a:t>Муниципальная программа «Культура и</a:t>
                      </a:r>
                      <a:r>
                        <a:rPr lang="ru-RU" sz="1200" b="1" i="0" u="none" strike="noStrike" baseline="0" dirty="0" smtClean="0">
                          <a:solidFill>
                            <a:srgbClr val="000000"/>
                          </a:solidFill>
                          <a:effectLst/>
                          <a:latin typeface="Times New Roman" panose="02020603050405020304" pitchFamily="18" charset="0"/>
                        </a:rPr>
                        <a:t> туризм</a:t>
                      </a:r>
                      <a:r>
                        <a:rPr lang="ru-RU" sz="1200" b="1"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ru-RU" sz="1200" b="1" i="0" u="none" strike="noStrike" dirty="0" smtClean="0">
                          <a:solidFill>
                            <a:srgbClr val="000000"/>
                          </a:solidFill>
                          <a:effectLst/>
                          <a:latin typeface="Times New Roman" panose="02020603050405020304" pitchFamily="18" charset="0"/>
                        </a:rPr>
                        <a:t>02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783 920,5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960 637,6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945 313,6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348343">
                <a:tc>
                  <a:txBody>
                    <a:bodyPr/>
                    <a:lstStyle/>
                    <a:p>
                      <a:pPr algn="l" fontAlgn="ctr"/>
                      <a:endParaRPr lang="ru-RU" sz="1200" b="1" i="0" u="none" strike="noStrike" dirty="0" smtClean="0">
                        <a:solidFill>
                          <a:srgbClr val="000000"/>
                        </a:solidFill>
                        <a:effectLst/>
                        <a:latin typeface="Times New Roman" panose="02020603050405020304" pitchFamily="18" charset="0"/>
                      </a:endParaRPr>
                    </a:p>
                    <a:p>
                      <a:pPr algn="l" fontAlgn="ctr"/>
                      <a:r>
                        <a:rPr lang="ru-RU" sz="1200" b="1" i="0" u="none" strike="noStrike" dirty="0" smtClean="0">
                          <a:solidFill>
                            <a:srgbClr val="000000"/>
                          </a:solidFill>
                          <a:effectLst/>
                          <a:latin typeface="Times New Roman" panose="02020603050405020304" pitchFamily="18" charset="0"/>
                        </a:rPr>
                        <a:t>Муниципальная </a:t>
                      </a:r>
                      <a:r>
                        <a:rPr lang="ru-RU" sz="1200" b="1" i="0" u="none" strike="noStrike" dirty="0">
                          <a:solidFill>
                            <a:srgbClr val="000000"/>
                          </a:solidFill>
                          <a:effectLst/>
                          <a:latin typeface="Times New Roman" panose="02020603050405020304" pitchFamily="18" charset="0"/>
                        </a:rPr>
                        <a:t>программа </a:t>
                      </a:r>
                      <a:r>
                        <a:rPr lang="ru-RU" sz="1200" b="1" i="0" u="none" strike="noStrike" dirty="0" smtClean="0">
                          <a:solidFill>
                            <a:srgbClr val="000000"/>
                          </a:solidFill>
                          <a:effectLst/>
                          <a:latin typeface="Times New Roman" panose="02020603050405020304" pitchFamily="18" charset="0"/>
                        </a:rPr>
                        <a:t>«Образование»</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03</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3 584 196,7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3 550 722,9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3 538 271,1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bl>
          </a:graphicData>
        </a:graphic>
      </p:graphicFrame>
      <p:sp>
        <p:nvSpPr>
          <p:cNvPr id="4" name="Заголовок 3"/>
          <p:cNvSpPr>
            <a:spLocks noGrp="1"/>
          </p:cNvSpPr>
          <p:nvPr>
            <p:ph type="title"/>
          </p:nvPr>
        </p:nvSpPr>
        <p:spPr>
          <a:xfrm>
            <a:off x="390869" y="192023"/>
            <a:ext cx="11635019" cy="740665"/>
          </a:xfrm>
          <a:noFill/>
          <a:ln>
            <a:solidFill>
              <a:schemeClr val="bg1"/>
            </a:solidFill>
          </a:ln>
        </p:spPr>
        <p:txBody>
          <a:bodyPr/>
          <a:lstStyle/>
          <a:p>
            <a:pPr algn="ctr"/>
            <a:r>
              <a:rPr lang="ru-RU" sz="2400" dirty="0" smtClean="0">
                <a:latin typeface="+mn-lt"/>
                <a:hlinkClick r:id="rId2" action="ppaction://hlinksldjump"/>
              </a:rPr>
              <a:t>Информация </a:t>
            </a:r>
            <a:r>
              <a:rPr lang="ru-RU" sz="2400" dirty="0">
                <a:latin typeface="+mn-lt"/>
                <a:hlinkClick r:id="rId2" action="ppaction://hlinksldjump"/>
              </a:rPr>
              <a:t>о расходах БЮДЖЕТА ГОРОДСКОГО ОКРУГА </a:t>
            </a:r>
            <a:r>
              <a:rPr lang="ru-RU" sz="2400" dirty="0" smtClean="0">
                <a:latin typeface="+mn-lt"/>
                <a:hlinkClick r:id="rId2" action="ppaction://hlinksldjump"/>
              </a:rPr>
              <a:t>ВОСКРЕСЕНСК</a:t>
            </a:r>
            <a:br>
              <a:rPr lang="ru-RU" sz="2400" dirty="0" smtClean="0">
                <a:latin typeface="+mn-lt"/>
                <a:hlinkClick r:id="rId2" action="ppaction://hlinksldjump"/>
              </a:rPr>
            </a:br>
            <a:r>
              <a:rPr lang="ru-RU" sz="2400" dirty="0" smtClean="0">
                <a:latin typeface="+mn-lt"/>
                <a:hlinkClick r:id="rId2" action="ppaction://hlinksldjump"/>
              </a:rPr>
              <a:t> московской области В РАЗРЕЗЕ МУНИЦИПАЛЬНЫХ ПРОГРАММ</a:t>
            </a:r>
            <a:r>
              <a:rPr lang="ru-RU" sz="1400" dirty="0" smtClean="0">
                <a:latin typeface="+mn-lt"/>
                <a:hlinkClick r:id="rId2" action="ppaction://hlinksldjump"/>
              </a:rPr>
              <a:t>           </a:t>
            </a:r>
            <a:r>
              <a:rPr lang="ru-RU" sz="2000" dirty="0" smtClean="0">
                <a:latin typeface="+mn-lt"/>
                <a:hlinkClick r:id="rId2" action="ppaction://hlinksldjump"/>
              </a:rPr>
              <a:t>(тыс</a:t>
            </a:r>
            <a:r>
              <a:rPr lang="ru-RU" sz="2000" dirty="0">
                <a:latin typeface="+mn-lt"/>
                <a:hlinkClick r:id="rId2" action="ppaction://hlinksldjump"/>
              </a:rPr>
              <a:t>. </a:t>
            </a:r>
            <a:r>
              <a:rPr lang="ru-RU" sz="2000" dirty="0" smtClean="0">
                <a:latin typeface="+mn-lt"/>
                <a:hlinkClick r:id="rId2" action="ppaction://hlinksldjump"/>
              </a:rPr>
              <a:t>рублей)</a:t>
            </a:r>
            <a:endParaRPr lang="ru-RU" sz="2000" u="sng" dirty="0">
              <a:solidFill>
                <a:srgbClr val="0070C0"/>
              </a:solidFill>
              <a:latin typeface="+mn-lt"/>
            </a:endParaRPr>
          </a:p>
        </p:txBody>
      </p:sp>
      <p:sp>
        <p:nvSpPr>
          <p:cNvPr id="3" name="Скругленный прямоугольник 2"/>
          <p:cNvSpPr/>
          <p:nvPr/>
        </p:nvSpPr>
        <p:spPr>
          <a:xfrm>
            <a:off x="390869" y="6172200"/>
            <a:ext cx="1328203" cy="557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6798043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68</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539247112"/>
              </p:ext>
            </p:extLst>
          </p:nvPr>
        </p:nvGraphicFramePr>
        <p:xfrm>
          <a:off x="290285" y="1186516"/>
          <a:ext cx="11611428" cy="4967542"/>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gridCol w="1262742">
                  <a:extLst>
                    <a:ext uri="{9D8B030D-6E8A-4147-A177-3AD203B41FA5}">
                      <a16:colId xmlns:a16="http://schemas.microsoft.com/office/drawing/2014/main" val="20002"/>
                    </a:ext>
                  </a:extLst>
                </a:gridCol>
                <a:gridCol w="1596573">
                  <a:extLst>
                    <a:ext uri="{9D8B030D-6E8A-4147-A177-3AD203B41FA5}">
                      <a16:colId xmlns:a16="http://schemas.microsoft.com/office/drawing/2014/main" val="20004"/>
                    </a:ext>
                  </a:extLst>
                </a:gridCol>
                <a:gridCol w="1654629">
                  <a:extLst>
                    <a:ext uri="{9D8B030D-6E8A-4147-A177-3AD203B41FA5}">
                      <a16:colId xmlns:a16="http://schemas.microsoft.com/office/drawing/2014/main" val="20006"/>
                    </a:ext>
                  </a:extLst>
                </a:gridCol>
                <a:gridCol w="1596571">
                  <a:extLst>
                    <a:ext uri="{9D8B030D-6E8A-4147-A177-3AD203B41FA5}">
                      <a16:colId xmlns:a16="http://schemas.microsoft.com/office/drawing/2014/main" val="20008"/>
                    </a:ext>
                  </a:extLst>
                </a:gridCol>
                <a:gridCol w="2148113">
                  <a:extLst>
                    <a:ext uri="{9D8B030D-6E8A-4147-A177-3AD203B41FA5}">
                      <a16:colId xmlns:a16="http://schemas.microsoft.com/office/drawing/2014/main" val="20011"/>
                    </a:ext>
                  </a:extLst>
                </a:gridCol>
              </a:tblGrid>
              <a:tr h="651377">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 за 2023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gridSpan="4">
                  <a:txBody>
                    <a:bodyPr/>
                    <a:lstStyle/>
                    <a:p>
                      <a:pPr algn="ctr" fontAlgn="ctr"/>
                      <a:r>
                        <a:rPr lang="ru-RU" sz="1600" b="1" i="0" u="none" strike="noStrike" dirty="0" smtClean="0">
                          <a:solidFill>
                            <a:srgbClr val="000000"/>
                          </a:solidFill>
                          <a:effectLst/>
                          <a:latin typeface="Times New Roman" panose="02020603050405020304" pitchFamily="18" charset="0"/>
                        </a:rPr>
                        <a:t>2024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0000"/>
                  </a:ext>
                </a:extLst>
              </a:tr>
              <a:tr h="15862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600" b="1" i="0" u="none" strike="noStrike" dirty="0" smtClean="0">
                          <a:solidFill>
                            <a:srgbClr val="000000"/>
                          </a:solidFill>
                          <a:effectLst/>
                          <a:latin typeface="Times New Roman" panose="02020603050405020304" pitchFamily="18" charset="0"/>
                        </a:rPr>
                        <a:t>Уточненный</a:t>
                      </a:r>
                    </a:p>
                    <a:p>
                      <a:pPr algn="ctr" fontAlgn="ctr"/>
                      <a:r>
                        <a:rPr lang="ru-RU" sz="1600" b="1" i="0" u="none" strike="noStrike" dirty="0" smtClean="0">
                          <a:solidFill>
                            <a:srgbClr val="000000"/>
                          </a:solidFill>
                          <a:effectLst/>
                          <a:latin typeface="Times New Roman" panose="02020603050405020304" pitchFamily="18" charset="0"/>
                        </a:rPr>
                        <a:t> план</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Процент исполнения от плана</a:t>
                      </a:r>
                    </a:p>
                    <a:p>
                      <a:pPr algn="ctr" fontAlgn="ctr"/>
                      <a:r>
                        <a:rPr lang="ru-RU" sz="1600" b="1" i="0" u="none" strike="noStrike" dirty="0" smtClean="0">
                          <a:solidFill>
                            <a:srgbClr val="000000"/>
                          </a:solidFill>
                          <a:effectLst/>
                          <a:latin typeface="Times New Roman" panose="02020603050405020304" pitchFamily="18" charset="0"/>
                        </a:rPr>
                        <a:t> (%)</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отклонений от плановых</a:t>
                      </a:r>
                      <a:r>
                        <a:rPr lang="ru-RU" sz="1600" b="1" i="0" u="none" strike="noStrike" baseline="0" dirty="0" smtClean="0">
                          <a:solidFill>
                            <a:srgbClr val="000000"/>
                          </a:solidFill>
                          <a:effectLst/>
                          <a:latin typeface="Times New Roman" panose="02020603050405020304" pitchFamily="18" charset="0"/>
                        </a:rPr>
                        <a:t> назначений            </a:t>
                      </a:r>
                      <a:r>
                        <a:rPr lang="ru-RU" sz="1100" b="1" i="0" u="none" strike="noStrike" baseline="0" dirty="0" smtClean="0">
                          <a:solidFill>
                            <a:srgbClr val="000000"/>
                          </a:solidFill>
                          <a:effectLst/>
                          <a:latin typeface="Times New Roman" panose="02020603050405020304" pitchFamily="18" charset="0"/>
                        </a:rPr>
                        <a:t>(при значении </a:t>
                      </a:r>
                      <a:r>
                        <a:rPr lang="en-US" sz="1100" b="1" i="0" u="none" strike="noStrike" baseline="0" dirty="0" smtClean="0">
                          <a:solidFill>
                            <a:srgbClr val="000000"/>
                          </a:solidFill>
                          <a:effectLst/>
                          <a:latin typeface="Times New Roman" panose="02020603050405020304" pitchFamily="18" charset="0"/>
                        </a:rPr>
                        <a:t>&lt; </a:t>
                      </a:r>
                      <a:r>
                        <a:rPr lang="ru-RU" sz="1100" b="1" i="0" u="none" strike="noStrike" baseline="0" dirty="0" smtClean="0">
                          <a:solidFill>
                            <a:srgbClr val="000000"/>
                          </a:solidFill>
                          <a:effectLst/>
                          <a:latin typeface="Times New Roman" panose="02020603050405020304" pitchFamily="18" charset="0"/>
                        </a:rPr>
                        <a:t> (или =) 95%)</a:t>
                      </a:r>
                      <a:endParaRPr lang="ru-RU" sz="11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171337">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58380">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«Социальная </a:t>
                      </a:r>
                      <a:r>
                        <a:rPr lang="ru-RU" sz="1200" b="1" i="0" u="none" strike="noStrike" dirty="0">
                          <a:solidFill>
                            <a:srgbClr val="000000"/>
                          </a:solidFill>
                          <a:effectLst/>
                          <a:latin typeface="Times New Roman" panose="02020603050405020304" pitchFamily="18" charset="0"/>
                        </a:rPr>
                        <a:t>защита </a:t>
                      </a:r>
                      <a:r>
                        <a:rPr lang="ru-RU" sz="1200" b="1" i="0" u="none" strike="noStrike" dirty="0" smtClean="0">
                          <a:solidFill>
                            <a:srgbClr val="000000"/>
                          </a:solidFill>
                          <a:effectLst/>
                          <a:latin typeface="Times New Roman" panose="02020603050405020304" pitchFamily="18" charset="0"/>
                        </a:rPr>
                        <a:t>населения»</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04</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40 375,9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45 474,0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45 405,6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69443">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«Спорт»</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05</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482 665,2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649 686,6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647 695,8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487342">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«Развитие </a:t>
                      </a:r>
                      <a:r>
                        <a:rPr lang="ru-RU" sz="1200" b="1" i="0" u="none" strike="noStrike" dirty="0">
                          <a:solidFill>
                            <a:srgbClr val="000000"/>
                          </a:solidFill>
                          <a:effectLst/>
                          <a:latin typeface="Times New Roman" panose="02020603050405020304" pitchFamily="18" charset="0"/>
                        </a:rPr>
                        <a:t>сельского </a:t>
                      </a:r>
                      <a:r>
                        <a:rPr lang="ru-RU" sz="1200" b="1" i="0" u="none" strike="noStrike" dirty="0" smtClean="0">
                          <a:solidFill>
                            <a:srgbClr val="000000"/>
                          </a:solidFill>
                          <a:effectLst/>
                          <a:latin typeface="Times New Roman" panose="02020603050405020304" pitchFamily="18" charset="0"/>
                        </a:rPr>
                        <a:t>хозяйства»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06</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9 065,9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11 384,7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8 236,0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Times New Roman" panose="02020603050405020304" pitchFamily="18" charset="0"/>
                          <a:ea typeface="+mn-ea"/>
                          <a:cs typeface="Times New Roman" panose="02020603050405020304" pitchFamily="18" charset="0"/>
                        </a:rPr>
                        <a:t>Оплата произведена по факту оказания услуг</a:t>
                      </a:r>
                      <a:endParaRPr lang="ru-RU" sz="1200" b="0" i="0" u="none" strike="noStrike" dirty="0" smtClean="0">
                        <a:solidFill>
                          <a:schemeClr val="tx1"/>
                        </a:solidFill>
                        <a:effectLst/>
                        <a:latin typeface="Times New Roman" panose="02020603050405020304" pitchFamily="18" charset="0"/>
                        <a:cs typeface="Times New Roman" panose="02020603050405020304" pitchFamily="18" charset="0"/>
                      </a:endParaRPr>
                    </a:p>
                    <a:p>
                      <a:pPr algn="ctr"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508816">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«Экология </a:t>
                      </a:r>
                      <a:r>
                        <a:rPr lang="ru-RU" sz="1200" b="1" i="0" u="none" strike="noStrike" dirty="0">
                          <a:solidFill>
                            <a:srgbClr val="000000"/>
                          </a:solidFill>
                          <a:effectLst/>
                          <a:latin typeface="Times New Roman" panose="02020603050405020304" pitchFamily="18" charset="0"/>
                        </a:rPr>
                        <a:t>и окружающая </a:t>
                      </a:r>
                      <a:r>
                        <a:rPr lang="ru-RU" sz="1200" b="1" i="0" u="none" strike="noStrike" dirty="0" smtClean="0">
                          <a:solidFill>
                            <a:srgbClr val="000000"/>
                          </a:solidFill>
                          <a:effectLst/>
                          <a:latin typeface="Times New Roman" panose="02020603050405020304" pitchFamily="18" charset="0"/>
                        </a:rPr>
                        <a:t>среда»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07</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6 945,5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37 293,8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20 968,4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56,2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kern="1200" dirty="0" smtClean="0">
                          <a:solidFill>
                            <a:schemeClr val="tx1"/>
                          </a:solidFill>
                          <a:effectLst/>
                          <a:latin typeface="Times New Roman" panose="02020603050405020304" pitchFamily="18" charset="0"/>
                          <a:ea typeface="+mn-ea"/>
                          <a:cs typeface="Times New Roman" panose="02020603050405020304" pitchFamily="18" charset="0"/>
                        </a:rPr>
                        <a:t>Оплата произведена по факту оказания услуг</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718276">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«Безопасность </a:t>
                      </a:r>
                      <a:r>
                        <a:rPr lang="ru-RU" sz="1200" b="1" i="0" u="none" strike="noStrike" dirty="0">
                          <a:solidFill>
                            <a:srgbClr val="000000"/>
                          </a:solidFill>
                          <a:effectLst/>
                          <a:latin typeface="Times New Roman" panose="02020603050405020304" pitchFamily="18" charset="0"/>
                        </a:rPr>
                        <a:t>и обеспечение безопасности </a:t>
                      </a:r>
                      <a:r>
                        <a:rPr lang="ru-RU" sz="1200" b="1" i="0" u="none" strike="noStrike" dirty="0" smtClean="0">
                          <a:solidFill>
                            <a:srgbClr val="000000"/>
                          </a:solidFill>
                          <a:effectLst/>
                          <a:latin typeface="Times New Roman" panose="02020603050405020304" pitchFamily="18" charset="0"/>
                        </a:rPr>
                        <a:t>жизнедеятельности населения»</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08</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128 437,2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176 113,4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171 616,5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bl>
          </a:graphicData>
        </a:graphic>
      </p:graphicFrame>
      <p:sp>
        <p:nvSpPr>
          <p:cNvPr id="4" name="Заголовок 3"/>
          <p:cNvSpPr>
            <a:spLocks noGrp="1"/>
          </p:cNvSpPr>
          <p:nvPr>
            <p:ph type="title"/>
          </p:nvPr>
        </p:nvSpPr>
        <p:spPr>
          <a:xfrm>
            <a:off x="290285" y="133350"/>
            <a:ext cx="11635019" cy="730011"/>
          </a:xfrm>
          <a:noFill/>
          <a:ln>
            <a:solidFill>
              <a:schemeClr val="bg1"/>
            </a:solidFill>
          </a:ln>
        </p:spPr>
        <p:txBody>
          <a:bodyPr/>
          <a:lstStyle/>
          <a:p>
            <a:pPr algn="ctr"/>
            <a:r>
              <a:rPr lang="ru-RU" sz="2400" dirty="0">
                <a:hlinkClick r:id="rId2" action="ppaction://hlinksldjump"/>
              </a:rPr>
              <a:t>Информация </a:t>
            </a:r>
            <a:r>
              <a:rPr lang="ru-RU" sz="2400" dirty="0" smtClean="0">
                <a:solidFill>
                  <a:prstClr val="black"/>
                </a:solidFill>
                <a:latin typeface="Calibri"/>
                <a:hlinkClick r:id="rId2" action="ppaction://hlinksldjump"/>
              </a:rPr>
              <a:t>о </a:t>
            </a:r>
            <a:r>
              <a:rPr lang="ru-RU" sz="2400" dirty="0">
                <a:solidFill>
                  <a:prstClr val="black"/>
                </a:solidFill>
                <a:latin typeface="Calibri"/>
                <a:hlinkClick r:id="rId2" action="ppaction://hlinksldjump"/>
              </a:rPr>
              <a:t>расходах БЮДЖЕТА ГОРОДСКОГО ОКРУГА ВОСКРЕСЕНСК</a:t>
            </a:r>
            <a:br>
              <a:rPr lang="ru-RU" sz="2400" dirty="0">
                <a:solidFill>
                  <a:prstClr val="black"/>
                </a:solidFill>
                <a:latin typeface="Calibri"/>
                <a:hlinkClick r:id="rId2" action="ppaction://hlinksldjump"/>
              </a:rPr>
            </a:br>
            <a:r>
              <a:rPr lang="ru-RU" sz="2400" dirty="0">
                <a:solidFill>
                  <a:prstClr val="black"/>
                </a:solidFill>
                <a:latin typeface="Calibri"/>
                <a:hlinkClick r:id="rId2" action="ppaction://hlinksldjump"/>
              </a:rPr>
              <a:t> московской области В РАЗРЕЗЕ МУНИЦИПАЛЬНЫХ ПРОГРАММ</a:t>
            </a:r>
            <a:r>
              <a:rPr lang="ru-RU" sz="1400" dirty="0">
                <a:solidFill>
                  <a:prstClr val="black"/>
                </a:solidFill>
                <a:latin typeface="Calibri"/>
                <a:hlinkClick r:id="rId2" action="ppaction://hlinksldjump"/>
              </a:rPr>
              <a:t>           </a:t>
            </a:r>
            <a:r>
              <a:rPr lang="ru-RU" sz="2000" dirty="0">
                <a:solidFill>
                  <a:prstClr val="black"/>
                </a:solidFill>
                <a:latin typeface="Calibri"/>
                <a:hlinkClick r:id="rId2" action="ppaction://hlinksldjump"/>
              </a:rPr>
              <a:t>(тыс. рублей)</a:t>
            </a:r>
            <a:endParaRPr lang="ru-RU" sz="1200" u="sng" dirty="0">
              <a:solidFill>
                <a:srgbClr val="0070C0"/>
              </a:solidFill>
              <a:latin typeface="+mn-lt"/>
            </a:endParaRPr>
          </a:p>
        </p:txBody>
      </p:sp>
      <p:sp>
        <p:nvSpPr>
          <p:cNvPr id="3" name="Скругленный прямоугольник 2"/>
          <p:cNvSpPr/>
          <p:nvPr/>
        </p:nvSpPr>
        <p:spPr>
          <a:xfrm>
            <a:off x="484632" y="6263640"/>
            <a:ext cx="1124712"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2095996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69</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2702676879"/>
              </p:ext>
            </p:extLst>
          </p:nvPr>
        </p:nvGraphicFramePr>
        <p:xfrm>
          <a:off x="290285" y="1096982"/>
          <a:ext cx="11611428" cy="5071589"/>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gridCol w="1262742">
                  <a:extLst>
                    <a:ext uri="{9D8B030D-6E8A-4147-A177-3AD203B41FA5}">
                      <a16:colId xmlns:a16="http://schemas.microsoft.com/office/drawing/2014/main" val="20002"/>
                    </a:ext>
                  </a:extLst>
                </a:gridCol>
                <a:gridCol w="1596573">
                  <a:extLst>
                    <a:ext uri="{9D8B030D-6E8A-4147-A177-3AD203B41FA5}">
                      <a16:colId xmlns:a16="http://schemas.microsoft.com/office/drawing/2014/main" val="20004"/>
                    </a:ext>
                  </a:extLst>
                </a:gridCol>
                <a:gridCol w="1654629">
                  <a:extLst>
                    <a:ext uri="{9D8B030D-6E8A-4147-A177-3AD203B41FA5}">
                      <a16:colId xmlns:a16="http://schemas.microsoft.com/office/drawing/2014/main" val="20006"/>
                    </a:ext>
                  </a:extLst>
                </a:gridCol>
                <a:gridCol w="1596571">
                  <a:extLst>
                    <a:ext uri="{9D8B030D-6E8A-4147-A177-3AD203B41FA5}">
                      <a16:colId xmlns:a16="http://schemas.microsoft.com/office/drawing/2014/main" val="20008"/>
                    </a:ext>
                  </a:extLst>
                </a:gridCol>
                <a:gridCol w="2148113">
                  <a:extLst>
                    <a:ext uri="{9D8B030D-6E8A-4147-A177-3AD203B41FA5}">
                      <a16:colId xmlns:a16="http://schemas.microsoft.com/office/drawing/2014/main" val="20011"/>
                    </a:ext>
                  </a:extLst>
                </a:gridCol>
              </a:tblGrid>
              <a:tr h="651377">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 за 2023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gridSpan="4">
                  <a:txBody>
                    <a:bodyPr/>
                    <a:lstStyle/>
                    <a:p>
                      <a:pPr algn="ctr" fontAlgn="ctr"/>
                      <a:r>
                        <a:rPr lang="ru-RU" sz="1600" b="1" i="0" u="none" strike="noStrike" dirty="0" smtClean="0">
                          <a:solidFill>
                            <a:srgbClr val="000000"/>
                          </a:solidFill>
                          <a:effectLst/>
                          <a:latin typeface="Times New Roman" panose="02020603050405020304" pitchFamily="18" charset="0"/>
                        </a:rPr>
                        <a:t>2024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0000"/>
                  </a:ext>
                </a:extLst>
              </a:tr>
              <a:tr h="15862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600" b="1" i="0" u="none" strike="noStrike" dirty="0" smtClean="0">
                          <a:solidFill>
                            <a:srgbClr val="000000"/>
                          </a:solidFill>
                          <a:effectLst/>
                          <a:latin typeface="Times New Roman" panose="02020603050405020304" pitchFamily="18" charset="0"/>
                        </a:rPr>
                        <a:t>Уточненный</a:t>
                      </a:r>
                    </a:p>
                    <a:p>
                      <a:pPr algn="ctr" fontAlgn="ctr"/>
                      <a:r>
                        <a:rPr lang="ru-RU" sz="1600" b="1" i="0" u="none" strike="noStrike" dirty="0" smtClean="0">
                          <a:solidFill>
                            <a:srgbClr val="000000"/>
                          </a:solidFill>
                          <a:effectLst/>
                          <a:latin typeface="Times New Roman" panose="02020603050405020304" pitchFamily="18" charset="0"/>
                        </a:rPr>
                        <a:t> план</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Процент исполнения от плана</a:t>
                      </a:r>
                    </a:p>
                    <a:p>
                      <a:pPr algn="ctr" fontAlgn="ctr"/>
                      <a:r>
                        <a:rPr lang="ru-RU" sz="1600" b="1" i="0" u="none" strike="noStrike" dirty="0" smtClean="0">
                          <a:solidFill>
                            <a:srgbClr val="000000"/>
                          </a:solidFill>
                          <a:effectLst/>
                          <a:latin typeface="Times New Roman" panose="02020603050405020304" pitchFamily="18" charset="0"/>
                        </a:rPr>
                        <a:t> (%)</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отклонений от плановых</a:t>
                      </a:r>
                      <a:r>
                        <a:rPr lang="ru-RU" sz="1600" b="1" i="0" u="none" strike="noStrike" baseline="0" dirty="0" smtClean="0">
                          <a:solidFill>
                            <a:srgbClr val="000000"/>
                          </a:solidFill>
                          <a:effectLst/>
                          <a:latin typeface="Times New Roman" panose="02020603050405020304" pitchFamily="18" charset="0"/>
                        </a:rPr>
                        <a:t> назначений            </a:t>
                      </a:r>
                      <a:r>
                        <a:rPr lang="ru-RU" sz="1100" b="1" i="0" u="none" strike="noStrike" baseline="0" dirty="0" smtClean="0">
                          <a:solidFill>
                            <a:srgbClr val="000000"/>
                          </a:solidFill>
                          <a:effectLst/>
                          <a:latin typeface="Times New Roman" panose="02020603050405020304" pitchFamily="18" charset="0"/>
                        </a:rPr>
                        <a:t>(при значении </a:t>
                      </a:r>
                      <a:r>
                        <a:rPr lang="en-US" sz="1100" b="1" i="0" u="none" strike="noStrike" baseline="0" dirty="0" smtClean="0">
                          <a:solidFill>
                            <a:srgbClr val="000000"/>
                          </a:solidFill>
                          <a:effectLst/>
                          <a:latin typeface="Times New Roman" panose="02020603050405020304" pitchFamily="18" charset="0"/>
                        </a:rPr>
                        <a:t>&lt; </a:t>
                      </a:r>
                      <a:r>
                        <a:rPr lang="ru-RU" sz="1100" b="1" i="0" u="none" strike="noStrike" baseline="0" dirty="0" smtClean="0">
                          <a:solidFill>
                            <a:srgbClr val="000000"/>
                          </a:solidFill>
                          <a:effectLst/>
                          <a:latin typeface="Times New Roman" panose="02020603050405020304" pitchFamily="18" charset="0"/>
                        </a:rPr>
                        <a:t> (или =) 95%)</a:t>
                      </a:r>
                      <a:endParaRPr lang="ru-RU" sz="11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171337">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537716">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«Жилище»</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09</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72 058,6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62 612,7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62 610,5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928914">
                <a:tc>
                  <a:txBody>
                    <a:bodyPr/>
                    <a:lstStyle/>
                    <a:p>
                      <a:pPr algn="l" fontAlgn="ctr"/>
                      <a:r>
                        <a:rPr lang="ru-RU" sz="1200" b="1" i="0" u="none" strike="noStrike" dirty="0" smtClean="0">
                          <a:solidFill>
                            <a:srgbClr val="000000"/>
                          </a:solidFill>
                          <a:effectLst/>
                          <a:latin typeface="Times New Roman" panose="02020603050405020304" pitchFamily="18" charset="0"/>
                        </a:rPr>
                        <a:t>Муниципальная программа «Развитие инженерной инфраструктуры</a:t>
                      </a:r>
                      <a:r>
                        <a:rPr lang="ru-RU" sz="1200" b="1" i="0" u="none" strike="noStrike" baseline="0"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энергоэффективности и отрасли обращения с отходами»</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480 936,5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496 198,7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457 629,8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Недовыполнение по</a:t>
                      </a:r>
                      <a:r>
                        <a:rPr lang="ru-RU" sz="1200" b="0" i="0" u="none" strike="noStrike" baseline="0" dirty="0" smtClean="0">
                          <a:solidFill>
                            <a:srgbClr val="000000"/>
                          </a:solidFill>
                          <a:effectLst/>
                          <a:latin typeface="Times New Roman" panose="02020603050405020304" pitchFamily="18" charset="0"/>
                        </a:rPr>
                        <a:t> причине </a:t>
                      </a:r>
                      <a:r>
                        <a:rPr lang="ru-RU" sz="1200" b="0" i="0" u="none" strike="noStrike" dirty="0" smtClean="0">
                          <a:solidFill>
                            <a:srgbClr val="000000"/>
                          </a:solidFill>
                          <a:effectLst/>
                          <a:latin typeface="Times New Roman" panose="02020603050405020304" pitchFamily="18" charset="0"/>
                        </a:rPr>
                        <a:t>нарушения подрядчиком сроков выполнения работ</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475253">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«Предпринимательство»</a:t>
                      </a:r>
                    </a:p>
                    <a:p>
                      <a:pPr algn="l"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11</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a:t>
                      </a:r>
                      <a:r>
                        <a:rPr lang="ru-RU" sz="1200" b="1" i="0" u="none" strike="noStrike" baseline="0" dirty="0" smtClean="0">
                          <a:solidFill>
                            <a:srgbClr val="000000"/>
                          </a:solidFill>
                          <a:effectLst/>
                          <a:latin typeface="Times New Roman" panose="02020603050405020304" pitchFamily="18" charset="0"/>
                        </a:rPr>
                        <a:t> 000,0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2 090,0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2 090,0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632006">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«Управление </a:t>
                      </a:r>
                      <a:r>
                        <a:rPr lang="ru-RU" sz="1200" b="1" i="0" u="none" strike="noStrike" dirty="0">
                          <a:solidFill>
                            <a:srgbClr val="000000"/>
                          </a:solidFill>
                          <a:effectLst/>
                          <a:latin typeface="Times New Roman" panose="02020603050405020304" pitchFamily="18" charset="0"/>
                        </a:rPr>
                        <a:t>имуществом и муниципальными </a:t>
                      </a:r>
                      <a:r>
                        <a:rPr lang="ru-RU" sz="1200" b="1" i="0" u="none" strike="noStrike" dirty="0" smtClean="0">
                          <a:solidFill>
                            <a:srgbClr val="000000"/>
                          </a:solidFill>
                          <a:effectLst/>
                          <a:latin typeface="Times New Roman" panose="02020603050405020304" pitchFamily="18" charset="0"/>
                        </a:rPr>
                        <a:t>финансами»</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12</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708 104,9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974 377,4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963 545,2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354293" y="295327"/>
            <a:ext cx="11635019" cy="658071"/>
          </a:xfrm>
          <a:noFill/>
          <a:ln>
            <a:solidFill>
              <a:schemeClr val="bg1"/>
            </a:solidFill>
          </a:ln>
        </p:spPr>
        <p:txBody>
          <a:bodyPr/>
          <a:lstStyle/>
          <a:p>
            <a:pPr algn="ctr"/>
            <a:r>
              <a:rPr lang="ru-RU" sz="2400" dirty="0"/>
              <a:t>Информация </a:t>
            </a:r>
            <a:r>
              <a:rPr lang="ru-RU" sz="2400" dirty="0" smtClean="0">
                <a:solidFill>
                  <a:prstClr val="black"/>
                </a:solidFill>
                <a:latin typeface="Calibri"/>
              </a:rPr>
              <a:t>о </a:t>
            </a:r>
            <a:r>
              <a:rPr lang="ru-RU" sz="2400" dirty="0">
                <a:solidFill>
                  <a:prstClr val="black"/>
                </a:solidFill>
                <a:latin typeface="Calibri"/>
              </a:rPr>
              <a:t>расходах БЮДЖЕТА ГОРОДСКОГО ОКРУГА ВОСКРЕСЕНСК</a:t>
            </a:r>
            <a:br>
              <a:rPr lang="ru-RU" sz="2400" dirty="0">
                <a:solidFill>
                  <a:prstClr val="black"/>
                </a:solidFill>
                <a:latin typeface="Calibri"/>
              </a:rPr>
            </a:br>
            <a:r>
              <a:rPr lang="ru-RU" sz="2400" dirty="0">
                <a:solidFill>
                  <a:prstClr val="black"/>
                </a:solidFill>
                <a:latin typeface="Calibri"/>
              </a:rPr>
              <a:t> московской области В РАЗРЕЗЕ МУНИЦИПАЛЬНЫХ ПРОГРАММ</a:t>
            </a:r>
            <a:r>
              <a:rPr lang="ru-RU" sz="1400" dirty="0">
                <a:solidFill>
                  <a:prstClr val="black"/>
                </a:solidFill>
                <a:latin typeface="Calibri"/>
              </a:rPr>
              <a:t>           </a:t>
            </a:r>
            <a:r>
              <a:rPr lang="ru-RU" sz="2000" dirty="0">
                <a:solidFill>
                  <a:prstClr val="black"/>
                </a:solidFill>
                <a:latin typeface="Calibri"/>
              </a:rPr>
              <a:t>(тыс. рублей)</a:t>
            </a:r>
            <a:endParaRPr lang="ru-RU" sz="1200" u="sng" dirty="0">
              <a:solidFill>
                <a:srgbClr val="0070C0"/>
              </a:solidFill>
              <a:latin typeface="+mn-lt"/>
            </a:endParaRPr>
          </a:p>
        </p:txBody>
      </p:sp>
      <p:sp>
        <p:nvSpPr>
          <p:cNvPr id="3" name="Скругленный прямоугольник 2"/>
          <p:cNvSpPr/>
          <p:nvPr/>
        </p:nvSpPr>
        <p:spPr>
          <a:xfrm>
            <a:off x="354293" y="6291072"/>
            <a:ext cx="1291627" cy="448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785267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317241" y="65315"/>
            <a:ext cx="11569959" cy="579444"/>
          </a:xfrm>
          <a:effectLst>
            <a:innerShdw blurRad="114300">
              <a:prstClr val="black"/>
            </a:innerShdw>
          </a:effectLst>
        </p:spPr>
        <p:txBody>
          <a:bodyPr>
            <a:noAutofit/>
          </a:bodyPr>
          <a:lstStyle/>
          <a:p>
            <a:r>
              <a:rPr lang="ru-RU" sz="25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ction="ppaction://hlinksldjump"/>
              </a:rPr>
              <a:t>Принцип прозрачности (открытости) бюджета </a:t>
            </a:r>
            <a:r>
              <a:rPr lang="ru-RU" sz="2500" dirty="0">
                <a:latin typeface="Times New Roman" panose="02020603050405020304" pitchFamily="18" charset="0"/>
                <a:cs typeface="Times New Roman" panose="02020603050405020304" pitchFamily="18" charset="0"/>
                <a:hlinkClick r:id="rId3" action="ppaction://hlinksldjump"/>
              </a:rPr>
              <a:t>(ст. 36 БК РФ)</a:t>
            </a:r>
            <a:endParaRPr lang="ru-RU" sz="2500" dirty="0">
              <a:latin typeface="Times New Roman" panose="02020603050405020304" pitchFamily="18" charset="0"/>
              <a:cs typeface="Times New Roman" panose="02020603050405020304" pitchFamily="18" charset="0"/>
            </a:endParaRPr>
          </a:p>
        </p:txBody>
      </p:sp>
      <p:sp>
        <p:nvSpPr>
          <p:cNvPr id="20" name="Номер слайда 19"/>
          <p:cNvSpPr>
            <a:spLocks noGrp="1"/>
          </p:cNvSpPr>
          <p:nvPr>
            <p:ph type="sldNum" sz="quarter" idx="12"/>
          </p:nvPr>
        </p:nvSpPr>
        <p:spPr>
          <a:xfrm>
            <a:off x="11364686" y="6440325"/>
            <a:ext cx="289249" cy="212401"/>
          </a:xfrm>
        </p:spPr>
        <p:txBody>
          <a:bodyPr/>
          <a:lstStyle/>
          <a:p>
            <a:fld id="{9EC71654-96A5-4280-94F3-931C61A9F92C}" type="slidenum">
              <a:rPr lang="ru-RU" smtClean="0">
                <a:solidFill>
                  <a:schemeClr val="tx1"/>
                </a:solidFill>
              </a:rPr>
              <a:pPr/>
              <a:t>7</a:t>
            </a:fld>
            <a:endParaRPr lang="ru-RU" dirty="0">
              <a:solidFill>
                <a:schemeClr val="tx1"/>
              </a:solidFill>
            </a:endParaRPr>
          </a:p>
        </p:txBody>
      </p:sp>
      <p:graphicFrame>
        <p:nvGraphicFramePr>
          <p:cNvPr id="15" name="Схема 14"/>
          <p:cNvGraphicFramePr/>
          <p:nvPr>
            <p:extLst>
              <p:ext uri="{D42A27DB-BD31-4B8C-83A1-F6EECF244321}">
                <p14:modId xmlns:p14="http://schemas.microsoft.com/office/powerpoint/2010/main" val="1895173791"/>
              </p:ext>
            </p:extLst>
          </p:nvPr>
        </p:nvGraphicFramePr>
        <p:xfrm>
          <a:off x="1287624" y="738065"/>
          <a:ext cx="10167454" cy="5877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37" y="5973215"/>
            <a:ext cx="1842051" cy="735496"/>
          </a:xfrm>
          <a:prstGeom prst="rect">
            <a:avLst/>
          </a:prstGeom>
        </p:spPr>
      </p:pic>
    </p:spTree>
    <p:extLst>
      <p:ext uri="{BB962C8B-B14F-4D97-AF65-F5344CB8AC3E}">
        <p14:creationId xmlns:p14="http://schemas.microsoft.com/office/powerpoint/2010/main" val="24401344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70</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588352946"/>
              </p:ext>
            </p:extLst>
          </p:nvPr>
        </p:nvGraphicFramePr>
        <p:xfrm>
          <a:off x="290285" y="1096982"/>
          <a:ext cx="11611428" cy="5144161"/>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gridCol w="1262742">
                  <a:extLst>
                    <a:ext uri="{9D8B030D-6E8A-4147-A177-3AD203B41FA5}">
                      <a16:colId xmlns:a16="http://schemas.microsoft.com/office/drawing/2014/main" val="20002"/>
                    </a:ext>
                  </a:extLst>
                </a:gridCol>
                <a:gridCol w="1596573">
                  <a:extLst>
                    <a:ext uri="{9D8B030D-6E8A-4147-A177-3AD203B41FA5}">
                      <a16:colId xmlns:a16="http://schemas.microsoft.com/office/drawing/2014/main" val="20004"/>
                    </a:ext>
                  </a:extLst>
                </a:gridCol>
                <a:gridCol w="1654629">
                  <a:extLst>
                    <a:ext uri="{9D8B030D-6E8A-4147-A177-3AD203B41FA5}">
                      <a16:colId xmlns:a16="http://schemas.microsoft.com/office/drawing/2014/main" val="20006"/>
                    </a:ext>
                  </a:extLst>
                </a:gridCol>
                <a:gridCol w="1596571">
                  <a:extLst>
                    <a:ext uri="{9D8B030D-6E8A-4147-A177-3AD203B41FA5}">
                      <a16:colId xmlns:a16="http://schemas.microsoft.com/office/drawing/2014/main" val="20008"/>
                    </a:ext>
                  </a:extLst>
                </a:gridCol>
                <a:gridCol w="2148113">
                  <a:extLst>
                    <a:ext uri="{9D8B030D-6E8A-4147-A177-3AD203B41FA5}">
                      <a16:colId xmlns:a16="http://schemas.microsoft.com/office/drawing/2014/main" val="20011"/>
                    </a:ext>
                  </a:extLst>
                </a:gridCol>
              </a:tblGrid>
              <a:tr h="651377">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 за 2023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gridSpan="4">
                  <a:txBody>
                    <a:bodyPr/>
                    <a:lstStyle/>
                    <a:p>
                      <a:pPr algn="ctr" fontAlgn="ctr"/>
                      <a:r>
                        <a:rPr lang="ru-RU" sz="1600" b="1" i="0" u="none" strike="noStrike" dirty="0" smtClean="0">
                          <a:solidFill>
                            <a:srgbClr val="000000"/>
                          </a:solidFill>
                          <a:effectLst/>
                          <a:latin typeface="Times New Roman" panose="02020603050405020304" pitchFamily="18" charset="0"/>
                        </a:rPr>
                        <a:t>2024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0000"/>
                  </a:ext>
                </a:extLst>
              </a:tr>
              <a:tr h="15862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600" b="1" i="0" u="none" strike="noStrike" dirty="0" smtClean="0">
                          <a:solidFill>
                            <a:srgbClr val="000000"/>
                          </a:solidFill>
                          <a:effectLst/>
                          <a:latin typeface="Times New Roman" panose="02020603050405020304" pitchFamily="18" charset="0"/>
                        </a:rPr>
                        <a:t>Уточненный</a:t>
                      </a:r>
                    </a:p>
                    <a:p>
                      <a:pPr algn="ctr" fontAlgn="ctr"/>
                      <a:r>
                        <a:rPr lang="ru-RU" sz="1600" b="1" i="0" u="none" strike="noStrike" dirty="0" smtClean="0">
                          <a:solidFill>
                            <a:srgbClr val="000000"/>
                          </a:solidFill>
                          <a:effectLst/>
                          <a:latin typeface="Times New Roman" panose="02020603050405020304" pitchFamily="18" charset="0"/>
                        </a:rPr>
                        <a:t> план</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Процент исполнения от плана</a:t>
                      </a:r>
                    </a:p>
                    <a:p>
                      <a:pPr algn="ctr" fontAlgn="ctr"/>
                      <a:r>
                        <a:rPr lang="ru-RU" sz="1600" b="1" i="0" u="none" strike="noStrike" dirty="0" smtClean="0">
                          <a:solidFill>
                            <a:srgbClr val="000000"/>
                          </a:solidFill>
                          <a:effectLst/>
                          <a:latin typeface="Times New Roman" panose="02020603050405020304" pitchFamily="18" charset="0"/>
                        </a:rPr>
                        <a:t> (%)</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отклонений от плановых</a:t>
                      </a:r>
                      <a:r>
                        <a:rPr lang="ru-RU" sz="1600" b="1" i="0" u="none" strike="noStrike" baseline="0" dirty="0" smtClean="0">
                          <a:solidFill>
                            <a:srgbClr val="000000"/>
                          </a:solidFill>
                          <a:effectLst/>
                          <a:latin typeface="Times New Roman" panose="02020603050405020304" pitchFamily="18" charset="0"/>
                        </a:rPr>
                        <a:t> назначений            </a:t>
                      </a:r>
                      <a:r>
                        <a:rPr lang="ru-RU" sz="1100" b="1" i="0" u="none" strike="noStrike" baseline="0" dirty="0" smtClean="0">
                          <a:solidFill>
                            <a:srgbClr val="000000"/>
                          </a:solidFill>
                          <a:effectLst/>
                          <a:latin typeface="Times New Roman" panose="02020603050405020304" pitchFamily="18" charset="0"/>
                        </a:rPr>
                        <a:t>(при значении </a:t>
                      </a:r>
                      <a:r>
                        <a:rPr lang="en-US" sz="1100" b="1" i="0" u="none" strike="noStrike" baseline="0" dirty="0" smtClean="0">
                          <a:solidFill>
                            <a:srgbClr val="000000"/>
                          </a:solidFill>
                          <a:effectLst/>
                          <a:latin typeface="Times New Roman" panose="02020603050405020304" pitchFamily="18" charset="0"/>
                        </a:rPr>
                        <a:t>&lt; </a:t>
                      </a:r>
                      <a:r>
                        <a:rPr lang="ru-RU" sz="1100" b="1" i="0" u="none" strike="noStrike" baseline="0" dirty="0" smtClean="0">
                          <a:solidFill>
                            <a:srgbClr val="000000"/>
                          </a:solidFill>
                          <a:effectLst/>
                          <a:latin typeface="Times New Roman" panose="02020603050405020304" pitchFamily="18" charset="0"/>
                        </a:rPr>
                        <a:t> (или =) 95%)</a:t>
                      </a:r>
                      <a:endParaRPr lang="ru-RU" sz="11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171337">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433667">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«Развитие </a:t>
                      </a:r>
                      <a:r>
                        <a:rPr lang="ru-RU" sz="1200" b="1" i="0" u="none" strike="noStrike" dirty="0">
                          <a:solidFill>
                            <a:srgbClr val="000000"/>
                          </a:solidFill>
                          <a:effectLst/>
                          <a:latin typeface="Times New Roman" panose="02020603050405020304" pitchFamily="18" charset="0"/>
                        </a:rPr>
                        <a:t>институтов гражданского общества, повышение эффективности местного самоуправления и реализации молодежной </a:t>
                      </a:r>
                      <a:r>
                        <a:rPr lang="ru-RU" sz="1200" b="1" i="0" u="none" strike="noStrike" dirty="0" smtClean="0">
                          <a:solidFill>
                            <a:srgbClr val="000000"/>
                          </a:solidFill>
                          <a:effectLst/>
                          <a:latin typeface="Times New Roman" panose="02020603050405020304" pitchFamily="18" charset="0"/>
                        </a:rPr>
                        <a:t>политики»</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13</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95 393,9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101 852,2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89 378,0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Оплата</a:t>
                      </a:r>
                      <a:r>
                        <a:rPr lang="ru-RU" sz="1200" b="0" i="0" u="none" strike="noStrike" baseline="0" dirty="0" smtClean="0">
                          <a:solidFill>
                            <a:srgbClr val="000000"/>
                          </a:solidFill>
                          <a:effectLst/>
                          <a:latin typeface="Times New Roman" panose="02020603050405020304" pitchFamily="18" charset="0"/>
                        </a:rPr>
                        <a:t> услуг по факту их оказания </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731391">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«Развитие </a:t>
                      </a:r>
                      <a:r>
                        <a:rPr lang="ru-RU" sz="1200" b="1" i="0" u="none" strike="noStrike" dirty="0">
                          <a:solidFill>
                            <a:srgbClr val="000000"/>
                          </a:solidFill>
                          <a:effectLst/>
                          <a:latin typeface="Times New Roman" panose="02020603050405020304" pitchFamily="18" charset="0"/>
                        </a:rPr>
                        <a:t>и функционирование дорожно-транспортного </a:t>
                      </a:r>
                      <a:r>
                        <a:rPr lang="ru-RU" sz="1200" b="1" i="0" u="none" strike="noStrike" dirty="0" smtClean="0">
                          <a:solidFill>
                            <a:srgbClr val="000000"/>
                          </a:solidFill>
                          <a:effectLst/>
                          <a:latin typeface="Times New Roman" panose="02020603050405020304" pitchFamily="18" charset="0"/>
                        </a:rPr>
                        <a:t>комплекса»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14</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404 343,7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640 743,0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622 895,7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97,2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537028">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«Цифровое </a:t>
                      </a:r>
                      <a:r>
                        <a:rPr lang="ru-RU" sz="1200" b="1" i="0" u="none" strike="noStrike" dirty="0">
                          <a:solidFill>
                            <a:srgbClr val="000000"/>
                          </a:solidFill>
                          <a:effectLst/>
                          <a:latin typeface="Times New Roman" panose="02020603050405020304" pitchFamily="18" charset="0"/>
                        </a:rPr>
                        <a:t>муниципальное </a:t>
                      </a:r>
                      <a:r>
                        <a:rPr lang="ru-RU" sz="1200" b="1" i="0" u="none" strike="noStrike" dirty="0" smtClean="0">
                          <a:solidFill>
                            <a:srgbClr val="000000"/>
                          </a:solidFill>
                          <a:effectLst/>
                          <a:latin typeface="Times New Roman" panose="02020603050405020304" pitchFamily="18" charset="0"/>
                        </a:rPr>
                        <a:t>образование»</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15</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126 447,8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124 469,7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122 042,0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515892">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«Архитектура </a:t>
                      </a:r>
                      <a:r>
                        <a:rPr lang="ru-RU" sz="1200" b="1" i="0" u="none" strike="noStrike" dirty="0">
                          <a:solidFill>
                            <a:srgbClr val="000000"/>
                          </a:solidFill>
                          <a:effectLst/>
                          <a:latin typeface="Times New Roman" panose="02020603050405020304" pitchFamily="18" charset="0"/>
                        </a:rPr>
                        <a:t>и </a:t>
                      </a:r>
                      <a:r>
                        <a:rPr lang="ru-RU" sz="1200" b="1" i="0" u="none" strike="noStrike" dirty="0" smtClean="0">
                          <a:solidFill>
                            <a:srgbClr val="000000"/>
                          </a:solidFill>
                          <a:effectLst/>
                          <a:latin typeface="Times New Roman" panose="02020603050405020304" pitchFamily="18" charset="0"/>
                        </a:rPr>
                        <a:t>градостроительство»</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16</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5 348,1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999,0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bl>
          </a:graphicData>
        </a:graphic>
      </p:graphicFrame>
      <p:sp>
        <p:nvSpPr>
          <p:cNvPr id="4" name="Заголовок 3"/>
          <p:cNvSpPr>
            <a:spLocks noGrp="1"/>
          </p:cNvSpPr>
          <p:nvPr>
            <p:ph type="title"/>
          </p:nvPr>
        </p:nvSpPr>
        <p:spPr>
          <a:xfrm>
            <a:off x="290285" y="123731"/>
            <a:ext cx="11635019" cy="758655"/>
          </a:xfrm>
          <a:noFill/>
          <a:ln>
            <a:solidFill>
              <a:schemeClr val="bg1"/>
            </a:solidFill>
          </a:ln>
        </p:spPr>
        <p:txBody>
          <a:bodyPr/>
          <a:lstStyle/>
          <a:p>
            <a:pPr algn="ctr"/>
            <a:r>
              <a:rPr lang="ru-RU" sz="2400" dirty="0"/>
              <a:t>Информация </a:t>
            </a:r>
            <a:r>
              <a:rPr lang="ru-RU" sz="2400" dirty="0" smtClean="0">
                <a:solidFill>
                  <a:prstClr val="black"/>
                </a:solidFill>
                <a:latin typeface="Calibri"/>
              </a:rPr>
              <a:t>о </a:t>
            </a:r>
            <a:r>
              <a:rPr lang="ru-RU" sz="2400" dirty="0">
                <a:solidFill>
                  <a:prstClr val="black"/>
                </a:solidFill>
                <a:latin typeface="Calibri"/>
              </a:rPr>
              <a:t>расходах БЮДЖЕТА ГОРОДСКОГО ОКРУГА ВОСКРЕСЕНСК</a:t>
            </a:r>
            <a:br>
              <a:rPr lang="ru-RU" sz="2400" dirty="0">
                <a:solidFill>
                  <a:prstClr val="black"/>
                </a:solidFill>
                <a:latin typeface="Calibri"/>
              </a:rPr>
            </a:br>
            <a:r>
              <a:rPr lang="ru-RU" sz="2400" dirty="0">
                <a:solidFill>
                  <a:prstClr val="black"/>
                </a:solidFill>
                <a:latin typeface="Calibri"/>
              </a:rPr>
              <a:t> московской области В РАЗРЕЗЕ МУНИЦИПАЛЬНЫХ ПРОГРАММ</a:t>
            </a:r>
            <a:r>
              <a:rPr lang="ru-RU" sz="1400" dirty="0">
                <a:solidFill>
                  <a:prstClr val="black"/>
                </a:solidFill>
                <a:latin typeface="Calibri"/>
              </a:rPr>
              <a:t>           </a:t>
            </a:r>
            <a:r>
              <a:rPr lang="ru-RU" sz="2000" dirty="0">
                <a:solidFill>
                  <a:prstClr val="black"/>
                </a:solidFill>
                <a:latin typeface="Calibri"/>
              </a:rPr>
              <a:t>(тыс. рублей)</a:t>
            </a:r>
            <a:endParaRPr lang="ru-RU" sz="2000" u="sng" dirty="0">
              <a:solidFill>
                <a:srgbClr val="0070C0"/>
              </a:solidFill>
              <a:latin typeface="+mn-lt"/>
            </a:endParaRPr>
          </a:p>
        </p:txBody>
      </p:sp>
      <p:sp>
        <p:nvSpPr>
          <p:cNvPr id="3" name="Скругленный прямоугольник 2"/>
          <p:cNvSpPr/>
          <p:nvPr/>
        </p:nvSpPr>
        <p:spPr>
          <a:xfrm>
            <a:off x="457200" y="6241143"/>
            <a:ext cx="1088136" cy="5071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5610032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EC71654-96A5-4280-94F3-931C61A9F92C}" type="slidenum">
              <a:rPr lang="en-US" smtClean="0">
                <a:solidFill>
                  <a:prstClr val="white"/>
                </a:solidFill>
              </a:rPr>
              <a:pPr/>
              <a:t>71</a:t>
            </a:fld>
            <a:endParaRPr lang="en-US" dirty="0">
              <a:solidFill>
                <a:prstClr val="white"/>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2203885158"/>
              </p:ext>
            </p:extLst>
          </p:nvPr>
        </p:nvGraphicFramePr>
        <p:xfrm>
          <a:off x="290285" y="1032212"/>
          <a:ext cx="11611428" cy="5173649"/>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gridCol w="1262742">
                  <a:extLst>
                    <a:ext uri="{9D8B030D-6E8A-4147-A177-3AD203B41FA5}">
                      <a16:colId xmlns:a16="http://schemas.microsoft.com/office/drawing/2014/main" val="20002"/>
                    </a:ext>
                  </a:extLst>
                </a:gridCol>
                <a:gridCol w="1596573">
                  <a:extLst>
                    <a:ext uri="{9D8B030D-6E8A-4147-A177-3AD203B41FA5}">
                      <a16:colId xmlns:a16="http://schemas.microsoft.com/office/drawing/2014/main" val="20004"/>
                    </a:ext>
                  </a:extLst>
                </a:gridCol>
                <a:gridCol w="1654629">
                  <a:extLst>
                    <a:ext uri="{9D8B030D-6E8A-4147-A177-3AD203B41FA5}">
                      <a16:colId xmlns:a16="http://schemas.microsoft.com/office/drawing/2014/main" val="20006"/>
                    </a:ext>
                  </a:extLst>
                </a:gridCol>
                <a:gridCol w="1596571">
                  <a:extLst>
                    <a:ext uri="{9D8B030D-6E8A-4147-A177-3AD203B41FA5}">
                      <a16:colId xmlns:a16="http://schemas.microsoft.com/office/drawing/2014/main" val="20008"/>
                    </a:ext>
                  </a:extLst>
                </a:gridCol>
                <a:gridCol w="2148113">
                  <a:extLst>
                    <a:ext uri="{9D8B030D-6E8A-4147-A177-3AD203B41FA5}">
                      <a16:colId xmlns:a16="http://schemas.microsoft.com/office/drawing/2014/main" val="20011"/>
                    </a:ext>
                  </a:extLst>
                </a:gridCol>
              </a:tblGrid>
              <a:tr h="640023">
                <a:tc rowSpan="2">
                  <a:txBody>
                    <a:bodyPr/>
                    <a:lstStyle/>
                    <a:p>
                      <a:pPr algn="ctr" fontAlgn="ctr"/>
                      <a:r>
                        <a:rPr lang="ru-RU" sz="1600" b="1" i="0" u="none" strike="noStrike" dirty="0">
                          <a:solidFill>
                            <a:srgbClr val="000000"/>
                          </a:solidFill>
                          <a:effectLst/>
                          <a:latin typeface="Times New Roman" panose="02020603050405020304" pitchFamily="18" charset="0"/>
                        </a:rPr>
                        <a:t>Наименование</a:t>
                      </a:r>
                    </a:p>
                  </a:txBody>
                  <a:tcPr marL="9525" marR="9525" marT="9525" marB="0" anchor="ctr">
                    <a:solidFill>
                      <a:schemeClr val="accent6">
                        <a:lumMod val="40000"/>
                        <a:lumOff val="60000"/>
                      </a:schemeClr>
                    </a:solidFill>
                  </a:tcPr>
                </a:tc>
                <a:tc rowSpan="2">
                  <a:txBody>
                    <a:bodyPr/>
                    <a:lstStyle/>
                    <a:p>
                      <a:pPr algn="ctr" fontAlgn="ctr"/>
                      <a:r>
                        <a:rPr lang="ru-RU" sz="1600" b="1" i="0" u="none" strike="noStrike" dirty="0">
                          <a:solidFill>
                            <a:srgbClr val="000000"/>
                          </a:solidFill>
                          <a:effectLst/>
                          <a:latin typeface="Times New Roman" panose="02020603050405020304" pitchFamily="18" charset="0"/>
                        </a:rPr>
                        <a:t>Муниципальная программа</a:t>
                      </a:r>
                    </a:p>
                  </a:txBody>
                  <a:tcPr marL="9525" marR="9525" marT="9525" marB="0" vert="vert270" anchor="ctr">
                    <a:solidFill>
                      <a:schemeClr val="accent6">
                        <a:lumMod val="40000"/>
                        <a:lumOff val="60000"/>
                      </a:schemeClr>
                    </a:solidFill>
                  </a:tcPr>
                </a:tc>
                <a:tc rowSpan="2">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 за 2023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gridSpan="4">
                  <a:txBody>
                    <a:bodyPr/>
                    <a:lstStyle/>
                    <a:p>
                      <a:pPr algn="ctr" fontAlgn="ctr"/>
                      <a:r>
                        <a:rPr lang="ru-RU" sz="1600" b="1" i="0" u="none" strike="noStrike" dirty="0" smtClean="0">
                          <a:solidFill>
                            <a:srgbClr val="000000"/>
                          </a:solidFill>
                          <a:effectLst/>
                          <a:latin typeface="Times New Roman" panose="02020603050405020304" pitchFamily="18" charset="0"/>
                        </a:rPr>
                        <a:t>2024 год</a:t>
                      </a:r>
                      <a:endParaRPr lang="ru-RU" sz="1600" b="1"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endParaRPr lang="ru-RU"/>
                    </a:p>
                  </a:txBody>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tc hMerge="1">
                  <a:txBody>
                    <a:bodyPr/>
                    <a:lstStyle/>
                    <a:p>
                      <a:pPr algn="ctr" fontAlgn="ctr"/>
                      <a:endParaRPr lang="ru-RU" sz="1050" b="0" i="0" u="none" strike="noStrike" dirty="0">
                        <a:solidFill>
                          <a:srgbClr val="000000"/>
                        </a:solidFill>
                        <a:effectLst/>
                        <a:latin typeface="Times New Roman" panose="02020603050405020304" pitchFamily="18" charset="0"/>
                      </a:endParaRPr>
                    </a:p>
                  </a:txBody>
                  <a:tcPr marL="9525" marR="9525" marT="9525" marB="0" anchor="ctr">
                    <a:solidFill>
                      <a:schemeClr val="accent6">
                        <a:lumMod val="40000"/>
                        <a:lumOff val="60000"/>
                      </a:schemeClr>
                    </a:solidFill>
                  </a:tcPr>
                </a:tc>
                <a:extLst>
                  <a:ext uri="{0D108BD9-81ED-4DB2-BD59-A6C34878D82A}">
                    <a16:rowId xmlns:a16="http://schemas.microsoft.com/office/drawing/2014/main" val="10000"/>
                  </a:ext>
                </a:extLst>
              </a:tr>
              <a:tr h="155859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600" b="1" i="0" u="none" strike="noStrike" dirty="0" smtClean="0">
                          <a:solidFill>
                            <a:srgbClr val="000000"/>
                          </a:solidFill>
                          <a:effectLst/>
                          <a:latin typeface="Times New Roman" panose="02020603050405020304" pitchFamily="18" charset="0"/>
                        </a:rPr>
                        <a:t>Уточненный</a:t>
                      </a:r>
                    </a:p>
                    <a:p>
                      <a:pPr algn="ctr" fontAlgn="ctr"/>
                      <a:r>
                        <a:rPr lang="ru-RU" sz="1600" b="1" i="0" u="none" strike="noStrike" dirty="0" smtClean="0">
                          <a:solidFill>
                            <a:srgbClr val="000000"/>
                          </a:solidFill>
                          <a:effectLst/>
                          <a:latin typeface="Times New Roman" panose="02020603050405020304" pitchFamily="18" charset="0"/>
                        </a:rPr>
                        <a:t> план</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Исполнение</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600" b="1" i="0" u="none" strike="noStrike" dirty="0" smtClean="0">
                          <a:solidFill>
                            <a:srgbClr val="000000"/>
                          </a:solidFill>
                          <a:effectLst/>
                          <a:latin typeface="Times New Roman" panose="02020603050405020304" pitchFamily="18" charset="0"/>
                        </a:rPr>
                        <a:t>Процент исполнения от плана</a:t>
                      </a:r>
                    </a:p>
                    <a:p>
                      <a:pPr algn="ctr" fontAlgn="ctr"/>
                      <a:r>
                        <a:rPr lang="ru-RU" sz="1600" b="1" i="0" u="none" strike="noStrike" dirty="0" smtClean="0">
                          <a:solidFill>
                            <a:srgbClr val="000000"/>
                          </a:solidFill>
                          <a:effectLst/>
                          <a:latin typeface="Times New Roman" panose="02020603050405020304" pitchFamily="18" charset="0"/>
                        </a:rPr>
                        <a:t> (%)</a:t>
                      </a:r>
                      <a:endParaRPr lang="ru-RU"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Times New Roman" panose="02020603050405020304" pitchFamily="18" charset="0"/>
                        </a:rPr>
                        <a:t>отклонений от плановых</a:t>
                      </a:r>
                      <a:r>
                        <a:rPr lang="ru-RU" sz="1600" b="1" i="0" u="none" strike="noStrike" baseline="0" dirty="0" smtClean="0">
                          <a:solidFill>
                            <a:srgbClr val="000000"/>
                          </a:solidFill>
                          <a:effectLst/>
                          <a:latin typeface="Times New Roman" panose="02020603050405020304" pitchFamily="18" charset="0"/>
                        </a:rPr>
                        <a:t> назначений            </a:t>
                      </a:r>
                      <a:r>
                        <a:rPr lang="ru-RU" sz="1100" b="1" i="0" u="none" strike="noStrike" baseline="0" dirty="0" smtClean="0">
                          <a:solidFill>
                            <a:srgbClr val="000000"/>
                          </a:solidFill>
                          <a:effectLst/>
                          <a:latin typeface="Times New Roman" panose="02020603050405020304" pitchFamily="18" charset="0"/>
                        </a:rPr>
                        <a:t>(при значении </a:t>
                      </a:r>
                      <a:r>
                        <a:rPr lang="en-US" sz="1100" b="1" i="0" u="none" strike="noStrike" baseline="0" dirty="0" smtClean="0">
                          <a:solidFill>
                            <a:srgbClr val="000000"/>
                          </a:solidFill>
                          <a:effectLst/>
                          <a:latin typeface="Times New Roman" panose="02020603050405020304" pitchFamily="18" charset="0"/>
                        </a:rPr>
                        <a:t>&lt; </a:t>
                      </a:r>
                      <a:r>
                        <a:rPr lang="ru-RU" sz="1100" b="1" i="0" u="none" strike="noStrike" baseline="0" dirty="0" smtClean="0">
                          <a:solidFill>
                            <a:srgbClr val="000000"/>
                          </a:solidFill>
                          <a:effectLst/>
                          <a:latin typeface="Times New Roman" panose="02020603050405020304" pitchFamily="18" charset="0"/>
                        </a:rPr>
                        <a:t> (или =) 95%)</a:t>
                      </a:r>
                      <a:endParaRPr lang="ru-RU" sz="1100" b="1" i="0" u="none" strike="noStrike" dirty="0" smtClean="0">
                        <a:solidFill>
                          <a:srgbClr val="000000"/>
                        </a:solidFill>
                        <a:effectLst/>
                        <a:latin typeface="Times New Roman" panose="02020603050405020304"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ru-RU" sz="1600" b="1" i="0" u="none" strike="noStrike" dirty="0" smtClean="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174077">
                <a:tc>
                  <a:txBody>
                    <a:bodyPr/>
                    <a:lstStyle/>
                    <a:p>
                      <a:pPr algn="ctr" fontAlgn="ctr"/>
                      <a:r>
                        <a:rPr lang="ru-RU" sz="1100" b="0" i="0" u="none" strike="noStrike" dirty="0">
                          <a:solidFill>
                            <a:srgbClr val="000000"/>
                          </a:solidFill>
                          <a:effectLst/>
                          <a:latin typeface="Times New Roman" panose="02020603050405020304" pitchFamily="18" charset="0"/>
                        </a:rPr>
                        <a:t>1</a:t>
                      </a:r>
                    </a:p>
                  </a:txBody>
                  <a:tcPr marL="9525" marR="9525" marT="9525" marB="0" anchor="ctr"/>
                </a:tc>
                <a:tc>
                  <a:txBody>
                    <a:bodyPr/>
                    <a:lstStyle/>
                    <a:p>
                      <a:pPr algn="ctr" fontAlgn="ctr"/>
                      <a:r>
                        <a:rPr lang="ru-RU" sz="1100" b="0" i="0" u="none" strike="noStrike" dirty="0">
                          <a:solidFill>
                            <a:srgbClr val="000000"/>
                          </a:solidFill>
                          <a:effectLst/>
                          <a:latin typeface="Times New Roman" panose="02020603050405020304" pitchFamily="18" charset="0"/>
                        </a:rPr>
                        <a:t>2</a:t>
                      </a: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3</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6</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Times New Roman" panose="02020603050405020304" pitchFamily="18" charset="0"/>
                        </a:rPr>
                        <a:t>7</a:t>
                      </a:r>
                      <a:endParaRPr lang="ru-RU" sz="11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728001">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«Формирование </a:t>
                      </a:r>
                      <a:r>
                        <a:rPr lang="ru-RU" sz="1200" b="1" i="0" u="none" strike="noStrike" dirty="0">
                          <a:solidFill>
                            <a:srgbClr val="000000"/>
                          </a:solidFill>
                          <a:effectLst/>
                          <a:latin typeface="Times New Roman" panose="02020603050405020304" pitchFamily="18" charset="0"/>
                        </a:rPr>
                        <a:t>современной комфортной городской </a:t>
                      </a:r>
                      <a:r>
                        <a:rPr lang="ru-RU" sz="1200" b="1" i="0" u="none" strike="noStrike" dirty="0" smtClean="0">
                          <a:solidFill>
                            <a:srgbClr val="000000"/>
                          </a:solidFill>
                          <a:effectLst/>
                          <a:latin typeface="Times New Roman" panose="02020603050405020304" pitchFamily="18" charset="0"/>
                        </a:rPr>
                        <a:t>среды»</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17</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784 376,8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1 723 221,1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1 402 586,6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81,4</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rPr>
                        <a:t>Нарушение поставщиком сроков поставки</a:t>
                      </a:r>
                      <a:r>
                        <a:rPr lang="ru-RU" sz="1200" b="0" i="0" u="none" strike="noStrike" baseline="0" dirty="0" smtClean="0">
                          <a:solidFill>
                            <a:srgbClr val="000000"/>
                          </a:solidFill>
                          <a:effectLst/>
                          <a:latin typeface="Times New Roman" panose="02020603050405020304" pitchFamily="18" charset="0"/>
                        </a:rPr>
                        <a:t> техники</a:t>
                      </a: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75584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«Строительство и капитальный ремонт объектов социальной инфраструктуры»</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18</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46 069,1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30 085,6</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65,3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panose="02020603050405020304" pitchFamily="18" charset="0"/>
                        </a:rPr>
                        <a:t>Недовыполнение по</a:t>
                      </a:r>
                      <a:r>
                        <a:rPr lang="ru-RU" sz="1200" b="0" i="0" u="none" strike="noStrike" baseline="0" dirty="0" smtClean="0">
                          <a:solidFill>
                            <a:srgbClr val="000000"/>
                          </a:solidFill>
                          <a:effectLst/>
                          <a:latin typeface="Times New Roman" panose="02020603050405020304" pitchFamily="18" charset="0"/>
                        </a:rPr>
                        <a:t> причине </a:t>
                      </a:r>
                      <a:r>
                        <a:rPr lang="ru-RU" sz="1200" b="0" i="0" u="none" strike="noStrike" dirty="0" smtClean="0">
                          <a:solidFill>
                            <a:srgbClr val="000000"/>
                          </a:solidFill>
                          <a:effectLst/>
                          <a:latin typeface="Times New Roman" panose="02020603050405020304" pitchFamily="18" charset="0"/>
                        </a:rPr>
                        <a:t>нарушения подрядчиком сроков выполнения работ</a:t>
                      </a:r>
                    </a:p>
                    <a:p>
                      <a:pPr algn="ctr"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755849">
                <a:tc>
                  <a:txBody>
                    <a:bodyPr/>
                    <a:lstStyle/>
                    <a:p>
                      <a:pPr algn="l" fontAlgn="ctr"/>
                      <a:r>
                        <a:rPr lang="ru-RU" sz="1200" b="1" i="0" u="none" strike="noStrike" dirty="0">
                          <a:solidFill>
                            <a:srgbClr val="000000"/>
                          </a:solidFill>
                          <a:effectLst/>
                          <a:latin typeface="Times New Roman" panose="02020603050405020304" pitchFamily="18" charset="0"/>
                        </a:rPr>
                        <a:t>Муниципальная программа </a:t>
                      </a:r>
                      <a:r>
                        <a:rPr lang="ru-RU" sz="1200" b="1" i="0" u="none" strike="noStrike" dirty="0" smtClean="0">
                          <a:solidFill>
                            <a:srgbClr val="000000"/>
                          </a:solidFill>
                          <a:effectLst/>
                          <a:latin typeface="Times New Roman" panose="02020603050405020304" pitchFamily="18" charset="0"/>
                        </a:rPr>
                        <a:t>«Переселение </a:t>
                      </a:r>
                      <a:r>
                        <a:rPr lang="ru-RU" sz="1200" b="1" i="0" u="none" strike="noStrike" dirty="0">
                          <a:solidFill>
                            <a:srgbClr val="000000"/>
                          </a:solidFill>
                          <a:effectLst/>
                          <a:latin typeface="Times New Roman" panose="02020603050405020304" pitchFamily="18" charset="0"/>
                        </a:rPr>
                        <a:t>граждан из аварийного жилищного </a:t>
                      </a:r>
                      <a:r>
                        <a:rPr lang="ru-RU" sz="1200" b="1" i="0" u="none" strike="noStrike" dirty="0" smtClean="0">
                          <a:solidFill>
                            <a:srgbClr val="000000"/>
                          </a:solidFill>
                          <a:effectLst/>
                          <a:latin typeface="Times New Roman" panose="02020603050405020304" pitchFamily="18" charset="0"/>
                        </a:rPr>
                        <a:t>фонда»</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panose="02020603050405020304" pitchFamily="18" charset="0"/>
                        </a:rPr>
                        <a:t>19</a:t>
                      </a: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12 618,1</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501 559,9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495 069,3</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98,7</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a:t>
                      </a:r>
                      <a:endParaRPr lang="ru-RU"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54843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ru-RU" sz="1200" b="1" i="0" u="none" strike="noStrike" dirty="0" smtClean="0">
                        <a:solidFill>
                          <a:srgbClr val="000000"/>
                        </a:solidFill>
                        <a:effectLst/>
                        <a:latin typeface="Times New Roman" panose="02020603050405020304" pitchFamily="18"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panose="02020603050405020304" pitchFamily="18" charset="0"/>
                        </a:rPr>
                        <a:t>Непрограммные мероприятия</a:t>
                      </a:r>
                    </a:p>
                    <a:p>
                      <a:pPr algn="l"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192 539,5</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65 749,9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60 404,2</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panose="02020603050405020304" pitchFamily="18" charset="0"/>
                        </a:rPr>
                        <a:t>91,9</a:t>
                      </a:r>
                      <a:endParaRPr lang="ru-RU"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Отсутствие предложений по распределению средств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bl>
          </a:graphicData>
        </a:graphic>
      </p:graphicFrame>
      <p:sp>
        <p:nvSpPr>
          <p:cNvPr id="4" name="Заголовок 3"/>
          <p:cNvSpPr>
            <a:spLocks noGrp="1"/>
          </p:cNvSpPr>
          <p:nvPr>
            <p:ph type="title"/>
          </p:nvPr>
        </p:nvSpPr>
        <p:spPr>
          <a:xfrm>
            <a:off x="290285" y="133351"/>
            <a:ext cx="11635019" cy="669750"/>
          </a:xfrm>
          <a:noFill/>
          <a:ln>
            <a:solidFill>
              <a:schemeClr val="bg1"/>
            </a:solidFill>
          </a:ln>
        </p:spPr>
        <p:txBody>
          <a:bodyPr/>
          <a:lstStyle/>
          <a:p>
            <a:pPr algn="ctr"/>
            <a:r>
              <a:rPr lang="ru-RU" sz="2400" dirty="0"/>
              <a:t>Информация </a:t>
            </a:r>
            <a:r>
              <a:rPr lang="ru-RU" sz="2400" dirty="0" smtClean="0">
                <a:solidFill>
                  <a:prstClr val="black"/>
                </a:solidFill>
                <a:latin typeface="Calibri"/>
              </a:rPr>
              <a:t>о </a:t>
            </a:r>
            <a:r>
              <a:rPr lang="ru-RU" sz="2400" dirty="0">
                <a:solidFill>
                  <a:prstClr val="black"/>
                </a:solidFill>
                <a:latin typeface="Calibri"/>
              </a:rPr>
              <a:t>расходах БЮДЖЕТА ГОРОДСКОГО ОКРУГА ВОСКРЕСЕНСК</a:t>
            </a:r>
            <a:br>
              <a:rPr lang="ru-RU" sz="2400" dirty="0">
                <a:solidFill>
                  <a:prstClr val="black"/>
                </a:solidFill>
                <a:latin typeface="Calibri"/>
              </a:rPr>
            </a:br>
            <a:r>
              <a:rPr lang="ru-RU" sz="2400" dirty="0">
                <a:solidFill>
                  <a:prstClr val="black"/>
                </a:solidFill>
                <a:latin typeface="Calibri"/>
              </a:rPr>
              <a:t> московской области В РАЗРЕЗЕ МУНИЦИПАЛЬНЫХ ПРОГРАММ</a:t>
            </a:r>
            <a:r>
              <a:rPr lang="ru-RU" sz="1400" dirty="0">
                <a:solidFill>
                  <a:prstClr val="black"/>
                </a:solidFill>
                <a:latin typeface="Calibri"/>
              </a:rPr>
              <a:t>           </a:t>
            </a:r>
            <a:r>
              <a:rPr lang="ru-RU" sz="2000" dirty="0">
                <a:solidFill>
                  <a:prstClr val="black"/>
                </a:solidFill>
                <a:latin typeface="Calibri"/>
              </a:rPr>
              <a:t>(тыс. рублей)</a:t>
            </a:r>
            <a:endParaRPr lang="ru-RU" sz="2000" u="sng" dirty="0">
              <a:solidFill>
                <a:srgbClr val="0070C0"/>
              </a:solidFill>
              <a:latin typeface="+mn-lt"/>
            </a:endParaRPr>
          </a:p>
        </p:txBody>
      </p:sp>
      <p:sp>
        <p:nvSpPr>
          <p:cNvPr id="3" name="Скругленный прямоугольник 2"/>
          <p:cNvSpPr/>
          <p:nvPr/>
        </p:nvSpPr>
        <p:spPr>
          <a:xfrm>
            <a:off x="448056" y="6291072"/>
            <a:ext cx="1216152" cy="5029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5383653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Прямоугольник 2"/>
          <p:cNvSpPr>
            <a:spLocks noChangeArrowheads="1"/>
          </p:cNvSpPr>
          <p:nvPr/>
        </p:nvSpPr>
        <p:spPr bwMode="auto">
          <a:xfrm>
            <a:off x="735495" y="374651"/>
            <a:ext cx="7255565" cy="465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«Здравоохранение» (01)</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улучшение состояния здоровья населения и увеличение ожидаемой продолжительности жизни, развитие первичной медико-санитарной помощи путем развития системы раннего выявления заболеваний, патологических состояний и факторов их развития, включая проведение медицинских осмотров и диспансеризации населения, а также привлечение и закрепление медицинских кадров в учреждениях здравоохранения городского округа Воскресенск</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2 300,0</a:t>
            </a:r>
            <a:r>
              <a:rPr lang="ru-RU" alt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2 298,3</a:t>
            </a:r>
            <a:r>
              <a:rPr lang="ru-RU" alt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2643" name="Picture 2" descr="ЗДРАВООХРАНЕНИЕ-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311" y="3175984"/>
            <a:ext cx="28829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AutoShape 4" descr="Здравоохранение | Общероссийский Народный Фронт"/>
          <p:cNvSpPr>
            <a:spLocks noChangeAspect="1" noChangeArrowheads="1"/>
          </p:cNvSpPr>
          <p:nvPr/>
        </p:nvSpPr>
        <p:spPr bwMode="auto">
          <a:xfrm>
            <a:off x="7391400" y="908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12645" name="AutoShape 6" descr="Здравоохранение | Общероссийский Народный Фронт"/>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12646"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21406" y="908050"/>
            <a:ext cx="2611678" cy="167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11533083" y="6261757"/>
            <a:ext cx="438783" cy="321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72</a:t>
            </a:r>
            <a:endParaRPr lang="ru-RU" sz="900" dirty="0">
              <a:solidFill>
                <a:prstClr val="white"/>
              </a:solidFill>
            </a:endParaRPr>
          </a:p>
        </p:txBody>
      </p:sp>
    </p:spTree>
    <p:extLst>
      <p:ext uri="{BB962C8B-B14F-4D97-AF65-F5344CB8AC3E}">
        <p14:creationId xmlns:p14="http://schemas.microsoft.com/office/powerpoint/2010/main" val="1252299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1311128" y="6336792"/>
            <a:ext cx="393192" cy="392481"/>
          </a:xfrm>
        </p:spPr>
        <p:txBody>
          <a:bodyPr/>
          <a:lstStyle/>
          <a:p>
            <a:pPr>
              <a:defRPr/>
            </a:pPr>
            <a:fld id="{9EC71654-96A5-4280-94F3-931C61A9F92C}" type="slidenum">
              <a:rPr lang="en-US" smtClean="0">
                <a:solidFill>
                  <a:prstClr val="white"/>
                </a:solidFill>
              </a:rPr>
              <a:pPr>
                <a:defRPr/>
              </a:pPr>
              <a:t>73</a:t>
            </a:fld>
            <a:endParaRPr lang="en-US" dirty="0">
              <a:solidFill>
                <a:prstClr val="white"/>
              </a:solidFill>
            </a:endParaRPr>
          </a:p>
        </p:txBody>
      </p:sp>
      <p:pic>
        <p:nvPicPr>
          <p:cNvPr id="1028" name="Picture 4" descr="https://catherineasquithgallery.com/uploads/posts/2021-03/1614558429_82-p-chelovechki-na-belom-fone-86.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575" y="-13716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https://uprostim.com/wp-content/uploads/2021/05/image166.png"/>
          <p:cNvSpPr>
            <a:spLocks noChangeAspect="1" noChangeArrowheads="1"/>
          </p:cNvSpPr>
          <p:nvPr/>
        </p:nvSpPr>
        <p:spPr bwMode="auto">
          <a:xfrm>
            <a:off x="1567281" y="26949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ru-RU" dirty="0">
              <a:solidFill>
                <a:prstClr val="black"/>
              </a:solidFill>
            </a:endParaRPr>
          </a:p>
        </p:txBody>
      </p:sp>
      <p:sp>
        <p:nvSpPr>
          <p:cNvPr id="11" name="AutoShape 8" descr="https://uprostim.com/wp-content/uploads/2021/05/image166.png"/>
          <p:cNvSpPr>
            <a:spLocks noChangeAspect="1" noChangeArrowheads="1"/>
          </p:cNvSpPr>
          <p:nvPr/>
        </p:nvSpPr>
        <p:spPr bwMode="auto">
          <a:xfrm>
            <a:off x="2337302" y="2839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ru-RU" dirty="0">
              <a:solidFill>
                <a:prstClr val="black"/>
              </a:solidFill>
            </a:endParaRPr>
          </a:p>
        </p:txBody>
      </p:sp>
      <p:sp>
        <p:nvSpPr>
          <p:cNvPr id="13" name="AutoShape 10" descr="https://uprostim.com/wp-content/uploads/2021/05/image166.png"/>
          <p:cNvSpPr>
            <a:spLocks noChangeAspect="1" noChangeArrowheads="1"/>
          </p:cNvSpPr>
          <p:nvPr/>
        </p:nvSpPr>
        <p:spPr bwMode="auto">
          <a:xfrm>
            <a:off x="1134144" y="200518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ru-RU" dirty="0">
              <a:solidFill>
                <a:prstClr val="black"/>
              </a:solidFill>
            </a:endParaRPr>
          </a:p>
        </p:txBody>
      </p:sp>
      <p:sp>
        <p:nvSpPr>
          <p:cNvPr id="16" name="AutoShape 12" descr="https://coolsen.ru/wp-content/uploads/2021/11/8-20211129_181248.png"/>
          <p:cNvSpPr>
            <a:spLocks noChangeAspect="1" noChangeArrowheads="1"/>
          </p:cNvSpPr>
          <p:nvPr/>
        </p:nvSpPr>
        <p:spPr bwMode="auto">
          <a:xfrm>
            <a:off x="992154" y="24528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ru-RU" dirty="0">
              <a:solidFill>
                <a:prstClr val="black"/>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394172759"/>
              </p:ext>
            </p:extLst>
          </p:nvPr>
        </p:nvGraphicFramePr>
        <p:xfrm>
          <a:off x="600893" y="224976"/>
          <a:ext cx="11345574" cy="5181181"/>
        </p:xfrm>
        <a:graphic>
          <a:graphicData uri="http://schemas.openxmlformats.org/drawingml/2006/table">
            <a:tbl>
              <a:tblPr/>
              <a:tblGrid>
                <a:gridCol w="1748508">
                  <a:extLst>
                    <a:ext uri="{9D8B030D-6E8A-4147-A177-3AD203B41FA5}">
                      <a16:colId xmlns:a16="http://schemas.microsoft.com/office/drawing/2014/main" val="3442280668"/>
                    </a:ext>
                  </a:extLst>
                </a:gridCol>
                <a:gridCol w="3101337">
                  <a:extLst>
                    <a:ext uri="{9D8B030D-6E8A-4147-A177-3AD203B41FA5}">
                      <a16:colId xmlns:a16="http://schemas.microsoft.com/office/drawing/2014/main" val="611234928"/>
                    </a:ext>
                  </a:extLst>
                </a:gridCol>
                <a:gridCol w="12954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58333">
                  <a:extLst>
                    <a:ext uri="{9D8B030D-6E8A-4147-A177-3AD203B41FA5}">
                      <a16:colId xmlns:a16="http://schemas.microsoft.com/office/drawing/2014/main" val="20004"/>
                    </a:ext>
                  </a:extLst>
                </a:gridCol>
                <a:gridCol w="1159934">
                  <a:extLst>
                    <a:ext uri="{9D8B030D-6E8A-4147-A177-3AD203B41FA5}">
                      <a16:colId xmlns:a16="http://schemas.microsoft.com/office/drawing/2014/main" val="20005"/>
                    </a:ext>
                  </a:extLst>
                </a:gridCol>
                <a:gridCol w="1966062">
                  <a:extLst>
                    <a:ext uri="{9D8B030D-6E8A-4147-A177-3AD203B41FA5}">
                      <a16:colId xmlns:a16="http://schemas.microsoft.com/office/drawing/2014/main" val="1644750538"/>
                    </a:ext>
                  </a:extLst>
                </a:gridCol>
              </a:tblGrid>
              <a:tr h="1043684">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53870390"/>
                  </a:ext>
                </a:extLst>
              </a:tr>
              <a:tr h="261257">
                <a:tc gridSpan="6">
                  <a:txBody>
                    <a:bodyPr/>
                    <a:lstStyle/>
                    <a:p>
                      <a:pPr algn="l" fontAlgn="ctr"/>
                      <a:r>
                        <a:rPr lang="ru-RU" sz="1400" b="1" i="0" u="none" strike="noStrike" dirty="0">
                          <a:effectLst/>
                          <a:latin typeface="Times New Roman" panose="02020603050405020304" pitchFamily="18" charset="0"/>
                        </a:rPr>
                        <a:t>01. Здравоохранение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71576876"/>
                  </a:ext>
                </a:extLst>
              </a:tr>
              <a:tr h="1520890">
                <a:tc rowSpan="2">
                  <a:txBody>
                    <a:bodyPr/>
                    <a:lstStyle/>
                    <a:p>
                      <a:pPr algn="ctr" fontAlgn="t"/>
                      <a:r>
                        <a:rPr lang="ru-RU" sz="1400" b="0" i="0" u="none" strike="noStrike" dirty="0">
                          <a:solidFill>
                            <a:srgbClr val="000000"/>
                          </a:solidFill>
                          <a:effectLst/>
                          <a:latin typeface="Times New Roman" panose="02020603050405020304" pitchFamily="18" charset="0"/>
                        </a:rPr>
                        <a:t>Подпрограмма </a:t>
                      </a:r>
                      <a:r>
                        <a:rPr lang="ru-RU" sz="1400" b="0" i="0" u="none" strike="noStrike" dirty="0" smtClean="0">
                          <a:solidFill>
                            <a:srgbClr val="000000"/>
                          </a:solidFill>
                          <a:effectLst/>
                          <a:latin typeface="Times New Roman" panose="02020603050405020304" pitchFamily="18" charset="0"/>
                        </a:rPr>
                        <a:t>5. "Финансовое обеспечение системы организации медицинской помощи"</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solidFill>
                            <a:srgbClr val="000000"/>
                          </a:solidFill>
                          <a:effectLst/>
                          <a:latin typeface="Times New Roman" panose="02020603050405020304" pitchFamily="18" charset="0"/>
                        </a:rPr>
                        <a:t>Жилье – медикам, нуждающихся в обеспечении жильем </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100,0</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85,0</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Times New Roman" panose="02020603050405020304" pitchFamily="18" charset="0"/>
                        </a:rPr>
                        <a:t>Показатель не выполнен по причинам увольнения медицинских работников, приобретения жилья медицинскими работниками, получения региональных мер социальной поддержки медицинскими работниками</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0890">
                <a:tc vMerge="1">
                  <a:txBody>
                    <a:bodyPr/>
                    <a:lstStyle/>
                    <a:p>
                      <a:pPr algn="ctr" fontAlgn="t"/>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solidFill>
                            <a:srgbClr val="000000"/>
                          </a:solidFill>
                          <a:effectLst/>
                          <a:latin typeface="Times New Roman" panose="02020603050405020304" pitchFamily="18" charset="0"/>
                        </a:rPr>
                        <a:t>Диспансеризация определенных групп взрослого населения Московской области </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Приоритетно-целевой, (Рейтинг-45)</a:t>
                      </a: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103,5</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b"/>
                      <a:r>
                        <a:rPr lang="ru-RU" sz="1400" b="0" i="0" u="none" strike="noStrike" dirty="0">
                          <a:solidFill>
                            <a:srgbClr val="000000"/>
                          </a:solidFill>
                          <a:effectLst/>
                          <a:latin typeface="Times New Roman" panose="02020603050405020304" pitchFamily="18" charset="0"/>
                        </a:rPr>
                        <a:t> </a:t>
                      </a: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98969"/>
                  </a:ext>
                </a:extLst>
              </a:tr>
            </a:tbl>
          </a:graphicData>
        </a:graphic>
      </p:graphicFrame>
      <p:sp>
        <p:nvSpPr>
          <p:cNvPr id="3" name="Скругленный прямоугольник 2"/>
          <p:cNvSpPr/>
          <p:nvPr/>
        </p:nvSpPr>
        <p:spPr>
          <a:xfrm>
            <a:off x="461639" y="6054571"/>
            <a:ext cx="1242874" cy="674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4387704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Прямоугольник 1"/>
          <p:cNvSpPr>
            <a:spLocks noChangeArrowheads="1"/>
          </p:cNvSpPr>
          <p:nvPr/>
        </p:nvSpPr>
        <p:spPr bwMode="auto">
          <a:xfrm>
            <a:off x="1837910" y="486121"/>
            <a:ext cx="5543550" cy="423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r>
              <a:rPr lang="ru-RU" altLang="ru-RU"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«Культура и туризм» </a:t>
            </a: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(02)</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обеспечение доступности населения городского округа Воскресенск Московской области к культурным ценностям и удовлетворение культурных потребностей граждан, повышение качества услуг в сфере культуры в городском округе Воскресенск Московской области</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960 637,6</a:t>
            </a:r>
            <a:r>
              <a:rPr lang="ru-RU" alt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945 313,6</a:t>
            </a:r>
            <a:r>
              <a:rPr lang="ru-RU" altLang="ru-RU"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тыс. рублей</a:t>
            </a: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571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3926" y="287338"/>
            <a:ext cx="15843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2" descr="Культура и искусство - Школьная Истор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093" y="3400839"/>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11521439" y="6456784"/>
            <a:ext cx="421745" cy="317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74</a:t>
            </a:r>
            <a:endParaRPr lang="ru-RU" sz="900" dirty="0">
              <a:solidFill>
                <a:prstClr val="white"/>
              </a:solidFill>
            </a:endParaRPr>
          </a:p>
        </p:txBody>
      </p:sp>
    </p:spTree>
    <p:extLst>
      <p:ext uri="{BB962C8B-B14F-4D97-AF65-F5344CB8AC3E}">
        <p14:creationId xmlns:p14="http://schemas.microsoft.com/office/powerpoint/2010/main" val="30230904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75</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28932815"/>
              </p:ext>
            </p:extLst>
          </p:nvPr>
        </p:nvGraphicFramePr>
        <p:xfrm>
          <a:off x="363894" y="265715"/>
          <a:ext cx="11616439" cy="5584752"/>
        </p:xfrm>
        <a:graphic>
          <a:graphicData uri="http://schemas.openxmlformats.org/drawingml/2006/table">
            <a:tbl>
              <a:tblPr/>
              <a:tblGrid>
                <a:gridCol w="1865416">
                  <a:extLst>
                    <a:ext uri="{9D8B030D-6E8A-4147-A177-3AD203B41FA5}">
                      <a16:colId xmlns:a16="http://schemas.microsoft.com/office/drawing/2014/main" val="2352782590"/>
                    </a:ext>
                  </a:extLst>
                </a:gridCol>
                <a:gridCol w="3519479">
                  <a:extLst>
                    <a:ext uri="{9D8B030D-6E8A-4147-A177-3AD203B41FA5}">
                      <a16:colId xmlns:a16="http://schemas.microsoft.com/office/drawing/2014/main" val="4114546212"/>
                    </a:ext>
                  </a:extLst>
                </a:gridCol>
                <a:gridCol w="1016078">
                  <a:extLst>
                    <a:ext uri="{9D8B030D-6E8A-4147-A177-3AD203B41FA5}">
                      <a16:colId xmlns:a16="http://schemas.microsoft.com/office/drawing/2014/main" val="2609784941"/>
                    </a:ext>
                  </a:extLst>
                </a:gridCol>
                <a:gridCol w="948266">
                  <a:extLst>
                    <a:ext uri="{9D8B030D-6E8A-4147-A177-3AD203B41FA5}">
                      <a16:colId xmlns:a16="http://schemas.microsoft.com/office/drawing/2014/main" val="20003"/>
                    </a:ext>
                  </a:extLst>
                </a:gridCol>
                <a:gridCol w="1049867">
                  <a:extLst>
                    <a:ext uri="{9D8B030D-6E8A-4147-A177-3AD203B41FA5}">
                      <a16:colId xmlns:a16="http://schemas.microsoft.com/office/drawing/2014/main" val="20004"/>
                    </a:ext>
                  </a:extLst>
                </a:gridCol>
                <a:gridCol w="1032933">
                  <a:extLst>
                    <a:ext uri="{9D8B030D-6E8A-4147-A177-3AD203B41FA5}">
                      <a16:colId xmlns:a16="http://schemas.microsoft.com/office/drawing/2014/main" val="20005"/>
                    </a:ext>
                  </a:extLst>
                </a:gridCol>
                <a:gridCol w="2184400">
                  <a:extLst>
                    <a:ext uri="{9D8B030D-6E8A-4147-A177-3AD203B41FA5}">
                      <a16:colId xmlns:a16="http://schemas.microsoft.com/office/drawing/2014/main" val="327362949"/>
                    </a:ext>
                  </a:extLst>
                </a:gridCol>
              </a:tblGrid>
              <a:tr h="883523">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02499006"/>
                  </a:ext>
                </a:extLst>
              </a:tr>
              <a:tr h="230862">
                <a:tc gridSpan="6">
                  <a:txBody>
                    <a:bodyPr/>
                    <a:lstStyle/>
                    <a:p>
                      <a:pPr algn="l" fontAlgn="t"/>
                      <a:r>
                        <a:rPr lang="ru-RU" sz="1400" b="1" i="0" u="none" strike="noStrike" dirty="0">
                          <a:solidFill>
                            <a:srgbClr val="000000"/>
                          </a:solidFill>
                          <a:effectLst/>
                          <a:latin typeface="Times New Roman" panose="02020603050405020304" pitchFamily="18" charset="0"/>
                        </a:rPr>
                        <a:t>02. </a:t>
                      </a:r>
                      <a:r>
                        <a:rPr lang="ru-RU" sz="1400" b="1" i="0" u="none" strike="noStrike" dirty="0" smtClean="0">
                          <a:solidFill>
                            <a:srgbClr val="000000"/>
                          </a:solidFill>
                          <a:effectLst/>
                          <a:latin typeface="Times New Roman" panose="02020603050405020304" pitchFamily="18" charset="0"/>
                        </a:rPr>
                        <a:t>Культура и туризм</a:t>
                      </a:r>
                      <a:endParaRPr lang="ru-RU" sz="1400" b="1"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solidFill>
                            <a:srgbClr val="000000"/>
                          </a:solidFill>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54737945"/>
                  </a:ext>
                </a:extLst>
              </a:tr>
              <a:tr h="1295367">
                <a:tc rowSpan="2">
                  <a:txBody>
                    <a:bodyPr/>
                    <a:lstStyle/>
                    <a:p>
                      <a:pPr algn="ctr" fontAlgn="t"/>
                      <a:r>
                        <a:rPr lang="ru-RU" sz="1400" b="0" i="0" u="none" strike="noStrike" dirty="0">
                          <a:solidFill>
                            <a:srgbClr val="000000"/>
                          </a:solidFill>
                          <a:effectLst/>
                          <a:latin typeface="Times New Roman" panose="02020603050405020304" pitchFamily="18" charset="0"/>
                        </a:rPr>
                        <a:t>Подпрограмма 1. </a:t>
                      </a:r>
                      <a:r>
                        <a:rPr lang="ru-RU" sz="1400" b="0" i="0" u="none" strike="noStrike" dirty="0" smtClean="0">
                          <a:solidFill>
                            <a:srgbClr val="000000"/>
                          </a:solidFill>
                          <a:effectLst/>
                          <a:latin typeface="Times New Roman" panose="02020603050405020304" pitchFamily="18" charset="0"/>
                        </a:rPr>
                        <a:t>"Сохранение, использование, популяризация и государственная охрана объектов культурного наследия (памятников истории и культуры) народов Российской Федерации"</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solidFill>
                            <a:srgbClr val="000000"/>
                          </a:solidFill>
                          <a:effectLst/>
                          <a:latin typeface="Times New Roman" panose="02020603050405020304" pitchFamily="18" charset="0"/>
                        </a:rPr>
                        <a:t>Количество объектов культурного наследия, находящихся в собственности муниципальных образований, по которым в текущем году разработана проектная документация </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p>
                    <a:p>
                      <a:pPr algn="ctr" fontAlgn="t"/>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62666">
                <a:tc vMerge="1">
                  <a:txBody>
                    <a:bodyPr/>
                    <a:lstStyle/>
                    <a:p>
                      <a:pPr algn="ctr" fontAlgn="t"/>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solidFill>
                            <a:srgbClr val="000000"/>
                          </a:solidFill>
                          <a:effectLst/>
                          <a:latin typeface="Times New Roman" panose="02020603050405020304" pitchFamily="18" charset="0"/>
                        </a:rPr>
                        <a:t>Доля объектов культурного наследия, находящихся в собственности муниципального образования, по которым проведены работы по сохранению, в общем количестве объектов культурного наследия, находящихся в собственности муниципального образования, нуждающихся в указанных работах </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a:t>
                      </a:r>
                      <a:r>
                        <a:rPr lang="ru-RU" sz="1400" b="0" i="0" u="none" strike="noStrike" dirty="0" smtClean="0">
                          <a:solidFill>
                            <a:srgbClr val="000000"/>
                          </a:solidFill>
                          <a:effectLst/>
                          <a:latin typeface="Times New Roman" panose="02020603050405020304" pitchFamily="18" charset="0"/>
                        </a:rPr>
                        <a:t>показатель</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100,0</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90,1</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Ввиду того, что в рамках исполнения контракта для проведения работ использовались импортозамещающие материалы и оборудование, образовалась экономия средств по контракту</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411245"/>
                  </a:ext>
                </a:extLst>
              </a:tr>
              <a:tr h="1312334">
                <a:tc>
                  <a:txBody>
                    <a:bodyPr/>
                    <a:lstStyle/>
                    <a:p>
                      <a:pPr algn="ctr" fontAlgn="t"/>
                      <a:r>
                        <a:rPr lang="ru-RU" sz="1400" b="0" i="0" u="none" strike="noStrike" dirty="0" smtClean="0">
                          <a:solidFill>
                            <a:srgbClr val="000000"/>
                          </a:solidFill>
                          <a:effectLst/>
                          <a:latin typeface="Times New Roman" panose="02020603050405020304" pitchFamily="18" charset="0"/>
                        </a:rPr>
                        <a:t>Подпрограмма 3. "Развитие библиотечного дела"</a:t>
                      </a:r>
                      <a:endParaRPr lang="ru-RU" sz="1400" b="0" i="0" u="none" strike="noStrike" dirty="0">
                        <a:solidFill>
                          <a:srgbClr val="000000"/>
                        </a:solidFill>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solidFill>
                            <a:srgbClr val="000000"/>
                          </a:solidFill>
                          <a:effectLst/>
                          <a:latin typeface="Times New Roman" panose="02020603050405020304" pitchFamily="18" charset="0"/>
                        </a:rPr>
                        <a:t>Обеспечение роста числа пользователей муниципальных библиотек Московской области</a:t>
                      </a:r>
                      <a:endParaRPr lang="ru-RU" sz="1400" b="0" i="0" u="none" strike="noStrike" dirty="0">
                        <a:solidFill>
                          <a:srgbClr val="000000"/>
                        </a:solidFill>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Человек</a:t>
                      </a: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30 510</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31 411</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solidFill>
                            <a:srgbClr val="000000"/>
                          </a:solidFill>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solidFill>
                          <a:srgbClr val="000000"/>
                        </a:solidFill>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Скругленный прямоугольник 3"/>
          <p:cNvSpPr/>
          <p:nvPr/>
        </p:nvSpPr>
        <p:spPr>
          <a:xfrm>
            <a:off x="363894" y="6099048"/>
            <a:ext cx="1519770" cy="6583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7641793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76</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924243967"/>
              </p:ext>
            </p:extLst>
          </p:nvPr>
        </p:nvGraphicFramePr>
        <p:xfrm>
          <a:off x="325826" y="63968"/>
          <a:ext cx="11028716" cy="5949301"/>
        </p:xfrm>
        <a:graphic>
          <a:graphicData uri="http://schemas.openxmlformats.org/drawingml/2006/table">
            <a:tbl>
              <a:tblPr/>
              <a:tblGrid>
                <a:gridCol w="1834486">
                  <a:extLst>
                    <a:ext uri="{9D8B030D-6E8A-4147-A177-3AD203B41FA5}">
                      <a16:colId xmlns:a16="http://schemas.microsoft.com/office/drawing/2014/main" val="549020125"/>
                    </a:ext>
                  </a:extLst>
                </a:gridCol>
                <a:gridCol w="2843488">
                  <a:extLst>
                    <a:ext uri="{9D8B030D-6E8A-4147-A177-3AD203B41FA5}">
                      <a16:colId xmlns:a16="http://schemas.microsoft.com/office/drawing/2014/main" val="1950037724"/>
                    </a:ext>
                  </a:extLst>
                </a:gridCol>
                <a:gridCol w="1794933">
                  <a:extLst>
                    <a:ext uri="{9D8B030D-6E8A-4147-A177-3AD203B41FA5}">
                      <a16:colId xmlns:a16="http://schemas.microsoft.com/office/drawing/2014/main" val="20002"/>
                    </a:ext>
                  </a:extLst>
                </a:gridCol>
                <a:gridCol w="876921">
                  <a:extLst>
                    <a:ext uri="{9D8B030D-6E8A-4147-A177-3AD203B41FA5}">
                      <a16:colId xmlns:a16="http://schemas.microsoft.com/office/drawing/2014/main" val="20003"/>
                    </a:ext>
                  </a:extLst>
                </a:gridCol>
                <a:gridCol w="1034553">
                  <a:extLst>
                    <a:ext uri="{9D8B030D-6E8A-4147-A177-3AD203B41FA5}">
                      <a16:colId xmlns:a16="http://schemas.microsoft.com/office/drawing/2014/main" val="504623034"/>
                    </a:ext>
                  </a:extLst>
                </a:gridCol>
                <a:gridCol w="1030379">
                  <a:extLst>
                    <a:ext uri="{9D8B030D-6E8A-4147-A177-3AD203B41FA5}">
                      <a16:colId xmlns:a16="http://schemas.microsoft.com/office/drawing/2014/main" val="1249093951"/>
                    </a:ext>
                  </a:extLst>
                </a:gridCol>
                <a:gridCol w="1613956">
                  <a:extLst>
                    <a:ext uri="{9D8B030D-6E8A-4147-A177-3AD203B41FA5}">
                      <a16:colId xmlns:a16="http://schemas.microsoft.com/office/drawing/2014/main" val="2204288118"/>
                    </a:ext>
                  </a:extLst>
                </a:gridCol>
              </a:tblGrid>
              <a:tr h="76356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5731" marR="5731" marT="57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66855308"/>
                  </a:ext>
                </a:extLst>
              </a:tr>
              <a:tr h="194712">
                <a:tc gridSpan="6">
                  <a:txBody>
                    <a:bodyPr/>
                    <a:lstStyle/>
                    <a:p>
                      <a:pPr algn="l" fontAlgn="t"/>
                      <a:r>
                        <a:rPr lang="ru-RU" sz="1400" b="1" i="0" u="none" strike="noStrike" dirty="0">
                          <a:solidFill>
                            <a:srgbClr val="000000"/>
                          </a:solidFill>
                          <a:effectLst/>
                          <a:latin typeface="Times New Roman" panose="02020603050405020304" pitchFamily="18" charset="0"/>
                        </a:rPr>
                        <a:t>02. </a:t>
                      </a:r>
                      <a:r>
                        <a:rPr lang="ru-RU" sz="1400" b="1" i="0" u="none" strike="noStrike" dirty="0" smtClean="0">
                          <a:solidFill>
                            <a:srgbClr val="000000"/>
                          </a:solidFill>
                          <a:effectLst/>
                          <a:latin typeface="Times New Roman" panose="02020603050405020304" pitchFamily="18" charset="0"/>
                        </a:rPr>
                        <a:t>Культура и туризм</a:t>
                      </a:r>
                      <a:endParaRPr lang="ru-RU" sz="1400" b="1" i="0" u="none" strike="noStrike" dirty="0">
                        <a:solidFill>
                          <a:srgbClr val="000000"/>
                        </a:solidFill>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solidFill>
                            <a:srgbClr val="000000"/>
                          </a:solidFill>
                          <a:effectLst/>
                          <a:latin typeface="Times New Roman" panose="02020603050405020304" pitchFamily="18" charset="0"/>
                        </a:rPr>
                        <a:t> </a:t>
                      </a:r>
                    </a:p>
                  </a:txBody>
                  <a:tcPr marL="5731" marR="5731" marT="5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5420241"/>
                  </a:ext>
                </a:extLst>
              </a:tr>
              <a:tr h="3607842">
                <a:tc rowSpan="2">
                  <a:txBody>
                    <a:bodyPr/>
                    <a:lstStyle/>
                    <a:p>
                      <a:pPr algn="ctr" fontAlgn="t"/>
                      <a:r>
                        <a:rPr lang="ru-RU" sz="1400" b="0" i="0" u="none" strike="noStrike" dirty="0" smtClean="0">
                          <a:effectLst/>
                          <a:latin typeface="Times New Roman" panose="02020603050405020304" pitchFamily="18" charset="0"/>
                        </a:rPr>
                        <a:t>Подпрограмма 4. "Развитие профессионального искусства, гастрольно-концертной и культурно-досуговой деятельности, кинематографии"</a:t>
                      </a:r>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effectLst/>
                          <a:latin typeface="Times New Roman" panose="02020603050405020304" pitchFamily="18" charset="0"/>
                        </a:rPr>
                        <a:t>Число посещений мероприятий организаций культуры (приоритетный на 2024 год)</a:t>
                      </a:r>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Указ ПРФ от 04.02.2021 № 68 «Об оценке эффективности деятельности высших должностных лиц (руководителей высших исполнительных органов государственной власти) субъектов Российской Федерации и деятельности органов исполнительной власти субъектов Российской Федерации»</a:t>
                      </a:r>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Тысяча единиц</a:t>
                      </a: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1 297,743</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effectLst/>
                          <a:latin typeface="Times New Roman" panose="02020603050405020304" pitchFamily="18" charset="0"/>
                        </a:rPr>
                        <a:t>1362,726</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384777"/>
                  </a:ext>
                </a:extLst>
              </a:tr>
              <a:tr h="1024828">
                <a:tc vMerge="1">
                  <a:txBody>
                    <a:bodyPr/>
                    <a:lstStyle/>
                    <a:p>
                      <a:pPr algn="ctr" fontAlgn="t"/>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поддержанных творческих инициатив проектов (нарастающим итогом)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Региональный проект «Творческие люди Подмосковья»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5731" marR="5731" marT="57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Прямоугольник 3"/>
          <p:cNvSpPr/>
          <p:nvPr/>
        </p:nvSpPr>
        <p:spPr>
          <a:xfrm>
            <a:off x="409303" y="6287589"/>
            <a:ext cx="1149531" cy="435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1307191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77</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538392450"/>
              </p:ext>
            </p:extLst>
          </p:nvPr>
        </p:nvGraphicFramePr>
        <p:xfrm>
          <a:off x="345233" y="144856"/>
          <a:ext cx="11256885" cy="5247274"/>
        </p:xfrm>
        <a:graphic>
          <a:graphicData uri="http://schemas.openxmlformats.org/drawingml/2006/table">
            <a:tbl>
              <a:tblPr/>
              <a:tblGrid>
                <a:gridCol w="2425127">
                  <a:extLst>
                    <a:ext uri="{9D8B030D-6E8A-4147-A177-3AD203B41FA5}">
                      <a16:colId xmlns:a16="http://schemas.microsoft.com/office/drawing/2014/main" val="3794046273"/>
                    </a:ext>
                  </a:extLst>
                </a:gridCol>
                <a:gridCol w="3259248">
                  <a:extLst>
                    <a:ext uri="{9D8B030D-6E8A-4147-A177-3AD203B41FA5}">
                      <a16:colId xmlns:a16="http://schemas.microsoft.com/office/drawing/2014/main" val="2043449318"/>
                    </a:ext>
                  </a:extLst>
                </a:gridCol>
                <a:gridCol w="114979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149790">
                  <a:extLst>
                    <a:ext uri="{9D8B030D-6E8A-4147-A177-3AD203B41FA5}">
                      <a16:colId xmlns:a16="http://schemas.microsoft.com/office/drawing/2014/main" val="20004"/>
                    </a:ext>
                  </a:extLst>
                </a:gridCol>
                <a:gridCol w="1023042">
                  <a:extLst>
                    <a:ext uri="{9D8B030D-6E8A-4147-A177-3AD203B41FA5}">
                      <a16:colId xmlns:a16="http://schemas.microsoft.com/office/drawing/2014/main" val="20005"/>
                    </a:ext>
                  </a:extLst>
                </a:gridCol>
                <a:gridCol w="1335488">
                  <a:extLst>
                    <a:ext uri="{9D8B030D-6E8A-4147-A177-3AD203B41FA5}">
                      <a16:colId xmlns:a16="http://schemas.microsoft.com/office/drawing/2014/main" val="843544203"/>
                    </a:ext>
                  </a:extLst>
                </a:gridCol>
              </a:tblGrid>
              <a:tr h="87977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6352" marR="6352" marT="63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06037302"/>
                  </a:ext>
                </a:extLst>
              </a:tr>
              <a:tr h="224819">
                <a:tc gridSpan="6">
                  <a:txBody>
                    <a:bodyPr/>
                    <a:lstStyle/>
                    <a:p>
                      <a:pPr algn="l" fontAlgn="t"/>
                      <a:r>
                        <a:rPr lang="ru-RU" sz="1400" b="1" i="0" u="none" strike="noStrike" dirty="0">
                          <a:solidFill>
                            <a:srgbClr val="000000"/>
                          </a:solidFill>
                          <a:effectLst/>
                          <a:latin typeface="Times New Roman" panose="02020603050405020304" pitchFamily="18" charset="0"/>
                        </a:rPr>
                        <a:t>02. </a:t>
                      </a:r>
                      <a:r>
                        <a:rPr lang="ru-RU" sz="1400" b="1" i="0" u="none" strike="noStrike" dirty="0" smtClean="0">
                          <a:solidFill>
                            <a:srgbClr val="000000"/>
                          </a:solidFill>
                          <a:effectLst/>
                          <a:latin typeface="Times New Roman" panose="02020603050405020304" pitchFamily="18" charset="0"/>
                        </a:rPr>
                        <a:t>Культура и туризм</a:t>
                      </a:r>
                      <a:endParaRPr lang="ru-RU" sz="1400" b="1" i="0" u="none" strike="noStrike" dirty="0">
                        <a:solidFill>
                          <a:srgbClr val="000000"/>
                        </a:solidFill>
                        <a:effectLst/>
                        <a:latin typeface="Times New Roman" panose="02020603050405020304" pitchFamily="18" charset="0"/>
                      </a:endParaRP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solidFill>
                            <a:srgbClr val="000000"/>
                          </a:solidFill>
                          <a:effectLst/>
                          <a:latin typeface="Times New Roman" panose="02020603050405020304" pitchFamily="18" charset="0"/>
                        </a:rPr>
                        <a:t> </a:t>
                      </a:r>
                    </a:p>
                  </a:txBody>
                  <a:tcPr marL="6352" marR="6352" marT="6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4661479"/>
                  </a:ext>
                </a:extLst>
              </a:tr>
              <a:tr h="1307481">
                <a:tc rowSpan="2">
                  <a:txBody>
                    <a:bodyPr/>
                    <a:lstStyle/>
                    <a:p>
                      <a:pPr algn="ctr" fontAlgn="t"/>
                      <a:r>
                        <a:rPr lang="ru-RU" sz="1400" b="0" i="0" u="none" strike="noStrike" dirty="0">
                          <a:effectLst/>
                          <a:latin typeface="Times New Roman" panose="02020603050405020304" pitchFamily="18" charset="0"/>
                        </a:rPr>
                        <a:t>Подпрограмма 6. </a:t>
                      </a:r>
                      <a:r>
                        <a:rPr lang="ru-RU" sz="1400" b="0" i="0" u="none" strike="noStrike" dirty="0" smtClean="0">
                          <a:effectLst/>
                          <a:latin typeface="Times New Roman" panose="02020603050405020304" pitchFamily="18" charset="0"/>
                        </a:rPr>
                        <a:t>"Развитие образования в сфере культуры"</a:t>
                      </a:r>
                      <a:endParaRPr lang="ru-RU" sz="1400" b="0" i="0" u="none" strike="noStrike" dirty="0">
                        <a:effectLst/>
                        <a:latin typeface="Times New Roman" panose="02020603050405020304" pitchFamily="18" charset="0"/>
                      </a:endParaRP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Доля детей в возрасте от 5 до 18 лет, охваченных дополнительным образованием сферы культуры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Отраслевой показатель</a:t>
                      </a: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11,49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effectLst/>
                          <a:latin typeface="Times New Roman" panose="02020603050405020304" pitchFamily="18" charset="0"/>
                        </a:rPr>
                        <a:t>В связи с увеличением численности детей в возрасте от 5 до 18 лет</a:t>
                      </a:r>
                      <a:endParaRPr lang="ru-RU" sz="1400" b="0" i="0" u="none" strike="noStrike" dirty="0">
                        <a:effectLst/>
                        <a:latin typeface="Times New Roman" panose="02020603050405020304" pitchFamily="18" charset="0"/>
                      </a:endParaRP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04675"/>
                  </a:ext>
                </a:extLst>
              </a:tr>
              <a:tr h="1515534">
                <a:tc vMerge="1">
                  <a:txBody>
                    <a:bodyPr/>
                    <a:lstStyle/>
                    <a:p>
                      <a:endParaRPr lang="ru-RU"/>
                    </a:p>
                  </a:txBody>
                  <a:tcPr/>
                </a:tc>
                <a:tc>
                  <a:txBody>
                    <a:bodyPr/>
                    <a:lstStyle/>
                    <a:p>
                      <a:pPr algn="l" fontAlgn="t"/>
                      <a:r>
                        <a:rPr lang="ru-RU" sz="1400" b="0" i="0" u="none" strike="noStrike" dirty="0" smtClean="0">
                          <a:effectLst/>
                          <a:latin typeface="Times New Roman" panose="02020603050405020304" pitchFamily="18" charset="0"/>
                        </a:rPr>
                        <a:t>Доля детей,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 </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Отраслевой показатель</a:t>
                      </a: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Процент</a:t>
                      </a: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69,22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19663">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7. "Развитие туризма"</a:t>
                      </a: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Туристский поток в Московскую область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Отраслевой показатель</a:t>
                      </a:r>
                    </a:p>
                  </a:txBody>
                  <a:tcPr marL="6352" marR="6352" marT="635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effectLst/>
                          <a:latin typeface="Times New Roman" panose="02020603050405020304" pitchFamily="18" charset="0"/>
                        </a:rPr>
                        <a:t>Человек</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26 900</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37 500</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Скругленный прямоугольник 2"/>
          <p:cNvSpPr/>
          <p:nvPr/>
        </p:nvSpPr>
        <p:spPr>
          <a:xfrm>
            <a:off x="345233" y="6181344"/>
            <a:ext cx="1355551" cy="557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6729688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Прямоугольник 1"/>
          <p:cNvSpPr>
            <a:spLocks noChangeArrowheads="1"/>
          </p:cNvSpPr>
          <p:nvPr/>
        </p:nvSpPr>
        <p:spPr bwMode="auto">
          <a:xfrm>
            <a:off x="1554992" y="618849"/>
            <a:ext cx="5343525" cy="315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«Образование» (03)</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Цель программы – создание условий для получения качественного образования и успешной социализации детей и подростков</a:t>
            </a: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a:p>
            <a:pPr>
              <a:lnSpc>
                <a:spcPct val="115000"/>
              </a:lnSpc>
              <a:buClr>
                <a:srgbClr val="2C567A"/>
              </a:buClr>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3 550 722,9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3 538 271,1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8003"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8389" y="45720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2" descr="БИНО - Байкальский институт непрерывного образования: иностранные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30" y="3212824"/>
            <a:ext cx="3009331" cy="25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11551298" y="6456784"/>
            <a:ext cx="429208" cy="2799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78</a:t>
            </a:r>
          </a:p>
        </p:txBody>
      </p:sp>
    </p:spTree>
    <p:extLst>
      <p:ext uri="{BB962C8B-B14F-4D97-AF65-F5344CB8AC3E}">
        <p14:creationId xmlns:p14="http://schemas.microsoft.com/office/powerpoint/2010/main" val="20280458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79</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14742351"/>
              </p:ext>
            </p:extLst>
          </p:nvPr>
        </p:nvGraphicFramePr>
        <p:xfrm>
          <a:off x="373225" y="59267"/>
          <a:ext cx="11266007" cy="5902901"/>
        </p:xfrm>
        <a:graphic>
          <a:graphicData uri="http://schemas.openxmlformats.org/drawingml/2006/table">
            <a:tbl>
              <a:tblPr/>
              <a:tblGrid>
                <a:gridCol w="1523308">
                  <a:extLst>
                    <a:ext uri="{9D8B030D-6E8A-4147-A177-3AD203B41FA5}">
                      <a16:colId xmlns:a16="http://schemas.microsoft.com/office/drawing/2014/main" val="37360246"/>
                    </a:ext>
                  </a:extLst>
                </a:gridCol>
                <a:gridCol w="3251200">
                  <a:extLst>
                    <a:ext uri="{9D8B030D-6E8A-4147-A177-3AD203B41FA5}">
                      <a16:colId xmlns:a16="http://schemas.microsoft.com/office/drawing/2014/main" val="206617940"/>
                    </a:ext>
                  </a:extLst>
                </a:gridCol>
                <a:gridCol w="1760879">
                  <a:extLst>
                    <a:ext uri="{9D8B030D-6E8A-4147-A177-3AD203B41FA5}">
                      <a16:colId xmlns:a16="http://schemas.microsoft.com/office/drawing/2014/main" val="20002"/>
                    </a:ext>
                  </a:extLst>
                </a:gridCol>
                <a:gridCol w="839755">
                  <a:extLst>
                    <a:ext uri="{9D8B030D-6E8A-4147-A177-3AD203B41FA5}">
                      <a16:colId xmlns:a16="http://schemas.microsoft.com/office/drawing/2014/main" val="2056741834"/>
                    </a:ext>
                  </a:extLst>
                </a:gridCol>
                <a:gridCol w="1138335">
                  <a:extLst>
                    <a:ext uri="{9D8B030D-6E8A-4147-A177-3AD203B41FA5}">
                      <a16:colId xmlns:a16="http://schemas.microsoft.com/office/drawing/2014/main" val="1456084323"/>
                    </a:ext>
                  </a:extLst>
                </a:gridCol>
                <a:gridCol w="1054359">
                  <a:extLst>
                    <a:ext uri="{9D8B030D-6E8A-4147-A177-3AD203B41FA5}">
                      <a16:colId xmlns:a16="http://schemas.microsoft.com/office/drawing/2014/main" val="3496721003"/>
                    </a:ext>
                  </a:extLst>
                </a:gridCol>
                <a:gridCol w="1698171">
                  <a:extLst>
                    <a:ext uri="{9D8B030D-6E8A-4147-A177-3AD203B41FA5}">
                      <a16:colId xmlns:a16="http://schemas.microsoft.com/office/drawing/2014/main" val="177038918"/>
                    </a:ext>
                  </a:extLst>
                </a:gridCol>
              </a:tblGrid>
              <a:tr h="895868">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57452473"/>
                  </a:ext>
                </a:extLst>
              </a:tr>
              <a:tr h="220771">
                <a:tc gridSpan="6">
                  <a:txBody>
                    <a:bodyPr/>
                    <a:lstStyle/>
                    <a:p>
                      <a:pPr algn="l" fontAlgn="ctr"/>
                      <a:r>
                        <a:rPr lang="ru-RU" sz="1400" b="1" i="0" u="none" strike="noStrike" dirty="0">
                          <a:effectLst/>
                          <a:latin typeface="Times New Roman" panose="02020603050405020304" pitchFamily="18" charset="0"/>
                        </a:rPr>
                        <a:t>03. Образование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66825652"/>
                  </a:ext>
                </a:extLst>
              </a:tr>
              <a:tr h="609582">
                <a:tc rowSpan="4">
                  <a:txBody>
                    <a:bodyPr/>
                    <a:lstStyle/>
                    <a:p>
                      <a:pPr algn="ctr" fontAlgn="t"/>
                      <a:r>
                        <a:rPr lang="ru-RU" sz="1400" b="0" i="0" u="none" strike="noStrike" dirty="0" smtClean="0">
                          <a:effectLst/>
                          <a:latin typeface="Times New Roman" panose="02020603050405020304" pitchFamily="18" charset="0"/>
                        </a:rPr>
                        <a:t>Подпрограмма 1. "Общее образование"</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Доступность дошкольного образования для детей в возрасте от трех до семи лет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Президента Российской Федерации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759155"/>
                  </a:ext>
                </a:extLst>
              </a:tr>
              <a:tr h="79817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Доступность дошкольного образования для детей в возрасте до 3-х лет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 по федеральному проекту «Содействие занятости»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29588">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Президента Российской Федерации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81,88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effectLst/>
                          <a:latin typeface="Times New Roman" panose="02020603050405020304" pitchFamily="18" charset="0"/>
                        </a:rPr>
                        <a:t>Отсутствие финансирования в необходимом объеме</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473557"/>
                  </a:ext>
                </a:extLst>
              </a:tr>
              <a:tr h="1026209">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Доля обучающихся, получающих начальное общее образование в государственных и муниципальных образовательных организациях, получающих бесплатное горячее питание, к общему количеству обучающихся, получающих начальное общее образование в государственных и муниципальных образовательных организациях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092662"/>
                  </a:ext>
                </a:extLst>
              </a:tr>
            </a:tbl>
          </a:graphicData>
        </a:graphic>
      </p:graphicFrame>
      <p:sp>
        <p:nvSpPr>
          <p:cNvPr id="3" name="Скругленный прямоугольник 2"/>
          <p:cNvSpPr/>
          <p:nvPr/>
        </p:nvSpPr>
        <p:spPr>
          <a:xfrm>
            <a:off x="466344" y="6062472"/>
            <a:ext cx="1152144" cy="69494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757216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effectLst>
                  <a:outerShdw blurRad="38100" dist="38100" dir="2700000" algn="tl">
                    <a:srgbClr val="000000">
                      <a:alpha val="43137"/>
                    </a:srgbClr>
                  </a:outerShdw>
                </a:effectLst>
              </a:rPr>
              <a:t>Открытость бюджета городского округа Воскресенск Московской области</a:t>
            </a:r>
          </a:p>
        </p:txBody>
      </p:sp>
      <p:sp>
        <p:nvSpPr>
          <p:cNvPr id="3" name="Номер слайда 2"/>
          <p:cNvSpPr>
            <a:spLocks noGrp="1"/>
          </p:cNvSpPr>
          <p:nvPr>
            <p:ph type="sldNum" sz="quarter" idx="12"/>
          </p:nvPr>
        </p:nvSpPr>
        <p:spPr/>
        <p:txBody>
          <a:bodyPr/>
          <a:lstStyle/>
          <a:p>
            <a:fld id="{9EC71654-96A5-4280-94F3-931C61A9F92C}" type="slidenum">
              <a:rPr lang="ru-RU" smtClean="0"/>
              <a:pPr/>
              <a:t>8</a:t>
            </a:fld>
            <a:endParaRPr lang="ru-RU" dirty="0"/>
          </a:p>
        </p:txBody>
      </p:sp>
      <p:sp>
        <p:nvSpPr>
          <p:cNvPr id="4" name="Текст 3"/>
          <p:cNvSpPr>
            <a:spLocks noGrp="1"/>
          </p:cNvSpPr>
          <p:nvPr>
            <p:ph type="body" idx="1"/>
          </p:nvPr>
        </p:nvSpPr>
        <p:spPr>
          <a:xfrm>
            <a:off x="450574" y="1153347"/>
            <a:ext cx="10896876" cy="5592009"/>
          </a:xfrm>
        </p:spPr>
        <p:txBody>
          <a:bodyPr>
            <a:normAutofit/>
          </a:bodyPr>
          <a:lstStyle/>
          <a:p>
            <a:pPr algn="just"/>
            <a:r>
              <a:rPr lang="ru-RU" dirty="0">
                <a:solidFill>
                  <a:schemeClr val="tx1"/>
                </a:solidFill>
              </a:rPr>
              <a:t>	</a:t>
            </a:r>
            <a:r>
              <a:rPr lang="ru-RU" dirty="0">
                <a:solidFill>
                  <a:srgbClr val="FFFFCC"/>
                </a:solidFill>
              </a:rPr>
              <a:t>Бюджет городского округа и отчет об исполнении бюджета публикуется в средствах массовой информации, размещается на официальном сайте Администрации городского округа Воскресенск и выносится на публичные слушания в сроки, определенные бюджетным законодательством.</a:t>
            </a:r>
          </a:p>
          <a:p>
            <a:pPr algn="just"/>
            <a:r>
              <a:rPr lang="ru-RU" dirty="0">
                <a:solidFill>
                  <a:srgbClr val="FFFFCC"/>
                </a:solidFill>
              </a:rPr>
              <a:t>	А также на официальном сайте публикуется «Бюджет для граждан» в соответствии с задачей, обозначенной в Бюджетном Послании Президента РФ от 13 июня 2013 г. в виде брошюр, либо в виде сведений.</a:t>
            </a:r>
          </a:p>
          <a:p>
            <a:pPr algn="just"/>
            <a:r>
              <a:rPr lang="ru-RU" dirty="0">
                <a:solidFill>
                  <a:srgbClr val="FFFFCC"/>
                </a:solidFill>
              </a:rPr>
              <a:t>	Бюджет для граждан – это упрощенная версия бюджетного документа, которая использует неформальный язык и доступные форматы, чтобы облегчить для граждан понимание бюджета и реализации системы мер по повышению бюджетной грамотности и т.д. </a:t>
            </a:r>
          </a:p>
          <a:p>
            <a:pPr algn="just"/>
            <a:r>
              <a:rPr lang="ru-RU" dirty="0">
                <a:solidFill>
                  <a:srgbClr val="FFFFCC"/>
                </a:solidFill>
              </a:rPr>
              <a:t>	Такая «упрощенная» версия содержит информационно-аналитический материал, доступный для широкого круга неподготовленных пользователей: основы бюджета и бюджетного процесса, исполнение бюджета, проект бюджета, государственные программы, публичные слушания и другая информация для граждан.</a:t>
            </a:r>
          </a:p>
          <a:p>
            <a:pPr algn="just"/>
            <a:r>
              <a:rPr lang="ru-RU" dirty="0">
                <a:solidFill>
                  <a:srgbClr val="FFFFCC"/>
                </a:solidFill>
              </a:rPr>
              <a:t>Источники размещения информации о бюджете: </a:t>
            </a:r>
          </a:p>
          <a:p>
            <a:pPr algn="just"/>
            <a:r>
              <a:rPr lang="ru-RU" dirty="0">
                <a:solidFill>
                  <a:srgbClr val="FFFFCC"/>
                </a:solidFill>
              </a:rPr>
              <a:t>Официальный сайт Администрации городского округа Воскресенск Московской области:</a:t>
            </a:r>
            <a:r>
              <a:rPr lang="ru-RU" dirty="0">
                <a:solidFill>
                  <a:schemeClr val="tx1"/>
                </a:solidFill>
              </a:rPr>
              <a:t> </a:t>
            </a:r>
            <a:r>
              <a:rPr lang="en-US" dirty="0"/>
              <a:t>https://vos-mo.ru/</a:t>
            </a:r>
            <a:r>
              <a:rPr lang="ru-RU" dirty="0"/>
              <a:t> </a:t>
            </a:r>
          </a:p>
          <a:p>
            <a:pPr algn="just"/>
            <a:r>
              <a:rPr lang="ru-RU" dirty="0">
                <a:solidFill>
                  <a:srgbClr val="FFFFCC"/>
                </a:solidFill>
              </a:rPr>
              <a:t>Официальное печатное издание: газета «Фактор-инфо»</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7218"/>
            <a:ext cx="2245290" cy="960782"/>
          </a:xfrm>
          <a:prstGeom prst="rect">
            <a:avLst/>
          </a:prstGeom>
        </p:spPr>
      </p:pic>
    </p:spTree>
    <p:extLst>
      <p:ext uri="{BB962C8B-B14F-4D97-AF65-F5344CB8AC3E}">
        <p14:creationId xmlns:p14="http://schemas.microsoft.com/office/powerpoint/2010/main" val="3144272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80</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17159288"/>
              </p:ext>
            </p:extLst>
          </p:nvPr>
        </p:nvGraphicFramePr>
        <p:xfrm>
          <a:off x="335901" y="45064"/>
          <a:ext cx="11275130" cy="5619136"/>
        </p:xfrm>
        <a:graphic>
          <a:graphicData uri="http://schemas.openxmlformats.org/drawingml/2006/table">
            <a:tbl>
              <a:tblPr/>
              <a:tblGrid>
                <a:gridCol w="1968906">
                  <a:extLst>
                    <a:ext uri="{9D8B030D-6E8A-4147-A177-3AD203B41FA5}">
                      <a16:colId xmlns:a16="http://schemas.microsoft.com/office/drawing/2014/main" val="1508481347"/>
                    </a:ext>
                  </a:extLst>
                </a:gridCol>
                <a:gridCol w="3195230">
                  <a:extLst>
                    <a:ext uri="{9D8B030D-6E8A-4147-A177-3AD203B41FA5}">
                      <a16:colId xmlns:a16="http://schemas.microsoft.com/office/drawing/2014/main" val="4247887953"/>
                    </a:ext>
                  </a:extLst>
                </a:gridCol>
                <a:gridCol w="1332123">
                  <a:extLst>
                    <a:ext uri="{9D8B030D-6E8A-4147-A177-3AD203B41FA5}">
                      <a16:colId xmlns:a16="http://schemas.microsoft.com/office/drawing/2014/main" val="559411201"/>
                    </a:ext>
                  </a:extLst>
                </a:gridCol>
                <a:gridCol w="857029">
                  <a:extLst>
                    <a:ext uri="{9D8B030D-6E8A-4147-A177-3AD203B41FA5}">
                      <a16:colId xmlns:a16="http://schemas.microsoft.com/office/drawing/2014/main" val="2760346406"/>
                    </a:ext>
                  </a:extLst>
                </a:gridCol>
                <a:gridCol w="1064742">
                  <a:extLst>
                    <a:ext uri="{9D8B030D-6E8A-4147-A177-3AD203B41FA5}">
                      <a16:colId xmlns:a16="http://schemas.microsoft.com/office/drawing/2014/main" val="242783515"/>
                    </a:ext>
                  </a:extLst>
                </a:gridCol>
                <a:gridCol w="1068516">
                  <a:extLst>
                    <a:ext uri="{9D8B030D-6E8A-4147-A177-3AD203B41FA5}">
                      <a16:colId xmlns:a16="http://schemas.microsoft.com/office/drawing/2014/main" val="3471593714"/>
                    </a:ext>
                  </a:extLst>
                </a:gridCol>
                <a:gridCol w="1788584">
                  <a:extLst>
                    <a:ext uri="{9D8B030D-6E8A-4147-A177-3AD203B41FA5}">
                      <a16:colId xmlns:a16="http://schemas.microsoft.com/office/drawing/2014/main" val="3671565934"/>
                    </a:ext>
                  </a:extLst>
                </a:gridCol>
              </a:tblGrid>
              <a:tr h="84602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43312321"/>
                  </a:ext>
                </a:extLst>
              </a:tr>
              <a:tr h="213650">
                <a:tc gridSpan="6">
                  <a:txBody>
                    <a:bodyPr/>
                    <a:lstStyle/>
                    <a:p>
                      <a:pPr algn="l" fontAlgn="ctr"/>
                      <a:r>
                        <a:rPr lang="ru-RU" sz="1400" b="1" i="0" u="none" strike="noStrike" dirty="0">
                          <a:effectLst/>
                          <a:latin typeface="Times New Roman" panose="02020603050405020304" pitchFamily="18" charset="0"/>
                        </a:rPr>
                        <a:t>03. Образование</a:t>
                      </a: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2893" marR="2893" marT="28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78566380"/>
                  </a:ext>
                </a:extLst>
              </a:tr>
              <a:tr h="1253017">
                <a:tc row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1.  "Общее образование"</a:t>
                      </a:r>
                    </a:p>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txBody>
                  <a:tcPr marL="2893" marR="2893" marT="2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Президента Российской Федерации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108,04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2893" marR="2893" marT="2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566636"/>
                  </a:ext>
                </a:extLst>
              </a:tr>
              <a:tr h="1253066">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ru-RU" sz="1400" b="0" i="0" u="none" strike="noStrike" dirty="0" smtClean="0">
                        <a:effectLst/>
                        <a:latin typeface="Times New Roman" panose="02020603050405020304" pitchFamily="18" charset="0"/>
                      </a:endParaRPr>
                    </a:p>
                  </a:txBody>
                  <a:tcPr marL="2893" marR="2893" marT="2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выпускников текущего года, набравших 250 баллов и более по 3 предметам, к общему количеству выпускников текущего года, сдававших ЕГЭ по 3 и более предметам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13,80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10,99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smtClean="0">
                          <a:effectLst/>
                          <a:latin typeface="Times New Roman" panose="02020603050405020304" pitchFamily="18" charset="0"/>
                        </a:rPr>
                        <a:t>ЕГЭ на 250 баллов и более по 3 предметам сдали 59 человек</a:t>
                      </a:r>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417682"/>
                  </a:ext>
                </a:extLst>
              </a:tr>
              <a:tr h="204046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В государственных и муниципальных общеобразовательных организациях проведены мероприятия по обеспечению деятельности советников директора по воспитанию и взаимодействию с детскими общественными объединениями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l"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322910"/>
                  </a:ext>
                </a:extLst>
              </a:tr>
            </a:tbl>
          </a:graphicData>
        </a:graphic>
      </p:graphicFrame>
      <p:sp>
        <p:nvSpPr>
          <p:cNvPr id="3" name="Скругленный прямоугольник 2"/>
          <p:cNvSpPr/>
          <p:nvPr/>
        </p:nvSpPr>
        <p:spPr>
          <a:xfrm>
            <a:off x="484632" y="6272784"/>
            <a:ext cx="1243584" cy="493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247807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81</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720244565"/>
              </p:ext>
            </p:extLst>
          </p:nvPr>
        </p:nvGraphicFramePr>
        <p:xfrm>
          <a:off x="289250" y="111970"/>
          <a:ext cx="11357229" cy="5796263"/>
        </p:xfrm>
        <a:graphic>
          <a:graphicData uri="http://schemas.openxmlformats.org/drawingml/2006/table">
            <a:tbl>
              <a:tblPr/>
              <a:tblGrid>
                <a:gridCol w="1394695">
                  <a:extLst>
                    <a:ext uri="{9D8B030D-6E8A-4147-A177-3AD203B41FA5}">
                      <a16:colId xmlns:a16="http://schemas.microsoft.com/office/drawing/2014/main" val="1508070223"/>
                    </a:ext>
                  </a:extLst>
                </a:gridCol>
                <a:gridCol w="3795000">
                  <a:extLst>
                    <a:ext uri="{9D8B030D-6E8A-4147-A177-3AD203B41FA5}">
                      <a16:colId xmlns:a16="http://schemas.microsoft.com/office/drawing/2014/main" val="858620842"/>
                    </a:ext>
                  </a:extLst>
                </a:gridCol>
                <a:gridCol w="1392635">
                  <a:extLst>
                    <a:ext uri="{9D8B030D-6E8A-4147-A177-3AD203B41FA5}">
                      <a16:colId xmlns:a16="http://schemas.microsoft.com/office/drawing/2014/main" val="403207347"/>
                    </a:ext>
                  </a:extLst>
                </a:gridCol>
                <a:gridCol w="1050202">
                  <a:extLst>
                    <a:ext uri="{9D8B030D-6E8A-4147-A177-3AD203B41FA5}">
                      <a16:colId xmlns:a16="http://schemas.microsoft.com/office/drawing/2014/main" val="20003"/>
                    </a:ext>
                  </a:extLst>
                </a:gridCol>
                <a:gridCol w="1131683">
                  <a:extLst>
                    <a:ext uri="{9D8B030D-6E8A-4147-A177-3AD203B41FA5}">
                      <a16:colId xmlns:a16="http://schemas.microsoft.com/office/drawing/2014/main" val="20004"/>
                    </a:ext>
                  </a:extLst>
                </a:gridCol>
                <a:gridCol w="1186004">
                  <a:extLst>
                    <a:ext uri="{9D8B030D-6E8A-4147-A177-3AD203B41FA5}">
                      <a16:colId xmlns:a16="http://schemas.microsoft.com/office/drawing/2014/main" val="20005"/>
                    </a:ext>
                  </a:extLst>
                </a:gridCol>
                <a:gridCol w="1407010">
                  <a:extLst>
                    <a:ext uri="{9D8B030D-6E8A-4147-A177-3AD203B41FA5}">
                      <a16:colId xmlns:a16="http://schemas.microsoft.com/office/drawing/2014/main" val="1227955170"/>
                    </a:ext>
                  </a:extLst>
                </a:gridCol>
              </a:tblGrid>
              <a:tr h="328667">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43126606"/>
                  </a:ext>
                </a:extLst>
              </a:tr>
              <a:tr h="85639">
                <a:tc gridSpan="6">
                  <a:txBody>
                    <a:bodyPr/>
                    <a:lstStyle/>
                    <a:p>
                      <a:pPr algn="l" fontAlgn="ctr"/>
                      <a:r>
                        <a:rPr lang="ru-RU" sz="1400" b="1" i="0" u="none" strike="noStrike" dirty="0">
                          <a:effectLst/>
                          <a:latin typeface="Times New Roman" panose="02020603050405020304" pitchFamily="18" charset="0"/>
                        </a:rPr>
                        <a:t>03. Образование</a:t>
                      </a: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3484" marR="3484" marT="34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5622252"/>
                  </a:ext>
                </a:extLst>
              </a:tr>
              <a:tr h="571696">
                <a:tc row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1. "Общее образование"</a:t>
                      </a:r>
                    </a:p>
                    <a:p>
                      <a:pPr algn="ctr" fontAlgn="t"/>
                      <a:endParaRPr lang="ru-RU" sz="1400" b="0" i="0" u="none" strike="noStrike" dirty="0">
                        <a:effectLst/>
                        <a:latin typeface="Times New Roman" panose="02020603050405020304" pitchFamily="18" charset="0"/>
                      </a:endParaRPr>
                    </a:p>
                  </a:txBody>
                  <a:tcPr marL="3484" marR="3484" marT="34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педагогических работников образовательных организаций, получивших ежемесячное денежное вознаграждение за классное руководство (из расчета 5 тыс. рублей в месяц с учетом страховых взносов в государственные внебюджетные фонда, а также районных коэффициентов и процентных надбавок в общей численности педагогических работников такой категории)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3484" marR="3484" marT="3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247644"/>
                  </a:ext>
                </a:extLst>
              </a:tr>
              <a:tr h="686952">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автобусов, приобретенных для доставки обучающихся в общеобразовательные организации, расположенные в сельских населенных пунктах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Штука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3484" marR="3484" marT="3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034634"/>
                  </a:ext>
                </a:extLst>
              </a:tr>
              <a:tr h="32866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Поддержка образования для детей с ограниченными возможностями здоровья. Обновление материально - технической базы в организациях, осуществляющих образовательную деятельность исключительно по адаптированным основным общеобразовательным программам (нарастающим итогом с 2020 года)</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 по федеральному проекту «Современная школа»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a:effectLst/>
                        <a:latin typeface="Times New Roman" panose="02020603050405020304" pitchFamily="18" charset="0"/>
                      </a:endParaRPr>
                    </a:p>
                  </a:txBody>
                  <a:tcPr marL="3484" marR="3484" marT="34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0963745"/>
                  </a:ext>
                </a:extLst>
              </a:tr>
            </a:tbl>
          </a:graphicData>
        </a:graphic>
      </p:graphicFrame>
      <p:sp>
        <p:nvSpPr>
          <p:cNvPr id="3" name="Скругленный прямоугольник 2"/>
          <p:cNvSpPr/>
          <p:nvPr/>
        </p:nvSpPr>
        <p:spPr>
          <a:xfrm>
            <a:off x="502920" y="6236208"/>
            <a:ext cx="1106424" cy="521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9615066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82</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60060565"/>
              </p:ext>
            </p:extLst>
          </p:nvPr>
        </p:nvGraphicFramePr>
        <p:xfrm>
          <a:off x="281407" y="465051"/>
          <a:ext cx="11229519" cy="5444047"/>
        </p:xfrm>
        <a:graphic>
          <a:graphicData uri="http://schemas.openxmlformats.org/drawingml/2006/table">
            <a:tbl>
              <a:tblPr/>
              <a:tblGrid>
                <a:gridCol w="1859374">
                  <a:extLst>
                    <a:ext uri="{9D8B030D-6E8A-4147-A177-3AD203B41FA5}">
                      <a16:colId xmlns:a16="http://schemas.microsoft.com/office/drawing/2014/main" val="3968706903"/>
                    </a:ext>
                  </a:extLst>
                </a:gridCol>
                <a:gridCol w="3508080">
                  <a:extLst>
                    <a:ext uri="{9D8B030D-6E8A-4147-A177-3AD203B41FA5}">
                      <a16:colId xmlns:a16="http://schemas.microsoft.com/office/drawing/2014/main" val="2671280285"/>
                    </a:ext>
                  </a:extLst>
                </a:gridCol>
                <a:gridCol w="1159436">
                  <a:extLst>
                    <a:ext uri="{9D8B030D-6E8A-4147-A177-3AD203B41FA5}">
                      <a16:colId xmlns:a16="http://schemas.microsoft.com/office/drawing/2014/main" val="3217374703"/>
                    </a:ext>
                  </a:extLst>
                </a:gridCol>
                <a:gridCol w="953350">
                  <a:extLst>
                    <a:ext uri="{9D8B030D-6E8A-4147-A177-3AD203B41FA5}">
                      <a16:colId xmlns:a16="http://schemas.microsoft.com/office/drawing/2014/main" val="974880329"/>
                    </a:ext>
                  </a:extLst>
                </a:gridCol>
                <a:gridCol w="1136707">
                  <a:extLst>
                    <a:ext uri="{9D8B030D-6E8A-4147-A177-3AD203B41FA5}">
                      <a16:colId xmlns:a16="http://schemas.microsoft.com/office/drawing/2014/main" val="2413612050"/>
                    </a:ext>
                  </a:extLst>
                </a:gridCol>
                <a:gridCol w="1082351">
                  <a:extLst>
                    <a:ext uri="{9D8B030D-6E8A-4147-A177-3AD203B41FA5}">
                      <a16:colId xmlns:a16="http://schemas.microsoft.com/office/drawing/2014/main" val="95262665"/>
                    </a:ext>
                  </a:extLst>
                </a:gridCol>
                <a:gridCol w="1530221">
                  <a:extLst>
                    <a:ext uri="{9D8B030D-6E8A-4147-A177-3AD203B41FA5}">
                      <a16:colId xmlns:a16="http://schemas.microsoft.com/office/drawing/2014/main" val="2728201021"/>
                    </a:ext>
                  </a:extLst>
                </a:gridCol>
              </a:tblGrid>
              <a:tr h="425031">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16911897"/>
                  </a:ext>
                </a:extLst>
              </a:tr>
              <a:tr h="111011">
                <a:tc gridSpan="6">
                  <a:txBody>
                    <a:bodyPr/>
                    <a:lstStyle/>
                    <a:p>
                      <a:pPr algn="l" fontAlgn="ctr"/>
                      <a:r>
                        <a:rPr lang="ru-RU" sz="1400" b="1" i="0" u="none" strike="noStrike" dirty="0">
                          <a:effectLst/>
                          <a:latin typeface="Times New Roman" panose="02020603050405020304" pitchFamily="18" charset="0"/>
                        </a:rPr>
                        <a:t>03. Образование</a:t>
                      </a: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4614" marR="4614" marT="4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99116007"/>
                  </a:ext>
                </a:extLst>
              </a:tr>
              <a:tr h="1430721">
                <a:tc row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1. "Общее образование"</a:t>
                      </a:r>
                    </a:p>
                    <a:p>
                      <a:pPr algn="l" fontAlgn="t"/>
                      <a:endParaRPr lang="ru-RU" sz="1400" b="0" i="0" u="none" strike="noStrike" dirty="0">
                        <a:effectLst/>
                        <a:latin typeface="Times New Roman" panose="02020603050405020304" pitchFamily="18" charset="0"/>
                      </a:endParaRPr>
                    </a:p>
                  </a:txBody>
                  <a:tcPr marL="4614" marR="4614" marT="4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Обеспечены выплаты ежемесячного денежного вознаграждения советникам директоров по воспитанию и взаимодействию с детскими общественными объединениями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614" marR="4614" marT="46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06160"/>
                  </a:ext>
                </a:extLst>
              </a:tr>
              <a:tr h="1007533">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Не взимается плата за присмотр и уход за детьми из семей граждан, участвующих в специальной военной операции, в общем числе обратившихся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614" marR="4614" marT="46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052389"/>
                  </a:ext>
                </a:extLst>
              </a:tr>
              <a:tr h="30163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Доля детодней, в которые отдельные категории обучающихся муниципальных общеобразовательных организаций в Московской области получали бесплатное питание, от общего количества детодней, в которые отдельные категории обучающихся в муниципальных общеобразовательных организаций в Московской области посещали образовательную организацию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614" marR="4614" marT="461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306579"/>
                  </a:ext>
                </a:extLst>
              </a:tr>
            </a:tbl>
          </a:graphicData>
        </a:graphic>
      </p:graphicFrame>
      <p:sp>
        <p:nvSpPr>
          <p:cNvPr id="3" name="Скругленный прямоугольник 2"/>
          <p:cNvSpPr/>
          <p:nvPr/>
        </p:nvSpPr>
        <p:spPr>
          <a:xfrm>
            <a:off x="382555" y="6281928"/>
            <a:ext cx="1235933"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1511163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83</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839316551"/>
              </p:ext>
            </p:extLst>
          </p:nvPr>
        </p:nvGraphicFramePr>
        <p:xfrm>
          <a:off x="559837" y="298764"/>
          <a:ext cx="10972799" cy="5180332"/>
        </p:xfrm>
        <a:graphic>
          <a:graphicData uri="http://schemas.openxmlformats.org/drawingml/2006/table">
            <a:tbl>
              <a:tblPr/>
              <a:tblGrid>
                <a:gridCol w="1716832">
                  <a:extLst>
                    <a:ext uri="{9D8B030D-6E8A-4147-A177-3AD203B41FA5}">
                      <a16:colId xmlns:a16="http://schemas.microsoft.com/office/drawing/2014/main" val="2742198040"/>
                    </a:ext>
                  </a:extLst>
                </a:gridCol>
                <a:gridCol w="3308455">
                  <a:extLst>
                    <a:ext uri="{9D8B030D-6E8A-4147-A177-3AD203B41FA5}">
                      <a16:colId xmlns:a16="http://schemas.microsoft.com/office/drawing/2014/main" val="1746780878"/>
                    </a:ext>
                  </a:extLst>
                </a:gridCol>
                <a:gridCol w="1345051">
                  <a:extLst>
                    <a:ext uri="{9D8B030D-6E8A-4147-A177-3AD203B41FA5}">
                      <a16:colId xmlns:a16="http://schemas.microsoft.com/office/drawing/2014/main" val="2397670647"/>
                    </a:ext>
                  </a:extLst>
                </a:gridCol>
                <a:gridCol w="898869">
                  <a:extLst>
                    <a:ext uri="{9D8B030D-6E8A-4147-A177-3AD203B41FA5}">
                      <a16:colId xmlns:a16="http://schemas.microsoft.com/office/drawing/2014/main" val="3287729628"/>
                    </a:ext>
                  </a:extLst>
                </a:gridCol>
                <a:gridCol w="1123287">
                  <a:extLst>
                    <a:ext uri="{9D8B030D-6E8A-4147-A177-3AD203B41FA5}">
                      <a16:colId xmlns:a16="http://schemas.microsoft.com/office/drawing/2014/main" val="481336895"/>
                    </a:ext>
                  </a:extLst>
                </a:gridCol>
                <a:gridCol w="1115400">
                  <a:extLst>
                    <a:ext uri="{9D8B030D-6E8A-4147-A177-3AD203B41FA5}">
                      <a16:colId xmlns:a16="http://schemas.microsoft.com/office/drawing/2014/main" val="3217770729"/>
                    </a:ext>
                  </a:extLst>
                </a:gridCol>
                <a:gridCol w="1464905">
                  <a:extLst>
                    <a:ext uri="{9D8B030D-6E8A-4147-A177-3AD203B41FA5}">
                      <a16:colId xmlns:a16="http://schemas.microsoft.com/office/drawing/2014/main" val="3155315664"/>
                    </a:ext>
                  </a:extLst>
                </a:gridCol>
              </a:tblGrid>
              <a:tr h="781811">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06337337"/>
                  </a:ext>
                </a:extLst>
              </a:tr>
              <a:tr h="237221">
                <a:tc gridSpan="6">
                  <a:txBody>
                    <a:bodyPr/>
                    <a:lstStyle/>
                    <a:p>
                      <a:pPr algn="l" fontAlgn="ctr"/>
                      <a:r>
                        <a:rPr lang="ru-RU" sz="1400" b="1" i="0" u="none" strike="noStrike" dirty="0">
                          <a:effectLst/>
                          <a:latin typeface="Times New Roman" panose="02020603050405020304" pitchFamily="18" charset="0"/>
                        </a:rPr>
                        <a:t>03. Образование</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18811646"/>
                  </a:ext>
                </a:extLst>
              </a:tr>
              <a:tr h="107632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2. "Дополнительное образование, воспитание и психолого-социальное сопровождение детей"</a:t>
                      </a:r>
                    </a:p>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Президента Российской Федерации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107,50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01911">
                <a:tc vMerge="1">
                  <a:txBody>
                    <a:bodyPr/>
                    <a:lstStyle/>
                    <a:p>
                      <a:pPr algn="ctr" fontAlgn="t"/>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детей в возрасте от 5 до 18 лет, охваченных дополнительным образованием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 по федеральному проекту                       «Успех каждого ребенка»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83,9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89,00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115794"/>
                  </a:ext>
                </a:extLst>
              </a:tr>
              <a:tr h="1289685">
                <a:tc vMerge="1">
                  <a:txBody>
                    <a:bodyPr/>
                    <a:lstStyle/>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Государственные и муниципальные общеобразовательные организации, в том числе структурные подразделения указанных организаций, оснащены государственными символами Российской Федерации (нарастающим итогом с 2023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176490"/>
                  </a:ext>
                </a:extLst>
              </a:tr>
            </a:tbl>
          </a:graphicData>
        </a:graphic>
      </p:graphicFrame>
      <p:sp>
        <p:nvSpPr>
          <p:cNvPr id="4" name="Скругленный прямоугольник 3"/>
          <p:cNvSpPr/>
          <p:nvPr/>
        </p:nvSpPr>
        <p:spPr>
          <a:xfrm>
            <a:off x="429768" y="6181344"/>
            <a:ext cx="1216152" cy="5852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630240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Прямоугольник 1"/>
          <p:cNvSpPr>
            <a:spLocks noChangeArrowheads="1"/>
          </p:cNvSpPr>
          <p:nvPr/>
        </p:nvSpPr>
        <p:spPr bwMode="auto">
          <a:xfrm>
            <a:off x="1272210" y="312738"/>
            <a:ext cx="602580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«Социальная защита населения» (04)</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Цель программы – социальная поддержка граждан по оплате жилых помещений и коммунальных услуг, формирование условий для беспрепятственного доступа инвалидов и других маломобильных групп населения к приоритетным объектам и услугам в сфере культуры, образования, пешеходной инфраструктуры и физической культуры, и спорта в городском округе Воскресенск, создание условий для отдыха и оздоровления детей в возрасте от семи до пятнадцати лет, развитие и поддержка социально ориентированных некоммерческих организаций (далее – СО НКО)</a:t>
            </a: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a:p>
            <a:pPr algn="just">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45 474,0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45 405,6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p:txBody>
      </p:sp>
      <p:sp>
        <p:nvSpPr>
          <p:cNvPr id="137219"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37220"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37221" name="Picture 10" descr="Вороновский отдел социальной защиты населения Управления социальной защиты населения Троицкого и Новомосковского административных округов города Москв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693" y="4084776"/>
            <a:ext cx="2653417" cy="199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gubkinadm.ru/images/photos/medium/article53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386" y="675861"/>
            <a:ext cx="2521724" cy="2521724"/>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11548872" y="6512767"/>
            <a:ext cx="431634"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84</a:t>
            </a:r>
            <a:endParaRPr lang="ru-RU" sz="900" dirty="0">
              <a:solidFill>
                <a:prstClr val="white"/>
              </a:solidFill>
            </a:endParaRPr>
          </a:p>
        </p:txBody>
      </p:sp>
    </p:spTree>
    <p:extLst>
      <p:ext uri="{BB962C8B-B14F-4D97-AF65-F5344CB8AC3E}">
        <p14:creationId xmlns:p14="http://schemas.microsoft.com/office/powerpoint/2010/main" val="4485551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85</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64743662"/>
              </p:ext>
            </p:extLst>
          </p:nvPr>
        </p:nvGraphicFramePr>
        <p:xfrm>
          <a:off x="437377" y="817968"/>
          <a:ext cx="11220779" cy="4797161"/>
        </p:xfrm>
        <a:graphic>
          <a:graphicData uri="http://schemas.openxmlformats.org/drawingml/2006/table">
            <a:tbl>
              <a:tblPr/>
              <a:tblGrid>
                <a:gridCol w="1845583">
                  <a:extLst>
                    <a:ext uri="{9D8B030D-6E8A-4147-A177-3AD203B41FA5}">
                      <a16:colId xmlns:a16="http://schemas.microsoft.com/office/drawing/2014/main" val="1599276626"/>
                    </a:ext>
                  </a:extLst>
                </a:gridCol>
                <a:gridCol w="3509971">
                  <a:extLst>
                    <a:ext uri="{9D8B030D-6E8A-4147-A177-3AD203B41FA5}">
                      <a16:colId xmlns:a16="http://schemas.microsoft.com/office/drawing/2014/main" val="2154548396"/>
                    </a:ext>
                  </a:extLst>
                </a:gridCol>
                <a:gridCol w="1307458">
                  <a:extLst>
                    <a:ext uri="{9D8B030D-6E8A-4147-A177-3AD203B41FA5}">
                      <a16:colId xmlns:a16="http://schemas.microsoft.com/office/drawing/2014/main" val="1688264765"/>
                    </a:ext>
                  </a:extLst>
                </a:gridCol>
                <a:gridCol w="936049">
                  <a:extLst>
                    <a:ext uri="{9D8B030D-6E8A-4147-A177-3AD203B41FA5}">
                      <a16:colId xmlns:a16="http://schemas.microsoft.com/office/drawing/2014/main" val="101297482"/>
                    </a:ext>
                  </a:extLst>
                </a:gridCol>
                <a:gridCol w="1085580">
                  <a:extLst>
                    <a:ext uri="{9D8B030D-6E8A-4147-A177-3AD203B41FA5}">
                      <a16:colId xmlns:a16="http://schemas.microsoft.com/office/drawing/2014/main" val="2321188461"/>
                    </a:ext>
                  </a:extLst>
                </a:gridCol>
                <a:gridCol w="1123014">
                  <a:extLst>
                    <a:ext uri="{9D8B030D-6E8A-4147-A177-3AD203B41FA5}">
                      <a16:colId xmlns:a16="http://schemas.microsoft.com/office/drawing/2014/main" val="429688777"/>
                    </a:ext>
                  </a:extLst>
                </a:gridCol>
                <a:gridCol w="1413124">
                  <a:extLst>
                    <a:ext uri="{9D8B030D-6E8A-4147-A177-3AD203B41FA5}">
                      <a16:colId xmlns:a16="http://schemas.microsoft.com/office/drawing/2014/main" val="4232837718"/>
                    </a:ext>
                  </a:extLst>
                </a:gridCol>
              </a:tblGrid>
              <a:tr h="949498">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4116002"/>
                  </a:ext>
                </a:extLst>
              </a:tr>
              <a:tr h="307802">
                <a:tc gridSpan="6">
                  <a:txBody>
                    <a:bodyPr/>
                    <a:lstStyle/>
                    <a:p>
                      <a:pPr algn="l" fontAlgn="ctr"/>
                      <a:r>
                        <a:rPr lang="ru-RU" sz="1400" b="1" i="0" u="none" strike="noStrike" dirty="0">
                          <a:effectLst/>
                          <a:latin typeface="Times New Roman" panose="02020603050405020304" pitchFamily="18" charset="0"/>
                        </a:rPr>
                        <a:t>04. Социальная защита населения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41829778"/>
                  </a:ext>
                </a:extLst>
              </a:tr>
              <a:tr h="1270594">
                <a:tc>
                  <a:txBody>
                    <a:bodyPr/>
                    <a:lstStyle/>
                    <a:p>
                      <a:pPr algn="ctr" fontAlgn="t"/>
                      <a:r>
                        <a:rPr lang="ru-RU" sz="1400" b="0" i="0" u="none" strike="noStrike" dirty="0">
                          <a:effectLst/>
                          <a:latin typeface="Times New Roman" panose="02020603050405020304" pitchFamily="18" charset="0"/>
                        </a:rPr>
                        <a:t>Подпрограмма 1. </a:t>
                      </a:r>
                      <a:r>
                        <a:rPr lang="ru-RU" sz="1400" b="0" i="0" u="none" strike="noStrike" dirty="0" smtClean="0">
                          <a:effectLst/>
                          <a:latin typeface="Times New Roman" panose="02020603050405020304" pitchFamily="18" charset="0"/>
                        </a:rPr>
                        <a:t>"Социальная поддержка граждан"</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Увеличение числа граждан старшего возраста, ведущих активный образ жизни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Человек</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7 901</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7 901</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461172"/>
                  </a:ext>
                </a:extLst>
              </a:tr>
              <a:tr h="979582">
                <a:tc rowSpan="2">
                  <a:txBody>
                    <a:bodyPr/>
                    <a:lstStyle/>
                    <a:p>
                      <a:pPr algn="ctr" fontAlgn="t"/>
                      <a:r>
                        <a:rPr lang="ru-RU" sz="1400" b="0" i="0" u="none" strike="noStrike" dirty="0" smtClean="0">
                          <a:effectLst/>
                          <a:latin typeface="Times New Roman" panose="02020603050405020304" pitchFamily="18" charset="0"/>
                        </a:rPr>
                        <a:t>Подпрограмма 2. " Развитие системы отдыха и оздоровления детей"</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детей, охваченных отдыхом и оздоровлением, в общей численности детей в возрасте от 7 до 15 лет, подлежащих оздоровлению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Приоритетный</a:t>
                      </a:r>
                      <a:br>
                        <a:rPr lang="ru-RU" sz="1400" b="0" i="0" u="none" strike="noStrike" dirty="0">
                          <a:solidFill>
                            <a:srgbClr val="000000"/>
                          </a:solidFill>
                          <a:effectLst/>
                          <a:latin typeface="Times New Roman" panose="02020603050405020304" pitchFamily="18" charset="0"/>
                        </a:rPr>
                      </a:b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78,78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294662"/>
                  </a:ext>
                </a:extLst>
              </a:tr>
              <a:tr h="1139610">
                <a:tc vMerge="1">
                  <a:txBody>
                    <a:bodyPr/>
                    <a:lstStyle/>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Приоритетный</a:t>
                      </a:r>
                      <a:br>
                        <a:rPr lang="ru-RU" sz="1400" b="0" i="0" u="none" strike="noStrike" dirty="0">
                          <a:solidFill>
                            <a:srgbClr val="000000"/>
                          </a:solidFill>
                          <a:effectLst/>
                          <a:latin typeface="Times New Roman" panose="02020603050405020304" pitchFamily="18" charset="0"/>
                        </a:rPr>
                      </a:b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65,66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074710"/>
                  </a:ext>
                </a:extLst>
              </a:tr>
            </a:tbl>
          </a:graphicData>
        </a:graphic>
      </p:graphicFrame>
      <p:sp>
        <p:nvSpPr>
          <p:cNvPr id="4" name="Скругленный прямоугольник 3"/>
          <p:cNvSpPr/>
          <p:nvPr/>
        </p:nvSpPr>
        <p:spPr>
          <a:xfrm>
            <a:off x="419318" y="6104611"/>
            <a:ext cx="1133856"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8083268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Прямоугольник 1"/>
          <p:cNvSpPr>
            <a:spLocks noChangeArrowheads="1"/>
          </p:cNvSpPr>
          <p:nvPr/>
        </p:nvSpPr>
        <p:spPr bwMode="auto">
          <a:xfrm>
            <a:off x="1530626" y="188914"/>
            <a:ext cx="58369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«Спорт» (05)</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 </a:t>
            </a:r>
            <a:endParaRPr lang="ru-RU" altLang="ru-RU"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Цель программы – обеспечение возможности жителям городского округа Воскресенск систематически заниматься физической культурой и спортом,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городском округе Воскресенск, обеспечение эффективного финансового, информационного, методического и кадрового сопровождения деятельности</a:t>
            </a: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предусмотрены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649 686,6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647 695,8тыс.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Tx/>
              <a:buNone/>
              <a:defRPr/>
            </a:pPr>
            <a:r>
              <a:rPr lang="ru-RU" altLang="ru-RU" dirty="0">
                <a:solidFill>
                  <a:srgbClr val="000000"/>
                </a:solidFill>
                <a:latin typeface="Arial" panose="020B0604020202020204" pitchFamily="34" charset="0"/>
              </a:rPr>
              <a:t> </a:t>
            </a:r>
          </a:p>
        </p:txBody>
      </p:sp>
      <p:sp>
        <p:nvSpPr>
          <p:cNvPr id="14643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4643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7" name="Овал 6"/>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86</a:t>
            </a:r>
            <a:endParaRPr lang="ru-RU" sz="900" dirty="0">
              <a:solidFill>
                <a:prstClr val="white"/>
              </a:solidFill>
            </a:endParaRPr>
          </a:p>
        </p:txBody>
      </p:sp>
      <p:pic>
        <p:nvPicPr>
          <p:cNvPr id="4" name="Рисунок 3"/>
          <p:cNvPicPr>
            <a:picLocks noChangeAspect="1"/>
          </p:cNvPicPr>
          <p:nvPr/>
        </p:nvPicPr>
        <p:blipFill>
          <a:blip r:embed="rId3"/>
          <a:stretch>
            <a:fillRect/>
          </a:stretch>
        </p:blipFill>
        <p:spPr>
          <a:xfrm>
            <a:off x="8536515" y="312738"/>
            <a:ext cx="2940138" cy="2951205"/>
          </a:xfrm>
          <a:prstGeom prst="rect">
            <a:avLst/>
          </a:prstGeom>
        </p:spPr>
      </p:pic>
      <p:pic>
        <p:nvPicPr>
          <p:cNvPr id="6" name="Рисунок 5"/>
          <p:cNvPicPr>
            <a:picLocks noChangeAspect="1"/>
          </p:cNvPicPr>
          <p:nvPr/>
        </p:nvPicPr>
        <p:blipFill>
          <a:blip r:embed="rId4"/>
          <a:stretch>
            <a:fillRect/>
          </a:stretch>
        </p:blipFill>
        <p:spPr>
          <a:xfrm>
            <a:off x="8659273" y="4057213"/>
            <a:ext cx="2188654" cy="2005758"/>
          </a:xfrm>
          <a:prstGeom prst="rect">
            <a:avLst/>
          </a:prstGeom>
        </p:spPr>
      </p:pic>
    </p:spTree>
    <p:extLst>
      <p:ext uri="{BB962C8B-B14F-4D97-AF65-F5344CB8AC3E}">
        <p14:creationId xmlns:p14="http://schemas.microsoft.com/office/powerpoint/2010/main" val="27752165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87</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80942516"/>
              </p:ext>
            </p:extLst>
          </p:nvPr>
        </p:nvGraphicFramePr>
        <p:xfrm>
          <a:off x="270591" y="44232"/>
          <a:ext cx="11387565" cy="5577635"/>
        </p:xfrm>
        <a:graphic>
          <a:graphicData uri="http://schemas.openxmlformats.org/drawingml/2006/table">
            <a:tbl>
              <a:tblPr/>
              <a:tblGrid>
                <a:gridCol w="1812459">
                  <a:extLst>
                    <a:ext uri="{9D8B030D-6E8A-4147-A177-3AD203B41FA5}">
                      <a16:colId xmlns:a16="http://schemas.microsoft.com/office/drawing/2014/main" val="62330306"/>
                    </a:ext>
                  </a:extLst>
                </a:gridCol>
                <a:gridCol w="2772113">
                  <a:extLst>
                    <a:ext uri="{9D8B030D-6E8A-4147-A177-3AD203B41FA5}">
                      <a16:colId xmlns:a16="http://schemas.microsoft.com/office/drawing/2014/main" val="1671799970"/>
                    </a:ext>
                  </a:extLst>
                </a:gridCol>
                <a:gridCol w="1581546">
                  <a:extLst>
                    <a:ext uri="{9D8B030D-6E8A-4147-A177-3AD203B41FA5}">
                      <a16:colId xmlns:a16="http://schemas.microsoft.com/office/drawing/2014/main" val="20002"/>
                    </a:ext>
                  </a:extLst>
                </a:gridCol>
                <a:gridCol w="1078516">
                  <a:extLst>
                    <a:ext uri="{9D8B030D-6E8A-4147-A177-3AD203B41FA5}">
                      <a16:colId xmlns:a16="http://schemas.microsoft.com/office/drawing/2014/main" val="20003"/>
                    </a:ext>
                  </a:extLst>
                </a:gridCol>
                <a:gridCol w="1133475">
                  <a:extLst>
                    <a:ext uri="{9D8B030D-6E8A-4147-A177-3AD203B41FA5}">
                      <a16:colId xmlns:a16="http://schemas.microsoft.com/office/drawing/2014/main" val="20004"/>
                    </a:ext>
                  </a:extLst>
                </a:gridCol>
                <a:gridCol w="1076325">
                  <a:extLst>
                    <a:ext uri="{9D8B030D-6E8A-4147-A177-3AD203B41FA5}">
                      <a16:colId xmlns:a16="http://schemas.microsoft.com/office/drawing/2014/main" val="20005"/>
                    </a:ext>
                  </a:extLst>
                </a:gridCol>
                <a:gridCol w="1933131">
                  <a:extLst>
                    <a:ext uri="{9D8B030D-6E8A-4147-A177-3AD203B41FA5}">
                      <a16:colId xmlns:a16="http://schemas.microsoft.com/office/drawing/2014/main" val="521205239"/>
                    </a:ext>
                  </a:extLst>
                </a:gridCol>
              </a:tblGrid>
              <a:tr h="792520">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785367"/>
                  </a:ext>
                </a:extLst>
              </a:tr>
              <a:tr h="201188">
                <a:tc gridSpan="6">
                  <a:txBody>
                    <a:bodyPr/>
                    <a:lstStyle/>
                    <a:p>
                      <a:pPr algn="l" fontAlgn="ctr"/>
                      <a:r>
                        <a:rPr lang="ru-RU" sz="1400" b="1" i="0" u="none" strike="noStrike" dirty="0">
                          <a:effectLst/>
                          <a:latin typeface="Times New Roman" panose="02020603050405020304" pitchFamily="18" charset="0"/>
                        </a:rPr>
                        <a:t>05. Спорт</a:t>
                      </a: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4413" marR="4413" marT="44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45471609"/>
                  </a:ext>
                </a:extLst>
              </a:tr>
              <a:tr h="3443089">
                <a:tc rowSpan="2">
                  <a:txBody>
                    <a:bodyPr/>
                    <a:lstStyle/>
                    <a:p>
                      <a:pPr algn="ctr" fontAlgn="t"/>
                      <a:r>
                        <a:rPr lang="ru-RU" sz="1400" b="0" i="0" u="none" strike="noStrike" dirty="0" smtClean="0">
                          <a:effectLst/>
                          <a:latin typeface="Times New Roman" panose="02020603050405020304" pitchFamily="18" charset="0"/>
                        </a:rPr>
                        <a:t>Подпрограмма 1. "Развитие физической культуры и спорта"</a:t>
                      </a:r>
                      <a:endParaRPr lang="ru-RU" sz="1400" b="0" i="0" u="none" strike="noStrike" dirty="0">
                        <a:effectLst/>
                        <a:latin typeface="Times New Roman" panose="02020603050405020304" pitchFamily="18" charset="0"/>
                      </a:endParaRPr>
                    </a:p>
                  </a:txBody>
                  <a:tcPr marL="4413" marR="4413" marT="44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жителей муниципального образования  Московской области, систематически занимающихся физической культурой и спортом, в общей численности населения муниципального образования Московской области в возрасте 3-79 лет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Президента РФ от 04.02.2021 № 68 «Об оценке эффективности деятельности высших должностных лиц субъектов Российской Федерации и деятельности исполнительных органов субъектов Российской Федерации» Приоритетный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56,26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56,34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877959"/>
                  </a:ext>
                </a:extLst>
              </a:tr>
              <a:tr h="865364">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Уровень обеспеченности граждан спортивными сооружениями исходя из единовременной пропускной способности объектов спорта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Региональный проект «Спорт – норма жизни»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33,61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13" marR="4413" marT="4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5677004"/>
                  </a:ext>
                </a:extLst>
              </a:tr>
            </a:tbl>
          </a:graphicData>
        </a:graphic>
      </p:graphicFrame>
      <p:sp>
        <p:nvSpPr>
          <p:cNvPr id="4" name="Скругленный прямоугольник 3"/>
          <p:cNvSpPr/>
          <p:nvPr/>
        </p:nvSpPr>
        <p:spPr>
          <a:xfrm>
            <a:off x="493776" y="6172200"/>
            <a:ext cx="1115568" cy="557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2385607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88</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12150164"/>
              </p:ext>
            </p:extLst>
          </p:nvPr>
        </p:nvGraphicFramePr>
        <p:xfrm>
          <a:off x="251926" y="254877"/>
          <a:ext cx="11626221" cy="5028323"/>
        </p:xfrm>
        <a:graphic>
          <a:graphicData uri="http://schemas.openxmlformats.org/drawingml/2006/table">
            <a:tbl>
              <a:tblPr/>
              <a:tblGrid>
                <a:gridCol w="1888634">
                  <a:extLst>
                    <a:ext uri="{9D8B030D-6E8A-4147-A177-3AD203B41FA5}">
                      <a16:colId xmlns:a16="http://schemas.microsoft.com/office/drawing/2014/main" val="3616930742"/>
                    </a:ext>
                  </a:extLst>
                </a:gridCol>
                <a:gridCol w="3665473">
                  <a:extLst>
                    <a:ext uri="{9D8B030D-6E8A-4147-A177-3AD203B41FA5}">
                      <a16:colId xmlns:a16="http://schemas.microsoft.com/office/drawing/2014/main" val="3624409632"/>
                    </a:ext>
                  </a:extLst>
                </a:gridCol>
                <a:gridCol w="981636">
                  <a:extLst>
                    <a:ext uri="{9D8B030D-6E8A-4147-A177-3AD203B41FA5}">
                      <a16:colId xmlns:a16="http://schemas.microsoft.com/office/drawing/2014/main" val="4287337395"/>
                    </a:ext>
                  </a:extLst>
                </a:gridCol>
                <a:gridCol w="925485">
                  <a:extLst>
                    <a:ext uri="{9D8B030D-6E8A-4147-A177-3AD203B41FA5}">
                      <a16:colId xmlns:a16="http://schemas.microsoft.com/office/drawing/2014/main" val="4290277291"/>
                    </a:ext>
                  </a:extLst>
                </a:gridCol>
                <a:gridCol w="1054680">
                  <a:extLst>
                    <a:ext uri="{9D8B030D-6E8A-4147-A177-3AD203B41FA5}">
                      <a16:colId xmlns:a16="http://schemas.microsoft.com/office/drawing/2014/main" val="2445190988"/>
                    </a:ext>
                  </a:extLst>
                </a:gridCol>
                <a:gridCol w="964641">
                  <a:extLst>
                    <a:ext uri="{9D8B030D-6E8A-4147-A177-3AD203B41FA5}">
                      <a16:colId xmlns:a16="http://schemas.microsoft.com/office/drawing/2014/main" val="2716929019"/>
                    </a:ext>
                  </a:extLst>
                </a:gridCol>
                <a:gridCol w="2145672">
                  <a:extLst>
                    <a:ext uri="{9D8B030D-6E8A-4147-A177-3AD203B41FA5}">
                      <a16:colId xmlns:a16="http://schemas.microsoft.com/office/drawing/2014/main" val="2217397620"/>
                    </a:ext>
                  </a:extLst>
                </a:gridCol>
              </a:tblGrid>
              <a:tr h="857201">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3917099"/>
                  </a:ext>
                </a:extLst>
              </a:tr>
              <a:tr h="218833">
                <a:tc gridSpan="6">
                  <a:txBody>
                    <a:bodyPr/>
                    <a:lstStyle/>
                    <a:p>
                      <a:pPr algn="l" fontAlgn="ctr"/>
                      <a:r>
                        <a:rPr lang="ru-RU" sz="1400" b="1" i="0" u="none" strike="noStrike" dirty="0">
                          <a:effectLst/>
                          <a:latin typeface="Times New Roman" panose="02020603050405020304" pitchFamily="18" charset="0"/>
                        </a:rPr>
                        <a:t>05. Спорт</a:t>
                      </a: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6060" marR="6060" marT="60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60166051"/>
                  </a:ext>
                </a:extLst>
              </a:tr>
              <a:tr h="1281138">
                <a:tc row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effectLst/>
                          <a:latin typeface="Times New Roman" panose="02020603050405020304" pitchFamily="18" charset="0"/>
                        </a:rPr>
                        <a:t>Подпрограмма 1. "Развитие физической культуры и спорта"</a:t>
                      </a:r>
                    </a:p>
                    <a:p>
                      <a:pPr algn="l" fontAlgn="t"/>
                      <a:endParaRPr lang="ru-RU" sz="1400" b="0" i="0" u="none" strike="noStrike" dirty="0">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жителей Московской области, выполнивших нормативы испытаний (тестов) Всероссийского комплекса «Готов к труду и обороне» (ГТО), в общей численности населения, принявшего участие в испытаниях (тестах)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70,46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13" marR="4413" marT="44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95570">
                <a:tc vMerge="1">
                  <a:txBody>
                    <a:bodyPr/>
                    <a:lstStyle/>
                    <a:p>
                      <a:pPr algn="l" fontAlgn="t"/>
                      <a:endParaRPr lang="ru-RU" sz="1400" b="0" i="0" u="none" strike="noStrike" dirty="0">
                        <a:effectLst/>
                        <a:latin typeface="Times New Roman" panose="02020603050405020304" pitchFamily="18" charset="0"/>
                      </a:endParaRPr>
                    </a:p>
                  </a:txBody>
                  <a:tcPr marL="6060" marR="6060" marT="60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лиц с ограниченными возможностями здоровья и инвалидов, систематически занимающихся физической культурой и спортом, в общей численности указанной категории населения, проживающего в Московской области, не имеющего противопоказаний для занятий физической культурой и спортом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060" marR="6060" marT="606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841059"/>
                  </a:ext>
                </a:extLst>
              </a:tr>
              <a:tr h="943313">
                <a:tc vMerge="1">
                  <a:txBody>
                    <a:bodyPr/>
                    <a:lstStyle/>
                    <a:p>
                      <a:endParaRPr lang="ru-RU" dirty="0"/>
                    </a:p>
                  </a:txBody>
                  <a:tcPr marL="6060" marR="6060" marT="606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Эффективность использования существующих объектов спорта (отношение фактической посещаемости к нормативной пропускной способности)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t"/>
                      <a:endParaRPr lang="ru-RU" sz="1400" b="0" i="0" u="none" strike="noStrike" dirty="0">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777427"/>
                  </a:ext>
                </a:extLst>
              </a:tr>
            </a:tbl>
          </a:graphicData>
        </a:graphic>
      </p:graphicFrame>
      <p:sp>
        <p:nvSpPr>
          <p:cNvPr id="3" name="Скругленный прямоугольник 2"/>
          <p:cNvSpPr/>
          <p:nvPr/>
        </p:nvSpPr>
        <p:spPr>
          <a:xfrm>
            <a:off x="466344" y="6227064"/>
            <a:ext cx="1216152" cy="5120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9724565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89</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905830094"/>
              </p:ext>
            </p:extLst>
          </p:nvPr>
        </p:nvGraphicFramePr>
        <p:xfrm>
          <a:off x="251927" y="390525"/>
          <a:ext cx="11348107" cy="2582439"/>
        </p:xfrm>
        <a:graphic>
          <a:graphicData uri="http://schemas.openxmlformats.org/drawingml/2006/table">
            <a:tbl>
              <a:tblPr/>
              <a:tblGrid>
                <a:gridCol w="1879010">
                  <a:extLst>
                    <a:ext uri="{9D8B030D-6E8A-4147-A177-3AD203B41FA5}">
                      <a16:colId xmlns:a16="http://schemas.microsoft.com/office/drawing/2014/main" val="1674959539"/>
                    </a:ext>
                  </a:extLst>
                </a:gridCol>
                <a:gridCol w="2471138">
                  <a:extLst>
                    <a:ext uri="{9D8B030D-6E8A-4147-A177-3AD203B41FA5}">
                      <a16:colId xmlns:a16="http://schemas.microsoft.com/office/drawing/2014/main" val="3151408766"/>
                    </a:ext>
                  </a:extLst>
                </a:gridCol>
                <a:gridCol w="1679510">
                  <a:extLst>
                    <a:ext uri="{9D8B030D-6E8A-4147-A177-3AD203B41FA5}">
                      <a16:colId xmlns:a16="http://schemas.microsoft.com/office/drawing/2014/main" val="510903893"/>
                    </a:ext>
                  </a:extLst>
                </a:gridCol>
                <a:gridCol w="877078">
                  <a:extLst>
                    <a:ext uri="{9D8B030D-6E8A-4147-A177-3AD203B41FA5}">
                      <a16:colId xmlns:a16="http://schemas.microsoft.com/office/drawing/2014/main" val="1396237808"/>
                    </a:ext>
                  </a:extLst>
                </a:gridCol>
                <a:gridCol w="1147665">
                  <a:extLst>
                    <a:ext uri="{9D8B030D-6E8A-4147-A177-3AD203B41FA5}">
                      <a16:colId xmlns:a16="http://schemas.microsoft.com/office/drawing/2014/main" val="494086173"/>
                    </a:ext>
                  </a:extLst>
                </a:gridCol>
                <a:gridCol w="1007706">
                  <a:extLst>
                    <a:ext uri="{9D8B030D-6E8A-4147-A177-3AD203B41FA5}">
                      <a16:colId xmlns:a16="http://schemas.microsoft.com/office/drawing/2014/main" val="4266945485"/>
                    </a:ext>
                  </a:extLst>
                </a:gridCol>
                <a:gridCol w="2286000">
                  <a:extLst>
                    <a:ext uri="{9D8B030D-6E8A-4147-A177-3AD203B41FA5}">
                      <a16:colId xmlns:a16="http://schemas.microsoft.com/office/drawing/2014/main" val="2577646201"/>
                    </a:ext>
                  </a:extLst>
                </a:gridCol>
              </a:tblGrid>
              <a:tr h="571849">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08512683"/>
                  </a:ext>
                </a:extLst>
              </a:tr>
              <a:tr h="145220">
                <a:tc gridSpan="6">
                  <a:txBody>
                    <a:bodyPr/>
                    <a:lstStyle/>
                    <a:p>
                      <a:pPr algn="l" fontAlgn="ctr"/>
                      <a:r>
                        <a:rPr lang="ru-RU" sz="1400" b="1" i="0" u="none" strike="noStrike" dirty="0">
                          <a:effectLst/>
                          <a:latin typeface="Times New Roman" panose="02020603050405020304" pitchFamily="18" charset="0"/>
                        </a:rPr>
                        <a:t>05. Спорт</a:t>
                      </a: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6297" marR="6297" marT="62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81985079"/>
                  </a:ext>
                </a:extLst>
              </a:tr>
              <a:tr h="643387">
                <a:tc>
                  <a:txBody>
                    <a:bodyPr/>
                    <a:lstStyle/>
                    <a:p>
                      <a:pPr algn="ctr"/>
                      <a:r>
                        <a:rPr lang="ru-RU" sz="1400" dirty="0" smtClean="0">
                          <a:latin typeface="Times New Roman" panose="02020603050405020304" pitchFamily="18" charset="0"/>
                          <a:cs typeface="Times New Roman" panose="02020603050405020304" pitchFamily="18" charset="0"/>
                        </a:rPr>
                        <a:t>Подпрограмма 2. "Подготовка спортивного резерва"</a:t>
                      </a:r>
                      <a:endParaRPr lang="ru-RU" sz="1400" dirty="0">
                        <a:latin typeface="Times New Roman" panose="02020603050405020304" pitchFamily="18" charset="0"/>
                        <a:cs typeface="Times New Roman" panose="02020603050405020304" pitchFamily="18" charset="0"/>
                      </a:endParaRPr>
                    </a:p>
                  </a:txBody>
                  <a:tcPr marL="6297" marR="6297" marT="62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Сохранена сеть организаций, реализующих дополнительные образовательные программы спортивной подготовки, в ведении органов управления в сфере физической культуры и спорта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6297" marR="6297" marT="62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671362"/>
                  </a:ext>
                </a:extLst>
              </a:tr>
            </a:tbl>
          </a:graphicData>
        </a:graphic>
      </p:graphicFrame>
      <p:sp>
        <p:nvSpPr>
          <p:cNvPr id="3" name="Скругленный прямоугольник 2"/>
          <p:cNvSpPr/>
          <p:nvPr/>
        </p:nvSpPr>
        <p:spPr>
          <a:xfrm>
            <a:off x="384048" y="6217920"/>
            <a:ext cx="1179576" cy="521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48520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r>
              <a:rPr lang="ru-RU" sz="2400" dirty="0">
                <a:latin typeface="Times New Roman" panose="02020603050405020304" pitchFamily="18" charset="0"/>
                <a:cs typeface="Times New Roman" panose="02020603050405020304" pitchFamily="18" charset="0"/>
              </a:rPr>
              <a:t>рейтинг муниципальных образований Московской области по открытости бюджетных данных в </a:t>
            </a:r>
            <a:r>
              <a:rPr lang="ru-RU" sz="2400" dirty="0" smtClean="0">
                <a:latin typeface="Times New Roman" panose="02020603050405020304" pitchFamily="18" charset="0"/>
                <a:cs typeface="Times New Roman" panose="02020603050405020304" pitchFamily="18" charset="0"/>
              </a:rPr>
              <a:t>2024 </a:t>
            </a:r>
            <a:r>
              <a:rPr lang="ru-RU" sz="2400" dirty="0">
                <a:latin typeface="Times New Roman" panose="02020603050405020304" pitchFamily="18" charset="0"/>
                <a:cs typeface="Times New Roman" panose="02020603050405020304" pitchFamily="18" charset="0"/>
              </a:rPr>
              <a:t>году</a:t>
            </a:r>
            <a:endParaRPr lang="ru-RU" sz="14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EC71654-96A5-4280-94F3-931C61A9F92C}" type="slidenum">
              <a:rPr lang="ru-RU" smtClean="0"/>
              <a:pPr/>
              <a:t>9</a:t>
            </a:fld>
            <a:endParaRPr lang="ru-RU" dirty="0"/>
          </a:p>
        </p:txBody>
      </p:sp>
      <p:sp>
        <p:nvSpPr>
          <p:cNvPr id="9" name="Текст 8"/>
          <p:cNvSpPr>
            <a:spLocks noGrp="1"/>
          </p:cNvSpPr>
          <p:nvPr>
            <p:ph type="body" idx="1"/>
          </p:nvPr>
        </p:nvSpPr>
        <p:spPr/>
        <p:txBody>
          <a:bodyPr/>
          <a:lstStyle/>
          <a:p>
            <a:endParaRPr lang="ru-RU" dirty="0"/>
          </a:p>
        </p:txBody>
      </p:sp>
      <p:graphicFrame>
        <p:nvGraphicFramePr>
          <p:cNvPr id="10" name="Таблица 9"/>
          <p:cNvGraphicFramePr>
            <a:graphicFrameLocks noGrp="1"/>
          </p:cNvGraphicFramePr>
          <p:nvPr>
            <p:extLst>
              <p:ext uri="{D42A27DB-BD31-4B8C-83A1-F6EECF244321}">
                <p14:modId xmlns:p14="http://schemas.microsoft.com/office/powerpoint/2010/main" val="3632718845"/>
              </p:ext>
            </p:extLst>
          </p:nvPr>
        </p:nvGraphicFramePr>
        <p:xfrm>
          <a:off x="276050" y="1122744"/>
          <a:ext cx="11007303" cy="5571354"/>
        </p:xfrm>
        <a:graphic>
          <a:graphicData uri="http://schemas.openxmlformats.org/drawingml/2006/table">
            <a:tbl>
              <a:tblPr firstRow="1" bandRow="1">
                <a:tableStyleId>{5C22544A-7EE6-4342-B048-85BDC9FD1C3A}</a:tableStyleId>
              </a:tblPr>
              <a:tblGrid>
                <a:gridCol w="1623925">
                  <a:extLst>
                    <a:ext uri="{9D8B030D-6E8A-4147-A177-3AD203B41FA5}">
                      <a16:colId xmlns:a16="http://schemas.microsoft.com/office/drawing/2014/main" val="20000"/>
                    </a:ext>
                  </a:extLst>
                </a:gridCol>
                <a:gridCol w="1018983">
                  <a:extLst>
                    <a:ext uri="{9D8B030D-6E8A-4147-A177-3AD203B41FA5}">
                      <a16:colId xmlns:a16="http://schemas.microsoft.com/office/drawing/2014/main" val="20001"/>
                    </a:ext>
                  </a:extLst>
                </a:gridCol>
                <a:gridCol w="1321454">
                  <a:extLst>
                    <a:ext uri="{9D8B030D-6E8A-4147-A177-3AD203B41FA5}">
                      <a16:colId xmlns:a16="http://schemas.microsoft.com/office/drawing/2014/main" val="20002"/>
                    </a:ext>
                  </a:extLst>
                </a:gridCol>
                <a:gridCol w="1321454">
                  <a:extLst>
                    <a:ext uri="{9D8B030D-6E8A-4147-A177-3AD203B41FA5}">
                      <a16:colId xmlns:a16="http://schemas.microsoft.com/office/drawing/2014/main" val="20003"/>
                    </a:ext>
                  </a:extLst>
                </a:gridCol>
                <a:gridCol w="1321454">
                  <a:extLst>
                    <a:ext uri="{9D8B030D-6E8A-4147-A177-3AD203B41FA5}">
                      <a16:colId xmlns:a16="http://schemas.microsoft.com/office/drawing/2014/main" val="20004"/>
                    </a:ext>
                  </a:extLst>
                </a:gridCol>
                <a:gridCol w="1321454">
                  <a:extLst>
                    <a:ext uri="{9D8B030D-6E8A-4147-A177-3AD203B41FA5}">
                      <a16:colId xmlns:a16="http://schemas.microsoft.com/office/drawing/2014/main" val="20005"/>
                    </a:ext>
                  </a:extLst>
                </a:gridCol>
                <a:gridCol w="1321454">
                  <a:extLst>
                    <a:ext uri="{9D8B030D-6E8A-4147-A177-3AD203B41FA5}">
                      <a16:colId xmlns:a16="http://schemas.microsoft.com/office/drawing/2014/main" val="20006"/>
                    </a:ext>
                  </a:extLst>
                </a:gridCol>
                <a:gridCol w="1757125">
                  <a:extLst>
                    <a:ext uri="{9D8B030D-6E8A-4147-A177-3AD203B41FA5}">
                      <a16:colId xmlns:a16="http://schemas.microsoft.com/office/drawing/2014/main" val="20007"/>
                    </a:ext>
                  </a:extLst>
                </a:gridCol>
              </a:tblGrid>
              <a:tr h="1807558">
                <a:tc>
                  <a:txBody>
                    <a:bodyPr/>
                    <a:lstStyle/>
                    <a:p>
                      <a:pPr algn="ctr"/>
                      <a:r>
                        <a:rPr lang="ru-RU" sz="1200" dirty="0">
                          <a:solidFill>
                            <a:schemeClr val="tx1"/>
                          </a:solidFill>
                        </a:rPr>
                        <a:t>Наименование муниципального образования</a:t>
                      </a:r>
                    </a:p>
                  </a:txBody>
                  <a:tcPr anchor="ctr">
                    <a:solidFill>
                      <a:schemeClr val="accent2">
                        <a:lumMod val="20000"/>
                        <a:lumOff val="80000"/>
                      </a:schemeClr>
                    </a:solidFill>
                  </a:tcPr>
                </a:tc>
                <a:tc>
                  <a:txBody>
                    <a:bodyPr/>
                    <a:lstStyle/>
                    <a:p>
                      <a:pPr algn="ctr"/>
                      <a:r>
                        <a:rPr lang="ru-RU" sz="1200" dirty="0">
                          <a:solidFill>
                            <a:schemeClr val="tx1"/>
                          </a:solidFill>
                        </a:rPr>
                        <a:t>Место по субъекту</a:t>
                      </a:r>
                    </a:p>
                  </a:txBody>
                  <a:tcPr anchor="ctr">
                    <a:solidFill>
                      <a:schemeClr val="accent2">
                        <a:lumMod val="20000"/>
                        <a:lumOff val="80000"/>
                      </a:schemeClr>
                    </a:solidFill>
                  </a:tcPr>
                </a:tc>
                <a:tc>
                  <a:txBody>
                    <a:bodyPr/>
                    <a:lstStyle/>
                    <a:p>
                      <a:pPr algn="ctr"/>
                      <a:r>
                        <a:rPr lang="ru-RU" sz="1200" dirty="0">
                          <a:solidFill>
                            <a:schemeClr val="tx1"/>
                          </a:solidFill>
                        </a:rPr>
                        <a:t>% от максимального количества баллов по этапу</a:t>
                      </a:r>
                    </a:p>
                  </a:txBody>
                  <a:tcPr anchor="ctr">
                    <a:solidFill>
                      <a:schemeClr val="accent2">
                        <a:lumMod val="20000"/>
                        <a:lumOff val="80000"/>
                      </a:schemeClr>
                    </a:solidFill>
                  </a:tcPr>
                </a:tc>
                <a:tc>
                  <a:txBody>
                    <a:bodyPr/>
                    <a:lstStyle/>
                    <a:p>
                      <a:pPr algn="ctr"/>
                      <a:r>
                        <a:rPr lang="ru-RU" sz="1200" dirty="0">
                          <a:solidFill>
                            <a:schemeClr val="tx1"/>
                          </a:solidFill>
                        </a:rPr>
                        <a:t>Итого с начала года</a:t>
                      </a:r>
                    </a:p>
                  </a:txBody>
                  <a:tcPr anchor="ctr">
                    <a:solidFill>
                      <a:schemeClr val="accent2">
                        <a:lumMod val="20000"/>
                        <a:lumOff val="80000"/>
                      </a:schemeClr>
                    </a:solidFill>
                  </a:tcPr>
                </a:tc>
                <a:tc>
                  <a:txBody>
                    <a:bodyPr/>
                    <a:lstStyle/>
                    <a:p>
                      <a:pPr algn="ctr"/>
                      <a:r>
                        <a:rPr lang="ru-RU" sz="1200" dirty="0">
                          <a:solidFill>
                            <a:schemeClr val="tx1"/>
                          </a:solidFill>
                        </a:rPr>
                        <a:t>I ЭТАП - Характеристика первоначально утвержденного бюджета муниципального образования Московской области</a:t>
                      </a:r>
                    </a:p>
                  </a:txBody>
                  <a:tcPr anchor="ctr">
                    <a:solidFill>
                      <a:schemeClr val="accent2">
                        <a:lumMod val="20000"/>
                        <a:lumOff val="80000"/>
                      </a:schemeClr>
                    </a:solidFill>
                  </a:tcPr>
                </a:tc>
                <a:tc>
                  <a:txBody>
                    <a:bodyPr/>
                    <a:lstStyle/>
                    <a:p>
                      <a:pPr algn="ctr"/>
                      <a:r>
                        <a:rPr lang="ru-RU" sz="1200" dirty="0">
                          <a:solidFill>
                            <a:schemeClr val="tx1"/>
                          </a:solidFill>
                        </a:rPr>
                        <a:t>II ЭТАП - Годовой отчет об исполнении бюджета муниципального образования Московской области</a:t>
                      </a:r>
                    </a:p>
                  </a:txBody>
                  <a:tcPr anchor="ctr">
                    <a:solidFill>
                      <a:schemeClr val="accent2">
                        <a:lumMod val="20000"/>
                        <a:lumOff val="80000"/>
                      </a:schemeClr>
                    </a:solidFill>
                  </a:tcPr>
                </a:tc>
                <a:tc>
                  <a:txBody>
                    <a:bodyPr/>
                    <a:lstStyle/>
                    <a:p>
                      <a:pPr algn="ctr"/>
                      <a:r>
                        <a:rPr lang="ru-RU" sz="1200" dirty="0">
                          <a:solidFill>
                            <a:schemeClr val="tx1"/>
                          </a:solidFill>
                        </a:rPr>
                        <a:t>III ЭТАП - Исполнение бюджета муниципального образования Московской области и финансовый контроль</a:t>
                      </a:r>
                    </a:p>
                  </a:txBody>
                  <a:tcPr anchor="ctr">
                    <a:solidFill>
                      <a:schemeClr val="accent2">
                        <a:lumMod val="20000"/>
                        <a:lumOff val="80000"/>
                      </a:schemeClr>
                    </a:solidFill>
                  </a:tcPr>
                </a:tc>
                <a:tc>
                  <a:txBody>
                    <a:bodyPr/>
                    <a:lstStyle/>
                    <a:p>
                      <a:pPr algn="ctr"/>
                      <a:r>
                        <a:rPr lang="ru-RU" sz="1200" dirty="0">
                          <a:solidFill>
                            <a:schemeClr val="tx1"/>
                          </a:solidFill>
                        </a:rPr>
                        <a:t>IV ЭТАП - Составление проекта бюджета муниципального образования Московской области</a:t>
                      </a:r>
                    </a:p>
                  </a:txBody>
                  <a:tcPr anchor="ctr">
                    <a:solidFill>
                      <a:schemeClr val="accent2">
                        <a:lumMod val="20000"/>
                        <a:lumOff val="80000"/>
                      </a:schemeClr>
                    </a:solidFill>
                  </a:tcPr>
                </a:tc>
                <a:extLst>
                  <a:ext uri="{0D108BD9-81ED-4DB2-BD59-A6C34878D82A}">
                    <a16:rowId xmlns:a16="http://schemas.microsoft.com/office/drawing/2014/main" val="10000"/>
                  </a:ext>
                </a:extLst>
              </a:tr>
              <a:tr h="475675">
                <a:tc>
                  <a:txBody>
                    <a:bodyPr/>
                    <a:lstStyle/>
                    <a:p>
                      <a:pPr algn="ctr"/>
                      <a:r>
                        <a:rPr lang="ru-RU" sz="1200" dirty="0"/>
                        <a:t>Единица измерение</a:t>
                      </a:r>
                    </a:p>
                  </a:txBody>
                  <a:tcPr anchor="ctr">
                    <a:solidFill>
                      <a:schemeClr val="bg1">
                        <a:lumMod val="85000"/>
                      </a:schemeClr>
                    </a:solidFill>
                  </a:tcPr>
                </a:tc>
                <a:tc>
                  <a:txBody>
                    <a:bodyPr/>
                    <a:lstStyle/>
                    <a:p>
                      <a:pPr algn="ctr"/>
                      <a:r>
                        <a:rPr lang="ru-RU" sz="1200" dirty="0"/>
                        <a:t>Место по субъекту</a:t>
                      </a:r>
                    </a:p>
                  </a:txBody>
                  <a:tcPr anchor="ctr">
                    <a:solidFill>
                      <a:schemeClr val="bg1">
                        <a:lumMod val="85000"/>
                      </a:schemeClr>
                    </a:solidFill>
                  </a:tcPr>
                </a:tc>
                <a:tc>
                  <a:txBody>
                    <a:bodyPr/>
                    <a:lstStyle/>
                    <a:p>
                      <a:pPr algn="ctr"/>
                      <a:r>
                        <a:rPr lang="ru-RU" sz="1200" dirty="0"/>
                        <a:t>%</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tc>
                  <a:txBody>
                    <a:bodyPr/>
                    <a:lstStyle/>
                    <a:p>
                      <a:pPr algn="ctr"/>
                      <a:r>
                        <a:rPr lang="ru-RU" sz="1200" dirty="0"/>
                        <a:t>баллов</a:t>
                      </a:r>
                    </a:p>
                  </a:txBody>
                  <a:tcPr anchor="ctr">
                    <a:solidFill>
                      <a:schemeClr val="bg1">
                        <a:lumMod val="85000"/>
                      </a:schemeClr>
                    </a:solidFill>
                  </a:tcPr>
                </a:tc>
                <a:extLst>
                  <a:ext uri="{0D108BD9-81ED-4DB2-BD59-A6C34878D82A}">
                    <a16:rowId xmlns:a16="http://schemas.microsoft.com/office/drawing/2014/main" val="10001"/>
                  </a:ext>
                </a:extLst>
              </a:tr>
              <a:tr h="1427894">
                <a:tc>
                  <a:txBody>
                    <a:bodyPr/>
                    <a:lstStyle/>
                    <a:p>
                      <a:pPr algn="ctr"/>
                      <a:r>
                        <a:rPr lang="ru-RU" sz="1400" dirty="0"/>
                        <a:t>Максимальное количество баллов </a:t>
                      </a:r>
                    </a:p>
                  </a:txBody>
                  <a:tcPr anchor="ctr">
                    <a:solidFill>
                      <a:schemeClr val="bg1">
                        <a:lumMod val="95000"/>
                      </a:schemeClr>
                    </a:solidFill>
                  </a:tcPr>
                </a:tc>
                <a:tc>
                  <a:txBody>
                    <a:bodyPr/>
                    <a:lstStyle/>
                    <a:p>
                      <a:pPr algn="ctr"/>
                      <a:endParaRPr lang="ru-RU" sz="1400" dirty="0"/>
                    </a:p>
                  </a:txBody>
                  <a:tcPr anchor="ctr">
                    <a:solidFill>
                      <a:schemeClr val="bg1">
                        <a:lumMod val="95000"/>
                      </a:schemeClr>
                    </a:solidFill>
                  </a:tcPr>
                </a:tc>
                <a:tc>
                  <a:txBody>
                    <a:bodyPr/>
                    <a:lstStyle/>
                    <a:p>
                      <a:pPr algn="ctr"/>
                      <a:r>
                        <a:rPr lang="ru-RU" sz="1400" dirty="0" smtClean="0"/>
                        <a:t>100</a:t>
                      </a:r>
                      <a:endParaRPr lang="ru-RU" sz="1400" dirty="0"/>
                    </a:p>
                  </a:txBody>
                  <a:tcPr anchor="ctr">
                    <a:solidFill>
                      <a:schemeClr val="bg1">
                        <a:lumMod val="95000"/>
                      </a:schemeClr>
                    </a:solidFill>
                  </a:tcPr>
                </a:tc>
                <a:tc>
                  <a:txBody>
                    <a:bodyPr/>
                    <a:lstStyle/>
                    <a:p>
                      <a:pPr algn="ctr"/>
                      <a:r>
                        <a:rPr lang="ru-RU" sz="1400" dirty="0" smtClean="0"/>
                        <a:t>160</a:t>
                      </a:r>
                      <a:endParaRPr lang="ru-RU" sz="1400" dirty="0"/>
                    </a:p>
                  </a:txBody>
                  <a:tcPr anchor="ctr">
                    <a:solidFill>
                      <a:schemeClr val="bg1">
                        <a:lumMod val="95000"/>
                      </a:schemeClr>
                    </a:solidFill>
                  </a:tcPr>
                </a:tc>
                <a:tc>
                  <a:txBody>
                    <a:bodyPr/>
                    <a:lstStyle/>
                    <a:p>
                      <a:pPr algn="ctr"/>
                      <a:r>
                        <a:rPr lang="ru-RU" sz="1400" dirty="0"/>
                        <a:t>39</a:t>
                      </a:r>
                    </a:p>
                  </a:txBody>
                  <a:tcPr anchor="ctr">
                    <a:solidFill>
                      <a:schemeClr val="bg1">
                        <a:lumMod val="95000"/>
                      </a:schemeClr>
                    </a:solidFill>
                  </a:tcPr>
                </a:tc>
                <a:tc>
                  <a:txBody>
                    <a:bodyPr/>
                    <a:lstStyle/>
                    <a:p>
                      <a:pPr algn="ctr"/>
                      <a:r>
                        <a:rPr lang="ru-RU" sz="1400" dirty="0"/>
                        <a:t>42</a:t>
                      </a:r>
                    </a:p>
                  </a:txBody>
                  <a:tcPr anchor="ctr">
                    <a:solidFill>
                      <a:schemeClr val="bg1">
                        <a:lumMod val="95000"/>
                      </a:schemeClr>
                    </a:solidFill>
                  </a:tcPr>
                </a:tc>
                <a:tc>
                  <a:txBody>
                    <a:bodyPr/>
                    <a:lstStyle/>
                    <a:p>
                      <a:pPr algn="ctr"/>
                      <a:r>
                        <a:rPr lang="ru-RU" sz="1400" dirty="0"/>
                        <a:t>38</a:t>
                      </a:r>
                    </a:p>
                  </a:txBody>
                  <a:tcPr anchor="ctr">
                    <a:solidFill>
                      <a:schemeClr val="bg1">
                        <a:lumMod val="95000"/>
                      </a:schemeClr>
                    </a:solidFill>
                  </a:tcPr>
                </a:tc>
                <a:tc>
                  <a:txBody>
                    <a:bodyPr/>
                    <a:lstStyle/>
                    <a:p>
                      <a:pPr algn="ctr"/>
                      <a:r>
                        <a:rPr lang="ru-RU" sz="1400" dirty="0" smtClean="0"/>
                        <a:t>41</a:t>
                      </a:r>
                      <a:endParaRPr lang="ru-RU" sz="1400" dirty="0"/>
                    </a:p>
                  </a:txBody>
                  <a:tcPr anchor="ctr">
                    <a:solidFill>
                      <a:schemeClr val="bg1">
                        <a:lumMod val="95000"/>
                      </a:schemeClr>
                    </a:solidFill>
                  </a:tcPr>
                </a:tc>
                <a:extLst>
                  <a:ext uri="{0D108BD9-81ED-4DB2-BD59-A6C34878D82A}">
                    <a16:rowId xmlns:a16="http://schemas.microsoft.com/office/drawing/2014/main" val="10002"/>
                  </a:ext>
                </a:extLst>
              </a:tr>
              <a:tr h="1860227">
                <a:tc>
                  <a:txBody>
                    <a:bodyPr/>
                    <a:lstStyle/>
                    <a:p>
                      <a:pPr algn="ctr"/>
                      <a:r>
                        <a:rPr lang="ru-RU" sz="1400" b="1" dirty="0"/>
                        <a:t>ГО Воскресенск</a:t>
                      </a:r>
                    </a:p>
                  </a:txBody>
                  <a:tcPr anchor="ctr">
                    <a:solidFill>
                      <a:schemeClr val="bg1">
                        <a:lumMod val="85000"/>
                      </a:schemeClr>
                    </a:solidFill>
                  </a:tcPr>
                </a:tc>
                <a:tc>
                  <a:txBody>
                    <a:bodyPr/>
                    <a:lstStyle/>
                    <a:p>
                      <a:pPr algn="ctr"/>
                      <a:r>
                        <a:rPr lang="ru-RU" sz="1400" b="1" dirty="0" smtClean="0"/>
                        <a:t>17</a:t>
                      </a:r>
                      <a:endParaRPr lang="ru-RU" sz="1400" b="1" dirty="0"/>
                    </a:p>
                  </a:txBody>
                  <a:tcPr anchor="ctr">
                    <a:solidFill>
                      <a:schemeClr val="bg1">
                        <a:lumMod val="85000"/>
                      </a:schemeClr>
                    </a:solidFill>
                  </a:tcPr>
                </a:tc>
                <a:tc>
                  <a:txBody>
                    <a:bodyPr/>
                    <a:lstStyle/>
                    <a:p>
                      <a:pPr algn="ctr"/>
                      <a:r>
                        <a:rPr lang="ru-RU" sz="1400" b="0" dirty="0" smtClean="0"/>
                        <a:t>83,1</a:t>
                      </a:r>
                      <a:endParaRPr lang="ru-RU" sz="1400" b="0" dirty="0"/>
                    </a:p>
                  </a:txBody>
                  <a:tcPr anchor="ctr">
                    <a:solidFill>
                      <a:schemeClr val="bg1">
                        <a:lumMod val="85000"/>
                      </a:schemeClr>
                    </a:solidFill>
                  </a:tcPr>
                </a:tc>
                <a:tc>
                  <a:txBody>
                    <a:bodyPr/>
                    <a:lstStyle/>
                    <a:p>
                      <a:pPr algn="ctr"/>
                      <a:r>
                        <a:rPr lang="ru-RU" sz="1400" b="0" dirty="0" smtClean="0"/>
                        <a:t>133</a:t>
                      </a:r>
                      <a:endParaRPr lang="ru-RU" sz="1400" b="0" dirty="0"/>
                    </a:p>
                  </a:txBody>
                  <a:tcPr anchor="ctr">
                    <a:solidFill>
                      <a:schemeClr val="bg1">
                        <a:lumMod val="85000"/>
                      </a:schemeClr>
                    </a:solidFill>
                  </a:tcPr>
                </a:tc>
                <a:tc>
                  <a:txBody>
                    <a:bodyPr/>
                    <a:lstStyle/>
                    <a:p>
                      <a:pPr algn="ctr"/>
                      <a:r>
                        <a:rPr lang="ru-RU" sz="1400" b="0" dirty="0" smtClean="0"/>
                        <a:t>25</a:t>
                      </a:r>
                      <a:endParaRPr lang="ru-RU" sz="1400" b="0" dirty="0"/>
                    </a:p>
                  </a:txBody>
                  <a:tcPr anchor="ctr">
                    <a:solidFill>
                      <a:schemeClr val="bg1">
                        <a:lumMod val="85000"/>
                      </a:schemeClr>
                    </a:solidFill>
                  </a:tcPr>
                </a:tc>
                <a:tc>
                  <a:txBody>
                    <a:bodyPr/>
                    <a:lstStyle/>
                    <a:p>
                      <a:pPr algn="ctr"/>
                      <a:r>
                        <a:rPr lang="ru-RU" sz="1400" b="0" dirty="0" smtClean="0"/>
                        <a:t>39</a:t>
                      </a:r>
                      <a:endParaRPr lang="ru-RU" sz="1400" b="0" dirty="0"/>
                    </a:p>
                  </a:txBody>
                  <a:tcPr anchor="ctr">
                    <a:solidFill>
                      <a:schemeClr val="bg1">
                        <a:lumMod val="85000"/>
                      </a:schemeClr>
                    </a:solidFill>
                  </a:tcPr>
                </a:tc>
                <a:tc>
                  <a:txBody>
                    <a:bodyPr/>
                    <a:lstStyle/>
                    <a:p>
                      <a:pPr algn="ctr"/>
                      <a:r>
                        <a:rPr lang="ru-RU" sz="1400" b="0" dirty="0"/>
                        <a:t>32</a:t>
                      </a:r>
                    </a:p>
                  </a:txBody>
                  <a:tcPr anchor="ctr">
                    <a:solidFill>
                      <a:schemeClr val="bg1">
                        <a:lumMod val="85000"/>
                      </a:schemeClr>
                    </a:solidFill>
                  </a:tcPr>
                </a:tc>
                <a:tc>
                  <a:txBody>
                    <a:bodyPr/>
                    <a:lstStyle/>
                    <a:p>
                      <a:pPr algn="ctr"/>
                      <a:r>
                        <a:rPr lang="ru-RU" sz="1400" b="0" dirty="0" smtClean="0"/>
                        <a:t>37</a:t>
                      </a:r>
                      <a:endParaRPr lang="ru-RU" sz="1400" b="0" dirty="0"/>
                    </a:p>
                  </a:txBody>
                  <a:tcPr anchor="ctr">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80600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Прямоугольник 1"/>
          <p:cNvSpPr>
            <a:spLocks noChangeArrowheads="1"/>
          </p:cNvSpPr>
          <p:nvPr/>
        </p:nvSpPr>
        <p:spPr bwMode="auto">
          <a:xfrm>
            <a:off x="1679575" y="755445"/>
            <a:ext cx="45783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p>
          <a:p>
            <a:pPr>
              <a:spcBef>
                <a:spcPct val="0"/>
              </a:spcBef>
              <a:buClrTx/>
              <a:buFontTx/>
              <a:buNone/>
              <a:defRPr/>
            </a:pPr>
            <a:r>
              <a:rPr lang="ru-RU" altLang="ru-RU" b="1" dirty="0">
                <a:solidFill>
                  <a:srgbClr val="000000"/>
                </a:solidFill>
                <a:latin typeface="Times New Roman" panose="02020603050405020304" pitchFamily="18" charset="0"/>
                <a:cs typeface="Times New Roman" panose="02020603050405020304" pitchFamily="18" charset="0"/>
              </a:rPr>
              <a:t>Муниципальная программа </a:t>
            </a:r>
            <a:endParaRPr lang="ru-RU" altLang="ru-RU" b="1" dirty="0" smtClean="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b="1" dirty="0" smtClean="0">
                <a:solidFill>
                  <a:srgbClr val="000000"/>
                </a:solidFill>
                <a:latin typeface="Times New Roman" panose="02020603050405020304" pitchFamily="18" charset="0"/>
                <a:cs typeface="Times New Roman" panose="02020603050405020304" pitchFamily="18" charset="0"/>
              </a:rPr>
              <a:t>«</a:t>
            </a:r>
            <a:r>
              <a:rPr lang="ru-RU" altLang="ru-RU" b="1" dirty="0">
                <a:solidFill>
                  <a:srgbClr val="000000"/>
                </a:solidFill>
                <a:latin typeface="Times New Roman" panose="02020603050405020304" pitchFamily="18" charset="0"/>
                <a:cs typeface="Times New Roman" panose="02020603050405020304" pitchFamily="18" charset="0"/>
              </a:rPr>
              <a:t>Развитие сельского хозяйства» (06)</a:t>
            </a:r>
            <a:endParaRPr lang="ru-RU" altLang="ru-RU" dirty="0">
              <a:solidFill>
                <a:srgbClr val="000000"/>
              </a:solidFill>
              <a:latin typeface="Times New Roman" panose="02020603050405020304" pitchFamily="18" charset="0"/>
              <a:cs typeface="Times New Roman" panose="02020603050405020304" pitchFamily="18" charset="0"/>
            </a:endParaRP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Цель программы – устойчивое развитие сельских территорий, повышение уровня жизни сельского населения</a:t>
            </a:r>
          </a:p>
          <a:p>
            <a:pPr>
              <a:spcBef>
                <a:spcPct val="0"/>
              </a:spcBef>
              <a:buClrTx/>
              <a:buFontTx/>
              <a:buNone/>
              <a:defRPr/>
            </a:pPr>
            <a:r>
              <a:rPr lang="ru-RU" altLang="ru-RU" dirty="0">
                <a:solidFill>
                  <a:srgbClr val="000000"/>
                </a:solidFill>
                <a:latin typeface="Times New Roman" panose="02020603050405020304" pitchFamily="18" charset="0"/>
                <a:cs typeface="Times New Roman" panose="02020603050405020304" pitchFamily="18" charset="0"/>
              </a:rPr>
              <a:t> </a:t>
            </a: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11 384,7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8 236,0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179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6179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61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507" y="881651"/>
            <a:ext cx="19970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2" descr="Сельское хозяйство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055" y="3528807"/>
            <a:ext cx="28098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90</a:t>
            </a:r>
            <a:endParaRPr lang="ru-RU" sz="900" dirty="0">
              <a:solidFill>
                <a:prstClr val="white"/>
              </a:solidFill>
            </a:endParaRPr>
          </a:p>
        </p:txBody>
      </p:sp>
    </p:spTree>
    <p:extLst>
      <p:ext uri="{BB962C8B-B14F-4D97-AF65-F5344CB8AC3E}">
        <p14:creationId xmlns:p14="http://schemas.microsoft.com/office/powerpoint/2010/main" val="33816237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91</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85276195"/>
              </p:ext>
            </p:extLst>
          </p:nvPr>
        </p:nvGraphicFramePr>
        <p:xfrm>
          <a:off x="389466" y="86501"/>
          <a:ext cx="11248485" cy="5304649"/>
        </p:xfrm>
        <a:graphic>
          <a:graphicData uri="http://schemas.openxmlformats.org/drawingml/2006/table">
            <a:tbl>
              <a:tblPr/>
              <a:tblGrid>
                <a:gridCol w="1938009">
                  <a:extLst>
                    <a:ext uri="{9D8B030D-6E8A-4147-A177-3AD203B41FA5}">
                      <a16:colId xmlns:a16="http://schemas.microsoft.com/office/drawing/2014/main" val="1090697707"/>
                    </a:ext>
                  </a:extLst>
                </a:gridCol>
                <a:gridCol w="3321389">
                  <a:extLst>
                    <a:ext uri="{9D8B030D-6E8A-4147-A177-3AD203B41FA5}">
                      <a16:colId xmlns:a16="http://schemas.microsoft.com/office/drawing/2014/main" val="246908483"/>
                    </a:ext>
                  </a:extLst>
                </a:gridCol>
                <a:gridCol w="1302595">
                  <a:extLst>
                    <a:ext uri="{9D8B030D-6E8A-4147-A177-3AD203B41FA5}">
                      <a16:colId xmlns:a16="http://schemas.microsoft.com/office/drawing/2014/main" val="420756791"/>
                    </a:ext>
                  </a:extLst>
                </a:gridCol>
                <a:gridCol w="916311">
                  <a:extLst>
                    <a:ext uri="{9D8B030D-6E8A-4147-A177-3AD203B41FA5}">
                      <a16:colId xmlns:a16="http://schemas.microsoft.com/office/drawing/2014/main" val="847394624"/>
                    </a:ext>
                  </a:extLst>
                </a:gridCol>
                <a:gridCol w="1043031">
                  <a:extLst>
                    <a:ext uri="{9D8B030D-6E8A-4147-A177-3AD203B41FA5}">
                      <a16:colId xmlns:a16="http://schemas.microsoft.com/office/drawing/2014/main" val="821856608"/>
                    </a:ext>
                  </a:extLst>
                </a:gridCol>
                <a:gridCol w="1010318">
                  <a:extLst>
                    <a:ext uri="{9D8B030D-6E8A-4147-A177-3AD203B41FA5}">
                      <a16:colId xmlns:a16="http://schemas.microsoft.com/office/drawing/2014/main" val="1122814023"/>
                    </a:ext>
                  </a:extLst>
                </a:gridCol>
                <a:gridCol w="1716832">
                  <a:extLst>
                    <a:ext uri="{9D8B030D-6E8A-4147-A177-3AD203B41FA5}">
                      <a16:colId xmlns:a16="http://schemas.microsoft.com/office/drawing/2014/main" val="4200578052"/>
                    </a:ext>
                  </a:extLst>
                </a:gridCol>
              </a:tblGrid>
              <a:tr h="902094">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01134408"/>
                  </a:ext>
                </a:extLst>
              </a:tr>
              <a:tr h="235713">
                <a:tc gridSpan="6">
                  <a:txBody>
                    <a:bodyPr/>
                    <a:lstStyle/>
                    <a:p>
                      <a:pPr algn="l" fontAlgn="ctr"/>
                      <a:r>
                        <a:rPr lang="ru-RU" sz="1400" b="1" i="0" u="none" strike="noStrike" dirty="0">
                          <a:effectLst/>
                          <a:latin typeface="Times New Roman" panose="02020603050405020304" pitchFamily="18" charset="0"/>
                        </a:rPr>
                        <a:t>06. Развитие сельского хозяйства</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88196380"/>
                  </a:ext>
                </a:extLst>
              </a:tr>
              <a:tr h="1976092">
                <a:tc>
                  <a:txBody>
                    <a:bodyPr/>
                    <a:lstStyle/>
                    <a:p>
                      <a:pPr algn="ctr" fontAlgn="t"/>
                      <a:r>
                        <a:rPr lang="ru-RU" sz="1400" b="0" i="0" u="none" strike="noStrike" dirty="0" smtClean="0">
                          <a:effectLst/>
                          <a:latin typeface="Times New Roman" panose="02020603050405020304" pitchFamily="18" charset="0"/>
                        </a:rPr>
                        <a:t>Подпрограмма 2 "Вовлечение в оборот земель сельскохозяйственного назначения и развитие мелиорации"</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Индекс производства продукции сельского хозяйства в хозяйствах всех категорий (в сопоставимых ценах) к предыдущему году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отраслевой (показатель госпрограммы)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214644"/>
                  </a:ext>
                </a:extLst>
              </a:tr>
              <a:tr h="2190750">
                <a:tc>
                  <a:txBody>
                    <a:bodyPr/>
                    <a:lstStyle/>
                    <a:p>
                      <a:r>
                        <a:rPr lang="ru-RU" sz="1400" dirty="0" smtClean="0">
                          <a:latin typeface="Times New Roman" panose="02020603050405020304" pitchFamily="18" charset="0"/>
                          <a:cs typeface="Times New Roman" panose="02020603050405020304" pitchFamily="18" charset="0"/>
                        </a:rPr>
                        <a:t>Подпрограмма 3</a:t>
                      </a:r>
                    </a:p>
                    <a:p>
                      <a:r>
                        <a:rPr lang="ru-RU" sz="1400" dirty="0" smtClean="0">
                          <a:latin typeface="Times New Roman" panose="02020603050405020304" pitchFamily="18" charset="0"/>
                          <a:cs typeface="Times New Roman" panose="02020603050405020304" pitchFamily="18" charset="0"/>
                        </a:rPr>
                        <a:t>"Комплексное развитие сельских территорий"</a:t>
                      </a:r>
                    </a:p>
                    <a:p>
                      <a:endParaRPr lang="ru-RU" sz="1400" dirty="0" smtClean="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сельского населения в общей численности населения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Соглашение с ФОИВ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2,4</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2950937"/>
                  </a:ext>
                </a:extLst>
              </a:tr>
            </a:tbl>
          </a:graphicData>
        </a:graphic>
      </p:graphicFrame>
      <p:sp>
        <p:nvSpPr>
          <p:cNvPr id="4" name="Скругленный прямоугольник 3"/>
          <p:cNvSpPr/>
          <p:nvPr/>
        </p:nvSpPr>
        <p:spPr>
          <a:xfrm>
            <a:off x="382555" y="6281928"/>
            <a:ext cx="1272509" cy="493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2178611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Прямоугольник 1"/>
          <p:cNvSpPr>
            <a:spLocks noChangeArrowheads="1"/>
          </p:cNvSpPr>
          <p:nvPr/>
        </p:nvSpPr>
        <p:spPr bwMode="auto">
          <a:xfrm>
            <a:off x="1679575" y="745505"/>
            <a:ext cx="4578350" cy="402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ru-RU" altLang="ru-RU" dirty="0">
                <a:solidFill>
                  <a:prstClr val="black"/>
                </a:solidFill>
              </a:rPr>
              <a:t> </a:t>
            </a:r>
          </a:p>
          <a:p>
            <a:pPr algn="ctr">
              <a:lnSpc>
                <a:spcPct val="115000"/>
              </a:lnSpc>
              <a:defRPr/>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a:t>
            </a:r>
            <a:endParaRPr lang="ru-RU"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ru-RU"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Экология и окружающая среда» (07)</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defRPr/>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Цель программы – </a:t>
            </a:r>
            <a:r>
              <a:rPr lang="ru-RU" spc="-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обеспечение конституционного права жителей района на благоприятную окружающую среду</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spcBef>
                <a:spcPct val="0"/>
              </a:spcBef>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37 293,8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20 968,4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6915"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66916"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66917" name="Picture 4" descr="экология&quot; БАРНАУЛ :: Официальный сайт горо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390" y="954986"/>
            <a:ext cx="2978482" cy="182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экология картинки, Фотографии и изображения - 123R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390" y="3550616"/>
            <a:ext cx="31257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вал 6"/>
          <p:cNvSpPr/>
          <p:nvPr/>
        </p:nvSpPr>
        <p:spPr>
          <a:xfrm>
            <a:off x="11434320"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92</a:t>
            </a:r>
            <a:endParaRPr lang="ru-RU" sz="900" dirty="0">
              <a:solidFill>
                <a:prstClr val="white"/>
              </a:solidFill>
            </a:endParaRPr>
          </a:p>
        </p:txBody>
      </p:sp>
    </p:spTree>
    <p:extLst>
      <p:ext uri="{BB962C8B-B14F-4D97-AF65-F5344CB8AC3E}">
        <p14:creationId xmlns:p14="http://schemas.microsoft.com/office/powerpoint/2010/main" val="42685274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93</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070193720"/>
              </p:ext>
            </p:extLst>
          </p:nvPr>
        </p:nvGraphicFramePr>
        <p:xfrm>
          <a:off x="335901" y="-428627"/>
          <a:ext cx="11414139" cy="6185960"/>
        </p:xfrm>
        <a:graphic>
          <a:graphicData uri="http://schemas.openxmlformats.org/drawingml/2006/table">
            <a:tbl>
              <a:tblPr/>
              <a:tblGrid>
                <a:gridCol w="1758083">
                  <a:extLst>
                    <a:ext uri="{9D8B030D-6E8A-4147-A177-3AD203B41FA5}">
                      <a16:colId xmlns:a16="http://schemas.microsoft.com/office/drawing/2014/main" val="1195763049"/>
                    </a:ext>
                  </a:extLst>
                </a:gridCol>
                <a:gridCol w="3271117">
                  <a:extLst>
                    <a:ext uri="{9D8B030D-6E8A-4147-A177-3AD203B41FA5}">
                      <a16:colId xmlns:a16="http://schemas.microsoft.com/office/drawing/2014/main" val="2166364600"/>
                    </a:ext>
                  </a:extLst>
                </a:gridCol>
                <a:gridCol w="1446244">
                  <a:extLst>
                    <a:ext uri="{9D8B030D-6E8A-4147-A177-3AD203B41FA5}">
                      <a16:colId xmlns:a16="http://schemas.microsoft.com/office/drawing/2014/main" val="120471059"/>
                    </a:ext>
                  </a:extLst>
                </a:gridCol>
                <a:gridCol w="944601">
                  <a:extLst>
                    <a:ext uri="{9D8B030D-6E8A-4147-A177-3AD203B41FA5}">
                      <a16:colId xmlns:a16="http://schemas.microsoft.com/office/drawing/2014/main" val="136805842"/>
                    </a:ext>
                  </a:extLst>
                </a:gridCol>
                <a:gridCol w="1136126">
                  <a:extLst>
                    <a:ext uri="{9D8B030D-6E8A-4147-A177-3AD203B41FA5}">
                      <a16:colId xmlns:a16="http://schemas.microsoft.com/office/drawing/2014/main" val="375475152"/>
                    </a:ext>
                  </a:extLst>
                </a:gridCol>
                <a:gridCol w="1129004">
                  <a:extLst>
                    <a:ext uri="{9D8B030D-6E8A-4147-A177-3AD203B41FA5}">
                      <a16:colId xmlns:a16="http://schemas.microsoft.com/office/drawing/2014/main" val="4097986929"/>
                    </a:ext>
                  </a:extLst>
                </a:gridCol>
                <a:gridCol w="1728964">
                  <a:extLst>
                    <a:ext uri="{9D8B030D-6E8A-4147-A177-3AD203B41FA5}">
                      <a16:colId xmlns:a16="http://schemas.microsoft.com/office/drawing/2014/main" val="2445103316"/>
                    </a:ext>
                  </a:extLst>
                </a:gridCol>
              </a:tblGrid>
              <a:tr h="972286">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48299334"/>
                  </a:ext>
                </a:extLst>
              </a:tr>
              <a:tr h="254055">
                <a:tc gridSpan="6">
                  <a:txBody>
                    <a:bodyPr/>
                    <a:lstStyle/>
                    <a:p>
                      <a:pPr algn="l" fontAlgn="ctr"/>
                      <a:r>
                        <a:rPr lang="ru-RU" sz="1400" b="1" i="0" u="none" strike="noStrike" dirty="0">
                          <a:effectLst/>
                          <a:latin typeface="Times New Roman" panose="02020603050405020304" pitchFamily="18" charset="0"/>
                        </a:rPr>
                        <a:t>07. Экология и окружающая среда</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17549147"/>
                  </a:ext>
                </a:extLst>
              </a:tr>
              <a:tr h="1234286">
                <a:tc rowSpan="2">
                  <a:txBody>
                    <a:bodyPr/>
                    <a:lstStyle/>
                    <a:p>
                      <a:pPr algn="ctr" fontAlgn="ctr"/>
                      <a:r>
                        <a:rPr lang="ru-RU" sz="1400" b="0" i="0" u="none" strike="noStrike" dirty="0">
                          <a:effectLst/>
                          <a:latin typeface="Times New Roman" panose="02020603050405020304" pitchFamily="18" charset="0"/>
                        </a:rPr>
                        <a:t>Подпрограмма 1. </a:t>
                      </a:r>
                      <a:r>
                        <a:rPr lang="ru-RU" sz="1400" b="0" i="0" u="none" strike="noStrike" dirty="0" smtClean="0">
                          <a:effectLst/>
                          <a:latin typeface="Times New Roman" panose="02020603050405020304" pitchFamily="18" charset="0"/>
                        </a:rPr>
                        <a:t>"Охрана окружающей среды"</a:t>
                      </a: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Численность населения, участвующего в мероприятиях по формированию экологической культуры и образования населения в сфере защиты окружающей среды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Человек</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7752160"/>
                  </a:ext>
                </a:extLst>
              </a:tr>
              <a:tr h="61806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проведенных исследований состояния окружающей среды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11028">
                <a:tc>
                  <a:txBody>
                    <a:bodyPr/>
                    <a:lstStyle/>
                    <a:p>
                      <a:pPr algn="ctr"/>
                      <a:r>
                        <a:rPr lang="ru-RU" sz="1400" b="0" i="0" u="none" strike="noStrike" dirty="0" smtClean="0">
                          <a:effectLst/>
                          <a:latin typeface="Times New Roman" panose="02020603050405020304" pitchFamily="18" charset="0"/>
                          <a:cs typeface="Times New Roman" panose="02020603050405020304" pitchFamily="18" charset="0"/>
                        </a:rPr>
                        <a:t>Подпрограмма 2. </a:t>
                      </a:r>
                      <a:r>
                        <a:rPr lang="ru-RU" sz="1400" dirty="0" smtClean="0">
                          <a:latin typeface="Times New Roman" panose="02020603050405020304" pitchFamily="18" charset="0"/>
                          <a:cs typeface="Times New Roman" panose="02020603050405020304" pitchFamily="18" charset="0"/>
                        </a:rPr>
                        <a:t>"Развитие водохозяйственного комплекса"</a:t>
                      </a: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Количество прудов, на которых выполнены работы по очистке от мусора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показатель</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Штука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96238">
                <a:tc>
                  <a:txBody>
                    <a:bodyPr/>
                    <a:lstStyle/>
                    <a:p>
                      <a:pPr algn="ctr"/>
                      <a:r>
                        <a:rPr lang="ru-RU" dirty="0" smtClean="0">
                          <a:latin typeface="Times New Roman" panose="02020603050405020304" pitchFamily="18" charset="0"/>
                          <a:cs typeface="Times New Roman" panose="02020603050405020304" pitchFamily="18" charset="0"/>
                        </a:rPr>
                        <a:t> </a:t>
                      </a:r>
                      <a:r>
                        <a:rPr lang="ru-RU" sz="1400" b="0" i="0" u="none" strike="noStrike" dirty="0" smtClean="0">
                          <a:effectLst/>
                          <a:latin typeface="Times New Roman" panose="02020603050405020304" pitchFamily="18" charset="0"/>
                          <a:cs typeface="Times New Roman" panose="02020603050405020304" pitchFamily="18" charset="0"/>
                        </a:rPr>
                        <a:t>Подпрограмма 4. </a:t>
                      </a:r>
                      <a:r>
                        <a:rPr lang="ru-RU" sz="1400" dirty="0" smtClean="0">
                          <a:latin typeface="Times New Roman" panose="02020603050405020304" pitchFamily="18" charset="0"/>
                          <a:cs typeface="Times New Roman" panose="02020603050405020304" pitchFamily="18" charset="0"/>
                        </a:rPr>
                        <a:t>"Развитие лесного хозяйства"</a:t>
                      </a: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ликвидированных отходов, на лесных участках в составе земель лесного фонда, не предоставленных гражданам и юридическим лицам, в общем объеме обнаруженных отходов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 показатель (показатель госпрограммы)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Скругленный прямоугольник 2"/>
          <p:cNvSpPr/>
          <p:nvPr/>
        </p:nvSpPr>
        <p:spPr>
          <a:xfrm>
            <a:off x="402336" y="6254496"/>
            <a:ext cx="1280160" cy="493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3805346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Прямоугольник 1"/>
          <p:cNvSpPr>
            <a:spLocks noChangeArrowheads="1"/>
          </p:cNvSpPr>
          <p:nvPr/>
        </p:nvSpPr>
        <p:spPr bwMode="auto">
          <a:xfrm>
            <a:off x="1197527" y="489642"/>
            <a:ext cx="5491508"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r>
              <a:rPr lang="ru-RU" altLang="ru-RU" dirty="0">
                <a:solidFill>
                  <a:srgbClr val="000000"/>
                </a:solidFill>
                <a:latin typeface="Arial" panose="020B0604020202020204" pitchFamily="34" charset="0"/>
              </a:rPr>
              <a:t> </a:t>
            </a: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Муниципальная программа «Безопасность и обеспечение безопасности жизнедеятельности населения» (08)</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ct val="0"/>
              </a:spcBef>
              <a:buClrTx/>
              <a:buFontTx/>
              <a:buNone/>
              <a:defRPr/>
            </a:pPr>
            <a:r>
              <a:rPr lang="ru-RU" alt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Цель программы – комплексное обеспечение безопасности населения и объектов на территории городского округа Воскресенск Московской области, повышение уровня и результативности профилактики преступлений и правонарушений</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ct val="0"/>
              </a:spcBef>
              <a:buClrTx/>
              <a:buFontTx/>
              <a:buNone/>
              <a:defRPr/>
            </a:pPr>
            <a:r>
              <a:rPr lang="ru-RU" alt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 typeface="Wingdings 3" panose="05040102010807070707" pitchFamily="18" charset="2"/>
              <a:buNone/>
              <a:defRPr/>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реализацию муниципальной программы в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2024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году предусмотрены средства в сумме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176 113,4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исполнение составило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171 616,5 тыс. рублей</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1011" name="AutoShape 4" descr="Льготникам Подольска напомнили об информировании органов ..."/>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sp>
        <p:nvSpPr>
          <p:cNvPr id="171012" name="AutoShape 6" descr="Льготникам Подольска напомнили об информировании органов ..."/>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defRPr/>
            </a:pPr>
            <a:endParaRPr lang="ru-RU" altLang="ru-RU" dirty="0">
              <a:solidFill>
                <a:srgbClr val="000000"/>
              </a:solidFill>
              <a:latin typeface="Arial" panose="020B0604020202020204" pitchFamily="34" charset="0"/>
            </a:endParaRPr>
          </a:p>
        </p:txBody>
      </p:sp>
      <p:pic>
        <p:nvPicPr>
          <p:cNvPr id="171013" name="Picture 2" descr="Безопас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4103" y="1643890"/>
            <a:ext cx="3827407" cy="327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p:cNvSpPr/>
          <p:nvPr/>
        </p:nvSpPr>
        <p:spPr>
          <a:xfrm>
            <a:off x="11476653" y="6512767"/>
            <a:ext cx="503853" cy="27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900" dirty="0" smtClean="0">
                <a:solidFill>
                  <a:prstClr val="white"/>
                </a:solidFill>
              </a:rPr>
              <a:t>94</a:t>
            </a:r>
            <a:endParaRPr lang="ru-RU" sz="900" dirty="0">
              <a:solidFill>
                <a:prstClr val="white"/>
              </a:solidFill>
            </a:endParaRPr>
          </a:p>
        </p:txBody>
      </p:sp>
    </p:spTree>
    <p:extLst>
      <p:ext uri="{BB962C8B-B14F-4D97-AF65-F5344CB8AC3E}">
        <p14:creationId xmlns:p14="http://schemas.microsoft.com/office/powerpoint/2010/main" val="32385576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95</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420332931"/>
              </p:ext>
            </p:extLst>
          </p:nvPr>
        </p:nvGraphicFramePr>
        <p:xfrm>
          <a:off x="233264" y="61593"/>
          <a:ext cx="11558685" cy="6071381"/>
        </p:xfrm>
        <a:graphic>
          <a:graphicData uri="http://schemas.openxmlformats.org/drawingml/2006/table">
            <a:tbl>
              <a:tblPr/>
              <a:tblGrid>
                <a:gridCol w="1851137">
                  <a:extLst>
                    <a:ext uri="{9D8B030D-6E8A-4147-A177-3AD203B41FA5}">
                      <a16:colId xmlns:a16="http://schemas.microsoft.com/office/drawing/2014/main" val="3841165172"/>
                    </a:ext>
                  </a:extLst>
                </a:gridCol>
                <a:gridCol w="3593588">
                  <a:extLst>
                    <a:ext uri="{9D8B030D-6E8A-4147-A177-3AD203B41FA5}">
                      <a16:colId xmlns:a16="http://schemas.microsoft.com/office/drawing/2014/main" val="4033624981"/>
                    </a:ext>
                  </a:extLst>
                </a:gridCol>
                <a:gridCol w="1210491">
                  <a:extLst>
                    <a:ext uri="{9D8B030D-6E8A-4147-A177-3AD203B41FA5}">
                      <a16:colId xmlns:a16="http://schemas.microsoft.com/office/drawing/2014/main" val="20002"/>
                    </a:ext>
                  </a:extLst>
                </a:gridCol>
                <a:gridCol w="1130471">
                  <a:extLst>
                    <a:ext uri="{9D8B030D-6E8A-4147-A177-3AD203B41FA5}">
                      <a16:colId xmlns:a16="http://schemas.microsoft.com/office/drawing/2014/main" val="20003"/>
                    </a:ext>
                  </a:extLst>
                </a:gridCol>
                <a:gridCol w="1056288">
                  <a:extLst>
                    <a:ext uri="{9D8B030D-6E8A-4147-A177-3AD203B41FA5}">
                      <a16:colId xmlns:a16="http://schemas.microsoft.com/office/drawing/2014/main" val="4132419414"/>
                    </a:ext>
                  </a:extLst>
                </a:gridCol>
                <a:gridCol w="1207803">
                  <a:extLst>
                    <a:ext uri="{9D8B030D-6E8A-4147-A177-3AD203B41FA5}">
                      <a16:colId xmlns:a16="http://schemas.microsoft.com/office/drawing/2014/main" val="511682022"/>
                    </a:ext>
                  </a:extLst>
                </a:gridCol>
                <a:gridCol w="1508907">
                  <a:extLst>
                    <a:ext uri="{9D8B030D-6E8A-4147-A177-3AD203B41FA5}">
                      <a16:colId xmlns:a16="http://schemas.microsoft.com/office/drawing/2014/main" val="856975372"/>
                    </a:ext>
                  </a:extLst>
                </a:gridCol>
              </a:tblGrid>
              <a:tr h="868986">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0717352"/>
                  </a:ext>
                </a:extLst>
              </a:tr>
              <a:tr h="220655">
                <a:tc gridSpan="6">
                  <a:txBody>
                    <a:bodyPr/>
                    <a:lstStyle/>
                    <a:p>
                      <a:pPr algn="l" fontAlgn="ctr"/>
                      <a:r>
                        <a:rPr lang="ru-RU" sz="1400" b="1" i="0" u="none" strike="noStrike" dirty="0">
                          <a:effectLst/>
                          <a:latin typeface="Times New Roman" panose="02020603050405020304" pitchFamily="18" charset="0"/>
                        </a:rPr>
                        <a:t>08. Безопасность и обеспечение безопасности жизнедеятельности населения</a:t>
                      </a: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4486" marR="4486" marT="44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54802394"/>
                  </a:ext>
                </a:extLst>
              </a:tr>
              <a:tr h="652876">
                <a:tc rowSpan="5">
                  <a:txBody>
                    <a:bodyPr/>
                    <a:lstStyle/>
                    <a:p>
                      <a:pPr algn="ctr"/>
                      <a:r>
                        <a:rPr lang="ru-RU" sz="1400" dirty="0" smtClean="0">
                          <a:latin typeface="Times New Roman" panose="02020603050405020304" pitchFamily="18" charset="0"/>
                          <a:cs typeface="Times New Roman" panose="02020603050405020304" pitchFamily="18" charset="0"/>
                        </a:rPr>
                        <a:t>Подпрограмма 1. "Профилактика преступлений и иных правонарушений"</a:t>
                      </a:r>
                      <a:endParaRPr lang="ru-RU" sz="1400" dirty="0">
                        <a:latin typeface="Times New Roman" panose="02020603050405020304" pitchFamily="18" charset="0"/>
                        <a:cs typeface="Times New Roman" panose="02020603050405020304" pitchFamily="18" charset="0"/>
                      </a:endParaRPr>
                    </a:p>
                  </a:txBody>
                  <a:tcPr marL="4486" marR="4486" marT="44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кладбищ, соответствующих требованиям Регионального стандарта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целевой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60,79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60,79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86" marR="4486" marT="44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2038575"/>
                  </a:ext>
                </a:extLst>
              </a:tr>
              <a:tr h="86898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Снижение общего количества преступлений, совершенных на территории муниципального образования, не менее чем на 3 % ежегодно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целевой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Количество</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1 419</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1 317</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86" marR="4486" marT="44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456350"/>
                  </a:ext>
                </a:extLst>
              </a:tr>
              <a:tr h="118603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Увеличение 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 ежегодно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Приоритетный целевой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Единицы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1 186</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smtClean="0">
                          <a:solidFill>
                            <a:srgbClr val="000000"/>
                          </a:solidFill>
                          <a:effectLst/>
                          <a:latin typeface="Times New Roman" panose="02020603050405020304" pitchFamily="18" charset="0"/>
                        </a:rPr>
                        <a:t>1 424</a:t>
                      </a:r>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effectLst/>
                          <a:latin typeface="Times New Roman" panose="02020603050405020304" pitchFamily="18" charset="0"/>
                        </a:rPr>
                        <a:t> </a:t>
                      </a: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86" marR="4486" marT="44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873008"/>
                  </a:ext>
                </a:extLst>
              </a:tr>
              <a:tr h="868986">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Снижение уровня вовлеченности населения в незаконный оборот наркотиков на 100 тыс. населения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Человек на 100 тыс. населения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80,1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75,6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86" marR="4486" marT="44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759290"/>
                  </a:ext>
                </a:extLst>
              </a:tr>
              <a:tr h="1301207">
                <a:tc vMerge="1">
                  <a:txBody>
                    <a:bodyPr/>
                    <a:lstStyle/>
                    <a:p>
                      <a:endParaRPr lang="ru-RU"/>
                    </a:p>
                  </a:txBody>
                  <a:tcPr/>
                </a:tc>
                <a:tc>
                  <a:txBody>
                    <a:bodyPr/>
                    <a:lstStyle/>
                    <a:p>
                      <a:pPr algn="l" fontAlgn="t"/>
                      <a:r>
                        <a:rPr lang="ru-RU" sz="1400" b="0" i="0" u="none" strike="noStrike" dirty="0">
                          <a:solidFill>
                            <a:srgbClr val="000000"/>
                          </a:solidFill>
                          <a:effectLst/>
                          <a:latin typeface="Times New Roman" panose="02020603050405020304" pitchFamily="18" charset="0"/>
                        </a:rPr>
                        <a:t>Снижение уровня криминогенности наркомании на 100 тыс. человек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Отраслевой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Человек на 100 тыс. населения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48,2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4486" marR="4486" marT="44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175007"/>
                  </a:ext>
                </a:extLst>
              </a:tr>
            </a:tbl>
          </a:graphicData>
        </a:graphic>
      </p:graphicFrame>
      <p:sp>
        <p:nvSpPr>
          <p:cNvPr id="3" name="Скругленный прямоугольник 2"/>
          <p:cNvSpPr/>
          <p:nvPr/>
        </p:nvSpPr>
        <p:spPr>
          <a:xfrm>
            <a:off x="484632" y="6245352"/>
            <a:ext cx="1179576" cy="493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5170146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96</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79391687"/>
              </p:ext>
            </p:extLst>
          </p:nvPr>
        </p:nvGraphicFramePr>
        <p:xfrm>
          <a:off x="654939" y="163124"/>
          <a:ext cx="11186994" cy="5795415"/>
        </p:xfrm>
        <a:graphic>
          <a:graphicData uri="http://schemas.openxmlformats.org/drawingml/2006/table">
            <a:tbl>
              <a:tblPr/>
              <a:tblGrid>
                <a:gridCol w="1673605">
                  <a:extLst>
                    <a:ext uri="{9D8B030D-6E8A-4147-A177-3AD203B41FA5}">
                      <a16:colId xmlns:a16="http://schemas.microsoft.com/office/drawing/2014/main" val="1739502073"/>
                    </a:ext>
                  </a:extLst>
                </a:gridCol>
                <a:gridCol w="2243456">
                  <a:extLst>
                    <a:ext uri="{9D8B030D-6E8A-4147-A177-3AD203B41FA5}">
                      <a16:colId xmlns:a16="http://schemas.microsoft.com/office/drawing/2014/main" val="2386182784"/>
                    </a:ext>
                  </a:extLst>
                </a:gridCol>
                <a:gridCol w="642020">
                  <a:extLst>
                    <a:ext uri="{9D8B030D-6E8A-4147-A177-3AD203B41FA5}">
                      <a16:colId xmlns:a16="http://schemas.microsoft.com/office/drawing/2014/main" val="20003"/>
                    </a:ext>
                  </a:extLst>
                </a:gridCol>
                <a:gridCol w="2270513">
                  <a:extLst>
                    <a:ext uri="{9D8B030D-6E8A-4147-A177-3AD203B41FA5}">
                      <a16:colId xmlns:a16="http://schemas.microsoft.com/office/drawing/2014/main" val="20002"/>
                    </a:ext>
                  </a:extLst>
                </a:gridCol>
                <a:gridCol w="855134">
                  <a:extLst>
                    <a:ext uri="{9D8B030D-6E8A-4147-A177-3AD203B41FA5}">
                      <a16:colId xmlns:a16="http://schemas.microsoft.com/office/drawing/2014/main" val="20004"/>
                    </a:ext>
                  </a:extLst>
                </a:gridCol>
                <a:gridCol w="1176866">
                  <a:extLst>
                    <a:ext uri="{9D8B030D-6E8A-4147-A177-3AD203B41FA5}">
                      <a16:colId xmlns:a16="http://schemas.microsoft.com/office/drawing/2014/main" val="20005"/>
                    </a:ext>
                  </a:extLst>
                </a:gridCol>
                <a:gridCol w="1058334">
                  <a:extLst>
                    <a:ext uri="{9D8B030D-6E8A-4147-A177-3AD203B41FA5}">
                      <a16:colId xmlns:a16="http://schemas.microsoft.com/office/drawing/2014/main" val="20006"/>
                    </a:ext>
                  </a:extLst>
                </a:gridCol>
                <a:gridCol w="1267066">
                  <a:extLst>
                    <a:ext uri="{9D8B030D-6E8A-4147-A177-3AD203B41FA5}">
                      <a16:colId xmlns:a16="http://schemas.microsoft.com/office/drawing/2014/main" val="2666130096"/>
                    </a:ext>
                  </a:extLst>
                </a:gridCol>
              </a:tblGrid>
              <a:tr h="838211">
                <a:tc gridSpan="3">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a:t>
                      </a:r>
                      <a:r>
                        <a:rPr lang="ru-RU" sz="1400" b="0" i="0" u="none" strike="noStrike" dirty="0" smtClean="0">
                          <a:effectLst/>
                          <a:latin typeface="Times New Roman" panose="02020603050405020304" pitchFamily="18" charset="0"/>
                        </a:rPr>
                        <a:t>           на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a:t>
                      </a:r>
                      <a:r>
                        <a:rPr lang="ru-RU" sz="1400" b="0" i="0" u="none" strike="noStrike" dirty="0" smtClean="0">
                          <a:effectLst/>
                          <a:latin typeface="Times New Roman" panose="02020603050405020304" pitchFamily="18" charset="0"/>
                        </a:rPr>
                        <a:t> за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138306435"/>
                  </a:ext>
                </a:extLst>
              </a:tr>
              <a:tr h="215673">
                <a:tc gridSpan="7">
                  <a:txBody>
                    <a:bodyPr/>
                    <a:lstStyle/>
                    <a:p>
                      <a:pPr algn="l" fontAlgn="ctr"/>
                      <a:r>
                        <a:rPr lang="ru-RU" sz="1400" b="1" i="0" u="none" strike="noStrike" dirty="0">
                          <a:effectLst/>
                          <a:latin typeface="Times New Roman" panose="02020603050405020304" pitchFamily="18" charset="0"/>
                        </a:rPr>
                        <a:t>08. Безопасность и обеспечение безопасности жизнедеятельности населения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8060866"/>
                  </a:ext>
                </a:extLst>
              </a:tr>
              <a:tr h="2250029">
                <a:tc rowSpan="2">
                  <a:txBody>
                    <a:bodyPr/>
                    <a:lstStyle/>
                    <a:p>
                      <a:pPr algn="ctr"/>
                      <a:r>
                        <a:rPr lang="ru-RU" sz="1400" dirty="0" smtClean="0">
                          <a:latin typeface="Times New Roman" panose="02020603050405020304" pitchFamily="18" charset="0"/>
                          <a:cs typeface="Times New Roman" panose="02020603050405020304" pitchFamily="18" charset="0"/>
                        </a:rPr>
                        <a:t>Подпрограмма 2. "Обеспечение мероприятий по защите населения и территорий от чрезвычайных ситуаций"</a:t>
                      </a:r>
                      <a:endParaRPr lang="ru-RU" sz="1400" dirty="0">
                        <a:latin typeface="Times New Roman" panose="02020603050405020304" pitchFamily="18" charset="0"/>
                        <a:cs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Сокращение среднего времени совместного реагирования нескольких экстренных оперативных служб на обращения населения по единому номеру «112» на территории муниципального образования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dirty="0">
                          <a:solidFill>
                            <a:srgbClr val="000000"/>
                          </a:solidFill>
                          <a:effectLst/>
                          <a:latin typeface="Times New Roman" panose="02020603050405020304" pitchFamily="18" charset="0"/>
                        </a:rPr>
                        <a:t>Указ ПРФ от 28.12.2010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 1632 «О совершенствовании системы обеспечения вызова экстренных оперативных служб на территории Российской Федерации»</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Минуты</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38,5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68228"/>
                  </a:ext>
                </a:extLst>
              </a:tr>
              <a:tr h="1727935">
                <a:tc vMerge="1">
                  <a:txBody>
                    <a:bodyPr/>
                    <a:lstStyle/>
                    <a:p>
                      <a:endParaRPr lang="ru-RU" dirty="0"/>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Укомплектованность резервного фонда материальных ресурсов для ликвидации чрезвычайных ситуаций муниципального характера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400" b="0" i="0" u="none" strike="noStrike">
                          <a:solidFill>
                            <a:srgbClr val="000000"/>
                          </a:solidFill>
                          <a:effectLst/>
                          <a:latin typeface="Times New Roman" panose="02020603050405020304" pitchFamily="18" charset="0"/>
                        </a:rPr>
                        <a:t>Указ ПРФ от 16.10.2019 № 501 «О Стратегии </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в области развития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на период до 2030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a:solidFill>
                          <a:srgbClr val="000000"/>
                        </a:solidFill>
                        <a:effectLst/>
                        <a:latin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30993"/>
                  </a:ext>
                </a:extLst>
              </a:tr>
            </a:tbl>
          </a:graphicData>
        </a:graphic>
      </p:graphicFrame>
      <p:sp>
        <p:nvSpPr>
          <p:cNvPr id="4" name="Скругленный прямоугольник 3"/>
          <p:cNvSpPr/>
          <p:nvPr/>
        </p:nvSpPr>
        <p:spPr>
          <a:xfrm>
            <a:off x="384048" y="6245352"/>
            <a:ext cx="1197864" cy="4846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38584648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97</a:t>
            </a:fld>
            <a:endParaRPr lang="en-US" dirty="0">
              <a:solidFill>
                <a:prstClr val="white"/>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41890430"/>
              </p:ext>
            </p:extLst>
          </p:nvPr>
        </p:nvGraphicFramePr>
        <p:xfrm>
          <a:off x="304800" y="333375"/>
          <a:ext cx="11534774" cy="5594350"/>
        </p:xfrm>
        <a:graphic>
          <a:graphicData uri="http://schemas.openxmlformats.org/drawingml/2006/table">
            <a:tbl>
              <a:tblPr/>
              <a:tblGrid>
                <a:gridCol w="1764594">
                  <a:extLst>
                    <a:ext uri="{9D8B030D-6E8A-4147-A177-3AD203B41FA5}">
                      <a16:colId xmlns:a16="http://schemas.microsoft.com/office/drawing/2014/main" val="1862000821"/>
                    </a:ext>
                  </a:extLst>
                </a:gridCol>
                <a:gridCol w="2883606">
                  <a:extLst>
                    <a:ext uri="{9D8B030D-6E8A-4147-A177-3AD203B41FA5}">
                      <a16:colId xmlns:a16="http://schemas.microsoft.com/office/drawing/2014/main" val="3175046013"/>
                    </a:ext>
                  </a:extLst>
                </a:gridCol>
                <a:gridCol w="2370667">
                  <a:extLst>
                    <a:ext uri="{9D8B030D-6E8A-4147-A177-3AD203B41FA5}">
                      <a16:colId xmlns:a16="http://schemas.microsoft.com/office/drawing/2014/main" val="20002"/>
                    </a:ext>
                  </a:extLst>
                </a:gridCol>
                <a:gridCol w="931333">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92200">
                  <a:extLst>
                    <a:ext uri="{9D8B030D-6E8A-4147-A177-3AD203B41FA5}">
                      <a16:colId xmlns:a16="http://schemas.microsoft.com/office/drawing/2014/main" val="20005"/>
                    </a:ext>
                  </a:extLst>
                </a:gridCol>
                <a:gridCol w="1425574">
                  <a:extLst>
                    <a:ext uri="{9D8B030D-6E8A-4147-A177-3AD203B41FA5}">
                      <a16:colId xmlns:a16="http://schemas.microsoft.com/office/drawing/2014/main" val="2246132185"/>
                    </a:ext>
                  </a:extLst>
                </a:gridCol>
              </a:tblGrid>
              <a:tr h="977773">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a:t>
                      </a:r>
                      <a:r>
                        <a:rPr lang="ru-RU" sz="1400" b="0" i="0" u="none" strike="noStrike" dirty="0" smtClean="0">
                          <a:effectLst/>
                          <a:latin typeface="Times New Roman" panose="02020603050405020304" pitchFamily="18" charset="0"/>
                        </a:rPr>
                        <a:t>   на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a:t>
                      </a:r>
                      <a:r>
                        <a:rPr lang="ru-RU" sz="1400" b="0" i="0" u="none" strike="noStrike" dirty="0" smtClean="0">
                          <a:effectLst/>
                          <a:latin typeface="Times New Roman" panose="02020603050405020304" pitchFamily="18" charset="0"/>
                        </a:rPr>
                        <a:t>  за 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67954117"/>
                  </a:ext>
                </a:extLst>
              </a:tr>
              <a:tr h="255489">
                <a:tc gridSpan="6">
                  <a:txBody>
                    <a:bodyPr/>
                    <a:lstStyle/>
                    <a:p>
                      <a:pPr algn="l" fontAlgn="ctr"/>
                      <a:r>
                        <a:rPr lang="ru-RU" sz="1400" b="1" i="0" u="none" strike="noStrike" dirty="0">
                          <a:effectLst/>
                          <a:latin typeface="Times New Roman" panose="02020603050405020304" pitchFamily="18" charset="0"/>
                        </a:rPr>
                        <a:t>08. Безопасность и обеспечение безопасности жизнедеятельности населения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529598831"/>
                  </a:ext>
                </a:extLst>
              </a:tr>
              <a:tr h="2217963">
                <a:tc rowSpan="2">
                  <a:txBody>
                    <a:bodyPr/>
                    <a:lstStyle/>
                    <a:p>
                      <a:pPr algn="ctr" fontAlgn="ctr"/>
                      <a:r>
                        <a:rPr lang="ru-RU" sz="1400" b="0" i="0" u="none" strike="noStrike" dirty="0">
                          <a:effectLst/>
                          <a:latin typeface="Times New Roman" panose="02020603050405020304" pitchFamily="18" charset="0"/>
                        </a:rPr>
                        <a:t>Подпрограмма 3. </a:t>
                      </a:r>
                      <a:r>
                        <a:rPr lang="ru-RU" sz="1400" b="0" i="0" u="none" strike="noStrike" dirty="0" smtClean="0">
                          <a:effectLst/>
                          <a:latin typeface="Times New Roman" panose="02020603050405020304" pitchFamily="18" charset="0"/>
                        </a:rPr>
                        <a:t>"Обеспечение мероприятий гражданской обороны на территории муниципального образования Московской области"</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Доля населения Московской области, проживающего в границах зоны действия технических средств оповещения (электрических, электронных сирен и мощных акустических системам) муниципальной системы оповещения населения (далее – МСОН)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ПРФ от 16.10.2019 № 501 «О Стратегии в области развития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на период до 2030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89,2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anose="02020603050405020304" pitchFamily="18" charset="0"/>
                        </a:rPr>
                        <a:t>Выполнен</a:t>
                      </a:r>
                      <a:endParaRPr lang="ru-RU" sz="1400" b="0" i="0" u="none" strike="noStrike" dirty="0" smtClean="0">
                        <a:effectLst/>
                        <a:latin typeface="Times New Roman" panose="02020603050405020304" pitchFamily="18" charset="0"/>
                      </a:endParaRPr>
                    </a:p>
                    <a:p>
                      <a:pPr algn="ctr" fontAlgn="b"/>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680974"/>
                  </a:ext>
                </a:extLst>
              </a:tr>
              <a:tr h="1591734">
                <a:tc vMerge="1">
                  <a:txBody>
                    <a:bodyPr/>
                    <a:lstStyle/>
                    <a:p>
                      <a:pPr algn="ctr" fontAlgn="ct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Обеспеченность населения защитными сооружениями гражданской обороны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Указ ПРФ от 16.10.2019 № 501 «О Стратегии </a:t>
                      </a:r>
                      <a:br>
                        <a:rPr lang="ru-RU" sz="1400" b="0" i="0" u="none" strike="noStrike" dirty="0">
                          <a:solidFill>
                            <a:srgbClr val="000000"/>
                          </a:solidFill>
                          <a:effectLst/>
                          <a:latin typeface="Times New Roman" panose="02020603050405020304" pitchFamily="18" charset="0"/>
                        </a:rPr>
                      </a:br>
                      <a:r>
                        <a:rPr lang="ru-RU" sz="1400" b="0" i="0" u="none" strike="noStrike" dirty="0">
                          <a:solidFill>
                            <a:srgbClr val="000000"/>
                          </a:solidFill>
                          <a:effectLst/>
                          <a:latin typeface="Times New Roman" panose="02020603050405020304" pitchFamily="18" charset="0"/>
                        </a:rPr>
                        <a:t>в области развития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на период до 2030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49,6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Выполнен</a:t>
                      </a:r>
                      <a:endParaRPr lang="ru-RU" sz="1400" b="0" i="0" u="none" strike="noStrike" dirty="0">
                        <a:effectLst/>
                        <a:latin typeface="Times New Roman" panose="02020603050405020304" pitchFamily="18" charset="0"/>
                      </a:endParaRPr>
                    </a:p>
                  </a:txBody>
                  <a:tcPr marL="8390" marR="8390" marT="83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Скругленный прямоугольник 2"/>
          <p:cNvSpPr/>
          <p:nvPr/>
        </p:nvSpPr>
        <p:spPr>
          <a:xfrm>
            <a:off x="411480" y="6227064"/>
            <a:ext cx="1161288" cy="493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26779923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98</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13439082"/>
              </p:ext>
            </p:extLst>
          </p:nvPr>
        </p:nvGraphicFramePr>
        <p:xfrm>
          <a:off x="202294" y="448733"/>
          <a:ext cx="11560700" cy="4936067"/>
        </p:xfrm>
        <a:graphic>
          <a:graphicData uri="http://schemas.openxmlformats.org/drawingml/2006/table">
            <a:tbl>
              <a:tblPr/>
              <a:tblGrid>
                <a:gridCol w="2069228">
                  <a:extLst>
                    <a:ext uri="{9D8B030D-6E8A-4147-A177-3AD203B41FA5}">
                      <a16:colId xmlns:a16="http://schemas.microsoft.com/office/drawing/2014/main" val="3499922012"/>
                    </a:ext>
                  </a:extLst>
                </a:gridCol>
                <a:gridCol w="2107887">
                  <a:extLst>
                    <a:ext uri="{9D8B030D-6E8A-4147-A177-3AD203B41FA5}">
                      <a16:colId xmlns:a16="http://schemas.microsoft.com/office/drawing/2014/main" val="103461275"/>
                    </a:ext>
                  </a:extLst>
                </a:gridCol>
                <a:gridCol w="2145295">
                  <a:extLst>
                    <a:ext uri="{9D8B030D-6E8A-4147-A177-3AD203B41FA5}">
                      <a16:colId xmlns:a16="http://schemas.microsoft.com/office/drawing/2014/main" val="1755974972"/>
                    </a:ext>
                  </a:extLst>
                </a:gridCol>
                <a:gridCol w="949800">
                  <a:extLst>
                    <a:ext uri="{9D8B030D-6E8A-4147-A177-3AD203B41FA5}">
                      <a16:colId xmlns:a16="http://schemas.microsoft.com/office/drawing/2014/main" val="1187484063"/>
                    </a:ext>
                  </a:extLst>
                </a:gridCol>
                <a:gridCol w="1218432">
                  <a:extLst>
                    <a:ext uri="{9D8B030D-6E8A-4147-A177-3AD203B41FA5}">
                      <a16:colId xmlns:a16="http://schemas.microsoft.com/office/drawing/2014/main" val="633282910"/>
                    </a:ext>
                  </a:extLst>
                </a:gridCol>
                <a:gridCol w="1049118">
                  <a:extLst>
                    <a:ext uri="{9D8B030D-6E8A-4147-A177-3AD203B41FA5}">
                      <a16:colId xmlns:a16="http://schemas.microsoft.com/office/drawing/2014/main" val="2181517829"/>
                    </a:ext>
                  </a:extLst>
                </a:gridCol>
                <a:gridCol w="2020940">
                  <a:extLst>
                    <a:ext uri="{9D8B030D-6E8A-4147-A177-3AD203B41FA5}">
                      <a16:colId xmlns:a16="http://schemas.microsoft.com/office/drawing/2014/main" val="863442764"/>
                    </a:ext>
                  </a:extLst>
                </a:gridCol>
              </a:tblGrid>
              <a:tr h="660400">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01490681"/>
                  </a:ext>
                </a:extLst>
              </a:tr>
              <a:tr h="213658">
                <a:tc gridSpan="6">
                  <a:txBody>
                    <a:bodyPr/>
                    <a:lstStyle/>
                    <a:p>
                      <a:pPr algn="l" fontAlgn="ctr"/>
                      <a:r>
                        <a:rPr lang="ru-RU" sz="1400" b="1" i="0" u="none" strike="noStrike" dirty="0">
                          <a:effectLst/>
                          <a:latin typeface="Times New Roman" panose="02020603050405020304" pitchFamily="18" charset="0"/>
                        </a:rPr>
                        <a:t>08. Безопасность и обеспечение безопасности жизнедеятельности населения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15023247"/>
                  </a:ext>
                </a:extLst>
              </a:tr>
              <a:tr h="3852487">
                <a:tc>
                  <a:txBody>
                    <a:bodyPr/>
                    <a:lstStyle/>
                    <a:p>
                      <a:pPr algn="ctr" fontAlgn="ctr"/>
                      <a:r>
                        <a:rPr lang="ru-RU" sz="1400" b="0" i="0" u="none" strike="noStrike" dirty="0">
                          <a:effectLst/>
                          <a:latin typeface="Times New Roman" panose="02020603050405020304" pitchFamily="18" charset="0"/>
                        </a:rPr>
                        <a:t>Подпрограмма 4. </a:t>
                      </a:r>
                      <a:r>
                        <a:rPr lang="ru-RU" sz="1400" b="0" i="0" u="none" strike="noStrike" dirty="0" smtClean="0">
                          <a:effectLst/>
                          <a:latin typeface="Times New Roman" panose="02020603050405020304" pitchFamily="18" charset="0"/>
                        </a:rPr>
                        <a:t>"Обеспечение пожарной безопасности на территории муниципального образования Московской области«</a:t>
                      </a: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smtClean="0">
                        <a:effectLst/>
                        <a:latin typeface="Times New Roman" panose="02020603050405020304" pitchFamily="18" charset="0"/>
                      </a:endParaRPr>
                    </a:p>
                    <a:p>
                      <a:pPr algn="ctr" fontAlgn="ctr"/>
                      <a:endParaRPr lang="ru-RU" sz="1400" b="0" i="0" u="none" strike="noStrike" dirty="0">
                        <a:effectLst/>
                        <a:latin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Снижение числа погибших при пожарах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Указ ПРФ от 16.10.2019 № 501 «О Стратегии </a:t>
                      </a:r>
                      <a:br>
                        <a:rPr lang="ru-RU" sz="1400" b="0" i="0" u="none" strike="noStrike">
                          <a:solidFill>
                            <a:srgbClr val="000000"/>
                          </a:solidFill>
                          <a:effectLst/>
                          <a:latin typeface="Times New Roman" panose="02020603050405020304" pitchFamily="18" charset="0"/>
                        </a:rPr>
                      </a:br>
                      <a:r>
                        <a:rPr lang="ru-RU" sz="1400" b="0" i="0" u="none" strike="noStrike">
                          <a:solidFill>
                            <a:srgbClr val="000000"/>
                          </a:solidFill>
                          <a:effectLst/>
                          <a:latin typeface="Times New Roman" panose="02020603050405020304" pitchFamily="18" charset="0"/>
                        </a:rPr>
                        <a:t>в области развития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на период до 2030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244,44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effectLst/>
                          <a:latin typeface="Times New Roman" panose="02020603050405020304" pitchFamily="18" charset="0"/>
                        </a:rPr>
                        <a:t>Увеличилось число погибших на пожаре по отношению к базовому периоду</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872528"/>
                  </a:ext>
                </a:extLst>
              </a:tr>
            </a:tbl>
          </a:graphicData>
        </a:graphic>
      </p:graphicFrame>
      <p:sp>
        <p:nvSpPr>
          <p:cNvPr id="5" name="Скругленный прямоугольник 4"/>
          <p:cNvSpPr/>
          <p:nvPr/>
        </p:nvSpPr>
        <p:spPr>
          <a:xfrm>
            <a:off x="402336" y="6300216"/>
            <a:ext cx="1325880"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12755918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EC71654-96A5-4280-94F3-931C61A9F92C}" type="slidenum">
              <a:rPr lang="en-US" smtClean="0">
                <a:solidFill>
                  <a:prstClr val="white"/>
                </a:solidFill>
              </a:rPr>
              <a:pPr>
                <a:defRPr/>
              </a:pPr>
              <a:t>99</a:t>
            </a:fld>
            <a:endParaRPr lang="en-US" dirty="0">
              <a:solidFill>
                <a:prstClr val="white"/>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141961918"/>
              </p:ext>
            </p:extLst>
          </p:nvPr>
        </p:nvGraphicFramePr>
        <p:xfrm>
          <a:off x="202294" y="143934"/>
          <a:ext cx="11560700" cy="5677034"/>
        </p:xfrm>
        <a:graphic>
          <a:graphicData uri="http://schemas.openxmlformats.org/drawingml/2006/table">
            <a:tbl>
              <a:tblPr/>
              <a:tblGrid>
                <a:gridCol w="2069228">
                  <a:extLst>
                    <a:ext uri="{9D8B030D-6E8A-4147-A177-3AD203B41FA5}">
                      <a16:colId xmlns:a16="http://schemas.microsoft.com/office/drawing/2014/main" val="3499922012"/>
                    </a:ext>
                  </a:extLst>
                </a:gridCol>
                <a:gridCol w="2107887">
                  <a:extLst>
                    <a:ext uri="{9D8B030D-6E8A-4147-A177-3AD203B41FA5}">
                      <a16:colId xmlns:a16="http://schemas.microsoft.com/office/drawing/2014/main" val="103461275"/>
                    </a:ext>
                  </a:extLst>
                </a:gridCol>
                <a:gridCol w="2145295">
                  <a:extLst>
                    <a:ext uri="{9D8B030D-6E8A-4147-A177-3AD203B41FA5}">
                      <a16:colId xmlns:a16="http://schemas.microsoft.com/office/drawing/2014/main" val="1755974972"/>
                    </a:ext>
                  </a:extLst>
                </a:gridCol>
                <a:gridCol w="949800">
                  <a:extLst>
                    <a:ext uri="{9D8B030D-6E8A-4147-A177-3AD203B41FA5}">
                      <a16:colId xmlns:a16="http://schemas.microsoft.com/office/drawing/2014/main" val="1187484063"/>
                    </a:ext>
                  </a:extLst>
                </a:gridCol>
                <a:gridCol w="1218432">
                  <a:extLst>
                    <a:ext uri="{9D8B030D-6E8A-4147-A177-3AD203B41FA5}">
                      <a16:colId xmlns:a16="http://schemas.microsoft.com/office/drawing/2014/main" val="633282910"/>
                    </a:ext>
                  </a:extLst>
                </a:gridCol>
                <a:gridCol w="1049118">
                  <a:extLst>
                    <a:ext uri="{9D8B030D-6E8A-4147-A177-3AD203B41FA5}">
                      <a16:colId xmlns:a16="http://schemas.microsoft.com/office/drawing/2014/main" val="2181517829"/>
                    </a:ext>
                  </a:extLst>
                </a:gridCol>
                <a:gridCol w="2020940">
                  <a:extLst>
                    <a:ext uri="{9D8B030D-6E8A-4147-A177-3AD203B41FA5}">
                      <a16:colId xmlns:a16="http://schemas.microsoft.com/office/drawing/2014/main" val="863442764"/>
                    </a:ext>
                  </a:extLst>
                </a:gridCol>
              </a:tblGrid>
              <a:tr h="965199">
                <a:tc gridSpan="2">
                  <a:txBody>
                    <a:bodyPr/>
                    <a:lstStyle/>
                    <a:p>
                      <a:pPr algn="ctr" fontAlgn="ctr"/>
                      <a:r>
                        <a:rPr lang="ru-RU" sz="1400" b="0" i="0" u="none" strike="noStrike" dirty="0">
                          <a:effectLst/>
                          <a:latin typeface="Times New Roman" panose="02020603050405020304" pitchFamily="18" charset="0"/>
                        </a:rPr>
                        <a:t>Наименование муниципальной программы//показателя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ru-RU"/>
                    </a:p>
                  </a:txBody>
                  <a:tcPr/>
                </a:tc>
                <a:tc>
                  <a:txBody>
                    <a:bodyPr/>
                    <a:lstStyle/>
                    <a:p>
                      <a:pPr algn="ctr" fontAlgn="ctr"/>
                      <a:r>
                        <a:rPr lang="ru-RU" sz="1400" b="0" i="0" u="none" strike="noStrike" dirty="0">
                          <a:effectLst/>
                          <a:latin typeface="Times New Roman" panose="02020603050405020304" pitchFamily="18" charset="0"/>
                        </a:rPr>
                        <a:t>Тип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Единица измерения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Планируемое значение показателя на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400" b="0" i="0" u="none" strike="noStrike" dirty="0">
                          <a:effectLst/>
                          <a:latin typeface="Times New Roman" panose="02020603050405020304" pitchFamily="18" charset="0"/>
                        </a:rPr>
                        <a:t>Достигнутое значение показателя за </a:t>
                      </a:r>
                      <a:r>
                        <a:rPr lang="ru-RU" sz="1400" b="0" i="0" u="none" strike="noStrike" dirty="0" smtClean="0">
                          <a:effectLst/>
                          <a:latin typeface="Times New Roman" panose="02020603050405020304" pitchFamily="18" charset="0"/>
                        </a:rPr>
                        <a:t>2024 </a:t>
                      </a:r>
                      <a:r>
                        <a:rPr lang="ru-RU" sz="1400" b="0" i="0" u="none" strike="noStrike" dirty="0">
                          <a:effectLst/>
                          <a:latin typeface="Times New Roman" panose="02020603050405020304" pitchFamily="18" charset="0"/>
                        </a:rPr>
                        <a:t>год</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400" b="0" i="0" u="none" strike="noStrike" dirty="0">
                          <a:effectLst/>
                          <a:latin typeface="Times New Roman" panose="02020603050405020304" pitchFamily="18" charset="0"/>
                        </a:rPr>
                        <a:t>Причины невыполнения показателя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01490681"/>
                  </a:ext>
                </a:extLst>
              </a:tr>
              <a:tr h="213658">
                <a:tc gridSpan="6">
                  <a:txBody>
                    <a:bodyPr/>
                    <a:lstStyle/>
                    <a:p>
                      <a:pPr algn="l" fontAlgn="ctr"/>
                      <a:r>
                        <a:rPr lang="ru-RU" sz="1400" b="1" i="0" u="none" strike="noStrike" dirty="0">
                          <a:effectLst/>
                          <a:latin typeface="Times New Roman" panose="02020603050405020304" pitchFamily="18" charset="0"/>
                        </a:rPr>
                        <a:t>08. Безопасность и обеспечение безопасности жизнедеятельности населения</a:t>
                      </a: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r>
                        <a:rPr lang="ru-RU" sz="1400" b="0" i="0" u="none" strike="noStrike" dirty="0">
                          <a:effectLst/>
                          <a:latin typeface="Times New Roman" panose="02020603050405020304" pitchFamily="18" charset="0"/>
                        </a:rPr>
                        <a:t> </a:t>
                      </a:r>
                    </a:p>
                  </a:txBody>
                  <a:tcPr marL="8390" marR="8390" marT="83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15023247"/>
                  </a:ext>
                </a:extLst>
              </a:tr>
              <a:tr h="2371725">
                <a:tc>
                  <a:txBody>
                    <a:bodyPr/>
                    <a:lstStyle/>
                    <a:p>
                      <a:pPr algn="ctr"/>
                      <a:r>
                        <a:rPr lang="ru-RU" sz="1400" dirty="0" smtClean="0">
                          <a:latin typeface="Times New Roman" panose="02020603050405020304" pitchFamily="18" charset="0"/>
                          <a:cs typeface="Times New Roman" panose="02020603050405020304" pitchFamily="18" charset="0"/>
                        </a:rPr>
                        <a:t>Подпрограмма 5. "Обеспечение безопасности населения на водных объектах, расположенных на территории муниципального образования Московской области"</a:t>
                      </a: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smtClean="0">
                        <a:latin typeface="Times New Roman" panose="02020603050405020304" pitchFamily="18" charset="0"/>
                        <a:cs typeface="Times New Roman" panose="02020603050405020304" pitchFamily="18" charset="0"/>
                      </a:endParaRPr>
                    </a:p>
                    <a:p>
                      <a:pPr algn="ctr"/>
                      <a:endParaRPr lang="ru-RU" sz="1400" dirty="0">
                        <a:latin typeface="Times New Roman" panose="02020603050405020304" pitchFamily="18" charset="0"/>
                        <a:cs typeface="Times New Roman" panose="02020603050405020304" pitchFamily="18" charset="0"/>
                      </a:endParaRPr>
                    </a:p>
                  </a:txBody>
                  <a:tcPr marL="8390" marR="8390" marT="83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0" i="0" u="none" strike="noStrike" dirty="0">
                          <a:solidFill>
                            <a:srgbClr val="000000"/>
                          </a:solidFill>
                          <a:effectLst/>
                          <a:latin typeface="Times New Roman" panose="02020603050405020304" pitchFamily="18" charset="0"/>
                        </a:rPr>
                        <a:t>Прирост уровня безопасности людей на водных объектах, расположенных на территории Московской области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Указ Президента Российской Федерации от 11.01.2018 № 12 «Об утверждении Основ государственной политики Российской Федерации в области защиты населения и территорий от чрезвычайных ситуаций на период до 2030 года», от 16.10.2019 № 501 «О Стратегии в области развития гражданской обороны, защиты населения и территорий от чрезвычайных ситуаций, обеспечения пожарной безопасности и безопасности людей на водных объектах на период до 2030 года»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Процент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a:solidFill>
                            <a:srgbClr val="000000"/>
                          </a:solidFill>
                          <a:effectLst/>
                          <a:latin typeface="Times New Roman" panose="02020603050405020304" pitchFamily="18" charset="0"/>
                        </a:rPr>
                        <a:t>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0" i="0" u="none" strike="noStrike" dirty="0">
                          <a:solidFill>
                            <a:srgbClr val="000000"/>
                          </a:solidFill>
                          <a:effectLst/>
                          <a:latin typeface="Times New Roman" panose="02020603050405020304" pitchFamily="18" charset="0"/>
                        </a:rPr>
                        <a:t>52,45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cs typeface="Times New Roman" panose="02020603050405020304" pitchFamily="18" charset="0"/>
                        </a:rPr>
                        <a:t>Выполнен</a:t>
                      </a:r>
                      <a:endParaRPr lang="ru-RU" sz="1400" b="0" i="0" u="none" strike="noStrike" dirty="0">
                        <a:effectLst/>
                        <a:latin typeface="Times New Roman" panose="02020603050405020304" pitchFamily="18" charset="0"/>
                        <a:cs typeface="Times New Roman" panose="020206030504050203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612934"/>
                  </a:ext>
                </a:extLst>
              </a:tr>
            </a:tbl>
          </a:graphicData>
        </a:graphic>
      </p:graphicFrame>
      <p:sp>
        <p:nvSpPr>
          <p:cNvPr id="5" name="Скругленный прямоугольник 4"/>
          <p:cNvSpPr/>
          <p:nvPr/>
        </p:nvSpPr>
        <p:spPr>
          <a:xfrm>
            <a:off x="402336" y="6300216"/>
            <a:ext cx="1325880"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Tree>
    <p:extLst>
      <p:ext uri="{BB962C8B-B14F-4D97-AF65-F5344CB8AC3E}">
        <p14:creationId xmlns:p14="http://schemas.microsoft.com/office/powerpoint/2010/main" val="4121836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Тема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12_TF34076243" id="{94C2722F-8848-4209-9C4C-09427914FB00}" vid="{8B6D946A-4E88-4114-B5AD-CF66231E8EAC}"/>
    </a:ext>
  </a:extLst>
</a:theme>
</file>

<file path=ppt/theme/theme2.xml><?xml version="1.0" encoding="utf-8"?>
<a:theme xmlns:a="http://schemas.openxmlformats.org/drawingml/2006/main" name="Тема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12_TF34076243" id="{94C2722F-8848-4209-9C4C-09427914FB00}" vid="{8B6D946A-4E88-4114-B5AD-CF66231E8EAC}"/>
    </a:ext>
  </a:extLst>
</a:theme>
</file>

<file path=ppt/theme/theme3.xml><?xml version="1.0" encoding="utf-8"?>
<a:theme xmlns:a="http://schemas.openxmlformats.org/drawingml/2006/main" name="1_Тема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12_TF34076243" id="{94C2722F-8848-4209-9C4C-09427914FB00}" vid="{8B6D946A-4E88-4114-B5AD-CF66231E8EAC}"/>
    </a:ext>
  </a:extLst>
</a:theme>
</file>

<file path=ppt/theme/theme4.xml><?xml version="1.0" encoding="utf-8"?>
<a:theme xmlns:a="http://schemas.openxmlformats.org/drawingml/2006/main" name="3_Тема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12_TF34076243" id="{94C2722F-8848-4209-9C4C-09427914FB00}" vid="{8B6D946A-4E88-4114-B5AD-CF66231E8EAC}"/>
    </a:ext>
  </a:extLst>
</a:theme>
</file>

<file path=ppt/theme/theme5.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9797F-2510-4681-A59B-FCD8F3733FE0}">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3.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Презентация с синими сферами</Template>
  <TotalTime>0</TotalTime>
  <Words>27315</Words>
  <Application>Microsoft Office PowerPoint</Application>
  <PresentationFormat>Широкоэкранный</PresentationFormat>
  <Paragraphs>4532</Paragraphs>
  <Slides>153</Slides>
  <Notes>107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4</vt:i4>
      </vt:variant>
      <vt:variant>
        <vt:lpstr>Заголовки слайдов</vt:lpstr>
      </vt:variant>
      <vt:variant>
        <vt:i4>153</vt:i4>
      </vt:variant>
    </vt:vector>
  </HeadingPairs>
  <TitlesOfParts>
    <vt:vector size="165" baseType="lpstr">
      <vt:lpstr>Arial</vt:lpstr>
      <vt:lpstr>Calibri</vt:lpstr>
      <vt:lpstr>Century Gothic</vt:lpstr>
      <vt:lpstr>Constantia</vt:lpstr>
      <vt:lpstr>Corbel</vt:lpstr>
      <vt:lpstr>Times New Roman</vt:lpstr>
      <vt:lpstr>Wingdings</vt:lpstr>
      <vt:lpstr>Wingdings 3</vt:lpstr>
      <vt:lpstr>2_Тема Office</vt:lpstr>
      <vt:lpstr>Тема Office</vt:lpstr>
      <vt:lpstr>1_Тема Office</vt:lpstr>
      <vt:lpstr>3_Тема Office</vt:lpstr>
      <vt:lpstr>ФИНАНСОВОЕ УПРАВЛЕНИЕ АДМИНИСТРАЦИИ ГОРОДСКОГО ОКРУГА ВОСКРЕСЕНСК МОСКОВСКОЙ ОБЛАСТИ </vt:lpstr>
      <vt:lpstr>БЮДЖЕТ ДЛЯ ГРАЖДАН   </vt:lpstr>
      <vt:lpstr>Уважаемые жители городского округа Воскресенск! </vt:lpstr>
      <vt:lpstr>Содержание</vt:lpstr>
      <vt:lpstr>Основные вехи появления бюджетов в финансовой жизни государств</vt:lpstr>
      <vt:lpstr>Описание административно-территориального деления Воскресенска </vt:lpstr>
      <vt:lpstr>Принцип прозрачности (открытости) бюджета (ст. 36 БК РФ)</vt:lpstr>
      <vt:lpstr>Открытость бюджета городского округа Воскресенск Московской области</vt:lpstr>
      <vt:lpstr>рейтинг муниципальных образований Московской области по открытости бюджетных данных в 2024 году</vt:lpstr>
      <vt:lpstr>Основные термины и понятия</vt:lpstr>
      <vt:lpstr>Основные понятия и определения </vt:lpstr>
      <vt:lpstr>Презентация PowerPoint</vt:lpstr>
      <vt:lpstr>В зависимости от соотношения доходной и расходной частей бюджета, можно выделить следующие виды бюджетов </vt:lpstr>
      <vt:lpstr>участие в бюджетном процессе  и влияние гражданина на него</vt:lpstr>
      <vt:lpstr>Презентация PowerPoint</vt:lpstr>
      <vt:lpstr>Сведения, необходимые для  составления проекта бюджета</vt:lpstr>
      <vt:lpstr>Информация о выполнении основных показателях  социально-экономического развития  городского округа Воскресенск</vt:lpstr>
      <vt:lpstr>Информация о ВЫПОЛНЕНИИ основных показателях  социально-экономического развития   городского округа Воскресенск</vt:lpstr>
      <vt:lpstr>Информация об основных задачах и приоритетах ДОЛГОВОЙ политики городского округа в 2024 году</vt:lpstr>
      <vt:lpstr>       </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               </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поступивших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объеме и структуре налоговых и неналоговых доходов, а также межбюджетных трансфертов, поступающих в бюджет городского округа Воскресенск Московской области</vt:lpstr>
      <vt:lpstr>Информация об Удельном объеме налоговых и неналоговых доходов  бюджета в расчете на душу населения в сравнении  с другими муниципальными образованиями Московской области  </vt:lpstr>
      <vt:lpstr>Информация о налоговых льготах и ставках налогов    установленные представительными органами местного самоуправления  На территории городского округа Воскресенск Московской области налоговые льготы предусмотрены отдельным категориям налогоплательщиков по налогу на имущество физических лиц и земельному  налогу. </vt:lpstr>
      <vt:lpstr>Земельный налог</vt:lpstr>
      <vt:lpstr>Ставки об уплате земельного налога (решение Совета депутатов городского  округа Воскресенск Московской области от 18.11.2019 № 52/6 «о земельном налоге  на территории городского округа Воскресенск московской области  (с изменениями от 27.02.2020 № 142/14, 22.05.2020 № 217/19, 29.10.2020 № 283/28, 25.02.2021 № 337/36,  22.12.2022 № 619/85, 27.10.2023 № 840/111, 18.06.2024 № 948/130)</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Налог на имущество физических лиц</vt:lpstr>
      <vt:lpstr>Ставки об уплате налога на имущество физических лиц (Решение Совета депутатов городского округа Воскресенск Московской области от 18.11.2019 № 53/6  «О налоге на имущество физических лиц на территории городского округа Воскресенск Московской области»   (с изменениями от 22.05.2020 № 218/19)</vt:lpstr>
      <vt:lpstr>Информация об оценке налоговых расходов в связи с предоставлением льгот, установленных представительными органами местного самоуправления в соответствии с порядком, утвержденным нормативно-правовым актом  городского округа Воскресенск московской области (тыс.рублей)</vt:lpstr>
      <vt:lpstr>Презентация PowerPoint</vt:lpstr>
      <vt:lpstr>Информация о расходах БЮДЖЕТА ГОРОДСКОГО ОКРУГА ВОСКРЕСЕНСК  московской области В РАЗРЕЗЕ МУНИЦИПАЛЬНЫХ ПРОГРАММ           (тыс. рублей)</vt:lpstr>
      <vt:lpstr>Информация о расходах БЮДЖЕТА ГОРОДСКОГО ОКРУГА ВОСКРЕСЕНСК  московской области В РАЗРЕЗЕ МУНИЦИПАЛЬНЫХ ПРОГРАММ           (тыс. рублей)</vt:lpstr>
      <vt:lpstr>Информация о расходах БЮДЖЕТА ГОРОДСКОГО ОКРУГА ВОСКРЕСЕНСК  московской области В РАЗРЕЗЕ МУНИЦИПАЛЬНЫХ ПРОГРАММ           (тыс. рублей)</vt:lpstr>
      <vt:lpstr>Информация о расходах БЮДЖЕТА ГОРОДСКОГО ОКРУГА ВОСКРЕСЕНСК  московской области В РАЗРЕЗЕ МУНИЦИПАЛЬНЫХ ПРОГРАММ           (тыс. рублей)</vt:lpstr>
      <vt:lpstr>Информация о расходах БЮДЖЕТА ГОРОДСКОГО ОКРУГА ВОСКРЕСЕНСК  московской области В РАЗРЕЗЕ МУНИЦИПАЛЬНЫХ ПРОГРАММ           (тыс. рублей)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 тыс. рублей)</vt:lpstr>
      <vt:lpstr>ИНФОРМАЦИЯ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ИНФОРМАЦИЯ о распределении ассигнований                      по разделам и подразделам классификации расходов бюджета городского округа воскресенск     (тыс. рублей)</vt:lpstr>
      <vt:lpstr>Презентация PowerPoint</vt:lpstr>
      <vt:lpstr>Презентация PowerPoint</vt:lpstr>
      <vt:lpstr>Исполнение бюджета по расходам в рамках  реализации национальных проектов в 2024 году (тыс.рублей)  </vt:lpstr>
      <vt:lpstr>Презентация PowerPoint</vt:lpstr>
      <vt:lpstr>Презентация PowerPoint</vt:lpstr>
      <vt:lpstr>Презентация PowerPoint</vt:lpstr>
      <vt:lpstr>Презентация PowerPoint</vt:lpstr>
      <vt:lpstr>Презентация PowerPoint</vt:lpstr>
      <vt:lpstr>Контактная информация</vt:lpstr>
      <vt:lpstr>Спасибо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2020-10-28T06:39:08Z</dcterms:created>
  <dcterms:modified xsi:type="dcterms:W3CDTF">2025-03-26T14:32:32Z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