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00" autoAdjust="0"/>
    <p:restoredTop sz="86944" autoAdjust="0"/>
  </p:normalViewPr>
  <p:slideViewPr>
    <p:cSldViewPr>
      <p:cViewPr>
        <p:scale>
          <a:sx n="70" d="100"/>
          <a:sy n="70" d="100"/>
        </p:scale>
        <p:origin x="-1530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CCCD6E-B2FB-4920-B08B-6E3237085432}" type="datetimeFigureOut">
              <a:rPr lang="ru-RU" smtClean="0"/>
              <a:pPr/>
              <a:t>07.04.2015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131CB1-FDFE-4D44-A289-67D722C563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9371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31CB1-FDFE-4D44-A289-67D722C56339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9993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i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31CB1-FDFE-4D44-A289-67D722C5633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31CB1-FDFE-4D44-A289-67D722C56339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31CB1-FDFE-4D44-A289-67D722C56339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2046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31CB1-FDFE-4D44-A289-67D722C56339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31CB1-FDFE-4D44-A289-67D722C56339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31CB1-FDFE-4D44-A289-67D722C56339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31CB1-FDFE-4D44-A289-67D722C56339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31CB1-FDFE-4D44-A289-67D722C56339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476E9-D72F-4D79-99CB-3EB4BEEAA451}" type="datetime1">
              <a:rPr lang="ru-RU" smtClean="0"/>
              <a:pPr/>
              <a:t>07.04.2015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53908-E253-4A37-95C4-D42EC3D95B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8C33A-6968-4A41-AA1B-6A7D3EB6C02E}" type="datetime1">
              <a:rPr lang="ru-RU" smtClean="0"/>
              <a:pPr/>
              <a:t>07.04.2015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53908-E253-4A37-95C4-D42EC3D95B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3A74-8B85-4542-85AE-B6A6004DBE9F}" type="datetime1">
              <a:rPr lang="ru-RU" smtClean="0"/>
              <a:pPr/>
              <a:t>07.04.2015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53908-E253-4A37-95C4-D42EC3D95B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33106-313E-4B63-A683-A3282D75869B}" type="datetime1">
              <a:rPr lang="ru-RU" smtClean="0"/>
              <a:pPr/>
              <a:t>07.04.2015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53908-E253-4A37-95C4-D42EC3D95B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4CAD4-23BF-4C2B-9CF3-9538A6049E66}" type="datetime1">
              <a:rPr lang="ru-RU" smtClean="0"/>
              <a:pPr/>
              <a:t>07.04.2015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53908-E253-4A37-95C4-D42EC3D95B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5E1AB-C371-4D60-8099-7166280A4714}" type="datetime1">
              <a:rPr lang="ru-RU" smtClean="0"/>
              <a:pPr/>
              <a:t>07.04.2015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53908-E253-4A37-95C4-D42EC3D95B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D47FA-426F-4B0E-BF53-55EF0FC0D92A}" type="datetime1">
              <a:rPr lang="ru-RU" smtClean="0"/>
              <a:pPr/>
              <a:t>07.04.2015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53908-E253-4A37-95C4-D42EC3D95B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D1EE-1D30-4538-80D3-8E1265F1DD30}" type="datetime1">
              <a:rPr lang="ru-RU" smtClean="0"/>
              <a:pPr/>
              <a:t>07.04.2015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53908-E253-4A37-95C4-D42EC3D95B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89AA0-770C-4D36-A338-FCEB98C245B2}" type="datetime1">
              <a:rPr lang="ru-RU" smtClean="0"/>
              <a:pPr/>
              <a:t>07.04.2015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53908-E253-4A37-95C4-D42EC3D95B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8EA2-DDAF-4245-9A41-EE989F1A7F07}" type="datetime1">
              <a:rPr lang="ru-RU" smtClean="0"/>
              <a:pPr/>
              <a:t>07.04.2015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53908-E253-4A37-95C4-D42EC3D95B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EE1C2-D4FE-474B-BD98-CD139F552351}" type="datetime1">
              <a:rPr lang="ru-RU" smtClean="0"/>
              <a:pPr/>
              <a:t>07.04.2015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53908-E253-4A37-95C4-D42EC3D95B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  <a:alpha val="4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69935-64AA-4EA0-A047-624352A81FB7}" type="datetime1">
              <a:rPr lang="ru-RU" smtClean="0"/>
              <a:pPr/>
              <a:t>07.04.2015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53908-E253-4A37-95C4-D42EC3D95B5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1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16.png"/><Relationship Id="rId4" Type="http://schemas.openxmlformats.org/officeDocument/2006/relationships/image" Target="../media/image2.png"/><Relationship Id="rId9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214290"/>
            <a:ext cx="7772400" cy="827083"/>
          </a:xfrm>
        </p:spPr>
        <p:txBody>
          <a:bodyPr>
            <a:normAutofit/>
          </a:bodyPr>
          <a:lstStyle/>
          <a:p>
            <a:pPr algn="l"/>
            <a:r>
              <a:rPr lang="ru-RU" sz="2000" dirty="0" smtClean="0">
                <a:latin typeface="Garamond" pitchFamily="18" charset="0"/>
              </a:rPr>
              <a:t>Главное управление Московской области </a:t>
            </a:r>
            <a:br>
              <a:rPr lang="ru-RU" sz="2000" dirty="0" smtClean="0">
                <a:latin typeface="Garamond" pitchFamily="18" charset="0"/>
              </a:rPr>
            </a:br>
            <a:r>
              <a:rPr lang="ru-RU" sz="2000" dirty="0" smtClean="0">
                <a:latin typeface="Garamond" pitchFamily="18" charset="0"/>
              </a:rPr>
              <a:t>«Государственная жилищная инспекция Московской области»</a:t>
            </a:r>
            <a:endParaRPr lang="ru-RU" sz="2000" dirty="0">
              <a:latin typeface="Garamond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3429000"/>
            <a:ext cx="7272366" cy="17526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4400" b="1" dirty="0" smtClean="0">
                <a:solidFill>
                  <a:schemeClr val="accent5">
                    <a:lumMod val="50000"/>
                  </a:schemeClr>
                </a:solidFill>
                <a:latin typeface="Garamond" pitchFamily="18" charset="0"/>
              </a:rPr>
              <a:t>Лицензирование управляющих организаций Московской области</a:t>
            </a:r>
            <a:endParaRPr lang="ru-RU" sz="4400" b="1" dirty="0">
              <a:solidFill>
                <a:schemeClr val="accent5">
                  <a:lumMod val="50000"/>
                </a:schemeClr>
              </a:solidFill>
              <a:latin typeface="Garamond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142875"/>
            <a:ext cx="642937" cy="858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5" name="Picture 2" descr="C:\Documents and Settings\Анна\Рабочий стол\Преза\PNG\office.png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000496" y="2143116"/>
            <a:ext cx="857256" cy="857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>
            <a:endCxn id="7" idx="0"/>
          </p:cNvCxnSpPr>
          <p:nvPr/>
        </p:nvCxnSpPr>
        <p:spPr>
          <a:xfrm>
            <a:off x="714348" y="2071678"/>
            <a:ext cx="6958059" cy="0"/>
          </a:xfrm>
          <a:prstGeom prst="line">
            <a:avLst/>
          </a:prstGeom>
          <a:ln w="762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" name="Дуга 6"/>
          <p:cNvSpPr/>
          <p:nvPr/>
        </p:nvSpPr>
        <p:spPr>
          <a:xfrm>
            <a:off x="7215206" y="2071678"/>
            <a:ext cx="914400" cy="914400"/>
          </a:xfrm>
          <a:prstGeom prst="arc">
            <a:avLst/>
          </a:prstGeom>
          <a:ln w="762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>
            <a:stCxn id="7" idx="2"/>
            <a:endCxn id="15" idx="0"/>
          </p:cNvCxnSpPr>
          <p:nvPr/>
        </p:nvCxnSpPr>
        <p:spPr>
          <a:xfrm rot="5400000">
            <a:off x="7837679" y="2820643"/>
            <a:ext cx="583693" cy="163"/>
          </a:xfrm>
          <a:prstGeom prst="line">
            <a:avLst/>
          </a:prstGeom>
          <a:ln w="762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15" idx="2"/>
            <a:endCxn id="20" idx="2"/>
          </p:cNvCxnSpPr>
          <p:nvPr/>
        </p:nvCxnSpPr>
        <p:spPr>
          <a:xfrm rot="10800000" flipV="1">
            <a:off x="1242986" y="3557582"/>
            <a:ext cx="6429420" cy="14294"/>
          </a:xfrm>
          <a:prstGeom prst="line">
            <a:avLst/>
          </a:prstGeom>
          <a:ln w="762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5" name="Дуга 14"/>
          <p:cNvSpPr/>
          <p:nvPr/>
        </p:nvSpPr>
        <p:spPr>
          <a:xfrm rot="5400000">
            <a:off x="7215206" y="2643182"/>
            <a:ext cx="914400" cy="914400"/>
          </a:xfrm>
          <a:prstGeom prst="arc">
            <a:avLst>
              <a:gd name="adj1" fmla="val 16291660"/>
              <a:gd name="adj2" fmla="val 0"/>
            </a:avLst>
          </a:prstGeom>
          <a:ln w="762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уга 19"/>
          <p:cNvSpPr/>
          <p:nvPr/>
        </p:nvSpPr>
        <p:spPr>
          <a:xfrm rot="5400000" flipH="1" flipV="1">
            <a:off x="714348" y="3643314"/>
            <a:ext cx="1057276" cy="914400"/>
          </a:xfrm>
          <a:prstGeom prst="arc">
            <a:avLst/>
          </a:prstGeom>
          <a:ln w="762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rot="10800000">
            <a:off x="1214416" y="4786322"/>
            <a:ext cx="6500857" cy="0"/>
          </a:xfrm>
          <a:prstGeom prst="line">
            <a:avLst/>
          </a:prstGeom>
          <a:ln w="762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3" name="Дуга 22"/>
          <p:cNvSpPr/>
          <p:nvPr/>
        </p:nvSpPr>
        <p:spPr>
          <a:xfrm rot="10800000">
            <a:off x="785786" y="3857628"/>
            <a:ext cx="914400" cy="914400"/>
          </a:xfrm>
          <a:prstGeom prst="arc">
            <a:avLst/>
          </a:prstGeom>
          <a:ln w="762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Documents and Settings\Анна\Рабочий стол\Преза\PNG\office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786710" y="5500702"/>
            <a:ext cx="1000156" cy="1000156"/>
          </a:xfrm>
          <a:prstGeom prst="rect">
            <a:avLst/>
          </a:prstGeom>
          <a:noFill/>
        </p:spPr>
      </p:pic>
      <p:pic>
        <p:nvPicPr>
          <p:cNvPr id="1027" name="Picture 3" descr="C:\Documents and Settings\Анна\Рабочий стол\Преза\PNG\user-ti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1538" y="1285836"/>
            <a:ext cx="571504" cy="571504"/>
          </a:xfrm>
          <a:prstGeom prst="rect">
            <a:avLst/>
          </a:prstGeom>
          <a:noFill/>
        </p:spPr>
      </p:pic>
      <p:pic>
        <p:nvPicPr>
          <p:cNvPr id="1028" name="Picture 4" descr="C:\Documents and Settings\Анна\Рабочий стол\Преза\PNG\profil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86182" y="1214398"/>
            <a:ext cx="642942" cy="642942"/>
          </a:xfrm>
          <a:prstGeom prst="rect">
            <a:avLst/>
          </a:prstGeom>
          <a:noFill/>
        </p:spPr>
      </p:pic>
      <p:pic>
        <p:nvPicPr>
          <p:cNvPr id="1029" name="Picture 5" descr="C:\Documents and Settings\Анна\Рабочий стол\Преза\PNG\stackoverflow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86512" y="1214398"/>
            <a:ext cx="642942" cy="642942"/>
          </a:xfrm>
          <a:prstGeom prst="rect">
            <a:avLst/>
          </a:prstGeom>
          <a:noFill/>
        </p:spPr>
      </p:pic>
      <p:sp>
        <p:nvSpPr>
          <p:cNvPr id="60" name="TextBox 59"/>
          <p:cNvSpPr txBox="1"/>
          <p:nvPr/>
        </p:nvSpPr>
        <p:spPr>
          <a:xfrm>
            <a:off x="714348" y="2214530"/>
            <a:ext cx="16430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Garamond" pitchFamily="18" charset="0"/>
              </a:rPr>
              <a:t>Сдача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экзамена</a:t>
            </a:r>
            <a:r>
              <a:rPr lang="ru-RU" dirty="0" smtClean="0">
                <a:latin typeface="Garamond" pitchFamily="18" charset="0"/>
              </a:rPr>
              <a:t> должностными лицами УО</a:t>
            </a:r>
            <a:endParaRPr lang="ru-RU" dirty="0">
              <a:latin typeface="Garamond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714612" y="2214530"/>
            <a:ext cx="24288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Garamond" pitchFamily="18" charset="0"/>
              </a:rPr>
              <a:t>Получение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квалификационного аттестата</a:t>
            </a:r>
            <a:endParaRPr lang="ru-RU" b="1" dirty="0">
              <a:solidFill>
                <a:schemeClr val="accent5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000100" y="214290"/>
            <a:ext cx="8143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Garamond" pitchFamily="18" charset="0"/>
              </a:rPr>
              <a:t>ПОРЯДОК ПОЛУЧЕНИЯ ЛИЦЕНЗИИ </a:t>
            </a:r>
            <a:br>
              <a:rPr lang="ru-RU" sz="2400" b="1" dirty="0" smtClean="0">
                <a:latin typeface="Garamond" pitchFamily="18" charset="0"/>
              </a:rPr>
            </a:br>
            <a:r>
              <a:rPr lang="ru-RU" sz="2400" b="1" dirty="0" smtClean="0">
                <a:latin typeface="Garamond" pitchFamily="18" charset="0"/>
              </a:rPr>
              <a:t>НА УПРАВЛЕНИЕ МКД</a:t>
            </a:r>
            <a:endParaRPr lang="ru-RU" sz="2400" b="1" dirty="0">
              <a:latin typeface="Garamond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429256" y="2285968"/>
            <a:ext cx="22145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Проверка соответствия лицензионным требованиям</a:t>
            </a:r>
            <a:endParaRPr lang="ru-RU" b="1" dirty="0">
              <a:solidFill>
                <a:schemeClr val="accent5">
                  <a:lumMod val="75000"/>
                </a:schemeClr>
              </a:solidFill>
              <a:latin typeface="Garamond" pitchFamily="18" charset="0"/>
            </a:endParaRPr>
          </a:p>
        </p:txBody>
      </p:sp>
      <p:cxnSp>
        <p:nvCxnSpPr>
          <p:cNvPr id="73" name="Прямая соединительная линия 72"/>
          <p:cNvCxnSpPr>
            <a:stCxn id="20" idx="0"/>
          </p:cNvCxnSpPr>
          <p:nvPr/>
        </p:nvCxnSpPr>
        <p:spPr>
          <a:xfrm rot="5400000">
            <a:off x="657195" y="4229104"/>
            <a:ext cx="257183" cy="0"/>
          </a:xfrm>
          <a:prstGeom prst="line">
            <a:avLst/>
          </a:prstGeom>
          <a:ln w="762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1030" name="Picture 6" descr="C:\Documents and Settings\Анна\Рабочий стол\Преза\PNG\files-empty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14744" y="3857628"/>
            <a:ext cx="642942" cy="642942"/>
          </a:xfrm>
          <a:prstGeom prst="rect">
            <a:avLst/>
          </a:prstGeom>
          <a:noFill/>
        </p:spPr>
      </p:pic>
      <p:pic>
        <p:nvPicPr>
          <p:cNvPr id="1031" name="Picture 7" descr="C:\Documents and Settings\Анна\Рабочий стол\Преза\PNG\users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142976" y="4000504"/>
            <a:ext cx="571504" cy="508004"/>
          </a:xfrm>
          <a:prstGeom prst="rect">
            <a:avLst/>
          </a:prstGeom>
          <a:noFill/>
        </p:spPr>
      </p:pic>
      <p:sp>
        <p:nvSpPr>
          <p:cNvPr id="81" name="TextBox 80"/>
          <p:cNvSpPr txBox="1"/>
          <p:nvPr/>
        </p:nvSpPr>
        <p:spPr>
          <a:xfrm>
            <a:off x="714348" y="5000636"/>
            <a:ext cx="19288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Garamond" pitchFamily="18" charset="0"/>
              </a:rPr>
              <a:t>Решение лицензионной комиссии</a:t>
            </a:r>
            <a:endParaRPr lang="ru-RU" dirty="0">
              <a:latin typeface="Garamond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3143240" y="5072074"/>
            <a:ext cx="1928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Garamond" pitchFamily="18" charset="0"/>
              </a:rPr>
              <a:t>Получение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лицензии</a:t>
            </a:r>
            <a:endParaRPr lang="ru-RU" b="1" dirty="0">
              <a:solidFill>
                <a:schemeClr val="accent5">
                  <a:lumMod val="75000"/>
                </a:schemeClr>
              </a:solidFill>
              <a:latin typeface="Garamond" pitchFamily="18" charset="0"/>
            </a:endParaRPr>
          </a:p>
        </p:txBody>
      </p:sp>
      <p:pic>
        <p:nvPicPr>
          <p:cNvPr id="1032" name="Picture 8" descr="C:\Documents and Settings\Анна\Рабочий стол\Преза\PNG\user-check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286512" y="3929066"/>
            <a:ext cx="642942" cy="642942"/>
          </a:xfrm>
          <a:prstGeom prst="rect">
            <a:avLst/>
          </a:prstGeom>
          <a:noFill/>
        </p:spPr>
      </p:pic>
      <p:sp>
        <p:nvSpPr>
          <p:cNvPr id="84" name="TextBox 83"/>
          <p:cNvSpPr txBox="1"/>
          <p:nvPr/>
        </p:nvSpPr>
        <p:spPr>
          <a:xfrm>
            <a:off x="5500694" y="5072074"/>
            <a:ext cx="22860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Решение собственников </a:t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о выборе УО</a:t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</a:br>
            <a:r>
              <a:rPr lang="ru-RU" dirty="0" smtClean="0">
                <a:latin typeface="Garamond" pitchFamily="18" charset="0"/>
              </a:rPr>
              <a:t>на общем собрании</a:t>
            </a:r>
          </a:p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д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о 1 мая</a:t>
            </a:r>
            <a:endParaRPr lang="ru-RU" b="1" dirty="0">
              <a:solidFill>
                <a:schemeClr val="accent5">
                  <a:lumMod val="75000"/>
                </a:schemeClr>
              </a:solidFill>
              <a:latin typeface="Garamond" pitchFamily="18" charset="0"/>
            </a:endParaRPr>
          </a:p>
        </p:txBody>
      </p:sp>
      <p:pic>
        <p:nvPicPr>
          <p:cNvPr id="85" name="Picture 3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14313" y="142875"/>
            <a:ext cx="642937" cy="858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99" name="Дуга 98"/>
          <p:cNvSpPr/>
          <p:nvPr/>
        </p:nvSpPr>
        <p:spPr>
          <a:xfrm>
            <a:off x="7215206" y="4786322"/>
            <a:ext cx="914400" cy="914400"/>
          </a:xfrm>
          <a:prstGeom prst="arc">
            <a:avLst/>
          </a:prstGeom>
          <a:ln w="762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TextBox 101"/>
          <p:cNvSpPr txBox="1"/>
          <p:nvPr/>
        </p:nvSpPr>
        <p:spPr>
          <a:xfrm>
            <a:off x="214282" y="6143644"/>
            <a:ext cx="628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Garamond" pitchFamily="18" charset="0"/>
              </a:rPr>
              <a:t>Управление МКД без лицензии с 1 мая </a:t>
            </a:r>
            <a:r>
              <a:rPr lang="ru-RU" b="1" dirty="0" smtClean="0">
                <a:solidFill>
                  <a:srgbClr val="FF0000"/>
                </a:solidFill>
                <a:latin typeface="Garamond" pitchFamily="18" charset="0"/>
              </a:rPr>
              <a:t>ЗАПРЕЩЕНО</a:t>
            </a:r>
            <a:r>
              <a:rPr lang="ru-RU" b="1" dirty="0" smtClean="0">
                <a:latin typeface="Garamond" pitchFamily="18" charset="0"/>
              </a:rPr>
              <a:t> </a:t>
            </a:r>
            <a:endParaRPr lang="ru-RU" b="1" dirty="0">
              <a:latin typeface="Garamond" pitchFamily="18" charset="0"/>
            </a:endParaRPr>
          </a:p>
        </p:txBody>
      </p: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53908-E253-4A37-95C4-D42EC3D95B53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0100" y="214290"/>
            <a:ext cx="8143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Garamond" pitchFamily="18" charset="0"/>
              </a:rPr>
              <a:t>РЕЕСТРЫ УПРАВЛЯЮЩИХ ОРГАНИЗАЦИЙ</a:t>
            </a:r>
            <a:endParaRPr lang="ru-RU" sz="2400" b="1" dirty="0">
              <a:latin typeface="Garamond" pitchFamily="18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142875"/>
            <a:ext cx="642937" cy="858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50" name="Picture 2" descr="C:\Documents and Settings\Анна\Рабочий стол\Преза\PNG\list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1428736"/>
            <a:ext cx="571504" cy="57150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357290" y="1285860"/>
            <a:ext cx="70009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Garamond" pitchFamily="18" charset="0"/>
              </a:rPr>
              <a:t>1 апреля </a:t>
            </a:r>
            <a:r>
              <a:rPr lang="ru-RU" sz="2400" dirty="0" err="1" smtClean="0">
                <a:latin typeface="Garamond" pitchFamily="18" charset="0"/>
              </a:rPr>
              <a:t>Госжилинспекцией</a:t>
            </a:r>
            <a:r>
              <a:rPr lang="ru-RU" sz="2400" dirty="0" smtClean="0">
                <a:latin typeface="Garamond" pitchFamily="18" charset="0"/>
              </a:rPr>
              <a:t> 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опубликованы реестры управляющих организаций</a:t>
            </a:r>
            <a:r>
              <a:rPr lang="ru-RU" sz="2400" dirty="0" smtClean="0">
                <a:latin typeface="Garamond" pitchFamily="18" charset="0"/>
              </a:rPr>
              <a:t>:</a:t>
            </a:r>
          </a:p>
          <a:p>
            <a:pPr marL="273050" indent="-260350">
              <a:buFont typeface="Arial" pitchFamily="34" charset="0"/>
              <a:buChar char="•"/>
            </a:pPr>
            <a:r>
              <a:rPr lang="ru-RU" sz="2400" dirty="0">
                <a:latin typeface="Garamond" pitchFamily="18" charset="0"/>
              </a:rPr>
              <a:t>з</a:t>
            </a:r>
            <a:r>
              <a:rPr lang="ru-RU" sz="2400" dirty="0" smtClean="0">
                <a:latin typeface="Garamond" pitchFamily="18" charset="0"/>
              </a:rPr>
              <a:t>аявившихся на получение лицензии</a:t>
            </a:r>
          </a:p>
          <a:p>
            <a:pPr marL="273050" indent="-260350">
              <a:buFont typeface="Arial" pitchFamily="34" charset="0"/>
              <a:buChar char="•"/>
            </a:pPr>
            <a:r>
              <a:rPr lang="ru-RU" sz="2400" dirty="0">
                <a:latin typeface="Garamond" pitchFamily="18" charset="0"/>
              </a:rPr>
              <a:t>к</a:t>
            </a:r>
            <a:r>
              <a:rPr lang="ru-RU" sz="2400" dirty="0" smtClean="0">
                <a:latin typeface="Garamond" pitchFamily="18" charset="0"/>
              </a:rPr>
              <a:t>оторым выдана лицензия </a:t>
            </a:r>
          </a:p>
          <a:p>
            <a:pPr marL="273050" indent="-260350">
              <a:buFont typeface="Arial" pitchFamily="34" charset="0"/>
              <a:buChar char="•"/>
            </a:pPr>
            <a:r>
              <a:rPr lang="ru-RU" sz="2400" dirty="0">
                <a:latin typeface="Garamond" pitchFamily="18" charset="0"/>
              </a:rPr>
              <a:t>к</a:t>
            </a:r>
            <a:r>
              <a:rPr lang="ru-RU" sz="2400" dirty="0" smtClean="0">
                <a:latin typeface="Garamond" pitchFamily="18" charset="0"/>
              </a:rPr>
              <a:t>оторым отказано в выдаче лицензии</a:t>
            </a:r>
          </a:p>
          <a:p>
            <a:pPr>
              <a:buFontTx/>
              <a:buChar char="-"/>
            </a:pPr>
            <a:endParaRPr lang="ru-RU" sz="2400" dirty="0">
              <a:latin typeface="Garamond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034" y="4286256"/>
            <a:ext cx="33618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Где найти реестры?</a:t>
            </a:r>
            <a:endParaRPr lang="ru-RU" sz="2800" b="1" dirty="0">
              <a:solidFill>
                <a:schemeClr val="accent5">
                  <a:lumMod val="75000"/>
                </a:schemeClr>
              </a:solidFill>
              <a:latin typeface="Garamond" pitchFamily="18" charset="0"/>
            </a:endParaRPr>
          </a:p>
        </p:txBody>
      </p:sp>
      <p:pic>
        <p:nvPicPr>
          <p:cNvPr id="2051" name="Picture 3" descr="C:\Documents and Settings\Анна\Рабочий стол\Преза\PNG\display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472" y="4985081"/>
            <a:ext cx="723904" cy="723904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500034" y="5842337"/>
            <a:ext cx="23574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Garamond" pitchFamily="18" charset="0"/>
              </a:rPr>
              <a:t>Сайт </a:t>
            </a:r>
            <a:r>
              <a:rPr lang="ru-RU" sz="2000" dirty="0" err="1" smtClean="0">
                <a:latin typeface="Garamond" pitchFamily="18" charset="0"/>
              </a:rPr>
              <a:t>Госжилинспекции</a:t>
            </a:r>
            <a:endParaRPr lang="ru-RU" sz="2000" dirty="0">
              <a:latin typeface="Garamond" pitchFamily="18" charset="0"/>
            </a:endParaRPr>
          </a:p>
        </p:txBody>
      </p:sp>
      <p:pic>
        <p:nvPicPr>
          <p:cNvPr id="11" name="Picture 3" descr="C:\Documents and Settings\Анна\Рабочий стол\Преза\PNG\display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86050" y="4985081"/>
            <a:ext cx="723904" cy="72390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2643174" y="5842337"/>
            <a:ext cx="23574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Garamond" pitchFamily="18" charset="0"/>
              </a:rPr>
              <a:t>Сайты </a:t>
            </a:r>
            <a:br>
              <a:rPr lang="ru-RU" sz="2000" dirty="0" smtClean="0">
                <a:latin typeface="Garamond" pitchFamily="18" charset="0"/>
              </a:rPr>
            </a:br>
            <a:r>
              <a:rPr lang="ru-RU" sz="2000" dirty="0" smtClean="0">
                <a:latin typeface="Garamond" pitchFamily="18" charset="0"/>
              </a:rPr>
              <a:t>администраций</a:t>
            </a:r>
            <a:endParaRPr lang="ru-RU" sz="2000" dirty="0">
              <a:latin typeface="Garamond" pitchFamily="18" charset="0"/>
            </a:endParaRPr>
          </a:p>
        </p:txBody>
      </p:sp>
      <p:pic>
        <p:nvPicPr>
          <p:cNvPr id="2052" name="Picture 4" descr="C:\Documents and Settings\Анна\Рабочий стол\Преза\PNG\news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29190" y="4985081"/>
            <a:ext cx="581028" cy="581028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4857752" y="5842337"/>
            <a:ext cx="23574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Garamond" pitchFamily="18" charset="0"/>
              </a:rPr>
              <a:t>Местная </a:t>
            </a:r>
            <a:br>
              <a:rPr lang="ru-RU" sz="2000" dirty="0" smtClean="0">
                <a:latin typeface="Garamond" pitchFamily="18" charset="0"/>
              </a:rPr>
            </a:br>
            <a:r>
              <a:rPr lang="ru-RU" sz="2000" dirty="0" smtClean="0">
                <a:latin typeface="Garamond" pitchFamily="18" charset="0"/>
              </a:rPr>
              <a:t>пресса</a:t>
            </a:r>
            <a:endParaRPr lang="ru-RU" sz="2000" dirty="0">
              <a:latin typeface="Garamond" pitchFamily="18" charset="0"/>
            </a:endParaRPr>
          </a:p>
        </p:txBody>
      </p:sp>
      <p:pic>
        <p:nvPicPr>
          <p:cNvPr id="2053" name="Picture 5" descr="C:\Documents and Settings\Анна\Рабочий стол\Преза\PNG\facebook2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15140" y="4985081"/>
            <a:ext cx="581028" cy="581028"/>
          </a:xfrm>
          <a:prstGeom prst="rect">
            <a:avLst/>
          </a:prstGeom>
          <a:noFill/>
        </p:spPr>
      </p:pic>
      <p:pic>
        <p:nvPicPr>
          <p:cNvPr id="2054" name="Picture 6" descr="C:\Documents and Settings\Анна\Рабочий стол\Преза\PNG\bold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429520" y="4985081"/>
            <a:ext cx="571504" cy="571504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6572264" y="5842337"/>
            <a:ext cx="23574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Garamond" pitchFamily="18" charset="0"/>
              </a:rPr>
              <a:t>Группы «</a:t>
            </a:r>
            <a:r>
              <a:rPr lang="ru-RU" sz="2000" dirty="0" err="1" smtClean="0">
                <a:latin typeface="Garamond" pitchFamily="18" charset="0"/>
              </a:rPr>
              <a:t>Жилинспектор</a:t>
            </a:r>
            <a:r>
              <a:rPr lang="ru-RU" sz="2000" dirty="0" smtClean="0">
                <a:latin typeface="Garamond" pitchFamily="18" charset="0"/>
              </a:rPr>
              <a:t>» </a:t>
            </a:r>
            <a:br>
              <a:rPr lang="ru-RU" sz="2000" dirty="0" smtClean="0">
                <a:latin typeface="Garamond" pitchFamily="18" charset="0"/>
              </a:rPr>
            </a:br>
            <a:r>
              <a:rPr lang="ru-RU" sz="2000" dirty="0" smtClean="0">
                <a:latin typeface="Garamond" pitchFamily="18" charset="0"/>
              </a:rPr>
              <a:t>в </a:t>
            </a:r>
            <a:r>
              <a:rPr lang="ru-RU" sz="2000" dirty="0" err="1" smtClean="0">
                <a:latin typeface="Garamond" pitchFamily="18" charset="0"/>
              </a:rPr>
              <a:t>соцсетях</a:t>
            </a:r>
            <a:endParaRPr lang="ru-RU" sz="2000" dirty="0">
              <a:latin typeface="Garamond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85852" y="3214686"/>
            <a:ext cx="88582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Реестр домов Подмосковья, чьи УО обратились </a:t>
            </a:r>
            <a:br>
              <a:rPr lang="ru-RU" sz="2200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</a:br>
            <a:r>
              <a:rPr lang="ru-RU" sz="2200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за выдачей лицензии, будет опубликован </a:t>
            </a:r>
            <a:br>
              <a:rPr lang="ru-RU" sz="2200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</a:br>
            <a:r>
              <a:rPr lang="ru-RU" sz="2200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6 апреля на сайте </a:t>
            </a:r>
            <a:r>
              <a:rPr lang="ru-RU" sz="2200" b="1" dirty="0" err="1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Госжилинспекции</a:t>
            </a:r>
            <a:endParaRPr lang="ru-RU" sz="2200" b="1" dirty="0">
              <a:solidFill>
                <a:schemeClr val="accent5">
                  <a:lumMod val="75000"/>
                </a:schemeClr>
              </a:solidFill>
              <a:latin typeface="Garamond" pitchFamily="18" charset="0"/>
            </a:endParaRPr>
          </a:p>
        </p:txBody>
      </p:sp>
      <p:pic>
        <p:nvPicPr>
          <p:cNvPr id="2055" name="Picture 7" descr="C:\Documents and Settings\Анна\Рабочий стол\Преза\PNG\location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71472" y="3357562"/>
            <a:ext cx="590552" cy="590552"/>
          </a:xfrm>
          <a:prstGeom prst="rect">
            <a:avLst/>
          </a:prstGeom>
          <a:noFill/>
        </p:spPr>
      </p:pic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53908-E253-4A37-95C4-D42EC3D95B53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0100" y="357166"/>
            <a:ext cx="8143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Garamond" pitchFamily="18" charset="0"/>
              </a:rPr>
              <a:t>СТАТИСТИКА</a:t>
            </a:r>
            <a:endParaRPr lang="ru-RU" sz="2400" b="1" dirty="0">
              <a:solidFill>
                <a:srgbClr val="FF0000"/>
              </a:solidFill>
              <a:latin typeface="Garamond" pitchFamily="18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142875"/>
            <a:ext cx="642937" cy="858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6" name="Picture 6" descr="C:\Documents and Settings\Анна\Рабочий стол\Преза\PNG\files-empty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85950" y="3786190"/>
            <a:ext cx="642942" cy="64294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4714884"/>
            <a:ext cx="4286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81 ЛИЦЕНЗИЯ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 </a:t>
            </a:r>
            <a:b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</a:br>
            <a:r>
              <a:rPr lang="ru-RU" sz="2400" dirty="0" smtClean="0">
                <a:latin typeface="Garamond" pitchFamily="18" charset="0"/>
              </a:rPr>
              <a:t>выдана</a:t>
            </a:r>
            <a:endParaRPr lang="ru-RU" sz="2400" b="1" dirty="0">
              <a:solidFill>
                <a:schemeClr val="accent5">
                  <a:lumMod val="75000"/>
                </a:schemeClr>
              </a:solidFill>
              <a:latin typeface="Garamond" pitchFamily="18" charset="0"/>
            </a:endParaRPr>
          </a:p>
        </p:txBody>
      </p:sp>
      <p:pic>
        <p:nvPicPr>
          <p:cNvPr id="8194" name="Picture 2" descr="C:\Documents and Settings\Анна\Рабочий стол\Преза\PNG\file-tex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9058" y="1428736"/>
            <a:ext cx="714380" cy="71438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2500298" y="2357430"/>
            <a:ext cx="35004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751 ЗАЯВЛЕНИЕ </a:t>
            </a:r>
            <a:r>
              <a:rPr lang="ru-RU" sz="2400" dirty="0" smtClean="0">
                <a:latin typeface="Garamond" pitchFamily="18" charset="0"/>
              </a:rPr>
              <a:t/>
            </a:r>
            <a:br>
              <a:rPr lang="ru-RU" sz="2400" dirty="0" smtClean="0">
                <a:latin typeface="Garamond" pitchFamily="18" charset="0"/>
              </a:rPr>
            </a:br>
            <a:r>
              <a:rPr lang="ru-RU" sz="2400" dirty="0" smtClean="0">
                <a:latin typeface="Garamond" pitchFamily="18" charset="0"/>
              </a:rPr>
              <a:t>всего подано на получение лицензии </a:t>
            </a:r>
            <a:endParaRPr lang="ru-RU" sz="2400" dirty="0">
              <a:latin typeface="Garamond" pitchFamily="18" charset="0"/>
            </a:endParaRPr>
          </a:p>
        </p:txBody>
      </p:sp>
      <p:pic>
        <p:nvPicPr>
          <p:cNvPr id="10" name="Picture 6" descr="C:\Documents and Settings\Анна\Рабочий стол\Преза\PNG\files-empty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57950" y="3714752"/>
            <a:ext cx="642942" cy="642942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4643406" y="4643446"/>
            <a:ext cx="4286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37 КОМПАНИЯМ</a:t>
            </a:r>
          </a:p>
          <a:p>
            <a:pPr algn="ctr"/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ОТКАЗАНО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Garamond" pitchFamily="18" charset="0"/>
              </a:rPr>
              <a:t/>
            </a:r>
            <a:b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Garamond" pitchFamily="18" charset="0"/>
              </a:rPr>
            </a:br>
            <a:r>
              <a:rPr lang="ru-RU" sz="2400" dirty="0" smtClean="0">
                <a:latin typeface="Garamond" pitchFamily="18" charset="0"/>
              </a:rPr>
              <a:t>в получении лицензии</a:t>
            </a:r>
            <a:endParaRPr lang="ru-RU" sz="2400" b="1" dirty="0">
              <a:solidFill>
                <a:schemeClr val="accent5">
                  <a:lumMod val="75000"/>
                </a:schemeClr>
              </a:solidFill>
              <a:latin typeface="Garamond" pitchFamily="18" charset="0"/>
            </a:endParaRPr>
          </a:p>
        </p:txBody>
      </p:sp>
      <p:pic>
        <p:nvPicPr>
          <p:cNvPr id="12" name="Picture 2" descr="C:\Documents and Settings\Анна\Рабочий стол\Преза\PNG\cross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43702" y="4000504"/>
            <a:ext cx="500066" cy="500066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14282" y="1214422"/>
            <a:ext cx="3071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Garamond" pitchFamily="18" charset="0"/>
              </a:rPr>
              <a:t>По состоянию </a:t>
            </a:r>
            <a:br>
              <a:rPr lang="ru-RU" sz="2400" dirty="0" smtClean="0">
                <a:latin typeface="Garamond" pitchFamily="18" charset="0"/>
              </a:rPr>
            </a:b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на 1 апреля 2015 г.</a:t>
            </a:r>
            <a:endParaRPr lang="ru-RU" sz="2400" b="1" dirty="0">
              <a:solidFill>
                <a:schemeClr val="accent5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53908-E253-4A37-95C4-D42EC3D95B53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2214554"/>
            <a:ext cx="7258072" cy="3500462"/>
          </a:xfrm>
        </p:spPr>
        <p:txBody>
          <a:bodyPr>
            <a:normAutofit fontScale="92500" lnSpcReduction="10000"/>
          </a:bodyPr>
          <a:lstStyle/>
          <a:p>
            <a:pPr marL="1588" indent="-1588">
              <a:buNone/>
            </a:pPr>
            <a:r>
              <a:rPr lang="ru-RU" sz="2300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До 1 мая 2015 г. </a:t>
            </a:r>
            <a:r>
              <a:rPr lang="ru-RU" sz="2300" dirty="0" smtClean="0">
                <a:latin typeface="Garamond" pitchFamily="18" charset="0"/>
              </a:rPr>
              <a:t>собственники должны провести общее собрание, если:</a:t>
            </a:r>
          </a:p>
          <a:p>
            <a:pPr marL="1588" indent="-1588">
              <a:buFont typeface="Wingdings" pitchFamily="2" charset="2"/>
              <a:buChar char="§"/>
            </a:pPr>
            <a:r>
              <a:rPr lang="ru-RU" sz="2300" dirty="0">
                <a:latin typeface="Garamond" pitchFamily="18" charset="0"/>
              </a:rPr>
              <a:t> </a:t>
            </a:r>
            <a:r>
              <a:rPr lang="ru-RU" sz="2300" dirty="0" smtClean="0">
                <a:latin typeface="Garamond" pitchFamily="18" charset="0"/>
              </a:rPr>
              <a:t>их не устраивает работа управляющей организации</a:t>
            </a:r>
          </a:p>
          <a:p>
            <a:pPr marL="1588" indent="-1588">
              <a:buFont typeface="Wingdings" pitchFamily="2" charset="2"/>
              <a:buChar char="§"/>
            </a:pPr>
            <a:r>
              <a:rPr lang="ru-RU" sz="2300" dirty="0">
                <a:latin typeface="Garamond" pitchFamily="18" charset="0"/>
              </a:rPr>
              <a:t> </a:t>
            </a:r>
            <a:r>
              <a:rPr lang="ru-RU" sz="2300" dirty="0" smtClean="0">
                <a:latin typeface="Garamond" pitchFamily="18" charset="0"/>
              </a:rPr>
              <a:t>если их управляющая организация не заявилась </a:t>
            </a:r>
            <a:br>
              <a:rPr lang="ru-RU" sz="2300" dirty="0" smtClean="0">
                <a:latin typeface="Garamond" pitchFamily="18" charset="0"/>
              </a:rPr>
            </a:br>
            <a:r>
              <a:rPr lang="ru-RU" sz="2300" dirty="0" smtClean="0">
                <a:latin typeface="Garamond" pitchFamily="18" charset="0"/>
              </a:rPr>
              <a:t>на получение лицензии до 1 апреля </a:t>
            </a:r>
          </a:p>
          <a:p>
            <a:pPr marL="1588" indent="-1588">
              <a:buFont typeface="Wingdings" pitchFamily="2" charset="2"/>
              <a:buChar char="§"/>
            </a:pPr>
            <a:r>
              <a:rPr lang="ru-RU" sz="2300" dirty="0" smtClean="0">
                <a:latin typeface="Garamond" pitchFamily="18" charset="0"/>
              </a:rPr>
              <a:t> если управляющей организации отказано в получении лицензии </a:t>
            </a:r>
          </a:p>
          <a:p>
            <a:pPr marL="1588" indent="-1588">
              <a:buNone/>
            </a:pPr>
            <a:endParaRPr lang="ru-RU" sz="800" dirty="0" smtClean="0">
              <a:latin typeface="Garamond" pitchFamily="18" charset="0"/>
            </a:endParaRPr>
          </a:p>
          <a:p>
            <a:pPr marL="1588" indent="-1588">
              <a:buNone/>
            </a:pPr>
            <a:r>
              <a:rPr lang="ru-RU" sz="2300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Собственники могут:</a:t>
            </a:r>
          </a:p>
          <a:p>
            <a:pPr marL="1588" indent="-1588">
              <a:buFont typeface="Wingdings" pitchFamily="2" charset="2"/>
              <a:buChar char="§"/>
            </a:pPr>
            <a:r>
              <a:rPr lang="ru-RU" sz="2300" dirty="0">
                <a:latin typeface="Garamond" pitchFamily="18" charset="0"/>
              </a:rPr>
              <a:t> </a:t>
            </a:r>
            <a:r>
              <a:rPr lang="ru-RU" sz="2300" dirty="0" smtClean="0">
                <a:latin typeface="Garamond" pitchFamily="18" charset="0"/>
              </a:rPr>
              <a:t>выбрать новую УК с лицензией</a:t>
            </a:r>
          </a:p>
          <a:p>
            <a:pPr marL="1588" indent="-1588">
              <a:buFont typeface="Wingdings" pitchFamily="2" charset="2"/>
              <a:buChar char="§"/>
            </a:pPr>
            <a:r>
              <a:rPr lang="ru-RU" sz="2300" dirty="0" smtClean="0">
                <a:latin typeface="Garamond" pitchFamily="18" charset="0"/>
              </a:rPr>
              <a:t> создать ТСЖ</a:t>
            </a:r>
          </a:p>
          <a:p>
            <a:pPr marL="1588" indent="-1588">
              <a:buNone/>
            </a:pPr>
            <a:endParaRPr lang="ru-RU" sz="2400" dirty="0">
              <a:latin typeface="Garamond" pitchFamily="18" charset="0"/>
            </a:endParaRPr>
          </a:p>
          <a:p>
            <a:pPr marL="1588" indent="-1588">
              <a:buNone/>
            </a:pPr>
            <a:endParaRPr lang="ru-RU" sz="2400" dirty="0">
              <a:latin typeface="Garamond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0100" y="214290"/>
            <a:ext cx="8143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Garamond" pitchFamily="18" charset="0"/>
              </a:rPr>
              <a:t>СУДЬБА МНОГОКВАРТИРНОГО ДОМА </a:t>
            </a:r>
            <a:br>
              <a:rPr lang="ru-RU" sz="2400" b="1" dirty="0" smtClean="0">
                <a:latin typeface="Garamond" pitchFamily="18" charset="0"/>
              </a:rPr>
            </a:br>
            <a:r>
              <a:rPr lang="ru-RU" sz="2400" b="1" dirty="0" smtClean="0">
                <a:latin typeface="Garamond" pitchFamily="18" charset="0"/>
              </a:rPr>
              <a:t>ОСТАЕТСЯ В РУКАХ ЖИТЕЛЕЙ</a:t>
            </a:r>
            <a:endParaRPr lang="ru-RU" sz="2400" b="1" dirty="0">
              <a:latin typeface="Garamond" pitchFamily="18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142875"/>
            <a:ext cx="642937" cy="858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3074" name="Picture 2" descr="C:\Documents and Settings\Анна\Рабочий стол\Преза\PNG\calenda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2357430"/>
            <a:ext cx="642942" cy="64294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14282" y="1285860"/>
            <a:ext cx="8643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Если УО не подала заявку на лицензирование до 1 апреля, </a:t>
            </a:r>
            <a:b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</a:b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она лишилась права управления домами с 1 мая 2015 г. </a:t>
            </a:r>
            <a:endParaRPr lang="ru-RU" sz="2400" b="1" dirty="0">
              <a:solidFill>
                <a:schemeClr val="accent5">
                  <a:lumMod val="75000"/>
                </a:schemeClr>
              </a:solidFill>
              <a:latin typeface="Garamond" pitchFamily="18" charset="0"/>
            </a:endParaRPr>
          </a:p>
        </p:txBody>
      </p:sp>
      <p:pic>
        <p:nvPicPr>
          <p:cNvPr id="3077" name="Picture 5" descr="C:\Documents and Settings\Анна\Рабочий стол\Преза\PNG\mail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720" y="5929330"/>
            <a:ext cx="714380" cy="571504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214414" y="5786454"/>
            <a:ext cx="8643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Garamond" pitchFamily="18" charset="0"/>
              </a:rPr>
              <a:t>Необходимо 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в течение 3 рабочих дней </a:t>
            </a:r>
            <a:r>
              <a:rPr lang="ru-RU" sz="2400" dirty="0" smtClean="0">
                <a:latin typeface="Garamond" pitchFamily="18" charset="0"/>
              </a:rPr>
              <a:t>направить </a:t>
            </a:r>
            <a:br>
              <a:rPr lang="ru-RU" sz="2400" dirty="0" smtClean="0">
                <a:latin typeface="Garamond" pitchFamily="18" charset="0"/>
              </a:rPr>
            </a:br>
            <a:r>
              <a:rPr lang="ru-RU" sz="2400" dirty="0" smtClean="0">
                <a:latin typeface="Garamond" pitchFamily="18" charset="0"/>
              </a:rPr>
              <a:t>в </a:t>
            </a:r>
            <a:r>
              <a:rPr lang="ru-RU" sz="2400" dirty="0" err="1" smtClean="0">
                <a:latin typeface="Garamond" pitchFamily="18" charset="0"/>
              </a:rPr>
              <a:t>Госжилинспекцию</a:t>
            </a:r>
            <a:r>
              <a:rPr lang="ru-RU" sz="2400" dirty="0" smtClean="0">
                <a:latin typeface="Garamond" pitchFamily="18" charset="0"/>
              </a:rPr>
              <a:t> 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копию протокола общего собрания</a:t>
            </a:r>
            <a:endParaRPr lang="ru-RU" sz="2400" dirty="0">
              <a:latin typeface="Garamond" pitchFamily="18" charset="0"/>
            </a:endParaRPr>
          </a:p>
        </p:txBody>
      </p:sp>
      <p:pic>
        <p:nvPicPr>
          <p:cNvPr id="3078" name="Picture 6" descr="C:\Documents and Settings\Анна\Рабочий стол\Преза\PNG\users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7158" y="4643446"/>
            <a:ext cx="642942" cy="571504"/>
          </a:xfrm>
          <a:prstGeom prst="rect">
            <a:avLst/>
          </a:prstGeom>
          <a:noFill/>
        </p:spPr>
      </p:pic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53908-E253-4A37-95C4-D42EC3D95B53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1714488"/>
            <a:ext cx="7500990" cy="4525963"/>
          </a:xfrm>
        </p:spPr>
        <p:txBody>
          <a:bodyPr>
            <a:normAutofit/>
          </a:bodyPr>
          <a:lstStyle/>
          <a:p>
            <a:pPr marL="1588" indent="-1588">
              <a:buNone/>
            </a:pPr>
            <a:r>
              <a:rPr lang="ru-RU" sz="2400" dirty="0" smtClean="0">
                <a:latin typeface="Garamond" pitchFamily="18" charset="0"/>
              </a:rPr>
              <a:t>Если собственники не приняли решение,</a:t>
            </a:r>
          </a:p>
          <a:p>
            <a:pPr marL="1588" indent="-1588">
              <a:buNone/>
            </a:pPr>
            <a:r>
              <a:rPr lang="ru-RU" sz="2400" dirty="0" smtClean="0">
                <a:latin typeface="Garamond" pitchFamily="18" charset="0"/>
              </a:rPr>
              <a:t>с 1 мая 2015 г. орган местного самоуправления объявит 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открытый конкурс по выбору управляющей организации с лицензией</a:t>
            </a:r>
          </a:p>
          <a:p>
            <a:pPr marL="1588" indent="-1588">
              <a:buNone/>
            </a:pPr>
            <a:endParaRPr lang="ru-RU" sz="2400" b="1" dirty="0">
              <a:solidFill>
                <a:schemeClr val="accent5">
                  <a:lumMod val="75000"/>
                </a:schemeClr>
              </a:solidFill>
              <a:latin typeface="Garamond" pitchFamily="18" charset="0"/>
            </a:endParaRPr>
          </a:p>
          <a:p>
            <a:pPr marL="1588" indent="-1588">
              <a:buNone/>
            </a:pP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На период проведения конкурса органом местного самоуправления будет назначена временная управляющая организация с лицензией </a:t>
            </a:r>
            <a:b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</a:b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для обслуживания дома</a:t>
            </a:r>
          </a:p>
          <a:p>
            <a:pPr marL="1588" indent="-1588">
              <a:buNone/>
            </a:pPr>
            <a:r>
              <a:rPr lang="ru-RU" sz="2400" dirty="0" smtClean="0">
                <a:latin typeface="Garamond" pitchFamily="18" charset="0"/>
              </a:rPr>
              <a:t> </a:t>
            </a:r>
            <a:endParaRPr lang="ru-RU" sz="2400" dirty="0">
              <a:latin typeface="Garamond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0100" y="214290"/>
            <a:ext cx="8143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Garamond" pitchFamily="18" charset="0"/>
              </a:rPr>
              <a:t>БЕЗ УПРАВЛЕНИЯ НЕ ОСТАНЕТСЯ </a:t>
            </a:r>
            <a:br>
              <a:rPr lang="ru-RU" sz="2400" b="1" dirty="0" smtClean="0">
                <a:latin typeface="Garamond" pitchFamily="18" charset="0"/>
              </a:rPr>
            </a:br>
            <a:r>
              <a:rPr lang="ru-RU" sz="2400" b="1" dirty="0" smtClean="0">
                <a:latin typeface="Garamond" pitchFamily="18" charset="0"/>
              </a:rPr>
              <a:t>НИ ОДИН ДОМ ПОДМОСКОВЬЯ</a:t>
            </a:r>
            <a:endParaRPr lang="ru-RU" sz="2400" b="1" dirty="0">
              <a:latin typeface="Garamond" pitchFamily="18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142875"/>
            <a:ext cx="642937" cy="858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4098" name="Picture 2" descr="C:\Documents and Settings\Анна\Рабочий стол\Преза\PNG\user-minu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596" y="1643050"/>
            <a:ext cx="571504" cy="571504"/>
          </a:xfrm>
          <a:prstGeom prst="rect">
            <a:avLst/>
          </a:prstGeom>
          <a:noFill/>
        </p:spPr>
      </p:pic>
      <p:pic>
        <p:nvPicPr>
          <p:cNvPr id="4099" name="Picture 3" descr="C:\Documents and Settings\Анна\Рабочий стол\Преза\PNG\hammer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596" y="2428868"/>
            <a:ext cx="714380" cy="714380"/>
          </a:xfrm>
          <a:prstGeom prst="rect">
            <a:avLst/>
          </a:prstGeom>
          <a:noFill/>
        </p:spPr>
      </p:pic>
      <p:pic>
        <p:nvPicPr>
          <p:cNvPr id="4100" name="Picture 4" descr="C:\Documents and Settings\Анна\Рабочий стол\Преза\PNG\clock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034" y="3929066"/>
            <a:ext cx="571504" cy="571504"/>
          </a:xfrm>
          <a:prstGeom prst="rect">
            <a:avLst/>
          </a:prstGeom>
          <a:noFill/>
        </p:spPr>
      </p:pic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53908-E253-4A37-95C4-D42EC3D95B53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71614" y="1643050"/>
            <a:ext cx="7472386" cy="4525963"/>
          </a:xfrm>
        </p:spPr>
        <p:txBody>
          <a:bodyPr>
            <a:normAutofit/>
          </a:bodyPr>
          <a:lstStyle/>
          <a:p>
            <a:pPr marL="1588" indent="12700">
              <a:buNone/>
            </a:pP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С 1 апреля 2015 г. </a:t>
            </a:r>
            <a:r>
              <a:rPr lang="ru-RU" sz="2400" dirty="0" smtClean="0">
                <a:latin typeface="Garamond" pitchFamily="18" charset="0"/>
              </a:rPr>
              <a:t>отменено непосредственное управление домами 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более с чем 16 квартирами</a:t>
            </a:r>
          </a:p>
          <a:p>
            <a:pPr marL="1588" indent="12700">
              <a:buNone/>
            </a:pPr>
            <a:endParaRPr lang="ru-RU" sz="2400" b="1" dirty="0" smtClean="0">
              <a:solidFill>
                <a:schemeClr val="accent5">
                  <a:lumMod val="75000"/>
                </a:schemeClr>
              </a:solidFill>
              <a:latin typeface="Garamond" pitchFamily="18" charset="0"/>
            </a:endParaRPr>
          </a:p>
          <a:p>
            <a:pPr marL="1588" indent="12700">
              <a:buNone/>
            </a:pPr>
            <a:endParaRPr lang="ru-RU" sz="2400" b="1" dirty="0">
              <a:solidFill>
                <a:schemeClr val="accent5">
                  <a:lumMod val="75000"/>
                </a:schemeClr>
              </a:solidFill>
              <a:latin typeface="Garamond" pitchFamily="18" charset="0"/>
            </a:endParaRPr>
          </a:p>
          <a:p>
            <a:pPr marL="1588" indent="-1588">
              <a:buNone/>
            </a:pPr>
            <a:r>
              <a:rPr lang="ru-RU" sz="2400" dirty="0" smtClean="0">
                <a:latin typeface="Garamond" pitchFamily="18" charset="0"/>
              </a:rPr>
              <a:t>Если собственниками не принято решение о новом способе управления, с 1 апреля 2015 г. органы местного самоуправления объявляют 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открытый конкурс </a:t>
            </a:r>
            <a:b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</a:b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по выбору управляющих организаций с лицензией</a:t>
            </a:r>
          </a:p>
          <a:p>
            <a:pPr marL="1588" indent="12700">
              <a:buNone/>
            </a:pPr>
            <a:endParaRPr lang="ru-RU" sz="2400" b="1" dirty="0">
              <a:solidFill>
                <a:schemeClr val="accent5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0100" y="214290"/>
            <a:ext cx="8143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Garamond" pitchFamily="18" charset="0"/>
              </a:rPr>
              <a:t>ОТМЕНА НЕПОСРЕДСТВЕННОГО </a:t>
            </a:r>
            <a:br>
              <a:rPr lang="ru-RU" sz="2400" b="1" dirty="0" smtClean="0">
                <a:latin typeface="Garamond" pitchFamily="18" charset="0"/>
              </a:rPr>
            </a:br>
            <a:r>
              <a:rPr lang="ru-RU" sz="2400" b="1" dirty="0" smtClean="0">
                <a:latin typeface="Garamond" pitchFamily="18" charset="0"/>
              </a:rPr>
              <a:t>УПРАВЛЕНИЯ ДОМАМИ</a:t>
            </a:r>
            <a:endParaRPr lang="ru-RU" sz="2400" b="1" dirty="0">
              <a:latin typeface="Garamond" pitchFamily="18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142875"/>
            <a:ext cx="642937" cy="858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5122" name="Picture 2" descr="C:\Documents and Settings\Анна\Рабочий стол\Преза\PNG\cros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4" y="2285992"/>
            <a:ext cx="500066" cy="500066"/>
          </a:xfrm>
          <a:prstGeom prst="rect">
            <a:avLst/>
          </a:prstGeom>
          <a:noFill/>
        </p:spPr>
      </p:pic>
      <p:pic>
        <p:nvPicPr>
          <p:cNvPr id="7" name="Picture 2" descr="C:\Documents and Settings\Анна\Рабочий стол\Преза\PNG\office.png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85786" y="1643050"/>
            <a:ext cx="571504" cy="571504"/>
          </a:xfrm>
          <a:prstGeom prst="rect">
            <a:avLst/>
          </a:prstGeom>
          <a:noFill/>
        </p:spPr>
      </p:pic>
      <p:pic>
        <p:nvPicPr>
          <p:cNvPr id="5123" name="Picture 3" descr="C:\Documents and Settings\Анна\Рабочий стол\Преза\PNG\user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314" y="1857364"/>
            <a:ext cx="723904" cy="723904"/>
          </a:xfrm>
          <a:prstGeom prst="rect">
            <a:avLst/>
          </a:prstGeom>
          <a:noFill/>
        </p:spPr>
      </p:pic>
      <p:pic>
        <p:nvPicPr>
          <p:cNvPr id="9" name="Picture 3" descr="C:\Documents and Settings\Анна\Рабочий стол\Преза\PNG\hammer2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7158" y="3571876"/>
            <a:ext cx="785818" cy="785818"/>
          </a:xfrm>
          <a:prstGeom prst="rect">
            <a:avLst/>
          </a:prstGeom>
          <a:noFill/>
        </p:spPr>
      </p:pic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53908-E253-4A37-95C4-D42EC3D95B53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0100" y="357166"/>
            <a:ext cx="8143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Garamond" pitchFamily="18" charset="0"/>
              </a:rPr>
              <a:t>ПРОЦЕДУРА ЛИШЕНИЯ ЛИЦЕНЗИИ</a:t>
            </a:r>
            <a:endParaRPr lang="ru-RU" sz="2400" b="1" dirty="0">
              <a:latin typeface="Garamond" pitchFamily="18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142875"/>
            <a:ext cx="642937" cy="858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6" name="Picture 2" descr="C:\Documents and Settings\Анна\Рабочий стол\Преза\PNG\office.png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143372" y="1428736"/>
            <a:ext cx="642942" cy="642942"/>
          </a:xfrm>
          <a:prstGeom prst="rect">
            <a:avLst/>
          </a:prstGeom>
          <a:noFill/>
        </p:spPr>
      </p:pic>
      <p:pic>
        <p:nvPicPr>
          <p:cNvPr id="7" name="Picture 2" descr="C:\Documents and Settings\Анна\Рабочий стол\Преза\PNG\cros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00562" y="1857364"/>
            <a:ext cx="500066" cy="500066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42844" y="2428868"/>
            <a:ext cx="25717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2 невыполненных предписания</a:t>
            </a:r>
            <a:r>
              <a:rPr lang="ru-RU" sz="2000" dirty="0" smtClean="0">
                <a:latin typeface="Garamond" pitchFamily="18" charset="0"/>
              </a:rPr>
              <a:t/>
            </a:r>
            <a:br>
              <a:rPr lang="ru-RU" sz="2000" dirty="0" smtClean="0">
                <a:latin typeface="Garamond" pitchFamily="18" charset="0"/>
              </a:rPr>
            </a:b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по одному дому 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latin typeface="Garamond" pitchFamily="18" charset="0"/>
            </a:endParaRPr>
          </a:p>
        </p:txBody>
      </p:sp>
      <p:pic>
        <p:nvPicPr>
          <p:cNvPr id="9" name="Picture 2" descr="C:\Documents and Settings\Анна\Рабочий стол\Преза\PNG\office.png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14348" y="4357694"/>
            <a:ext cx="285752" cy="285752"/>
          </a:xfrm>
          <a:prstGeom prst="rect">
            <a:avLst/>
          </a:prstGeom>
          <a:noFill/>
        </p:spPr>
      </p:pic>
      <p:pic>
        <p:nvPicPr>
          <p:cNvPr id="10" name="Picture 2" descr="C:\Documents and Settings\Анна\Рабочий стол\Преза\PNG\office.png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214414" y="4357694"/>
            <a:ext cx="285752" cy="285752"/>
          </a:xfrm>
          <a:prstGeom prst="rect">
            <a:avLst/>
          </a:prstGeom>
          <a:noFill/>
        </p:spPr>
      </p:pic>
      <p:pic>
        <p:nvPicPr>
          <p:cNvPr id="11" name="Picture 2" descr="C:\Documents and Settings\Анна\Рабочий стол\Преза\PNG\office.png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14348" y="4714884"/>
            <a:ext cx="285752" cy="285752"/>
          </a:xfrm>
          <a:prstGeom prst="rect">
            <a:avLst/>
          </a:prstGeom>
          <a:noFill/>
        </p:spPr>
      </p:pic>
      <p:pic>
        <p:nvPicPr>
          <p:cNvPr id="12" name="Picture 2" descr="C:\Documents and Settings\Анна\Рабочий стол\Преза\PNG\office.png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214414" y="4714884"/>
            <a:ext cx="285752" cy="285752"/>
          </a:xfrm>
          <a:prstGeom prst="rect">
            <a:avLst/>
          </a:prstGeom>
          <a:noFill/>
        </p:spPr>
      </p:pic>
      <p:pic>
        <p:nvPicPr>
          <p:cNvPr id="13" name="Picture 2" descr="C:\Documents and Settings\Анна\Рабочий стол\Преза\PNG\office.png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5">
                <a:tint val="45000"/>
                <a:satMod val="400000"/>
              </a:schemeClr>
            </a:duotone>
            <a:lum bright="40000" contrast="30000"/>
          </a:blip>
          <a:srcRect/>
          <a:stretch>
            <a:fillRect/>
          </a:stretch>
        </p:blipFill>
        <p:spPr bwMode="auto">
          <a:xfrm>
            <a:off x="1714480" y="4357694"/>
            <a:ext cx="285752" cy="285752"/>
          </a:xfrm>
          <a:prstGeom prst="rect">
            <a:avLst/>
          </a:prstGeom>
          <a:noFill/>
        </p:spPr>
      </p:pic>
      <p:pic>
        <p:nvPicPr>
          <p:cNvPr id="14" name="Picture 2" descr="C:\Documents and Settings\Анна\Рабочий стол\Преза\PNG\office.png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5">
                <a:tint val="45000"/>
                <a:satMod val="400000"/>
              </a:schemeClr>
            </a:duotone>
            <a:lum bright="40000" contrast="30000"/>
          </a:blip>
          <a:srcRect/>
          <a:stretch>
            <a:fillRect/>
          </a:stretch>
        </p:blipFill>
        <p:spPr bwMode="auto">
          <a:xfrm>
            <a:off x="1714480" y="4714884"/>
            <a:ext cx="285752" cy="285752"/>
          </a:xfrm>
          <a:prstGeom prst="rect">
            <a:avLst/>
          </a:prstGeom>
          <a:noFill/>
        </p:spPr>
      </p:pic>
      <p:pic>
        <p:nvPicPr>
          <p:cNvPr id="15" name="Picture 2" descr="C:\Documents and Settings\Анна\Рабочий стол\Преза\PNG\office.png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14348" y="5072074"/>
            <a:ext cx="285752" cy="285752"/>
          </a:xfrm>
          <a:prstGeom prst="rect">
            <a:avLst/>
          </a:prstGeom>
          <a:noFill/>
        </p:spPr>
      </p:pic>
      <p:pic>
        <p:nvPicPr>
          <p:cNvPr id="16" name="Picture 2" descr="C:\Documents and Settings\Анна\Рабочий стол\Преза\PNG\office.png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214414" y="5072074"/>
            <a:ext cx="285752" cy="285752"/>
          </a:xfrm>
          <a:prstGeom prst="rect">
            <a:avLst/>
          </a:prstGeom>
          <a:noFill/>
        </p:spPr>
      </p:pic>
      <p:pic>
        <p:nvPicPr>
          <p:cNvPr id="17" name="Picture 2" descr="C:\Documents and Settings\Анна\Рабочий стол\Преза\PNG\office.png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5">
                <a:tint val="45000"/>
                <a:satMod val="400000"/>
              </a:schemeClr>
            </a:duotone>
            <a:lum bright="40000" contrast="30000"/>
          </a:blip>
          <a:srcRect/>
          <a:stretch>
            <a:fillRect/>
          </a:stretch>
        </p:blipFill>
        <p:spPr bwMode="auto">
          <a:xfrm>
            <a:off x="1714480" y="5072074"/>
            <a:ext cx="285752" cy="285752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3286116" y="2500306"/>
            <a:ext cx="2571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Лишение права управления домом</a:t>
            </a:r>
            <a:endParaRPr lang="ru-RU" sz="2000" dirty="0">
              <a:latin typeface="Garamond" pitchFamily="18" charset="0"/>
            </a:endParaRPr>
          </a:p>
        </p:txBody>
      </p:sp>
      <p:sp>
        <p:nvSpPr>
          <p:cNvPr id="20" name="Стрелка вправо 19"/>
          <p:cNvSpPr/>
          <p:nvPr/>
        </p:nvSpPr>
        <p:spPr>
          <a:xfrm>
            <a:off x="2357422" y="1571612"/>
            <a:ext cx="1143008" cy="642942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 rot="2479369">
            <a:off x="2613971" y="3201646"/>
            <a:ext cx="642942" cy="1235904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142844" y="5429264"/>
            <a:ext cx="30003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Более 15% домов вышло </a:t>
            </a:r>
            <a:b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</a:b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из управления УО</a:t>
            </a:r>
            <a:endParaRPr lang="ru-RU" sz="2000" dirty="0">
              <a:latin typeface="Garamond" pitchFamily="18" charset="0"/>
            </a:endParaRPr>
          </a:p>
        </p:txBody>
      </p:sp>
      <p:sp>
        <p:nvSpPr>
          <p:cNvPr id="25" name="Стрелка вправо 24"/>
          <p:cNvSpPr/>
          <p:nvPr/>
        </p:nvSpPr>
        <p:spPr>
          <a:xfrm>
            <a:off x="5786446" y="4572008"/>
            <a:ext cx="1143008" cy="642942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146" name="Picture 2" descr="C:\Documents and Settings\Анна\Рабочий стол\Преза\PNG\clipboard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5786" y="1428736"/>
            <a:ext cx="785818" cy="785818"/>
          </a:xfrm>
          <a:prstGeom prst="rect">
            <a:avLst/>
          </a:prstGeom>
          <a:noFill/>
        </p:spPr>
      </p:pic>
      <p:pic>
        <p:nvPicPr>
          <p:cNvPr id="27" name="Picture 6" descr="C:\Documents and Settings\Анна\Рабочий стол\Преза\PNG\files-empty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72396" y="4357694"/>
            <a:ext cx="857256" cy="857256"/>
          </a:xfrm>
          <a:prstGeom prst="rect">
            <a:avLst/>
          </a:prstGeom>
          <a:noFill/>
        </p:spPr>
      </p:pic>
      <p:pic>
        <p:nvPicPr>
          <p:cNvPr id="28" name="Picture 2" descr="C:\Documents and Settings\Анна\Рабочий стол\Преза\PNG\cros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72462" y="4857760"/>
            <a:ext cx="500066" cy="500066"/>
          </a:xfrm>
          <a:prstGeom prst="rect">
            <a:avLst/>
          </a:prstGeom>
          <a:noFill/>
        </p:spPr>
      </p:pic>
      <p:sp>
        <p:nvSpPr>
          <p:cNvPr id="29" name="TextBox 28"/>
          <p:cNvSpPr txBox="1"/>
          <p:nvPr/>
        </p:nvSpPr>
        <p:spPr>
          <a:xfrm>
            <a:off x="6572232" y="5500702"/>
            <a:ext cx="2571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Лишение лицензии</a:t>
            </a:r>
            <a:endParaRPr lang="ru-RU" sz="2000" dirty="0">
              <a:latin typeface="Garamond" pitchFamily="18" charset="0"/>
            </a:endParaRPr>
          </a:p>
        </p:txBody>
      </p:sp>
      <p:sp>
        <p:nvSpPr>
          <p:cNvPr id="30" name="Стрелка вправо 29"/>
          <p:cNvSpPr/>
          <p:nvPr/>
        </p:nvSpPr>
        <p:spPr>
          <a:xfrm>
            <a:off x="5572132" y="1571612"/>
            <a:ext cx="1143008" cy="642942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1" name="Picture 8" descr="C:\Documents and Settings\Анна\Рабочий стол\Преза\PNG\user-check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429520" y="1428736"/>
            <a:ext cx="785818" cy="785818"/>
          </a:xfrm>
          <a:prstGeom prst="rect">
            <a:avLst/>
          </a:prstGeom>
          <a:noFill/>
        </p:spPr>
      </p:pic>
      <p:sp>
        <p:nvSpPr>
          <p:cNvPr id="32" name="TextBox 31"/>
          <p:cNvSpPr txBox="1"/>
          <p:nvPr/>
        </p:nvSpPr>
        <p:spPr>
          <a:xfrm>
            <a:off x="6572232" y="2428868"/>
            <a:ext cx="2571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Garamond" pitchFamily="18" charset="0"/>
              </a:rPr>
              <a:t>Право «</a:t>
            </a:r>
            <a:r>
              <a:rPr lang="en-US" sz="2000" b="1" dirty="0" smtClean="0">
                <a:latin typeface="Garamond" pitchFamily="18" charset="0"/>
              </a:rPr>
              <a:t>VETO</a:t>
            </a:r>
            <a:r>
              <a:rPr lang="ru-RU" sz="2000" b="1" dirty="0" smtClean="0">
                <a:latin typeface="Garamond" pitchFamily="18" charset="0"/>
              </a:rPr>
              <a:t>» собственников</a:t>
            </a:r>
            <a:endParaRPr lang="ru-RU" sz="2000" dirty="0">
              <a:latin typeface="Garamond" pitchFamily="18" charset="0"/>
            </a:endParaRPr>
          </a:p>
        </p:txBody>
      </p:sp>
      <p:sp>
        <p:nvSpPr>
          <p:cNvPr id="33" name="Стрелка вправо 32"/>
          <p:cNvSpPr/>
          <p:nvPr/>
        </p:nvSpPr>
        <p:spPr>
          <a:xfrm>
            <a:off x="2357422" y="4643446"/>
            <a:ext cx="1143008" cy="642942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147" name="Picture 3" descr="C:\Documents and Settings\Анна\Рабочий стол\Преза\PNG\library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143372" y="4286256"/>
            <a:ext cx="986737" cy="928694"/>
          </a:xfrm>
          <a:prstGeom prst="rect">
            <a:avLst/>
          </a:prstGeom>
          <a:noFill/>
        </p:spPr>
      </p:pic>
      <p:sp>
        <p:nvSpPr>
          <p:cNvPr id="35" name="TextBox 34"/>
          <p:cNvSpPr txBox="1"/>
          <p:nvPr/>
        </p:nvSpPr>
        <p:spPr>
          <a:xfrm>
            <a:off x="3286116" y="5429264"/>
            <a:ext cx="30003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Решение суда </a:t>
            </a:r>
            <a:b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</a:b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на основании решения лицензионной комиссии</a:t>
            </a:r>
            <a:endParaRPr lang="ru-RU" sz="2000" dirty="0">
              <a:latin typeface="Garamond" pitchFamily="18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53908-E253-4A37-95C4-D42EC3D95B53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3000372"/>
            <a:ext cx="3214710" cy="1571635"/>
          </a:xfrm>
        </p:spPr>
        <p:txBody>
          <a:bodyPr>
            <a:normAutofit/>
          </a:bodyPr>
          <a:lstStyle/>
          <a:p>
            <a:pPr marL="1588" indent="12700">
              <a:buNone/>
            </a:pPr>
            <a:r>
              <a:rPr lang="ru-RU" sz="2200" b="1" dirty="0" smtClean="0">
                <a:latin typeface="Garamond" pitchFamily="18" charset="0"/>
              </a:rPr>
              <a:t>Административный штраф</a:t>
            </a:r>
          </a:p>
          <a:p>
            <a:pPr marL="1588" indent="12700">
              <a:buNone/>
            </a:pPr>
            <a:endParaRPr lang="ru-RU" sz="2800" dirty="0">
              <a:latin typeface="Garamond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0100" y="357166"/>
            <a:ext cx="8143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Garamond" pitchFamily="18" charset="0"/>
              </a:rPr>
              <a:t>УПРАВЛЕНИЕ ДОМОМ БЕЗ ЛИЦЕНЗИИ</a:t>
            </a:r>
            <a:endParaRPr lang="ru-RU" sz="2400" b="1" dirty="0">
              <a:latin typeface="Garamond" pitchFamily="18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142875"/>
            <a:ext cx="642937" cy="858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14282" y="1285860"/>
            <a:ext cx="89297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Garamond" pitchFamily="18" charset="0"/>
              </a:rPr>
              <a:t>Управление МКД без лицензии с 1 мая 2015 г. </a:t>
            </a:r>
            <a:r>
              <a:rPr lang="ru-RU" sz="2400" b="1" dirty="0" smtClean="0">
                <a:solidFill>
                  <a:srgbClr val="FF0000"/>
                </a:solidFill>
                <a:latin typeface="Garamond" pitchFamily="18" charset="0"/>
              </a:rPr>
              <a:t>ЗАПРЕЩЕНО</a:t>
            </a:r>
            <a:r>
              <a:rPr lang="ru-RU" sz="2400" b="1" dirty="0" smtClean="0">
                <a:latin typeface="Garamond" pitchFamily="18" charset="0"/>
              </a:rPr>
              <a:t> </a:t>
            </a:r>
            <a:endParaRPr lang="ru-RU" sz="2400" b="1" dirty="0">
              <a:latin typeface="Garamond" pitchFamily="18" charset="0"/>
            </a:endParaRPr>
          </a:p>
        </p:txBody>
      </p:sp>
      <p:pic>
        <p:nvPicPr>
          <p:cNvPr id="7" name="Picture 3" descr="C:\Documents and Settings\Анна\Рабочий стол\Преза\PNG\user-ti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62" y="2000240"/>
            <a:ext cx="714412" cy="714412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428992" y="2786058"/>
            <a:ext cx="292895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Должностные лица</a:t>
            </a:r>
          </a:p>
          <a:p>
            <a:pPr algn="ctr"/>
            <a:endParaRPr lang="ru-RU" sz="800" dirty="0" smtClean="0">
              <a:latin typeface="Garamond" pitchFamily="18" charset="0"/>
            </a:endParaRPr>
          </a:p>
          <a:p>
            <a:pPr algn="ctr"/>
            <a:r>
              <a:rPr lang="ru-RU" sz="2000" dirty="0" smtClean="0">
                <a:latin typeface="Garamond" pitchFamily="18" charset="0"/>
              </a:rPr>
              <a:t>Штраф от 100 тыс.руб.</a:t>
            </a:r>
            <a:br>
              <a:rPr lang="ru-RU" sz="2000" dirty="0" smtClean="0">
                <a:latin typeface="Garamond" pitchFamily="18" charset="0"/>
              </a:rPr>
            </a:br>
            <a:r>
              <a:rPr lang="ru-RU" sz="2000" dirty="0" smtClean="0">
                <a:latin typeface="Garamond" pitchFamily="18" charset="0"/>
              </a:rPr>
              <a:t>дисквалификация </a:t>
            </a:r>
            <a:br>
              <a:rPr lang="ru-RU" sz="2000" dirty="0" smtClean="0">
                <a:latin typeface="Garamond" pitchFamily="18" charset="0"/>
              </a:rPr>
            </a:br>
            <a:r>
              <a:rPr lang="ru-RU" sz="2000" dirty="0" smtClean="0">
                <a:latin typeface="Garamond" pitchFamily="18" charset="0"/>
              </a:rPr>
              <a:t>до 3 лет</a:t>
            </a:r>
            <a:endParaRPr lang="ru-RU" sz="2000" dirty="0">
              <a:latin typeface="Garamond" pitchFamily="18" charset="0"/>
            </a:endParaRPr>
          </a:p>
        </p:txBody>
      </p:sp>
      <p:pic>
        <p:nvPicPr>
          <p:cNvPr id="7170" name="Picture 2" descr="C:\Documents and Settings\Анна\Рабочий стол\Преза\PNG\book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58082" y="2071678"/>
            <a:ext cx="714412" cy="635033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6215042" y="2786058"/>
            <a:ext cx="2928958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Юридические лица</a:t>
            </a:r>
          </a:p>
          <a:p>
            <a:pPr algn="ctr"/>
            <a:endParaRPr lang="ru-RU" sz="900" dirty="0" smtClean="0">
              <a:latin typeface="Garamond" pitchFamily="18" charset="0"/>
            </a:endParaRPr>
          </a:p>
          <a:p>
            <a:pPr algn="ctr"/>
            <a:r>
              <a:rPr lang="ru-RU" sz="2000" dirty="0" smtClean="0">
                <a:latin typeface="Garamond" pitchFamily="18" charset="0"/>
              </a:rPr>
              <a:t>Штраф до 300 тыс.руб.</a:t>
            </a:r>
            <a:br>
              <a:rPr lang="ru-RU" sz="2000" dirty="0" smtClean="0">
                <a:latin typeface="Garamond" pitchFamily="18" charset="0"/>
              </a:rPr>
            </a:br>
            <a:endParaRPr lang="ru-RU" sz="2000" dirty="0">
              <a:latin typeface="Garamond" pitchFamily="18" charset="0"/>
            </a:endParaRPr>
          </a:p>
        </p:txBody>
      </p:sp>
      <p:pic>
        <p:nvPicPr>
          <p:cNvPr id="7171" name="Picture 3" descr="C:\Documents and Settings\Анна\Рабочий стол\Преза\PNG\wallet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3071810"/>
            <a:ext cx="652466" cy="652465"/>
          </a:xfrm>
          <a:prstGeom prst="rect">
            <a:avLst/>
          </a:prstGeom>
          <a:noFill/>
        </p:spPr>
      </p:pic>
      <p:sp>
        <p:nvSpPr>
          <p:cNvPr id="12" name="Содержимое 2"/>
          <p:cNvSpPr txBox="1">
            <a:spLocks/>
          </p:cNvSpPr>
          <p:nvPr/>
        </p:nvSpPr>
        <p:spPr>
          <a:xfrm>
            <a:off x="928662" y="4643446"/>
            <a:ext cx="2500330" cy="1643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588" marR="0" lvl="0" indent="127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200" b="1" dirty="0" smtClean="0">
                <a:latin typeface="Garamond" pitchFamily="18" charset="0"/>
              </a:rPr>
              <a:t>Уголовная ответственность, если причинен крупный ущерб </a:t>
            </a:r>
          </a:p>
          <a:p>
            <a:pPr marL="1588" marR="0" lvl="0" indent="127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itchFamily="18" charset="0"/>
              <a:ea typeface="+mn-ea"/>
              <a:cs typeface="+mn-cs"/>
            </a:endParaRP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53908-E253-4A37-95C4-D42EC3D95B53}" type="slidenum">
              <a:rPr lang="ru-RU" smtClean="0"/>
              <a:pPr/>
              <a:t>9</a:t>
            </a:fld>
            <a:endParaRPr lang="ru-RU"/>
          </a:p>
        </p:txBody>
      </p:sp>
      <p:pic>
        <p:nvPicPr>
          <p:cNvPr id="14" name="Picture 3" descr="C:\Documents and Settings\Анна\Рабочий стол\Преза\PNG\library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4282" y="4786322"/>
            <a:ext cx="683125" cy="642942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3357554" y="4786322"/>
            <a:ext cx="30003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88" lvl="0" indent="12700" algn="ctr">
              <a:spcBef>
                <a:spcPct val="20000"/>
              </a:spcBef>
              <a:defRPr/>
            </a:pPr>
            <a:r>
              <a:rPr lang="ru-RU" sz="2000" dirty="0" smtClean="0">
                <a:latin typeface="Garamond" pitchFamily="18" charset="0"/>
              </a:rPr>
              <a:t>Арест до 6 месяцев</a:t>
            </a:r>
            <a:r>
              <a:rPr lang="en-US" sz="2000" dirty="0" smtClean="0">
                <a:latin typeface="Garamond" pitchFamily="18" charset="0"/>
              </a:rPr>
              <a:t>/</a:t>
            </a:r>
            <a:r>
              <a:rPr lang="ru-RU" sz="2000" dirty="0" smtClean="0">
                <a:latin typeface="Garamond" pitchFamily="18" charset="0"/>
              </a:rPr>
              <a:t> штраф до 300 тыс. руб.</a:t>
            </a:r>
            <a:r>
              <a:rPr lang="en-US" sz="2000" dirty="0" smtClean="0">
                <a:latin typeface="Garamond" pitchFamily="18" charset="0"/>
              </a:rPr>
              <a:t>/</a:t>
            </a:r>
            <a:r>
              <a:rPr lang="ru-RU" sz="2000" dirty="0" smtClean="0">
                <a:latin typeface="Garamond" pitchFamily="18" charset="0"/>
              </a:rPr>
              <a:t> обязательные работы до 480 часов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215042" y="4071942"/>
            <a:ext cx="292895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88" lvl="0" indent="12700" algn="ctr">
              <a:spcBef>
                <a:spcPct val="20000"/>
              </a:spcBef>
              <a:defRPr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Организованная </a:t>
            </a:r>
            <a:b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</a:b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группа лиц</a:t>
            </a:r>
          </a:p>
          <a:p>
            <a:pPr marL="1588" lvl="0" indent="12700" algn="ctr">
              <a:spcBef>
                <a:spcPct val="20000"/>
              </a:spcBef>
              <a:defRPr/>
            </a:pPr>
            <a:r>
              <a:rPr lang="ru-RU" sz="2000" dirty="0" smtClean="0">
                <a:latin typeface="Garamond" pitchFamily="18" charset="0"/>
              </a:rPr>
              <a:t>Арест до </a:t>
            </a:r>
            <a:r>
              <a:rPr lang="en-US" sz="2000" dirty="0" smtClean="0">
                <a:latin typeface="Garamond" pitchFamily="18" charset="0"/>
              </a:rPr>
              <a:t>5</a:t>
            </a:r>
            <a:r>
              <a:rPr lang="ru-RU" sz="2000" dirty="0" smtClean="0">
                <a:latin typeface="Garamond" pitchFamily="18" charset="0"/>
              </a:rPr>
              <a:t> </a:t>
            </a:r>
            <a:r>
              <a:rPr lang="ru-RU" sz="2000" dirty="0" err="1" smtClean="0">
                <a:latin typeface="Garamond" pitchFamily="18" charset="0"/>
              </a:rPr>
              <a:t>лет+</a:t>
            </a:r>
            <a:r>
              <a:rPr lang="ru-RU" sz="2000" dirty="0" smtClean="0">
                <a:latin typeface="Garamond" pitchFamily="18" charset="0"/>
              </a:rPr>
              <a:t> штраф до 800 тыс.руб.</a:t>
            </a:r>
            <a:r>
              <a:rPr lang="en-US" sz="2000" dirty="0" smtClean="0">
                <a:latin typeface="Garamond" pitchFamily="18" charset="0"/>
              </a:rPr>
              <a:t>/</a:t>
            </a:r>
            <a:br>
              <a:rPr lang="en-US" sz="2000" dirty="0" smtClean="0">
                <a:latin typeface="Garamond" pitchFamily="18" charset="0"/>
              </a:rPr>
            </a:br>
            <a:r>
              <a:rPr lang="ru-RU" sz="2000" dirty="0" smtClean="0">
                <a:latin typeface="Garamond" pitchFamily="18" charset="0"/>
              </a:rPr>
              <a:t> штраф до 500 тыс. руб.</a:t>
            </a:r>
            <a:r>
              <a:rPr lang="en-US" sz="2000" dirty="0" smtClean="0">
                <a:latin typeface="Garamond" pitchFamily="18" charset="0"/>
              </a:rPr>
              <a:t>/</a:t>
            </a:r>
            <a:r>
              <a:rPr lang="ru-RU" sz="2000" dirty="0" smtClean="0">
                <a:latin typeface="Garamond" pitchFamily="18" charset="0"/>
              </a:rPr>
              <a:t>принудительные работы до 5 лет</a:t>
            </a:r>
          </a:p>
        </p:txBody>
      </p:sp>
      <p:sp>
        <p:nvSpPr>
          <p:cNvPr id="17" name="Содержимое 2"/>
          <p:cNvSpPr txBox="1">
            <a:spLocks/>
          </p:cNvSpPr>
          <p:nvPr/>
        </p:nvSpPr>
        <p:spPr>
          <a:xfrm>
            <a:off x="214282" y="1928802"/>
            <a:ext cx="4071966" cy="8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588" marR="0" lvl="0" indent="127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200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ПРИ УПРАВЛЕНИИ ДОМОМ БЕЗ ЛИЦЕНЗИИ</a:t>
            </a:r>
            <a:endParaRPr kumimoji="0" lang="ru-RU" sz="2200" b="1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Garamond" pitchFamily="18" charset="0"/>
              <a:ea typeface="+mn-ea"/>
              <a:cs typeface="+mn-cs"/>
            </a:endParaRPr>
          </a:p>
          <a:p>
            <a:pPr marL="1588" marR="0" lvl="0" indent="127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324</Words>
  <Application>Microsoft Office PowerPoint</Application>
  <PresentationFormat>Экран (4:3)</PresentationFormat>
  <Paragraphs>88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Главное управление Московской области  «Государственная жилищная инспекция Московской области»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Артемьевских А.В.</cp:lastModifiedBy>
  <cp:revision>54</cp:revision>
  <cp:lastPrinted>2015-04-06T07:10:53Z</cp:lastPrinted>
  <dcterms:created xsi:type="dcterms:W3CDTF">2015-04-05T04:40:48Z</dcterms:created>
  <dcterms:modified xsi:type="dcterms:W3CDTF">2015-04-07T06:54:24Z</dcterms:modified>
</cp:coreProperties>
</file>