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4.xml" ContentType="application/vnd.openxmlformats-officedocument.drawingml.chart+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5" r:id="rId5"/>
  </p:sldMasterIdLst>
  <p:notesMasterIdLst>
    <p:notesMasterId r:id="rId207"/>
  </p:notesMasterIdLst>
  <p:handoutMasterIdLst>
    <p:handoutMasterId r:id="rId208"/>
  </p:handoutMasterIdLst>
  <p:sldIdLst>
    <p:sldId id="257" r:id="rId6"/>
    <p:sldId id="258" r:id="rId7"/>
    <p:sldId id="816" r:id="rId8"/>
    <p:sldId id="268" r:id="rId9"/>
    <p:sldId id="326" r:id="rId10"/>
    <p:sldId id="271" r:id="rId11"/>
    <p:sldId id="477" r:id="rId12"/>
    <p:sldId id="476" r:id="rId13"/>
    <p:sldId id="473" r:id="rId14"/>
    <p:sldId id="324" r:id="rId15"/>
    <p:sldId id="269" r:id="rId16"/>
    <p:sldId id="320" r:id="rId17"/>
    <p:sldId id="270" r:id="rId18"/>
    <p:sldId id="317" r:id="rId19"/>
    <p:sldId id="316" r:id="rId20"/>
    <p:sldId id="830" r:id="rId21"/>
    <p:sldId id="327" r:id="rId22"/>
    <p:sldId id="475" r:id="rId23"/>
    <p:sldId id="883" r:id="rId24"/>
    <p:sldId id="594" r:id="rId25"/>
    <p:sldId id="773" r:id="rId26"/>
    <p:sldId id="461" r:id="rId27"/>
    <p:sldId id="774" r:id="rId28"/>
    <p:sldId id="775" r:id="rId29"/>
    <p:sldId id="776" r:id="rId30"/>
    <p:sldId id="829" r:id="rId31"/>
    <p:sldId id="757" r:id="rId32"/>
    <p:sldId id="791" r:id="rId33"/>
    <p:sldId id="758" r:id="rId34"/>
    <p:sldId id="760" r:id="rId35"/>
    <p:sldId id="759" r:id="rId36"/>
    <p:sldId id="756" r:id="rId37"/>
    <p:sldId id="761" r:id="rId38"/>
    <p:sldId id="762" r:id="rId39"/>
    <p:sldId id="763" r:id="rId40"/>
    <p:sldId id="764" r:id="rId41"/>
    <p:sldId id="765" r:id="rId42"/>
    <p:sldId id="766" r:id="rId43"/>
    <p:sldId id="767" r:id="rId44"/>
    <p:sldId id="768" r:id="rId45"/>
    <p:sldId id="770" r:id="rId46"/>
    <p:sldId id="769" r:id="rId47"/>
    <p:sldId id="793" r:id="rId48"/>
    <p:sldId id="794" r:id="rId49"/>
    <p:sldId id="801" r:id="rId50"/>
    <p:sldId id="795" r:id="rId51"/>
    <p:sldId id="800" r:id="rId52"/>
    <p:sldId id="799" r:id="rId53"/>
    <p:sldId id="798" r:id="rId54"/>
    <p:sldId id="797" r:id="rId55"/>
    <p:sldId id="796" r:id="rId56"/>
    <p:sldId id="802" r:id="rId57"/>
    <p:sldId id="812" r:id="rId58"/>
    <p:sldId id="811" r:id="rId59"/>
    <p:sldId id="813" r:id="rId60"/>
    <p:sldId id="814" r:id="rId61"/>
    <p:sldId id="810" r:id="rId62"/>
    <p:sldId id="809" r:id="rId63"/>
    <p:sldId id="808" r:id="rId64"/>
    <p:sldId id="807" r:id="rId65"/>
    <p:sldId id="806" r:id="rId66"/>
    <p:sldId id="815" r:id="rId67"/>
    <p:sldId id="805" r:id="rId68"/>
    <p:sldId id="804" r:id="rId69"/>
    <p:sldId id="803" r:id="rId70"/>
    <p:sldId id="792" r:id="rId71"/>
    <p:sldId id="325" r:id="rId72"/>
    <p:sldId id="455" r:id="rId73"/>
    <p:sldId id="478" r:id="rId74"/>
    <p:sldId id="771" r:id="rId75"/>
    <p:sldId id="479" r:id="rId76"/>
    <p:sldId id="772" r:id="rId77"/>
    <p:sldId id="482" r:id="rId78"/>
    <p:sldId id="817" r:id="rId79"/>
    <p:sldId id="818" r:id="rId80"/>
    <p:sldId id="819" r:id="rId81"/>
    <p:sldId id="820" r:id="rId82"/>
    <p:sldId id="821" r:id="rId83"/>
    <p:sldId id="822" r:id="rId84"/>
    <p:sldId id="823" r:id="rId85"/>
    <p:sldId id="824" r:id="rId86"/>
    <p:sldId id="825" r:id="rId87"/>
    <p:sldId id="826" r:id="rId88"/>
    <p:sldId id="827" r:id="rId89"/>
    <p:sldId id="828" r:id="rId90"/>
    <p:sldId id="907" r:id="rId91"/>
    <p:sldId id="908" r:id="rId92"/>
    <p:sldId id="831" r:id="rId93"/>
    <p:sldId id="914" r:id="rId94"/>
    <p:sldId id="842" r:id="rId95"/>
    <p:sldId id="833" r:id="rId96"/>
    <p:sldId id="841" r:id="rId97"/>
    <p:sldId id="840" r:id="rId98"/>
    <p:sldId id="839" r:id="rId99"/>
    <p:sldId id="838" r:id="rId100"/>
    <p:sldId id="837" r:id="rId101"/>
    <p:sldId id="836" r:id="rId102"/>
    <p:sldId id="915" r:id="rId103"/>
    <p:sldId id="835" r:id="rId104"/>
    <p:sldId id="834" r:id="rId105"/>
    <p:sldId id="843" r:id="rId106"/>
    <p:sldId id="867" r:id="rId107"/>
    <p:sldId id="866" r:id="rId108"/>
    <p:sldId id="865" r:id="rId109"/>
    <p:sldId id="864" r:id="rId110"/>
    <p:sldId id="916" r:id="rId111"/>
    <p:sldId id="863" r:id="rId112"/>
    <p:sldId id="862" r:id="rId113"/>
    <p:sldId id="861" r:id="rId114"/>
    <p:sldId id="860" r:id="rId115"/>
    <p:sldId id="859" r:id="rId116"/>
    <p:sldId id="917" r:id="rId117"/>
    <p:sldId id="858" r:id="rId118"/>
    <p:sldId id="857" r:id="rId119"/>
    <p:sldId id="856" r:id="rId120"/>
    <p:sldId id="855" r:id="rId121"/>
    <p:sldId id="854" r:id="rId122"/>
    <p:sldId id="853" r:id="rId123"/>
    <p:sldId id="918" r:id="rId124"/>
    <p:sldId id="852" r:id="rId125"/>
    <p:sldId id="851" r:id="rId126"/>
    <p:sldId id="850" r:id="rId127"/>
    <p:sldId id="919" r:id="rId128"/>
    <p:sldId id="920" r:id="rId129"/>
    <p:sldId id="849" r:id="rId130"/>
    <p:sldId id="848" r:id="rId131"/>
    <p:sldId id="847" r:id="rId132"/>
    <p:sldId id="922" r:id="rId133"/>
    <p:sldId id="921" r:id="rId134"/>
    <p:sldId id="846" r:id="rId135"/>
    <p:sldId id="845" r:id="rId136"/>
    <p:sldId id="844" r:id="rId137"/>
    <p:sldId id="868" r:id="rId138"/>
    <p:sldId id="873" r:id="rId139"/>
    <p:sldId id="882" r:id="rId140"/>
    <p:sldId id="878" r:id="rId141"/>
    <p:sldId id="923" r:id="rId142"/>
    <p:sldId id="881" r:id="rId143"/>
    <p:sldId id="880" r:id="rId144"/>
    <p:sldId id="879" r:id="rId145"/>
    <p:sldId id="875" r:id="rId146"/>
    <p:sldId id="924" r:id="rId147"/>
    <p:sldId id="877" r:id="rId148"/>
    <p:sldId id="876" r:id="rId149"/>
    <p:sldId id="874" r:id="rId150"/>
    <p:sldId id="872" r:id="rId151"/>
    <p:sldId id="926" r:id="rId152"/>
    <p:sldId id="925" r:id="rId153"/>
    <p:sldId id="871" r:id="rId154"/>
    <p:sldId id="870" r:id="rId155"/>
    <p:sldId id="869" r:id="rId156"/>
    <p:sldId id="884" r:id="rId157"/>
    <p:sldId id="886" r:id="rId158"/>
    <p:sldId id="928" r:id="rId159"/>
    <p:sldId id="927" r:id="rId160"/>
    <p:sldId id="895" r:id="rId161"/>
    <p:sldId id="894" r:id="rId162"/>
    <p:sldId id="893" r:id="rId163"/>
    <p:sldId id="929" r:id="rId164"/>
    <p:sldId id="892" r:id="rId165"/>
    <p:sldId id="891" r:id="rId166"/>
    <p:sldId id="930" r:id="rId167"/>
    <p:sldId id="890" r:id="rId168"/>
    <p:sldId id="931" r:id="rId169"/>
    <p:sldId id="889" r:id="rId170"/>
    <p:sldId id="888" r:id="rId171"/>
    <p:sldId id="887" r:id="rId172"/>
    <p:sldId id="885" r:id="rId173"/>
    <p:sldId id="903" r:id="rId174"/>
    <p:sldId id="932" r:id="rId175"/>
    <p:sldId id="904" r:id="rId176"/>
    <p:sldId id="933" r:id="rId177"/>
    <p:sldId id="902" r:id="rId178"/>
    <p:sldId id="905" r:id="rId179"/>
    <p:sldId id="901" r:id="rId180"/>
    <p:sldId id="900" r:id="rId181"/>
    <p:sldId id="934" r:id="rId182"/>
    <p:sldId id="899" r:id="rId183"/>
    <p:sldId id="935" r:id="rId184"/>
    <p:sldId id="898" r:id="rId185"/>
    <p:sldId id="897" r:id="rId186"/>
    <p:sldId id="613" r:id="rId187"/>
    <p:sldId id="614" r:id="rId188"/>
    <p:sldId id="615" r:id="rId189"/>
    <p:sldId id="936" r:id="rId190"/>
    <p:sldId id="617" r:id="rId191"/>
    <p:sldId id="909" r:id="rId192"/>
    <p:sldId id="906" r:id="rId193"/>
    <p:sldId id="910" r:id="rId194"/>
    <p:sldId id="911" r:id="rId195"/>
    <p:sldId id="912" r:id="rId196"/>
    <p:sldId id="913" r:id="rId197"/>
    <p:sldId id="937" r:id="rId198"/>
    <p:sldId id="938" r:id="rId199"/>
    <p:sldId id="939" r:id="rId200"/>
    <p:sldId id="940" r:id="rId201"/>
    <p:sldId id="941" r:id="rId202"/>
    <p:sldId id="305" r:id="rId203"/>
    <p:sldId id="472" r:id="rId204"/>
    <p:sldId id="274" r:id="rId205"/>
    <p:sldId id="275" r:id="rId206"/>
  </p:sldIdLst>
  <p:sldSz cx="12192000" cy="6858000"/>
  <p:notesSz cx="6797675" cy="9926638"/>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AFE0BB5-F71E-4647-9CBF-F5ABF47F81F6}">
          <p14:sldIdLst>
            <p14:sldId id="257"/>
            <p14:sldId id="258"/>
            <p14:sldId id="816"/>
            <p14:sldId id="268"/>
            <p14:sldId id="326"/>
            <p14:sldId id="271"/>
            <p14:sldId id="477"/>
            <p14:sldId id="476"/>
            <p14:sldId id="473"/>
            <p14:sldId id="324"/>
            <p14:sldId id="269"/>
            <p14:sldId id="320"/>
            <p14:sldId id="270"/>
            <p14:sldId id="317"/>
            <p14:sldId id="316"/>
            <p14:sldId id="830"/>
            <p14:sldId id="327"/>
            <p14:sldId id="475"/>
            <p14:sldId id="883"/>
            <p14:sldId id="594"/>
            <p14:sldId id="773"/>
            <p14:sldId id="461"/>
            <p14:sldId id="774"/>
            <p14:sldId id="775"/>
            <p14:sldId id="776"/>
            <p14:sldId id="829"/>
            <p14:sldId id="757"/>
            <p14:sldId id="791"/>
            <p14:sldId id="758"/>
            <p14:sldId id="760"/>
            <p14:sldId id="759"/>
            <p14:sldId id="756"/>
            <p14:sldId id="761"/>
            <p14:sldId id="762"/>
            <p14:sldId id="763"/>
            <p14:sldId id="764"/>
            <p14:sldId id="765"/>
            <p14:sldId id="766"/>
            <p14:sldId id="767"/>
            <p14:sldId id="768"/>
            <p14:sldId id="770"/>
            <p14:sldId id="769"/>
            <p14:sldId id="793"/>
            <p14:sldId id="794"/>
            <p14:sldId id="801"/>
            <p14:sldId id="795"/>
            <p14:sldId id="800"/>
            <p14:sldId id="799"/>
            <p14:sldId id="798"/>
            <p14:sldId id="797"/>
            <p14:sldId id="796"/>
            <p14:sldId id="802"/>
            <p14:sldId id="812"/>
            <p14:sldId id="811"/>
            <p14:sldId id="813"/>
            <p14:sldId id="814"/>
            <p14:sldId id="810"/>
            <p14:sldId id="809"/>
            <p14:sldId id="808"/>
            <p14:sldId id="807"/>
            <p14:sldId id="806"/>
            <p14:sldId id="815"/>
            <p14:sldId id="805"/>
            <p14:sldId id="804"/>
            <p14:sldId id="803"/>
            <p14:sldId id="792"/>
            <p14:sldId id="325"/>
            <p14:sldId id="455"/>
            <p14:sldId id="478"/>
            <p14:sldId id="771"/>
            <p14:sldId id="479"/>
            <p14:sldId id="772"/>
            <p14:sldId id="482"/>
            <p14:sldId id="817"/>
            <p14:sldId id="818"/>
            <p14:sldId id="819"/>
            <p14:sldId id="820"/>
            <p14:sldId id="821"/>
            <p14:sldId id="822"/>
            <p14:sldId id="823"/>
            <p14:sldId id="824"/>
            <p14:sldId id="825"/>
            <p14:sldId id="826"/>
            <p14:sldId id="827"/>
            <p14:sldId id="828"/>
            <p14:sldId id="907"/>
            <p14:sldId id="908"/>
            <p14:sldId id="831"/>
            <p14:sldId id="914"/>
            <p14:sldId id="842"/>
            <p14:sldId id="833"/>
            <p14:sldId id="841"/>
            <p14:sldId id="840"/>
            <p14:sldId id="839"/>
            <p14:sldId id="838"/>
            <p14:sldId id="837"/>
            <p14:sldId id="836"/>
            <p14:sldId id="915"/>
            <p14:sldId id="835"/>
            <p14:sldId id="834"/>
            <p14:sldId id="843"/>
            <p14:sldId id="867"/>
            <p14:sldId id="866"/>
            <p14:sldId id="865"/>
            <p14:sldId id="864"/>
            <p14:sldId id="916"/>
            <p14:sldId id="863"/>
            <p14:sldId id="862"/>
            <p14:sldId id="861"/>
            <p14:sldId id="860"/>
            <p14:sldId id="859"/>
            <p14:sldId id="917"/>
            <p14:sldId id="858"/>
            <p14:sldId id="857"/>
            <p14:sldId id="856"/>
            <p14:sldId id="855"/>
            <p14:sldId id="854"/>
            <p14:sldId id="853"/>
            <p14:sldId id="918"/>
            <p14:sldId id="852"/>
            <p14:sldId id="851"/>
            <p14:sldId id="850"/>
            <p14:sldId id="919"/>
            <p14:sldId id="920"/>
            <p14:sldId id="849"/>
            <p14:sldId id="848"/>
            <p14:sldId id="847"/>
            <p14:sldId id="922"/>
            <p14:sldId id="921"/>
            <p14:sldId id="846"/>
            <p14:sldId id="845"/>
            <p14:sldId id="844"/>
            <p14:sldId id="868"/>
            <p14:sldId id="873"/>
            <p14:sldId id="882"/>
            <p14:sldId id="878"/>
            <p14:sldId id="923"/>
            <p14:sldId id="881"/>
            <p14:sldId id="880"/>
            <p14:sldId id="879"/>
            <p14:sldId id="875"/>
            <p14:sldId id="924"/>
            <p14:sldId id="877"/>
            <p14:sldId id="876"/>
            <p14:sldId id="874"/>
            <p14:sldId id="872"/>
            <p14:sldId id="926"/>
            <p14:sldId id="925"/>
            <p14:sldId id="871"/>
            <p14:sldId id="870"/>
            <p14:sldId id="869"/>
            <p14:sldId id="884"/>
            <p14:sldId id="886"/>
            <p14:sldId id="928"/>
            <p14:sldId id="927"/>
            <p14:sldId id="895"/>
            <p14:sldId id="894"/>
            <p14:sldId id="893"/>
            <p14:sldId id="929"/>
            <p14:sldId id="892"/>
            <p14:sldId id="891"/>
            <p14:sldId id="930"/>
            <p14:sldId id="890"/>
            <p14:sldId id="931"/>
            <p14:sldId id="889"/>
            <p14:sldId id="888"/>
            <p14:sldId id="887"/>
          </p14:sldIdLst>
        </p14:section>
        <p14:section name="Раздел без заголовка" id="{97781CB8-5760-4382-97F7-6F31BE7C6B79}">
          <p14:sldIdLst>
            <p14:sldId id="885"/>
            <p14:sldId id="903"/>
            <p14:sldId id="932"/>
            <p14:sldId id="904"/>
            <p14:sldId id="933"/>
            <p14:sldId id="902"/>
            <p14:sldId id="905"/>
            <p14:sldId id="901"/>
            <p14:sldId id="900"/>
            <p14:sldId id="934"/>
            <p14:sldId id="899"/>
            <p14:sldId id="935"/>
            <p14:sldId id="898"/>
            <p14:sldId id="897"/>
            <p14:sldId id="613"/>
            <p14:sldId id="614"/>
            <p14:sldId id="615"/>
            <p14:sldId id="936"/>
            <p14:sldId id="617"/>
            <p14:sldId id="909"/>
            <p14:sldId id="906"/>
            <p14:sldId id="910"/>
            <p14:sldId id="911"/>
            <p14:sldId id="912"/>
            <p14:sldId id="913"/>
            <p14:sldId id="937"/>
            <p14:sldId id="938"/>
            <p14:sldId id="939"/>
            <p14:sldId id="940"/>
            <p14:sldId id="941"/>
            <p14:sldId id="305"/>
            <p14:sldId id="472"/>
            <p14:sldId id="274"/>
            <p14:sldId id="2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CCCC"/>
    <a:srgbClr val="0072C7"/>
    <a:srgbClr val="FF66CC"/>
    <a:srgbClr val="33CC33"/>
    <a:srgbClr val="000000"/>
    <a:srgbClr val="2C567A"/>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9" autoAdjust="0"/>
    <p:restoredTop sz="69850" autoAdjust="0"/>
  </p:normalViewPr>
  <p:slideViewPr>
    <p:cSldViewPr snapToGrid="0" showGuides="1">
      <p:cViewPr varScale="1">
        <p:scale>
          <a:sx n="80" d="100"/>
          <a:sy n="80" d="100"/>
        </p:scale>
        <p:origin x="1860"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3294" y="6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11"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6" Type="http://schemas.openxmlformats.org/officeDocument/2006/relationships/slide" Target="slides/slide201.xml"/><Relationship Id="rId201" Type="http://schemas.openxmlformats.org/officeDocument/2006/relationships/slide" Target="slides/slide196.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customXml" Target="../customXml/item1.xml"/><Relationship Id="rId6" Type="http://schemas.openxmlformats.org/officeDocument/2006/relationships/slide" Target="slides/slide1.xml"/><Relationship Id="rId212" Type="http://schemas.openxmlformats.org/officeDocument/2006/relationships/tableStyles" Target="tableStyles.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slide" Target="slides/slide197.xml"/><Relationship Id="rId207" Type="http://schemas.openxmlformats.org/officeDocument/2006/relationships/notesMaster" Target="notesMasters/notesMaster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presProps" Target="presProps.xml"/><Relationship Id="rId190" Type="http://schemas.openxmlformats.org/officeDocument/2006/relationships/slide" Target="slides/slide185.xml"/><Relationship Id="rId204" Type="http://schemas.openxmlformats.org/officeDocument/2006/relationships/slide" Target="slides/slide199.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viewProps" Target="viewProps.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ru-RU" sz="1862" b="0" i="0" u="none" strike="noStrike" kern="1200" spc="0" baseline="0" noProof="0">
                <a:solidFill>
                  <a:schemeClr val="tx1">
                    <a:lumMod val="65000"/>
                    <a:lumOff val="35000"/>
                  </a:schemeClr>
                </a:solidFill>
                <a:latin typeface="+mn-lt"/>
                <a:ea typeface="+mn-ea"/>
                <a:cs typeface="+mn-cs"/>
              </a:defRPr>
            </a:pPr>
            <a:r>
              <a:rPr lang="ru-RU" noProof="0" dirty="0" smtClean="0"/>
              <a:t>Доходы/расходы бюджета</a:t>
            </a:r>
          </a:p>
          <a:p>
            <a:pPr>
              <a:defRPr/>
            </a:pPr>
            <a:endParaRPr lang="ru-RU" noProof="0" dirty="0"/>
          </a:p>
        </c:rich>
      </c:tx>
      <c:overlay val="0"/>
      <c:spPr>
        <a:noFill/>
        <a:ln>
          <a:noFill/>
        </a:ln>
        <a:effectLst/>
      </c:spPr>
      <c:txPr>
        <a:bodyPr rot="0" spcFirstLastPara="1" vertOverflow="ellipsis" vert="horz" wrap="square" anchor="ctr" anchorCtr="1"/>
        <a:lstStyle/>
        <a:p>
          <a:pPr>
            <a:defRPr lang="ru-RU" sz="1862" b="0" i="0" u="none" strike="noStrike" kern="1200" spc="0" baseline="0" noProof="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Sheet1!$B$1</c:f>
              <c:strCache>
                <c:ptCount val="1"/>
                <c:pt idx="0">
                  <c:v>доходы</c:v>
                </c:pt>
              </c:strCache>
            </c:strRef>
          </c:tx>
          <c:spPr>
            <a:solidFill>
              <a:schemeClr val="accent1"/>
            </a:solidFill>
            <a:ln>
              <a:noFill/>
            </a:ln>
            <a:effectLst/>
          </c:spPr>
          <c:invertIfNegative val="0"/>
          <c:dLbls>
            <c:dLbl>
              <c:idx val="0"/>
              <c:layout>
                <c:manualLayout>
                  <c:x val="-2.9762476688012848E-2"/>
                  <c:y val="-1.51604048424959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CA-49A0-9D91-8CEB30DCC144}"/>
                </c:ext>
              </c:extLst>
            </c:dLbl>
            <c:spPr>
              <a:noFill/>
              <a:ln>
                <a:noFill/>
              </a:ln>
              <a:effectLst/>
            </c:spPr>
            <c:txPr>
              <a:bodyPr rot="0" spcFirstLastPara="1" vertOverflow="ellipsis" vert="horz" wrap="square" lIns="38100" tIns="19050" rIns="38100" bIns="19050" anchor="ctr" anchorCtr="0">
                <a:spAutoFit/>
              </a:bodyPr>
              <a:lstStyle/>
              <a:p>
                <a:pPr algn="l">
                  <a:defRPr lang="ru-RU" sz="1197" b="0" i="0" u="none" strike="noStrike" kern="1200" baseline="0" noProof="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план 2021</c:v>
                </c:pt>
                <c:pt idx="1">
                  <c:v>отчет 2021</c:v>
                </c:pt>
              </c:strCache>
            </c:strRef>
          </c:cat>
          <c:val>
            <c:numRef>
              <c:f>Sheet1!$B$2:$B$3</c:f>
              <c:numCache>
                <c:formatCode>#\ ##0.0\ _₽</c:formatCode>
                <c:ptCount val="2"/>
                <c:pt idx="0" formatCode="General">
                  <c:v>6220.5</c:v>
                </c:pt>
                <c:pt idx="1">
                  <c:v>6074.1</c:v>
                </c:pt>
              </c:numCache>
            </c:numRef>
          </c:val>
          <c:extLst>
            <c:ext xmlns:c16="http://schemas.microsoft.com/office/drawing/2014/chart" uri="{C3380CC4-5D6E-409C-BE32-E72D297353CC}">
              <c16:uniqueId val="{00000000-7B0A-4379-94CC-B49DB6ADE8B6}"/>
            </c:ext>
          </c:extLst>
        </c:ser>
        <c:ser>
          <c:idx val="1"/>
          <c:order val="1"/>
          <c:tx>
            <c:strRef>
              <c:f>Sheet1!$C$1</c:f>
              <c:strCache>
                <c:ptCount val="1"/>
                <c:pt idx="0">
                  <c:v>расходы</c:v>
                </c:pt>
              </c:strCache>
            </c:strRef>
          </c:tx>
          <c:spPr>
            <a:solidFill>
              <a:schemeClr val="accent2"/>
            </a:solidFill>
            <a:ln>
              <a:noFill/>
            </a:ln>
            <a:effectLst/>
          </c:spPr>
          <c:invertIfNegative val="0"/>
          <c:dLbls>
            <c:dLbl>
              <c:idx val="0"/>
              <c:layout>
                <c:manualLayout>
                  <c:x val="1.3889155787739329E-2"/>
                  <c:y val="-3.11953084221191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B1-4821-982E-395096DC3493}"/>
                </c:ext>
              </c:extLst>
            </c:dLbl>
            <c:dLbl>
              <c:idx val="1"/>
              <c:layout>
                <c:manualLayout>
                  <c:x val="5.9524953376025695E-3"/>
                  <c:y val="-5.6151555159814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DB-4EC5-868B-ED7C8493D0BC}"/>
                </c:ext>
              </c:extLst>
            </c:dLbl>
            <c:spPr>
              <a:noFill/>
              <a:ln>
                <a:noFill/>
              </a:ln>
              <a:effectLst/>
            </c:spPr>
            <c:txPr>
              <a:bodyPr rot="0" spcFirstLastPara="1" vertOverflow="ellipsis" vert="horz" wrap="square" lIns="38100" tIns="19050" rIns="38100" bIns="19050" anchor="ctr" anchorCtr="1">
                <a:spAutoFit/>
              </a:bodyPr>
              <a:lstStyle/>
              <a:p>
                <a:pPr>
                  <a:defRPr lang="ru-RU" sz="1197" b="0" i="0" u="none" strike="noStrike" kern="1200" baseline="0" noProof="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план 2021</c:v>
                </c:pt>
                <c:pt idx="1">
                  <c:v>отчет 2021</c:v>
                </c:pt>
              </c:strCache>
            </c:strRef>
          </c:cat>
          <c:val>
            <c:numRef>
              <c:f>Sheet1!$C$2:$C$3</c:f>
              <c:numCache>
                <c:formatCode>#\ ##0.0\ _₽</c:formatCode>
                <c:ptCount val="2"/>
                <c:pt idx="0">
                  <c:v>6538.2</c:v>
                </c:pt>
                <c:pt idx="1">
                  <c:v>6286.9</c:v>
                </c:pt>
              </c:numCache>
            </c:numRef>
          </c:val>
          <c:extLst>
            <c:ext xmlns:c16="http://schemas.microsoft.com/office/drawing/2014/chart" uri="{C3380CC4-5D6E-409C-BE32-E72D297353CC}">
              <c16:uniqueId val="{00000001-7B0A-4379-94CC-B49DB6ADE8B6}"/>
            </c:ext>
          </c:extLst>
        </c:ser>
        <c:ser>
          <c:idx val="2"/>
          <c:order val="2"/>
          <c:tx>
            <c:strRef>
              <c:f>Sheet1!$D$1</c:f>
              <c:strCache>
                <c:ptCount val="1"/>
                <c:pt idx="0">
                  <c:v>Профицит/дефицит</c:v>
                </c:pt>
              </c:strCache>
            </c:strRef>
          </c:tx>
          <c:spPr>
            <a:solidFill>
              <a:schemeClr val="accent3"/>
            </a:solidFill>
            <a:ln>
              <a:noFill/>
            </a:ln>
            <a:effectLst/>
          </c:spPr>
          <c:invertIfNegative val="0"/>
          <c:cat>
            <c:strRef>
              <c:f>Sheet1!$A$2:$A$3</c:f>
              <c:strCache>
                <c:ptCount val="2"/>
                <c:pt idx="0">
                  <c:v>план 2021</c:v>
                </c:pt>
                <c:pt idx="1">
                  <c:v>отчет 2021</c:v>
                </c:pt>
              </c:strCache>
            </c:strRef>
          </c:cat>
          <c:val>
            <c:numRef>
              <c:f>Sheet1!$D$2:$D$3</c:f>
            </c:numRef>
          </c:val>
          <c:extLst>
            <c:ext xmlns:c16="http://schemas.microsoft.com/office/drawing/2014/chart" uri="{C3380CC4-5D6E-409C-BE32-E72D297353CC}">
              <c16:uniqueId val="{00000002-7B0A-4379-94CC-B49DB6ADE8B6}"/>
            </c:ext>
          </c:extLst>
        </c:ser>
        <c:dLbls>
          <c:showLegendKey val="0"/>
          <c:showVal val="0"/>
          <c:showCatName val="0"/>
          <c:showSerName val="0"/>
          <c:showPercent val="0"/>
          <c:showBubbleSize val="0"/>
        </c:dLbls>
        <c:gapWidth val="219"/>
        <c:overlap val="-27"/>
        <c:axId val="539527672"/>
        <c:axId val="539528064"/>
      </c:barChart>
      <c:catAx>
        <c:axId val="53952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ru-RU" sz="1197" b="0" i="0" u="none" strike="noStrike" kern="1200" baseline="0" noProof="0">
                <a:solidFill>
                  <a:schemeClr val="tx1">
                    <a:lumMod val="65000"/>
                    <a:lumOff val="35000"/>
                  </a:schemeClr>
                </a:solidFill>
                <a:latin typeface="+mn-lt"/>
                <a:ea typeface="+mn-ea"/>
                <a:cs typeface="+mn-cs"/>
              </a:defRPr>
            </a:pPr>
            <a:endParaRPr lang="ru-RU"/>
          </a:p>
        </c:txPr>
        <c:crossAx val="539528064"/>
        <c:crosses val="autoZero"/>
        <c:auto val="1"/>
        <c:lblAlgn val="ctr"/>
        <c:lblOffset val="100"/>
        <c:noMultiLvlLbl val="0"/>
      </c:catAx>
      <c:valAx>
        <c:axId val="53952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ru-RU" sz="1197" b="0" i="0" u="none" strike="noStrike" kern="1200" baseline="0" noProof="0">
                <a:solidFill>
                  <a:schemeClr val="tx1">
                    <a:lumMod val="65000"/>
                    <a:lumOff val="35000"/>
                  </a:schemeClr>
                </a:solidFill>
                <a:latin typeface="+mn-lt"/>
                <a:ea typeface="+mn-ea"/>
                <a:cs typeface="+mn-cs"/>
              </a:defRPr>
            </a:pPr>
            <a:endParaRPr lang="ru-RU"/>
          </a:p>
        </c:txPr>
        <c:crossAx val="539527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ru-RU" sz="1197" b="0" i="0" u="none" strike="noStrike" kern="1200" baseline="0" noProof="0">
              <a:solidFill>
                <a:schemeClr val="tx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ru-RU" noProof="0"/>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ru-RU" sz="1862" b="0" i="0" u="none" strike="noStrike" kern="1200" spc="0" baseline="0" noProof="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Sheet1!$B$1</c:f>
              <c:strCache>
                <c:ptCount val="1"/>
                <c:pt idx="0">
                  <c:v>дефицит/профицит</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ABE8-154A-9681-C6C3C60B7B55}"/>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BE8-154A-9681-C6C3C60B7B55}"/>
              </c:ext>
            </c:extLst>
          </c:dPt>
          <c:dLbls>
            <c:dLbl>
              <c:idx val="0"/>
              <c:layout>
                <c:manualLayout>
                  <c:x val="-6.0869348776079199E-3"/>
                  <c:y val="1.538051521385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E8-154A-9681-C6C3C60B7B55}"/>
                </c:ext>
              </c:extLst>
            </c:dLbl>
            <c:dLbl>
              <c:idx val="1"/>
              <c:layout>
                <c:manualLayout>
                  <c:x val="4.5716285396039683E-2"/>
                  <c:y val="-6.6100156590622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E8-154A-9681-C6C3C60B7B55}"/>
                </c:ext>
              </c:extLst>
            </c:dLbl>
            <c:spPr>
              <a:noFill/>
              <a:ln>
                <a:noFill/>
              </a:ln>
              <a:effectLst/>
            </c:spPr>
            <c:txPr>
              <a:bodyPr rot="0" spcFirstLastPara="1" vertOverflow="ellipsis" vert="horz" wrap="square" lIns="38100" tIns="19050" rIns="38100" bIns="19050" anchor="ctr" anchorCtr="1">
                <a:spAutoFit/>
              </a:bodyPr>
              <a:lstStyle/>
              <a:p>
                <a:pPr>
                  <a:defRPr lang="ru-RU" sz="1197" b="0" i="0" u="none" strike="noStrike" kern="1200" baseline="0" noProof="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план 2021</c:v>
                </c:pt>
                <c:pt idx="1">
                  <c:v>отчет 2021</c:v>
                </c:pt>
              </c:strCache>
            </c:strRef>
          </c:cat>
          <c:val>
            <c:numRef>
              <c:f>Sheet1!$B$2:$B$3</c:f>
              <c:numCache>
                <c:formatCode>General</c:formatCode>
                <c:ptCount val="2"/>
                <c:pt idx="0">
                  <c:v>-317.7</c:v>
                </c:pt>
                <c:pt idx="1">
                  <c:v>-212.9</c:v>
                </c:pt>
              </c:numCache>
            </c:numRef>
          </c:val>
          <c:extLst>
            <c:ext xmlns:c16="http://schemas.microsoft.com/office/drawing/2014/chart" uri="{C3380CC4-5D6E-409C-BE32-E72D297353CC}">
              <c16:uniqueId val="{00000000-E273-484D-BAD2-07E65331090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solidFill>
          <a:schemeClr val="bg1"/>
        </a:solidFill>
        <a:ln>
          <a:solidFill>
            <a:schemeClr val="accent2">
              <a:lumMod val="40000"/>
              <a:lumOff val="60000"/>
            </a:schemeClr>
          </a:solidFill>
        </a:ln>
        <a:effectLst/>
      </c:spPr>
      <c:txPr>
        <a:bodyPr rot="0" spcFirstLastPara="1" vertOverflow="ellipsis" vert="horz" wrap="square" anchor="ctr" anchorCtr="1"/>
        <a:lstStyle/>
        <a:p>
          <a:pPr>
            <a:defRPr lang="ru-RU" sz="1197" b="0" i="0" u="none" strike="noStrike" kern="1200" baseline="0" noProof="0">
              <a:solidFill>
                <a:schemeClr val="tx1">
                  <a:lumMod val="65000"/>
                  <a:lumOff val="35000"/>
                </a:schemeClr>
              </a:solidFill>
              <a:latin typeface="+mn-lt"/>
              <a:ea typeface="+mn-ea"/>
              <a:cs typeface="+mn-cs"/>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ru-RU" noProof="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Сведения о расходах бюджета за 2021 год</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30871184101100119"/>
          <c:y val="7.1891297915099794E-2"/>
          <c:w val="0.46307518043456997"/>
          <c:h val="0.49541577792299063"/>
        </c:manualLayout>
      </c:layout>
      <c:doughnutChart>
        <c:varyColors val="1"/>
        <c:ser>
          <c:idx val="0"/>
          <c:order val="0"/>
          <c:tx>
            <c:strRef>
              <c:f>Лист1!$B$1</c:f>
              <c:strCache>
                <c:ptCount val="1"/>
                <c:pt idx="0">
                  <c:v>План, в млн. рублей</c:v>
                </c:pt>
              </c:strCache>
            </c:strRef>
          </c:tx>
          <c:dPt>
            <c:idx val="0"/>
            <c:bubble3D val="0"/>
            <c:spPr>
              <a:solidFill>
                <a:srgbClr val="00B0F0"/>
              </a:solidFill>
              <a:ln w="19050">
                <a:solidFill>
                  <a:schemeClr val="lt1"/>
                </a:solidFill>
              </a:ln>
              <a:effectLst/>
            </c:spPr>
            <c:extLst>
              <c:ext xmlns:c16="http://schemas.microsoft.com/office/drawing/2014/chart" uri="{C3380CC4-5D6E-409C-BE32-E72D297353CC}">
                <c16:uniqueId val="{00000001-523D-4A72-8F09-034A9005F1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3D-4A72-8F09-034A9005F1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23D-4A72-8F09-034A9005F1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23D-4A72-8F09-034A9005F1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23D-4A72-8F09-034A9005F1D8}"/>
              </c:ext>
            </c:extLst>
          </c:dPt>
          <c:dPt>
            <c:idx val="5"/>
            <c:bubble3D val="0"/>
            <c:spPr>
              <a:solidFill>
                <a:srgbClr val="92D050"/>
              </a:solidFill>
              <a:ln w="19050">
                <a:solidFill>
                  <a:schemeClr val="lt1"/>
                </a:solidFill>
              </a:ln>
              <a:effectLst/>
            </c:spPr>
            <c:extLst>
              <c:ext xmlns:c16="http://schemas.microsoft.com/office/drawing/2014/chart" uri="{C3380CC4-5D6E-409C-BE32-E72D297353CC}">
                <c16:uniqueId val="{0000000B-523D-4A72-8F09-034A9005F1D8}"/>
              </c:ext>
            </c:extLst>
          </c:dPt>
          <c:dPt>
            <c:idx val="6"/>
            <c:bubble3D val="0"/>
            <c:spPr>
              <a:solidFill>
                <a:srgbClr val="FF0000"/>
              </a:solidFill>
              <a:ln w="19050">
                <a:solidFill>
                  <a:schemeClr val="lt1"/>
                </a:solidFill>
              </a:ln>
              <a:effectLst/>
            </c:spPr>
            <c:extLst>
              <c:ext xmlns:c16="http://schemas.microsoft.com/office/drawing/2014/chart" uri="{C3380CC4-5D6E-409C-BE32-E72D297353CC}">
                <c16:uniqueId val="{0000000D-523D-4A72-8F09-034A9005F1D8}"/>
              </c:ext>
            </c:extLst>
          </c:dPt>
          <c:dPt>
            <c:idx val="7"/>
            <c:bubble3D val="0"/>
            <c:spPr>
              <a:solidFill>
                <a:srgbClr val="FF66CC"/>
              </a:solidFill>
              <a:ln w="19050">
                <a:solidFill>
                  <a:schemeClr val="lt1"/>
                </a:solidFill>
              </a:ln>
              <a:effectLst/>
            </c:spPr>
            <c:extLst>
              <c:ext xmlns:c16="http://schemas.microsoft.com/office/drawing/2014/chart" uri="{C3380CC4-5D6E-409C-BE32-E72D297353CC}">
                <c16:uniqueId val="{0000000F-523D-4A72-8F09-034A9005F1D8}"/>
              </c:ext>
            </c:extLst>
          </c:dPt>
          <c:dPt>
            <c:idx val="8"/>
            <c:bubble3D val="0"/>
            <c:spPr>
              <a:solidFill>
                <a:srgbClr val="7030A0"/>
              </a:solidFill>
              <a:ln w="19050">
                <a:solidFill>
                  <a:schemeClr val="lt1"/>
                </a:solidFill>
              </a:ln>
              <a:effectLst/>
            </c:spPr>
            <c:extLst>
              <c:ext xmlns:c16="http://schemas.microsoft.com/office/drawing/2014/chart" uri="{C3380CC4-5D6E-409C-BE32-E72D297353CC}">
                <c16:uniqueId val="{00000011-523D-4A72-8F09-034A9005F1D8}"/>
              </c:ext>
            </c:extLst>
          </c:dPt>
          <c:dLbls>
            <c:delete val="1"/>
          </c:dLbls>
          <c:cat>
            <c:strRef>
              <c:f>Лист1!$A$2:$A$10</c:f>
              <c:strCache>
                <c:ptCount val="9"/>
                <c:pt idx="0">
                  <c:v>Общегосударственные вопросы  - 886,6 млн.руб.</c:v>
                </c:pt>
                <c:pt idx="1">
                  <c:v>Национальная  безопасность и оборона - 64,9 млн.руб.</c:v>
                </c:pt>
                <c:pt idx="2">
                  <c:v>Национальная экономика - 505,3 млн.руб.</c:v>
                </c:pt>
                <c:pt idx="3">
                  <c:v>Жилищно-коммунальное хозяйство - 553,9 млн.руб.</c:v>
                </c:pt>
                <c:pt idx="4">
                  <c:v>Охрана окружающей среды - 39,6 млн.руб.</c:v>
                </c:pt>
                <c:pt idx="5">
                  <c:v>Образование - 3 054,1 млн.руб.</c:v>
                </c:pt>
                <c:pt idx="6">
                  <c:v>Культура и кинематография - 601,1 млн.руб.</c:v>
                </c:pt>
                <c:pt idx="7">
                  <c:v>Социальная политика - 177,6 млн.руб.</c:v>
                </c:pt>
                <c:pt idx="8">
                  <c:v>Физическая культура и спорт - 403,8 млн.руб.</c:v>
                </c:pt>
              </c:strCache>
            </c:strRef>
          </c:cat>
          <c:val>
            <c:numRef>
              <c:f>Лист1!$B$2:$B$10</c:f>
              <c:numCache>
                <c:formatCode>#\ ##0.0</c:formatCode>
                <c:ptCount val="9"/>
                <c:pt idx="0">
                  <c:v>886.6</c:v>
                </c:pt>
                <c:pt idx="1">
                  <c:v>64.900000000000006</c:v>
                </c:pt>
                <c:pt idx="2">
                  <c:v>505.3</c:v>
                </c:pt>
                <c:pt idx="3">
                  <c:v>553.9</c:v>
                </c:pt>
                <c:pt idx="4">
                  <c:v>39.6</c:v>
                </c:pt>
                <c:pt idx="5">
                  <c:v>3054.1</c:v>
                </c:pt>
                <c:pt idx="6">
                  <c:v>601.1</c:v>
                </c:pt>
                <c:pt idx="7">
                  <c:v>177.6</c:v>
                </c:pt>
                <c:pt idx="8">
                  <c:v>403.8</c:v>
                </c:pt>
              </c:numCache>
            </c:numRef>
          </c:val>
          <c:extLst>
            <c:ext xmlns:c16="http://schemas.microsoft.com/office/drawing/2014/chart" uri="{C3380CC4-5D6E-409C-BE32-E72D297353CC}">
              <c16:uniqueId val="{00000018-523D-4A72-8F09-034A9005F1D8}"/>
            </c:ext>
          </c:extLst>
        </c:ser>
        <c:dLbls>
          <c:showLegendKey val="0"/>
          <c:showVal val="1"/>
          <c:showCatName val="0"/>
          <c:showSerName val="0"/>
          <c:showPercent val="0"/>
          <c:showBubbleSize val="0"/>
          <c:showLeaderLines val="1"/>
        </c:dLbls>
        <c:firstSliceAng val="0"/>
        <c:holeSize val="75"/>
      </c:doughnutChart>
      <c:spPr>
        <a:noFill/>
        <a:ln w="25400">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8.4617586466049513E-2"/>
          <c:y val="0.56716590429925895"/>
          <c:w val="0.8764056996188907"/>
          <c:h val="0.384893877234476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a:glow rad="127000">
        <a:schemeClr val="bg1"/>
      </a:glow>
    </a:effectLst>
  </c:spPr>
  <c:txPr>
    <a:bodyPr/>
    <a:lstStyle/>
    <a:p>
      <a:pPr>
        <a:defRPr/>
      </a:pPr>
      <a:endParaRPr lang="ru-RU"/>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650508400706172"/>
          <c:y val="1.7067532793717897E-2"/>
          <c:w val="0.82430185720665139"/>
          <c:h val="0.86219815556864476"/>
        </c:manualLayout>
      </c:layout>
      <c:bar3DChart>
        <c:barDir val="col"/>
        <c:grouping val="clustered"/>
        <c:varyColors val="1"/>
        <c:ser>
          <c:idx val="2"/>
          <c:order val="0"/>
          <c:tx>
            <c:strRef>
              <c:f>Sheet1!$A$4</c:f>
              <c:strCache>
                <c:ptCount val="1"/>
                <c:pt idx="0">
                  <c:v>тыс.рублей</c:v>
                </c:pt>
              </c:strCache>
            </c:strRef>
          </c:tx>
          <c:spPr>
            <a:pattFill prst="trellis">
              <a:fgClr>
                <a:srgbClr val="FF33CC"/>
              </a:fgClr>
              <a:bgClr>
                <a:schemeClr val="bg1"/>
              </a:bgClr>
            </a:pattFill>
          </c:spPr>
          <c:invertIfNegative val="0"/>
          <c:dPt>
            <c:idx val="0"/>
            <c:invertIfNegative val="0"/>
            <c:bubble3D val="0"/>
            <c:extLst>
              <c:ext xmlns:c16="http://schemas.microsoft.com/office/drawing/2014/chart" uri="{C3380CC4-5D6E-409C-BE32-E72D297353CC}">
                <c16:uniqueId val="{00000000-7062-4429-80C0-8996916A9CED}"/>
              </c:ext>
            </c:extLst>
          </c:dPt>
          <c:dPt>
            <c:idx val="1"/>
            <c:invertIfNegative val="0"/>
            <c:bubble3D val="0"/>
            <c:extLst>
              <c:ext xmlns:c16="http://schemas.microsoft.com/office/drawing/2014/chart" uri="{C3380CC4-5D6E-409C-BE32-E72D297353CC}">
                <c16:uniqueId val="{00000001-7062-4429-80C0-8996916A9CED}"/>
              </c:ext>
            </c:extLst>
          </c:dPt>
          <c:dPt>
            <c:idx val="2"/>
            <c:invertIfNegative val="0"/>
            <c:bubble3D val="0"/>
            <c:extLst>
              <c:ext xmlns:c16="http://schemas.microsoft.com/office/drawing/2014/chart" uri="{C3380CC4-5D6E-409C-BE32-E72D297353CC}">
                <c16:uniqueId val="{00000002-7062-4429-80C0-8996916A9CED}"/>
              </c:ext>
            </c:extLst>
          </c:dPt>
          <c:dPt>
            <c:idx val="3"/>
            <c:invertIfNegative val="0"/>
            <c:bubble3D val="0"/>
            <c:extLst>
              <c:ext xmlns:c16="http://schemas.microsoft.com/office/drawing/2014/chart" uri="{C3380CC4-5D6E-409C-BE32-E72D297353CC}">
                <c16:uniqueId val="{00000003-7062-4429-80C0-8996916A9CED}"/>
              </c:ext>
            </c:extLst>
          </c:dPt>
          <c:dLbls>
            <c:dLbl>
              <c:idx val="0"/>
              <c:layout>
                <c:manualLayout>
                  <c:x val="2.3360166120921344E-2"/>
                  <c:y val="-3.6205747254136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62-4429-80C0-8996916A9CED}"/>
                </c:ext>
              </c:extLst>
            </c:dLbl>
            <c:dLbl>
              <c:idx val="1"/>
              <c:layout>
                <c:manualLayout>
                  <c:x val="3.2926783197203928E-2"/>
                  <c:y val="-3.0704921675369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62-4429-80C0-8996916A9CED}"/>
                </c:ext>
              </c:extLst>
            </c:dLbl>
            <c:dLbl>
              <c:idx val="2"/>
              <c:layout>
                <c:manualLayout>
                  <c:x val="-5.7822829254375353E-2"/>
                  <c:y val="-1.1357539841954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62-4429-80C0-8996916A9CED}"/>
                </c:ext>
              </c:extLst>
            </c:dLbl>
            <c:dLbl>
              <c:idx val="3"/>
              <c:layout>
                <c:manualLayout>
                  <c:x val="2.101416477498309E-2"/>
                  <c:y val="-4.81537063485183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62-4429-80C0-8996916A9CED}"/>
                </c:ext>
              </c:extLst>
            </c:dLbl>
            <c:spPr>
              <a:noFill/>
              <a:ln w="18627">
                <a:noFill/>
              </a:ln>
            </c:spPr>
            <c:txPr>
              <a:bodyPr wrap="square" lIns="38100" tIns="19050" rIns="38100" bIns="19050" anchor="ctr">
                <a:spAutoFit/>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Национальный проект "Культура"</c:v>
                </c:pt>
                <c:pt idx="1">
                  <c:v>Национальный проект "Образование"</c:v>
                </c:pt>
                <c:pt idx="2">
                  <c:v>Национальный проект "Жилье и городская среда"</c:v>
                </c:pt>
                <c:pt idx="3">
                  <c:v>Национальный проект "Демография"</c:v>
                </c:pt>
              </c:strCache>
            </c:strRef>
          </c:cat>
          <c:val>
            <c:numRef>
              <c:f>Sheet1!$B$4:$E$4</c:f>
              <c:numCache>
                <c:formatCode>#\ ##0.0</c:formatCode>
                <c:ptCount val="4"/>
                <c:pt idx="0">
                  <c:v>41503.4</c:v>
                </c:pt>
                <c:pt idx="1">
                  <c:v>28842.6</c:v>
                </c:pt>
                <c:pt idx="2">
                  <c:v>94300.1</c:v>
                </c:pt>
                <c:pt idx="3">
                  <c:v>8000</c:v>
                </c:pt>
              </c:numCache>
            </c:numRef>
          </c:val>
          <c:extLst>
            <c:ext xmlns:c16="http://schemas.microsoft.com/office/drawing/2014/chart" uri="{C3380CC4-5D6E-409C-BE32-E72D297353CC}">
              <c16:uniqueId val="{00000004-7062-4429-80C0-8996916A9CED}"/>
            </c:ext>
          </c:extLst>
        </c:ser>
        <c:dLbls>
          <c:showLegendKey val="0"/>
          <c:showVal val="0"/>
          <c:showCatName val="0"/>
          <c:showSerName val="0"/>
          <c:showPercent val="0"/>
          <c:showBubbleSize val="0"/>
        </c:dLbls>
        <c:gapWidth val="150"/>
        <c:gapDepth val="0"/>
        <c:shape val="box"/>
        <c:axId val="570386720"/>
        <c:axId val="570387896"/>
        <c:axId val="0"/>
      </c:bar3DChart>
      <c:catAx>
        <c:axId val="570386720"/>
        <c:scaling>
          <c:orientation val="minMax"/>
        </c:scaling>
        <c:delete val="0"/>
        <c:axPos val="b"/>
        <c:numFmt formatCode="_-* #\ ##0.0\ _₽_-;\-* #\ ##0.0\ _₽_-;_-* &quot;-&quot;?\ _₽_-;_-@_-" sourceLinked="0"/>
        <c:majorTickMark val="out"/>
        <c:minorTickMark val="none"/>
        <c:tickLblPos val="low"/>
        <c:spPr>
          <a:ln w="2328">
            <a:solidFill>
              <a:schemeClr val="tx1"/>
            </a:solidFill>
            <a:prstDash val="solid"/>
          </a:ln>
        </c:spPr>
        <c:txPr>
          <a:bodyPr rot="0" vert="horz" anchor="b" anchorCtr="0"/>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ru-RU"/>
          </a:p>
        </c:txPr>
        <c:crossAx val="570387896"/>
        <c:crosses val="autoZero"/>
        <c:auto val="1"/>
        <c:lblAlgn val="ctr"/>
        <c:lblOffset val="20"/>
        <c:tickMarkSkip val="1"/>
        <c:noMultiLvlLbl val="0"/>
      </c:catAx>
      <c:valAx>
        <c:axId val="570387896"/>
        <c:scaling>
          <c:orientation val="minMax"/>
          <c:min val="0"/>
        </c:scaling>
        <c:delete val="0"/>
        <c:axPos val="l"/>
        <c:majorGridlines>
          <c:spPr>
            <a:ln w="2328">
              <a:solidFill>
                <a:schemeClr val="tx1"/>
              </a:solidFill>
              <a:prstDash val="solid"/>
            </a:ln>
          </c:spPr>
        </c:majorGridlines>
        <c:numFmt formatCode="#\ ##0.0" sourceLinked="1"/>
        <c:majorTickMark val="out"/>
        <c:minorTickMark val="none"/>
        <c:tickLblPos val="nextTo"/>
        <c:spPr>
          <a:ln w="2328">
            <a:solidFill>
              <a:schemeClr val="tx1"/>
            </a:solidFill>
            <a:prstDash val="solid"/>
          </a:ln>
        </c:spPr>
        <c:txPr>
          <a:bodyPr rot="0" vert="horz"/>
          <a:lstStyle/>
          <a:p>
            <a:pPr>
              <a:defRPr sz="1320" b="1" i="0" u="none" strike="noStrike" baseline="0">
                <a:solidFill>
                  <a:schemeClr val="tx1"/>
                </a:solidFill>
                <a:latin typeface="Arial"/>
                <a:ea typeface="Arial"/>
                <a:cs typeface="Arial"/>
              </a:defRPr>
            </a:pPr>
            <a:endParaRPr lang="ru-RU"/>
          </a:p>
        </c:txPr>
        <c:crossAx val="570386720"/>
        <c:crosses val="autoZero"/>
        <c:crossBetween val="between"/>
        <c:minorUnit val="198.93100000000001"/>
      </c:valAx>
      <c:spPr>
        <a:noFill/>
        <a:ln w="25363">
          <a:noFill/>
        </a:ln>
      </c:spPr>
    </c:plotArea>
    <c:plotVisOnly val="1"/>
    <c:dispBlanksAs val="gap"/>
    <c:showDLblsOverMax val="0"/>
  </c:chart>
  <c:spPr>
    <a:noFill/>
    <a:ln>
      <a:noFill/>
    </a:ln>
  </c:spPr>
  <c:txPr>
    <a:bodyPr/>
    <a:lstStyle/>
    <a:p>
      <a:pPr>
        <a:defRPr sz="1320" b="1" i="0" u="none" strike="noStrike" baseline="0">
          <a:solidFill>
            <a:schemeClr val="tx1"/>
          </a:solidFill>
          <a:latin typeface="Arial"/>
          <a:ea typeface="Arial"/>
          <a:cs typeface="Arial"/>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4" Type="http://schemas.openxmlformats.org/officeDocument/2006/relationships/image" Target="../media/image2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 Id="rId4" Type="http://schemas.openxmlformats.org/officeDocument/2006/relationships/image" Target="../media/image2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14F26-409B-41A3-B7AB-68C969181D0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95534E4F-4ABF-4FBA-A543-C096682A951D}">
      <dgm:prSet custT="1"/>
      <dgm:spPr/>
      <dgm:t>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обязательное опубликование </a:t>
          </a:r>
        </a:p>
        <a:p>
          <a:pPr algn="r"/>
          <a:r>
            <a:rPr lang="ru-RU" sz="1800" dirty="0" smtClean="0">
              <a:solidFill>
                <a:schemeClr val="tx1"/>
              </a:solidFill>
              <a:latin typeface="Times New Roman" panose="02020603050405020304" pitchFamily="18" charset="0"/>
              <a:cs typeface="Times New Roman" panose="02020603050405020304" pitchFamily="18" charset="0"/>
            </a:rPr>
            <a:t>в средствах массовой информации (СМИ) </a:t>
          </a:r>
        </a:p>
        <a:p>
          <a:pPr algn="r"/>
          <a:r>
            <a:rPr lang="ru-RU" sz="1800" dirty="0" smtClean="0">
              <a:solidFill>
                <a:schemeClr val="tx1"/>
              </a:solidFill>
              <a:latin typeface="Times New Roman" panose="02020603050405020304" pitchFamily="18" charset="0"/>
              <a:cs typeface="Times New Roman" panose="02020603050405020304" pitchFamily="18" charset="0"/>
            </a:rPr>
            <a:t>утвержденных бюджетов и отчетов об их исполнении</a:t>
          </a:r>
          <a:endParaRPr lang="ru-RU" sz="1800" dirty="0">
            <a:solidFill>
              <a:schemeClr val="tx1"/>
            </a:solidFill>
            <a:latin typeface="Times New Roman" panose="02020603050405020304" pitchFamily="18" charset="0"/>
            <a:cs typeface="Times New Roman" panose="02020603050405020304" pitchFamily="18" charset="0"/>
          </a:endParaRPr>
        </a:p>
      </dgm:t>
    </dgm:pt>
    <dgm:pt modelId="{0DC92E6C-979D-4C22-83BE-8627567AA2D0}" type="parTrans" cxnId="{98940814-505F-4752-AF59-92E195284CB0}">
      <dgm:prSet/>
      <dgm:spPr/>
      <dgm:t>
        <a:bodyPr/>
        <a:lstStyle/>
        <a:p>
          <a:endParaRPr lang="ru-RU"/>
        </a:p>
      </dgm:t>
    </dgm:pt>
    <dgm:pt modelId="{3429FD64-3677-4430-90B1-36CD7132E0A0}" type="sibTrans" cxnId="{98940814-505F-4752-AF59-92E195284CB0}">
      <dgm:prSet/>
      <dgm:spPr/>
      <dgm:t>
        <a:bodyPr/>
        <a:lstStyle/>
        <a:p>
          <a:endParaRPr lang="ru-RU"/>
        </a:p>
      </dgm:t>
    </dgm:pt>
    <dgm:pt modelId="{1144C981-A8B1-454C-9E1F-65A5861EF973}">
      <dgm:prSet custT="1"/>
      <dgm:spPr/>
      <dgm:t>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Обязательную открытость для общества и СМИ </a:t>
          </a:r>
        </a:p>
        <a:p>
          <a:pPr algn="r"/>
          <a:r>
            <a:rPr lang="ru-RU" sz="1800" dirty="0" smtClean="0">
              <a:solidFill>
                <a:schemeClr val="tx1"/>
              </a:solidFill>
              <a:latin typeface="Times New Roman" panose="02020603050405020304" pitchFamily="18" charset="0"/>
              <a:cs typeface="Times New Roman" panose="02020603050405020304" pitchFamily="18" charset="0"/>
            </a:rPr>
            <a:t>проектов бюджетов, процедур рассмотрения </a:t>
          </a:r>
        </a:p>
        <a:p>
          <a:pPr algn="r"/>
          <a:r>
            <a:rPr lang="ru-RU" sz="1800" dirty="0" smtClean="0">
              <a:solidFill>
                <a:schemeClr val="tx1"/>
              </a:solidFill>
              <a:latin typeface="Times New Roman" panose="02020603050405020304" pitchFamily="18" charset="0"/>
              <a:cs typeface="Times New Roman" panose="02020603050405020304" pitchFamily="18" charset="0"/>
            </a:rPr>
            <a:t>и принятия по проектам бюджетов</a:t>
          </a:r>
          <a:endParaRPr lang="ru-RU" sz="1800" dirty="0">
            <a:solidFill>
              <a:schemeClr val="tx1"/>
            </a:solidFill>
            <a:latin typeface="Times New Roman" panose="02020603050405020304" pitchFamily="18" charset="0"/>
            <a:cs typeface="Times New Roman" panose="02020603050405020304" pitchFamily="18" charset="0"/>
          </a:endParaRPr>
        </a:p>
      </dgm:t>
    </dgm:pt>
    <dgm:pt modelId="{94FBA7C7-1EE2-4D84-9A6C-06E8D1ECB8B1}" type="parTrans" cxnId="{F99B6F5F-0D55-40DF-9DDB-5038795A49E9}">
      <dgm:prSet/>
      <dgm:spPr/>
      <dgm:t>
        <a:bodyPr/>
        <a:lstStyle/>
        <a:p>
          <a:endParaRPr lang="ru-RU"/>
        </a:p>
      </dgm:t>
    </dgm:pt>
    <dgm:pt modelId="{6DD497E2-40BF-4937-A9D4-962BD1BBAD57}" type="sibTrans" cxnId="{F99B6F5F-0D55-40DF-9DDB-5038795A49E9}">
      <dgm:prSet/>
      <dgm:spPr/>
      <dgm:t>
        <a:bodyPr/>
        <a:lstStyle/>
        <a:p>
          <a:endParaRPr lang="ru-RU"/>
        </a:p>
      </dgm:t>
    </dgm:pt>
    <dgm:pt modelId="{E70794A7-1D61-4E8E-9BD4-1A2C9C343CEA}">
      <dgm:prSet custT="1"/>
      <dgm:spPr/>
      <dgm:t>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Обеспечение доступа к информации, </a:t>
          </a:r>
        </a:p>
        <a:p>
          <a:pPr algn="r"/>
          <a:r>
            <a:rPr lang="ru-RU" sz="1800" dirty="0" smtClean="0">
              <a:solidFill>
                <a:schemeClr val="tx1"/>
              </a:solidFill>
              <a:latin typeface="Times New Roman" panose="02020603050405020304" pitchFamily="18" charset="0"/>
              <a:cs typeface="Times New Roman" panose="02020603050405020304" pitchFamily="18" charset="0"/>
            </a:rPr>
            <a:t>размещенной в "Интернет</a:t>
          </a:r>
          <a:r>
            <a:rPr lang="ru-RU" sz="1800" dirty="0" smtClean="0">
              <a:solidFill>
                <a:schemeClr val="tx1"/>
              </a:solidFill>
            </a:rPr>
            <a:t>"</a:t>
          </a:r>
          <a:endParaRPr lang="ru-RU" sz="1800" dirty="0">
            <a:solidFill>
              <a:schemeClr val="tx1"/>
            </a:solidFill>
          </a:endParaRPr>
        </a:p>
      </dgm:t>
    </dgm:pt>
    <dgm:pt modelId="{E1900243-9F0F-4DCA-8450-2E50D445478C}" type="parTrans" cxnId="{858401C6-8263-4AF4-A37E-FDB89FCD9596}">
      <dgm:prSet/>
      <dgm:spPr/>
      <dgm:t>
        <a:bodyPr/>
        <a:lstStyle/>
        <a:p>
          <a:endParaRPr lang="ru-RU"/>
        </a:p>
      </dgm:t>
    </dgm:pt>
    <dgm:pt modelId="{2A606A66-C176-42D0-B7B8-3042B7B0556D}" type="sibTrans" cxnId="{858401C6-8263-4AF4-A37E-FDB89FCD9596}">
      <dgm:prSet/>
      <dgm:spPr/>
      <dgm:t>
        <a:bodyPr/>
        <a:lstStyle/>
        <a:p>
          <a:endParaRPr lang="ru-RU"/>
        </a:p>
      </dgm:t>
    </dgm:pt>
    <dgm:pt modelId="{37150B7B-E3AE-433B-ADB9-F18BDC73EB09}">
      <dgm:prSet custT="1"/>
      <dgm:spPr/>
      <dgm:t>
        <a:bodyPr/>
        <a:lstStyle/>
        <a:p>
          <a:pPr algn="r"/>
          <a:r>
            <a:rPr lang="ru-RU" sz="1800" dirty="0" smtClean="0">
              <a:solidFill>
                <a:schemeClr val="tx1"/>
              </a:solidFill>
              <a:latin typeface="Times New Roman" panose="02020603050405020304" pitchFamily="18" charset="0"/>
              <a:cs typeface="Times New Roman" panose="02020603050405020304" pitchFamily="18" charset="0"/>
            </a:rPr>
            <a:t>Стабильность и (или) преемственность </a:t>
          </a:r>
        </a:p>
        <a:p>
          <a:pPr algn="r"/>
          <a:r>
            <a:rPr lang="ru-RU" sz="1800" dirty="0" smtClean="0">
              <a:solidFill>
                <a:schemeClr val="tx1"/>
              </a:solidFill>
              <a:latin typeface="Times New Roman" panose="02020603050405020304" pitchFamily="18" charset="0"/>
              <a:cs typeface="Times New Roman" panose="02020603050405020304" pitchFamily="18" charset="0"/>
            </a:rPr>
            <a:t>бюджетной классификации Российской Федерации, </a:t>
          </a:r>
        </a:p>
        <a:p>
          <a:pPr algn="r"/>
          <a:r>
            <a:rPr lang="ru-RU" sz="1800" dirty="0" smtClean="0">
              <a:solidFill>
                <a:schemeClr val="tx1"/>
              </a:solidFill>
              <a:latin typeface="Times New Roman" panose="02020603050405020304" pitchFamily="18" charset="0"/>
              <a:cs typeface="Times New Roman" panose="02020603050405020304" pitchFamily="18" charset="0"/>
            </a:rPr>
            <a:t>а также обеспечение сопоставимости показателей бюджета</a:t>
          </a:r>
          <a:endParaRPr lang="ru-RU" sz="1800" dirty="0">
            <a:solidFill>
              <a:schemeClr val="tx1"/>
            </a:solidFill>
            <a:latin typeface="Times New Roman" panose="02020603050405020304" pitchFamily="18" charset="0"/>
            <a:cs typeface="Times New Roman" panose="02020603050405020304" pitchFamily="18" charset="0"/>
          </a:endParaRPr>
        </a:p>
      </dgm:t>
    </dgm:pt>
    <dgm:pt modelId="{DF2F3653-842A-4A44-8DEA-052ECF5EE91E}" type="parTrans" cxnId="{3A71B488-2D5D-4920-8AF4-1E397FE098FA}">
      <dgm:prSet/>
      <dgm:spPr/>
      <dgm:t>
        <a:bodyPr/>
        <a:lstStyle/>
        <a:p>
          <a:endParaRPr lang="ru-RU"/>
        </a:p>
      </dgm:t>
    </dgm:pt>
    <dgm:pt modelId="{576BC460-F408-4A46-ADB8-79D20729CC09}" type="sibTrans" cxnId="{3A71B488-2D5D-4920-8AF4-1E397FE098FA}">
      <dgm:prSet/>
      <dgm:spPr/>
      <dgm:t>
        <a:bodyPr/>
        <a:lstStyle/>
        <a:p>
          <a:endParaRPr lang="ru-RU"/>
        </a:p>
      </dgm:t>
    </dgm:pt>
    <dgm:pt modelId="{DA19A732-48DF-4131-BE86-FAB3872BBB89}" type="pres">
      <dgm:prSet presAssocID="{B5714F26-409B-41A3-B7AB-68C969181D01}" presName="linearFlow" presStyleCnt="0">
        <dgm:presLayoutVars>
          <dgm:dir/>
          <dgm:resizeHandles val="exact"/>
        </dgm:presLayoutVars>
      </dgm:prSet>
      <dgm:spPr/>
      <dgm:t>
        <a:bodyPr/>
        <a:lstStyle/>
        <a:p>
          <a:endParaRPr lang="ru-RU"/>
        </a:p>
      </dgm:t>
    </dgm:pt>
    <dgm:pt modelId="{46F2BB34-3948-44AA-97AC-21F27D7B8E04}" type="pres">
      <dgm:prSet presAssocID="{E70794A7-1D61-4E8E-9BD4-1A2C9C343CEA}" presName="composite" presStyleCnt="0"/>
      <dgm:spPr/>
    </dgm:pt>
    <dgm:pt modelId="{4CC09B15-13F4-4872-9298-AF40CADF37E5}" type="pres">
      <dgm:prSet presAssocID="{E70794A7-1D61-4E8E-9BD4-1A2C9C343CE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E868A5B2-B2C7-4036-9DD3-A802519E14A2}" type="pres">
      <dgm:prSet presAssocID="{E70794A7-1D61-4E8E-9BD4-1A2C9C343CEA}" presName="txShp" presStyleLbl="node1" presStyleIdx="0" presStyleCnt="4" custScaleX="122508">
        <dgm:presLayoutVars>
          <dgm:bulletEnabled val="1"/>
        </dgm:presLayoutVars>
      </dgm:prSet>
      <dgm:spPr/>
      <dgm:t>
        <a:bodyPr/>
        <a:lstStyle/>
        <a:p>
          <a:endParaRPr lang="ru-RU"/>
        </a:p>
      </dgm:t>
    </dgm:pt>
    <dgm:pt modelId="{0FB3C1DD-0826-42CA-B16B-CC994F392501}" type="pres">
      <dgm:prSet presAssocID="{2A606A66-C176-42D0-B7B8-3042B7B0556D}" presName="spacing" presStyleCnt="0"/>
      <dgm:spPr/>
    </dgm:pt>
    <dgm:pt modelId="{3788F6ED-025D-4DC0-985A-4C73B39CB863}" type="pres">
      <dgm:prSet presAssocID="{1144C981-A8B1-454C-9E1F-65A5861EF973}" presName="composite" presStyleCnt="0"/>
      <dgm:spPr/>
    </dgm:pt>
    <dgm:pt modelId="{D4B96984-A62B-4B13-AF29-4B927507B039}" type="pres">
      <dgm:prSet presAssocID="{1144C981-A8B1-454C-9E1F-65A5861EF973}"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D2B03F28-49C0-416C-AA8C-29ADE3E574A4}" type="pres">
      <dgm:prSet presAssocID="{1144C981-A8B1-454C-9E1F-65A5861EF973}" presName="txShp" presStyleLbl="node1" presStyleIdx="1" presStyleCnt="4" custScaleX="127814">
        <dgm:presLayoutVars>
          <dgm:bulletEnabled val="1"/>
        </dgm:presLayoutVars>
      </dgm:prSet>
      <dgm:spPr/>
      <dgm:t>
        <a:bodyPr/>
        <a:lstStyle/>
        <a:p>
          <a:endParaRPr lang="ru-RU"/>
        </a:p>
      </dgm:t>
    </dgm:pt>
    <dgm:pt modelId="{DBE7E47D-560C-4DDB-9DE3-DDF61F1E9F76}" type="pres">
      <dgm:prSet presAssocID="{6DD497E2-40BF-4937-A9D4-962BD1BBAD57}" presName="spacing" presStyleCnt="0"/>
      <dgm:spPr/>
    </dgm:pt>
    <dgm:pt modelId="{B4DAE519-B865-46BF-9184-E0503F741530}" type="pres">
      <dgm:prSet presAssocID="{95534E4F-4ABF-4FBA-A543-C096682A951D}" presName="composite" presStyleCnt="0"/>
      <dgm:spPr/>
    </dgm:pt>
    <dgm:pt modelId="{F1F18480-835C-467A-9732-4C500B3A387A}" type="pres">
      <dgm:prSet presAssocID="{95534E4F-4ABF-4FBA-A543-C096682A951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 modelId="{A9704507-5AA8-4DB9-B766-43F361ADAFEA}" type="pres">
      <dgm:prSet presAssocID="{95534E4F-4ABF-4FBA-A543-C096682A951D}" presName="txShp" presStyleLbl="node1" presStyleIdx="2" presStyleCnt="4" custScaleX="125161">
        <dgm:presLayoutVars>
          <dgm:bulletEnabled val="1"/>
        </dgm:presLayoutVars>
      </dgm:prSet>
      <dgm:spPr/>
      <dgm:t>
        <a:bodyPr/>
        <a:lstStyle/>
        <a:p>
          <a:endParaRPr lang="ru-RU"/>
        </a:p>
      </dgm:t>
    </dgm:pt>
    <dgm:pt modelId="{4FE69599-D636-4950-BC24-8E6016215FF4}" type="pres">
      <dgm:prSet presAssocID="{3429FD64-3677-4430-90B1-36CD7132E0A0}" presName="spacing" presStyleCnt="0"/>
      <dgm:spPr/>
    </dgm:pt>
    <dgm:pt modelId="{F0999A55-DF6C-43AA-A0FB-10CFD0E34578}" type="pres">
      <dgm:prSet presAssocID="{37150B7B-E3AE-433B-ADB9-F18BDC73EB09}" presName="composite" presStyleCnt="0"/>
      <dgm:spPr/>
    </dgm:pt>
    <dgm:pt modelId="{35BE88BC-C434-459A-B3A9-7A5BAF8AA44D}" type="pres">
      <dgm:prSet presAssocID="{37150B7B-E3AE-433B-ADB9-F18BDC73EB09}"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dgm:spPr>
    </dgm:pt>
    <dgm:pt modelId="{EAAFF729-DEE6-4240-85BD-9DFBB208A46D}" type="pres">
      <dgm:prSet presAssocID="{37150B7B-E3AE-433B-ADB9-F18BDC73EB09}" presName="txShp" presStyleLbl="node1" presStyleIdx="3" presStyleCnt="4" custScaleX="121433">
        <dgm:presLayoutVars>
          <dgm:bulletEnabled val="1"/>
        </dgm:presLayoutVars>
      </dgm:prSet>
      <dgm:spPr/>
      <dgm:t>
        <a:bodyPr/>
        <a:lstStyle/>
        <a:p>
          <a:endParaRPr lang="ru-RU"/>
        </a:p>
      </dgm:t>
    </dgm:pt>
  </dgm:ptLst>
  <dgm:cxnLst>
    <dgm:cxn modelId="{858401C6-8263-4AF4-A37E-FDB89FCD9596}" srcId="{B5714F26-409B-41A3-B7AB-68C969181D01}" destId="{E70794A7-1D61-4E8E-9BD4-1A2C9C343CEA}" srcOrd="0" destOrd="0" parTransId="{E1900243-9F0F-4DCA-8450-2E50D445478C}" sibTransId="{2A606A66-C176-42D0-B7B8-3042B7B0556D}"/>
    <dgm:cxn modelId="{F99B6F5F-0D55-40DF-9DDB-5038795A49E9}" srcId="{B5714F26-409B-41A3-B7AB-68C969181D01}" destId="{1144C981-A8B1-454C-9E1F-65A5861EF973}" srcOrd="1" destOrd="0" parTransId="{94FBA7C7-1EE2-4D84-9A6C-06E8D1ECB8B1}" sibTransId="{6DD497E2-40BF-4937-A9D4-962BD1BBAD57}"/>
    <dgm:cxn modelId="{B84EBB2C-FBE4-4851-8531-BF266C409D4B}" type="presOf" srcId="{95534E4F-4ABF-4FBA-A543-C096682A951D}" destId="{A9704507-5AA8-4DB9-B766-43F361ADAFEA}" srcOrd="0" destOrd="0" presId="urn:microsoft.com/office/officeart/2005/8/layout/vList3"/>
    <dgm:cxn modelId="{3A71B488-2D5D-4920-8AF4-1E397FE098FA}" srcId="{B5714F26-409B-41A3-B7AB-68C969181D01}" destId="{37150B7B-E3AE-433B-ADB9-F18BDC73EB09}" srcOrd="3" destOrd="0" parTransId="{DF2F3653-842A-4A44-8DEA-052ECF5EE91E}" sibTransId="{576BC460-F408-4A46-ADB8-79D20729CC09}"/>
    <dgm:cxn modelId="{98940814-505F-4752-AF59-92E195284CB0}" srcId="{B5714F26-409B-41A3-B7AB-68C969181D01}" destId="{95534E4F-4ABF-4FBA-A543-C096682A951D}" srcOrd="2" destOrd="0" parTransId="{0DC92E6C-979D-4C22-83BE-8627567AA2D0}" sibTransId="{3429FD64-3677-4430-90B1-36CD7132E0A0}"/>
    <dgm:cxn modelId="{9E23F256-0AE3-49DD-9FB4-EEF922B4A58B}" type="presOf" srcId="{37150B7B-E3AE-433B-ADB9-F18BDC73EB09}" destId="{EAAFF729-DEE6-4240-85BD-9DFBB208A46D}" srcOrd="0" destOrd="0" presId="urn:microsoft.com/office/officeart/2005/8/layout/vList3"/>
    <dgm:cxn modelId="{F6E7B8C5-22B4-41E4-B5AB-9B3B24D76E1D}" type="presOf" srcId="{B5714F26-409B-41A3-B7AB-68C969181D01}" destId="{DA19A732-48DF-4131-BE86-FAB3872BBB89}" srcOrd="0" destOrd="0" presId="urn:microsoft.com/office/officeart/2005/8/layout/vList3"/>
    <dgm:cxn modelId="{68880273-4D72-4A18-B4F1-307AEE5D4421}" type="presOf" srcId="{E70794A7-1D61-4E8E-9BD4-1A2C9C343CEA}" destId="{E868A5B2-B2C7-4036-9DD3-A802519E14A2}" srcOrd="0" destOrd="0" presId="urn:microsoft.com/office/officeart/2005/8/layout/vList3"/>
    <dgm:cxn modelId="{C18DD9F9-3755-4D09-AB20-4E6744975C8F}" type="presOf" srcId="{1144C981-A8B1-454C-9E1F-65A5861EF973}" destId="{D2B03F28-49C0-416C-AA8C-29ADE3E574A4}" srcOrd="0" destOrd="0" presId="urn:microsoft.com/office/officeart/2005/8/layout/vList3"/>
    <dgm:cxn modelId="{8E60F5B2-CDCE-4001-A9DA-681178B7CABE}" type="presParOf" srcId="{DA19A732-48DF-4131-BE86-FAB3872BBB89}" destId="{46F2BB34-3948-44AA-97AC-21F27D7B8E04}" srcOrd="0" destOrd="0" presId="urn:microsoft.com/office/officeart/2005/8/layout/vList3"/>
    <dgm:cxn modelId="{3064BAAB-180B-4AF4-A588-A896DC2612DF}" type="presParOf" srcId="{46F2BB34-3948-44AA-97AC-21F27D7B8E04}" destId="{4CC09B15-13F4-4872-9298-AF40CADF37E5}" srcOrd="0" destOrd="0" presId="urn:microsoft.com/office/officeart/2005/8/layout/vList3"/>
    <dgm:cxn modelId="{7078DD21-4A46-4378-850B-57542FEE16E3}" type="presParOf" srcId="{46F2BB34-3948-44AA-97AC-21F27D7B8E04}" destId="{E868A5B2-B2C7-4036-9DD3-A802519E14A2}" srcOrd="1" destOrd="0" presId="urn:microsoft.com/office/officeart/2005/8/layout/vList3"/>
    <dgm:cxn modelId="{D1EC854A-8E72-4458-8D14-14207204B449}" type="presParOf" srcId="{DA19A732-48DF-4131-BE86-FAB3872BBB89}" destId="{0FB3C1DD-0826-42CA-B16B-CC994F392501}" srcOrd="1" destOrd="0" presId="urn:microsoft.com/office/officeart/2005/8/layout/vList3"/>
    <dgm:cxn modelId="{A7B329CA-2332-4ACD-B510-4ECBAAFF65BC}" type="presParOf" srcId="{DA19A732-48DF-4131-BE86-FAB3872BBB89}" destId="{3788F6ED-025D-4DC0-985A-4C73B39CB863}" srcOrd="2" destOrd="0" presId="urn:microsoft.com/office/officeart/2005/8/layout/vList3"/>
    <dgm:cxn modelId="{EA804CE2-98B7-4B39-BFDC-35F16085F160}" type="presParOf" srcId="{3788F6ED-025D-4DC0-985A-4C73B39CB863}" destId="{D4B96984-A62B-4B13-AF29-4B927507B039}" srcOrd="0" destOrd="0" presId="urn:microsoft.com/office/officeart/2005/8/layout/vList3"/>
    <dgm:cxn modelId="{EEAA10A8-F288-4584-AAA9-1EF136C6BBF3}" type="presParOf" srcId="{3788F6ED-025D-4DC0-985A-4C73B39CB863}" destId="{D2B03F28-49C0-416C-AA8C-29ADE3E574A4}" srcOrd="1" destOrd="0" presId="urn:microsoft.com/office/officeart/2005/8/layout/vList3"/>
    <dgm:cxn modelId="{286AEEEC-C798-4141-9269-F7180F2E98D7}" type="presParOf" srcId="{DA19A732-48DF-4131-BE86-FAB3872BBB89}" destId="{DBE7E47D-560C-4DDB-9DE3-DDF61F1E9F76}" srcOrd="3" destOrd="0" presId="urn:microsoft.com/office/officeart/2005/8/layout/vList3"/>
    <dgm:cxn modelId="{D0CDE060-C5D8-4305-8E63-33565116520D}" type="presParOf" srcId="{DA19A732-48DF-4131-BE86-FAB3872BBB89}" destId="{B4DAE519-B865-46BF-9184-E0503F741530}" srcOrd="4" destOrd="0" presId="urn:microsoft.com/office/officeart/2005/8/layout/vList3"/>
    <dgm:cxn modelId="{C0558366-E93E-4792-A557-2D9EA2B1F3A0}" type="presParOf" srcId="{B4DAE519-B865-46BF-9184-E0503F741530}" destId="{F1F18480-835C-467A-9732-4C500B3A387A}" srcOrd="0" destOrd="0" presId="urn:microsoft.com/office/officeart/2005/8/layout/vList3"/>
    <dgm:cxn modelId="{6776CF2C-3317-4E84-AC54-209A48EB6687}" type="presParOf" srcId="{B4DAE519-B865-46BF-9184-E0503F741530}" destId="{A9704507-5AA8-4DB9-B766-43F361ADAFEA}" srcOrd="1" destOrd="0" presId="urn:microsoft.com/office/officeart/2005/8/layout/vList3"/>
    <dgm:cxn modelId="{6BA398A0-F5EE-4A8A-BF71-893FAC3E2430}" type="presParOf" srcId="{DA19A732-48DF-4131-BE86-FAB3872BBB89}" destId="{4FE69599-D636-4950-BC24-8E6016215FF4}" srcOrd="5" destOrd="0" presId="urn:microsoft.com/office/officeart/2005/8/layout/vList3"/>
    <dgm:cxn modelId="{299A3996-4353-46BF-B9F4-9550F5878427}" type="presParOf" srcId="{DA19A732-48DF-4131-BE86-FAB3872BBB89}" destId="{F0999A55-DF6C-43AA-A0FB-10CFD0E34578}" srcOrd="6" destOrd="0" presId="urn:microsoft.com/office/officeart/2005/8/layout/vList3"/>
    <dgm:cxn modelId="{0C234D5A-30A3-4B0A-BEB1-EEB834AEEEB2}" type="presParOf" srcId="{F0999A55-DF6C-43AA-A0FB-10CFD0E34578}" destId="{35BE88BC-C434-459A-B3A9-7A5BAF8AA44D}" srcOrd="0" destOrd="0" presId="urn:microsoft.com/office/officeart/2005/8/layout/vList3"/>
    <dgm:cxn modelId="{95B64437-070C-493B-9214-BF12E02C61B8}" type="presParOf" srcId="{F0999A55-DF6C-43AA-A0FB-10CFD0E34578}" destId="{EAAFF729-DEE6-4240-85BD-9DFBB208A4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999782-DE86-480E-B0B9-8B77928DA6F2}"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ru-RU"/>
        </a:p>
      </dgm:t>
    </dgm:pt>
    <dgm:pt modelId="{83F6DB0E-B3D7-46FD-A6A5-A7F2FD260BE5}">
      <dgm:prSet phldrT="[Текст]" custT="1"/>
      <dgm:spPr/>
      <dgm:t>
        <a:bodyPr/>
        <a:lstStyle/>
        <a:p>
          <a:r>
            <a:rPr lang="ru-RU" sz="2000" u="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контроль</a:t>
          </a:r>
          <a:endParaRPr lang="ru-RU" sz="2000" u="non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55BB2C9-1E21-420E-A4B2-44512F50B36E}" type="parTrans" cxnId="{C611935C-BA34-4788-BA0B-CDD734134010}">
      <dgm:prSet/>
      <dgm:spPr/>
      <dgm:t>
        <a:bodyPr/>
        <a:lstStyle/>
        <a:p>
          <a:endParaRPr lang="ru-RU"/>
        </a:p>
      </dgm:t>
    </dgm:pt>
    <dgm:pt modelId="{6E250A18-4B3D-4F3C-BEDB-4CA52EB4FA09}" type="sibTrans" cxnId="{C611935C-BA34-4788-BA0B-CDD734134010}">
      <dgm:prSet/>
      <dgm:spPr/>
      <dgm:t>
        <a:bodyPr/>
        <a:lstStyle/>
        <a:p>
          <a:endParaRPr lang="ru-RU"/>
        </a:p>
      </dgm:t>
    </dgm:pt>
    <dgm:pt modelId="{0E66F4CE-FBA4-470A-8111-3C9BAFDD8672}">
      <dgm:prSet phldrT="[Текст]" custT="1"/>
      <dgm:spPr/>
      <dgm:t>
        <a:bodyPr/>
        <a:lstStyle/>
        <a:p>
          <a:r>
            <a:rPr lang="ru-RU" sz="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Составление проекта бюджета</a:t>
          </a:r>
          <a:endParaRPr lang="ru-RU"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7ADACB4-344D-449E-B432-B7057679EB9F}" type="parTrans" cxnId="{71DC9565-4364-4B30-BB8A-18606AEA772F}">
      <dgm:prSet/>
      <dgm:spPr/>
      <dgm:t>
        <a:bodyPr/>
        <a:lstStyle/>
        <a:p>
          <a:endParaRPr lang="ru-RU"/>
        </a:p>
      </dgm:t>
    </dgm:pt>
    <dgm:pt modelId="{598F9C8B-7409-4775-813A-4BC419267773}" type="sibTrans" cxnId="{71DC9565-4364-4B30-BB8A-18606AEA772F}">
      <dgm:prSet/>
      <dgm:spPr/>
      <dgm:t>
        <a:bodyPr/>
        <a:lstStyle/>
        <a:p>
          <a:endParaRPr lang="ru-RU"/>
        </a:p>
      </dgm:t>
    </dgm:pt>
    <dgm:pt modelId="{56ACFDFE-51C8-448E-8DB5-D22428BA42CF}">
      <dgm:prSet custT="1"/>
      <dgm:spPr/>
      <dgm:t>
        <a:bodyPr/>
        <a:lstStyle/>
        <a:p>
          <a:r>
            <a:rPr lang="ru-RU" sz="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Рассмотрение и утверждение проекта бюджета</a:t>
          </a:r>
          <a:endParaRPr lang="ru-RU"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D01F35C-301C-46B5-8245-CCBDFA7D7E8D}" type="parTrans" cxnId="{C5CA7F69-C6CB-41A5-8AE3-D5EE4955922C}">
      <dgm:prSet/>
      <dgm:spPr/>
      <dgm:t>
        <a:bodyPr/>
        <a:lstStyle/>
        <a:p>
          <a:endParaRPr lang="ru-RU"/>
        </a:p>
      </dgm:t>
    </dgm:pt>
    <dgm:pt modelId="{24FCA52C-15B6-4366-9EC8-34C0C7A5D3BC}" type="sibTrans" cxnId="{C5CA7F69-C6CB-41A5-8AE3-D5EE4955922C}">
      <dgm:prSet/>
      <dgm:spPr/>
      <dgm:t>
        <a:bodyPr/>
        <a:lstStyle/>
        <a:p>
          <a:endParaRPr lang="ru-RU"/>
        </a:p>
      </dgm:t>
    </dgm:pt>
    <dgm:pt modelId="{6C9A7D58-34BA-4937-A80D-2CAF7629F584}">
      <dgm:prSet custT="1"/>
      <dgm:spPr/>
      <dgm:t>
        <a:bodyPr/>
        <a:lstStyle/>
        <a:p>
          <a:r>
            <a:rPr lang="ru-RU" sz="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бюджета</a:t>
          </a:r>
          <a:endParaRPr lang="ru-RU"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CE7B6A4-8C85-4364-874F-823FA42C0DBC}" type="parTrans" cxnId="{E7CB6747-1EA4-4E92-9917-6C20B8D50823}">
      <dgm:prSet/>
      <dgm:spPr/>
      <dgm:t>
        <a:bodyPr/>
        <a:lstStyle/>
        <a:p>
          <a:endParaRPr lang="ru-RU"/>
        </a:p>
      </dgm:t>
    </dgm:pt>
    <dgm:pt modelId="{5F2E717A-139B-4822-84D4-3E59321B6400}" type="sibTrans" cxnId="{E7CB6747-1EA4-4E92-9917-6C20B8D50823}">
      <dgm:prSet/>
      <dgm:spPr/>
      <dgm:t>
        <a:bodyPr/>
        <a:lstStyle/>
        <a:p>
          <a:endParaRPr lang="ru-RU"/>
        </a:p>
      </dgm:t>
    </dgm:pt>
    <dgm:pt modelId="{7580F4DD-9578-4EC7-9706-2791BD495C10}">
      <dgm:prSet custT="1"/>
      <dgm:spPr/>
      <dgm:t>
        <a:bodyPr/>
        <a:lstStyle/>
        <a:p>
          <a:r>
            <a:rPr lang="ru-RU" sz="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Подготовка, рассмотрение и утверждение отчета об исполнении бюджета</a:t>
          </a:r>
          <a:endParaRPr lang="ru-RU" sz="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A24460F-8EE6-49C9-8637-E3596BA4D219}" type="parTrans" cxnId="{87A1E082-46AC-47BE-9BF8-6C42683BA1EF}">
      <dgm:prSet/>
      <dgm:spPr/>
      <dgm:t>
        <a:bodyPr/>
        <a:lstStyle/>
        <a:p>
          <a:endParaRPr lang="ru-RU"/>
        </a:p>
      </dgm:t>
    </dgm:pt>
    <dgm:pt modelId="{642D124E-C13C-4433-BA4A-42EB91D63297}" type="sibTrans" cxnId="{87A1E082-46AC-47BE-9BF8-6C42683BA1EF}">
      <dgm:prSet/>
      <dgm:spPr/>
      <dgm:t>
        <a:bodyPr/>
        <a:lstStyle/>
        <a:p>
          <a:endParaRPr lang="ru-RU"/>
        </a:p>
      </dgm:t>
    </dgm:pt>
    <dgm:pt modelId="{BB2F3E02-B8C0-4A9D-AB14-8A7A0487887B}" type="pres">
      <dgm:prSet presAssocID="{3D999782-DE86-480E-B0B9-8B77928DA6F2}" presName="cycle" presStyleCnt="0">
        <dgm:presLayoutVars>
          <dgm:chMax val="1"/>
          <dgm:dir/>
          <dgm:animLvl val="ctr"/>
          <dgm:resizeHandles val="exact"/>
        </dgm:presLayoutVars>
      </dgm:prSet>
      <dgm:spPr/>
      <dgm:t>
        <a:bodyPr/>
        <a:lstStyle/>
        <a:p>
          <a:endParaRPr lang="ru-RU"/>
        </a:p>
      </dgm:t>
    </dgm:pt>
    <dgm:pt modelId="{798951F6-B003-4CCA-B7AB-F3E391227FF5}" type="pres">
      <dgm:prSet presAssocID="{83F6DB0E-B3D7-46FD-A6A5-A7F2FD260BE5}" presName="centerShape" presStyleLbl="node0" presStyleIdx="0" presStyleCnt="1"/>
      <dgm:spPr/>
      <dgm:t>
        <a:bodyPr/>
        <a:lstStyle/>
        <a:p>
          <a:endParaRPr lang="ru-RU"/>
        </a:p>
      </dgm:t>
    </dgm:pt>
    <dgm:pt modelId="{77C1A16E-A33F-4328-9C30-2B8078A34CDE}" type="pres">
      <dgm:prSet presAssocID="{67ADACB4-344D-449E-B432-B7057679EB9F}" presName="Name9" presStyleLbl="parChTrans1D2" presStyleIdx="0" presStyleCnt="4"/>
      <dgm:spPr/>
      <dgm:t>
        <a:bodyPr/>
        <a:lstStyle/>
        <a:p>
          <a:endParaRPr lang="ru-RU"/>
        </a:p>
      </dgm:t>
    </dgm:pt>
    <dgm:pt modelId="{3FCCDB00-1C65-4EAE-9FA0-7943AA544820}" type="pres">
      <dgm:prSet presAssocID="{67ADACB4-344D-449E-B432-B7057679EB9F}" presName="connTx" presStyleLbl="parChTrans1D2" presStyleIdx="0" presStyleCnt="4"/>
      <dgm:spPr/>
      <dgm:t>
        <a:bodyPr/>
        <a:lstStyle/>
        <a:p>
          <a:endParaRPr lang="ru-RU"/>
        </a:p>
      </dgm:t>
    </dgm:pt>
    <dgm:pt modelId="{EAFB128C-F502-47B9-B302-38D7AEAA8661}" type="pres">
      <dgm:prSet presAssocID="{0E66F4CE-FBA4-470A-8111-3C9BAFDD8672}" presName="node" presStyleLbl="node1" presStyleIdx="0" presStyleCnt="4">
        <dgm:presLayoutVars>
          <dgm:bulletEnabled val="1"/>
        </dgm:presLayoutVars>
      </dgm:prSet>
      <dgm:spPr/>
      <dgm:t>
        <a:bodyPr/>
        <a:lstStyle/>
        <a:p>
          <a:endParaRPr lang="ru-RU"/>
        </a:p>
      </dgm:t>
    </dgm:pt>
    <dgm:pt modelId="{CBB622AE-1EEB-4E9B-A7AB-FEB571855ABE}" type="pres">
      <dgm:prSet presAssocID="{ED01F35C-301C-46B5-8245-CCBDFA7D7E8D}" presName="Name9" presStyleLbl="parChTrans1D2" presStyleIdx="1" presStyleCnt="4"/>
      <dgm:spPr/>
      <dgm:t>
        <a:bodyPr/>
        <a:lstStyle/>
        <a:p>
          <a:endParaRPr lang="ru-RU"/>
        </a:p>
      </dgm:t>
    </dgm:pt>
    <dgm:pt modelId="{C462C88D-6666-4CCF-8F95-B4CB183C6BD7}" type="pres">
      <dgm:prSet presAssocID="{ED01F35C-301C-46B5-8245-CCBDFA7D7E8D}" presName="connTx" presStyleLbl="parChTrans1D2" presStyleIdx="1" presStyleCnt="4"/>
      <dgm:spPr/>
      <dgm:t>
        <a:bodyPr/>
        <a:lstStyle/>
        <a:p>
          <a:endParaRPr lang="ru-RU"/>
        </a:p>
      </dgm:t>
    </dgm:pt>
    <dgm:pt modelId="{47F3830A-C8E7-49D9-941E-BA30F04DA5C9}" type="pres">
      <dgm:prSet presAssocID="{56ACFDFE-51C8-448E-8DB5-D22428BA42CF}" presName="node" presStyleLbl="node1" presStyleIdx="1" presStyleCnt="4">
        <dgm:presLayoutVars>
          <dgm:bulletEnabled val="1"/>
        </dgm:presLayoutVars>
      </dgm:prSet>
      <dgm:spPr/>
      <dgm:t>
        <a:bodyPr/>
        <a:lstStyle/>
        <a:p>
          <a:endParaRPr lang="ru-RU"/>
        </a:p>
      </dgm:t>
    </dgm:pt>
    <dgm:pt modelId="{7DE1D65B-DF32-4171-9E7A-E49339917776}" type="pres">
      <dgm:prSet presAssocID="{ECE7B6A4-8C85-4364-874F-823FA42C0DBC}" presName="Name9" presStyleLbl="parChTrans1D2" presStyleIdx="2" presStyleCnt="4"/>
      <dgm:spPr/>
      <dgm:t>
        <a:bodyPr/>
        <a:lstStyle/>
        <a:p>
          <a:endParaRPr lang="ru-RU"/>
        </a:p>
      </dgm:t>
    </dgm:pt>
    <dgm:pt modelId="{508F8A41-EF44-452A-91D8-17FF43EDEF07}" type="pres">
      <dgm:prSet presAssocID="{ECE7B6A4-8C85-4364-874F-823FA42C0DBC}" presName="connTx" presStyleLbl="parChTrans1D2" presStyleIdx="2" presStyleCnt="4"/>
      <dgm:spPr/>
      <dgm:t>
        <a:bodyPr/>
        <a:lstStyle/>
        <a:p>
          <a:endParaRPr lang="ru-RU"/>
        </a:p>
      </dgm:t>
    </dgm:pt>
    <dgm:pt modelId="{2A789497-3BEB-4384-8357-FDABAB12B50F}" type="pres">
      <dgm:prSet presAssocID="{6C9A7D58-34BA-4937-A80D-2CAF7629F584}" presName="node" presStyleLbl="node1" presStyleIdx="2" presStyleCnt="4">
        <dgm:presLayoutVars>
          <dgm:bulletEnabled val="1"/>
        </dgm:presLayoutVars>
      </dgm:prSet>
      <dgm:spPr/>
      <dgm:t>
        <a:bodyPr/>
        <a:lstStyle/>
        <a:p>
          <a:endParaRPr lang="ru-RU"/>
        </a:p>
      </dgm:t>
    </dgm:pt>
    <dgm:pt modelId="{D9DFDD59-21AA-4508-A30A-27B62AD647BD}" type="pres">
      <dgm:prSet presAssocID="{AA24460F-8EE6-49C9-8637-E3596BA4D219}" presName="Name9" presStyleLbl="parChTrans1D2" presStyleIdx="3" presStyleCnt="4"/>
      <dgm:spPr/>
      <dgm:t>
        <a:bodyPr/>
        <a:lstStyle/>
        <a:p>
          <a:endParaRPr lang="ru-RU"/>
        </a:p>
      </dgm:t>
    </dgm:pt>
    <dgm:pt modelId="{50280417-12BA-47F1-8D97-4E38F068C1C7}" type="pres">
      <dgm:prSet presAssocID="{AA24460F-8EE6-49C9-8637-E3596BA4D219}" presName="connTx" presStyleLbl="parChTrans1D2" presStyleIdx="3" presStyleCnt="4"/>
      <dgm:spPr/>
      <dgm:t>
        <a:bodyPr/>
        <a:lstStyle/>
        <a:p>
          <a:endParaRPr lang="ru-RU"/>
        </a:p>
      </dgm:t>
    </dgm:pt>
    <dgm:pt modelId="{16F9BD58-3222-445E-9E1A-7712C08FF988}" type="pres">
      <dgm:prSet presAssocID="{7580F4DD-9578-4EC7-9706-2791BD495C10}" presName="node" presStyleLbl="node1" presStyleIdx="3" presStyleCnt="4">
        <dgm:presLayoutVars>
          <dgm:bulletEnabled val="1"/>
        </dgm:presLayoutVars>
      </dgm:prSet>
      <dgm:spPr/>
      <dgm:t>
        <a:bodyPr/>
        <a:lstStyle/>
        <a:p>
          <a:endParaRPr lang="ru-RU"/>
        </a:p>
      </dgm:t>
    </dgm:pt>
  </dgm:ptLst>
  <dgm:cxnLst>
    <dgm:cxn modelId="{C611935C-BA34-4788-BA0B-CDD734134010}" srcId="{3D999782-DE86-480E-B0B9-8B77928DA6F2}" destId="{83F6DB0E-B3D7-46FD-A6A5-A7F2FD260BE5}" srcOrd="0" destOrd="0" parTransId="{355BB2C9-1E21-420E-A4B2-44512F50B36E}" sibTransId="{6E250A18-4B3D-4F3C-BEDB-4CA52EB4FA09}"/>
    <dgm:cxn modelId="{65B3FF85-EEB3-4274-9D4B-C1C8390AB623}" type="presOf" srcId="{67ADACB4-344D-449E-B432-B7057679EB9F}" destId="{77C1A16E-A33F-4328-9C30-2B8078A34CDE}" srcOrd="0" destOrd="0" presId="urn:microsoft.com/office/officeart/2005/8/layout/radial1"/>
    <dgm:cxn modelId="{B118D141-85BC-49D1-8063-57342561F717}" type="presOf" srcId="{6C9A7D58-34BA-4937-A80D-2CAF7629F584}" destId="{2A789497-3BEB-4384-8357-FDABAB12B50F}" srcOrd="0" destOrd="0" presId="urn:microsoft.com/office/officeart/2005/8/layout/radial1"/>
    <dgm:cxn modelId="{8ECFCCF7-0E62-4B0E-B171-4BAB4896C67C}" type="presOf" srcId="{3D999782-DE86-480E-B0B9-8B77928DA6F2}" destId="{BB2F3E02-B8C0-4A9D-AB14-8A7A0487887B}" srcOrd="0" destOrd="0" presId="urn:microsoft.com/office/officeart/2005/8/layout/radial1"/>
    <dgm:cxn modelId="{64B5C609-9969-4F5B-B562-768C434966E6}" type="presOf" srcId="{83F6DB0E-B3D7-46FD-A6A5-A7F2FD260BE5}" destId="{798951F6-B003-4CCA-B7AB-F3E391227FF5}" srcOrd="0" destOrd="0" presId="urn:microsoft.com/office/officeart/2005/8/layout/radial1"/>
    <dgm:cxn modelId="{EE99AC8E-1443-4B28-A72D-B5AC3BB1D0FD}" type="presOf" srcId="{7580F4DD-9578-4EC7-9706-2791BD495C10}" destId="{16F9BD58-3222-445E-9E1A-7712C08FF988}" srcOrd="0" destOrd="0" presId="urn:microsoft.com/office/officeart/2005/8/layout/radial1"/>
    <dgm:cxn modelId="{1216EA3F-FEF6-44E2-A42F-408345ED11A1}" type="presOf" srcId="{ECE7B6A4-8C85-4364-874F-823FA42C0DBC}" destId="{508F8A41-EF44-452A-91D8-17FF43EDEF07}" srcOrd="1" destOrd="0" presId="urn:microsoft.com/office/officeart/2005/8/layout/radial1"/>
    <dgm:cxn modelId="{ED2DC362-C2BB-4630-A65F-8C965677AD3C}" type="presOf" srcId="{67ADACB4-344D-449E-B432-B7057679EB9F}" destId="{3FCCDB00-1C65-4EAE-9FA0-7943AA544820}" srcOrd="1" destOrd="0" presId="urn:microsoft.com/office/officeart/2005/8/layout/radial1"/>
    <dgm:cxn modelId="{5E6B669A-D3C9-4164-8539-94296C66C06B}" type="presOf" srcId="{ECE7B6A4-8C85-4364-874F-823FA42C0DBC}" destId="{7DE1D65B-DF32-4171-9E7A-E49339917776}" srcOrd="0" destOrd="0" presId="urn:microsoft.com/office/officeart/2005/8/layout/radial1"/>
    <dgm:cxn modelId="{E7D29371-0B5C-4A96-A084-39DAB8726C72}" type="presOf" srcId="{AA24460F-8EE6-49C9-8637-E3596BA4D219}" destId="{50280417-12BA-47F1-8D97-4E38F068C1C7}" srcOrd="1" destOrd="0" presId="urn:microsoft.com/office/officeart/2005/8/layout/radial1"/>
    <dgm:cxn modelId="{6309B86C-B9AD-4DFA-A175-9F7BFF2E936C}" type="presOf" srcId="{56ACFDFE-51C8-448E-8DB5-D22428BA42CF}" destId="{47F3830A-C8E7-49D9-941E-BA30F04DA5C9}" srcOrd="0" destOrd="0" presId="urn:microsoft.com/office/officeart/2005/8/layout/radial1"/>
    <dgm:cxn modelId="{F7077301-C326-4B07-9A7B-35D476EB4C11}" type="presOf" srcId="{ED01F35C-301C-46B5-8245-CCBDFA7D7E8D}" destId="{C462C88D-6666-4CCF-8F95-B4CB183C6BD7}" srcOrd="1" destOrd="0" presId="urn:microsoft.com/office/officeart/2005/8/layout/radial1"/>
    <dgm:cxn modelId="{87A1E082-46AC-47BE-9BF8-6C42683BA1EF}" srcId="{83F6DB0E-B3D7-46FD-A6A5-A7F2FD260BE5}" destId="{7580F4DD-9578-4EC7-9706-2791BD495C10}" srcOrd="3" destOrd="0" parTransId="{AA24460F-8EE6-49C9-8637-E3596BA4D219}" sibTransId="{642D124E-C13C-4433-BA4A-42EB91D63297}"/>
    <dgm:cxn modelId="{5371006C-82BB-44F4-9D84-11AB44CCECC5}" type="presOf" srcId="{ED01F35C-301C-46B5-8245-CCBDFA7D7E8D}" destId="{CBB622AE-1EEB-4E9B-A7AB-FEB571855ABE}" srcOrd="0" destOrd="0" presId="urn:microsoft.com/office/officeart/2005/8/layout/radial1"/>
    <dgm:cxn modelId="{6C53284E-52D6-4400-BC79-DDD39271AC90}" type="presOf" srcId="{AA24460F-8EE6-49C9-8637-E3596BA4D219}" destId="{D9DFDD59-21AA-4508-A30A-27B62AD647BD}" srcOrd="0" destOrd="0" presId="urn:microsoft.com/office/officeart/2005/8/layout/radial1"/>
    <dgm:cxn modelId="{C5CA7F69-C6CB-41A5-8AE3-D5EE4955922C}" srcId="{83F6DB0E-B3D7-46FD-A6A5-A7F2FD260BE5}" destId="{56ACFDFE-51C8-448E-8DB5-D22428BA42CF}" srcOrd="1" destOrd="0" parTransId="{ED01F35C-301C-46B5-8245-CCBDFA7D7E8D}" sibTransId="{24FCA52C-15B6-4366-9EC8-34C0C7A5D3BC}"/>
    <dgm:cxn modelId="{655D890B-DC3A-408C-B36A-FB94CC6C0F0F}" type="presOf" srcId="{0E66F4CE-FBA4-470A-8111-3C9BAFDD8672}" destId="{EAFB128C-F502-47B9-B302-38D7AEAA8661}" srcOrd="0" destOrd="0" presId="urn:microsoft.com/office/officeart/2005/8/layout/radial1"/>
    <dgm:cxn modelId="{E7CB6747-1EA4-4E92-9917-6C20B8D50823}" srcId="{83F6DB0E-B3D7-46FD-A6A5-A7F2FD260BE5}" destId="{6C9A7D58-34BA-4937-A80D-2CAF7629F584}" srcOrd="2" destOrd="0" parTransId="{ECE7B6A4-8C85-4364-874F-823FA42C0DBC}" sibTransId="{5F2E717A-139B-4822-84D4-3E59321B6400}"/>
    <dgm:cxn modelId="{71DC9565-4364-4B30-BB8A-18606AEA772F}" srcId="{83F6DB0E-B3D7-46FD-A6A5-A7F2FD260BE5}" destId="{0E66F4CE-FBA4-470A-8111-3C9BAFDD8672}" srcOrd="0" destOrd="0" parTransId="{67ADACB4-344D-449E-B432-B7057679EB9F}" sibTransId="{598F9C8B-7409-4775-813A-4BC419267773}"/>
    <dgm:cxn modelId="{8B206D87-934F-4401-8E5B-02B693359429}" type="presParOf" srcId="{BB2F3E02-B8C0-4A9D-AB14-8A7A0487887B}" destId="{798951F6-B003-4CCA-B7AB-F3E391227FF5}" srcOrd="0" destOrd="0" presId="urn:microsoft.com/office/officeart/2005/8/layout/radial1"/>
    <dgm:cxn modelId="{C1FB96F4-0B82-4C5E-9DD6-A4A08A5C1CCB}" type="presParOf" srcId="{BB2F3E02-B8C0-4A9D-AB14-8A7A0487887B}" destId="{77C1A16E-A33F-4328-9C30-2B8078A34CDE}" srcOrd="1" destOrd="0" presId="urn:microsoft.com/office/officeart/2005/8/layout/radial1"/>
    <dgm:cxn modelId="{81A2A959-6F6C-4DDA-B020-2114B8C7AA61}" type="presParOf" srcId="{77C1A16E-A33F-4328-9C30-2B8078A34CDE}" destId="{3FCCDB00-1C65-4EAE-9FA0-7943AA544820}" srcOrd="0" destOrd="0" presId="urn:microsoft.com/office/officeart/2005/8/layout/radial1"/>
    <dgm:cxn modelId="{C5EB1520-7E24-46D6-AC7B-FC7CB35BA6A3}" type="presParOf" srcId="{BB2F3E02-B8C0-4A9D-AB14-8A7A0487887B}" destId="{EAFB128C-F502-47B9-B302-38D7AEAA8661}" srcOrd="2" destOrd="0" presId="urn:microsoft.com/office/officeart/2005/8/layout/radial1"/>
    <dgm:cxn modelId="{1D55C352-2AF6-4EAF-84FA-1742B95962A9}" type="presParOf" srcId="{BB2F3E02-B8C0-4A9D-AB14-8A7A0487887B}" destId="{CBB622AE-1EEB-4E9B-A7AB-FEB571855ABE}" srcOrd="3" destOrd="0" presId="urn:microsoft.com/office/officeart/2005/8/layout/radial1"/>
    <dgm:cxn modelId="{99D0E349-F8C1-4555-B618-81EA0E9D80B5}" type="presParOf" srcId="{CBB622AE-1EEB-4E9B-A7AB-FEB571855ABE}" destId="{C462C88D-6666-4CCF-8F95-B4CB183C6BD7}" srcOrd="0" destOrd="0" presId="urn:microsoft.com/office/officeart/2005/8/layout/radial1"/>
    <dgm:cxn modelId="{066A836F-BE37-46DC-B7DE-AA0FF928B961}" type="presParOf" srcId="{BB2F3E02-B8C0-4A9D-AB14-8A7A0487887B}" destId="{47F3830A-C8E7-49D9-941E-BA30F04DA5C9}" srcOrd="4" destOrd="0" presId="urn:microsoft.com/office/officeart/2005/8/layout/radial1"/>
    <dgm:cxn modelId="{438E2A0B-F6B6-44FA-9F92-070B105BA1DC}" type="presParOf" srcId="{BB2F3E02-B8C0-4A9D-AB14-8A7A0487887B}" destId="{7DE1D65B-DF32-4171-9E7A-E49339917776}" srcOrd="5" destOrd="0" presId="urn:microsoft.com/office/officeart/2005/8/layout/radial1"/>
    <dgm:cxn modelId="{2B44C534-C649-4AC9-9885-E14BE731200F}" type="presParOf" srcId="{7DE1D65B-DF32-4171-9E7A-E49339917776}" destId="{508F8A41-EF44-452A-91D8-17FF43EDEF07}" srcOrd="0" destOrd="0" presId="urn:microsoft.com/office/officeart/2005/8/layout/radial1"/>
    <dgm:cxn modelId="{A2A88CA9-E835-4B97-846B-30518993170A}" type="presParOf" srcId="{BB2F3E02-B8C0-4A9D-AB14-8A7A0487887B}" destId="{2A789497-3BEB-4384-8357-FDABAB12B50F}" srcOrd="6" destOrd="0" presId="urn:microsoft.com/office/officeart/2005/8/layout/radial1"/>
    <dgm:cxn modelId="{5098949C-0E00-4AFB-A7C6-D31113D1452C}" type="presParOf" srcId="{BB2F3E02-B8C0-4A9D-AB14-8A7A0487887B}" destId="{D9DFDD59-21AA-4508-A30A-27B62AD647BD}" srcOrd="7" destOrd="0" presId="urn:microsoft.com/office/officeart/2005/8/layout/radial1"/>
    <dgm:cxn modelId="{B88D1F5A-E10B-46A7-AB3C-994F27227103}" type="presParOf" srcId="{D9DFDD59-21AA-4508-A30A-27B62AD647BD}" destId="{50280417-12BA-47F1-8D97-4E38F068C1C7}" srcOrd="0" destOrd="0" presId="urn:microsoft.com/office/officeart/2005/8/layout/radial1"/>
    <dgm:cxn modelId="{A6BD0054-3B86-42DD-A265-E884DBAF0AAD}" type="presParOf" srcId="{BB2F3E02-B8C0-4A9D-AB14-8A7A0487887B}" destId="{16F9BD58-3222-445E-9E1A-7712C08FF988}"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82241-7688-4861-8852-AC132DD2F393}"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FC06C6F0-AC97-4B8A-BCEA-46574609CA53}">
      <dgm:prSet phldrT="[Текст]"/>
      <dgm:spPr/>
      <dgm:t>
        <a:bodyPr vert="vert"/>
        <a:lstStyle/>
        <a:p>
          <a:r>
            <a:rPr lang="ru-RU" dirty="0" smtClean="0"/>
            <a:t>Общий объем </a:t>
          </a:r>
          <a:r>
            <a:rPr lang="ru-RU" baseline="0" dirty="0" smtClean="0"/>
            <a:t>расходов</a:t>
          </a:r>
          <a:r>
            <a:rPr lang="ru-RU" dirty="0" smtClean="0"/>
            <a:t> бюджета городского округа Воскресенск</a:t>
          </a:r>
          <a:endParaRPr lang="ru-RU" dirty="0"/>
        </a:p>
      </dgm:t>
    </dgm:pt>
    <dgm:pt modelId="{DDD1C539-1F90-4F82-8096-9AC0952D82F3}" type="parTrans" cxnId="{6D5AB8B0-8FD2-432A-809F-8F8508B31DAD}">
      <dgm:prSet/>
      <dgm:spPr/>
      <dgm:t>
        <a:bodyPr/>
        <a:lstStyle/>
        <a:p>
          <a:endParaRPr lang="ru-RU"/>
        </a:p>
      </dgm:t>
    </dgm:pt>
    <dgm:pt modelId="{E894F47D-F443-4789-910B-975B7A288DA8}" type="sibTrans" cxnId="{6D5AB8B0-8FD2-432A-809F-8F8508B31DAD}">
      <dgm:prSet/>
      <dgm:spPr/>
      <dgm:t>
        <a:bodyPr/>
        <a:lstStyle/>
        <a:p>
          <a:endParaRPr lang="ru-RU"/>
        </a:p>
      </dgm:t>
    </dgm:pt>
    <dgm:pt modelId="{0E81A767-C48F-4B34-B876-7F92E6052BB9}">
      <dgm:prSet phldrT="[Текст]"/>
      <dgm:spPr/>
      <dgm:t>
        <a:bodyPr/>
        <a:lstStyle/>
        <a:p>
          <a:r>
            <a:rPr lang="ru-RU" dirty="0" smtClean="0"/>
            <a:t>2021 год – 6 286,9 млн.руб</a:t>
          </a:r>
          <a:endParaRPr lang="ru-RU" dirty="0"/>
        </a:p>
      </dgm:t>
    </dgm:pt>
    <dgm:pt modelId="{9BFE993C-A37E-4239-92A2-BA11FE693343}" type="parTrans" cxnId="{A928EC11-F8F8-468A-B397-AC7F0CF3D738}">
      <dgm:prSet/>
      <dgm:spPr/>
      <dgm:t>
        <a:bodyPr/>
        <a:lstStyle/>
        <a:p>
          <a:endParaRPr lang="ru-RU"/>
        </a:p>
      </dgm:t>
    </dgm:pt>
    <dgm:pt modelId="{5DA8322E-0C42-43A6-8630-8DD953A370AF}" type="sibTrans" cxnId="{A928EC11-F8F8-468A-B397-AC7F0CF3D738}">
      <dgm:prSet/>
      <dgm:spPr/>
      <dgm:t>
        <a:bodyPr/>
        <a:lstStyle/>
        <a:p>
          <a:endParaRPr lang="ru-RU"/>
        </a:p>
      </dgm:t>
    </dgm:pt>
    <dgm:pt modelId="{34056C54-BA29-4AD4-84E5-DF319A115EF6}" type="pres">
      <dgm:prSet presAssocID="{2AE82241-7688-4861-8852-AC132DD2F393}" presName="Name0" presStyleCnt="0">
        <dgm:presLayoutVars>
          <dgm:chPref val="1"/>
          <dgm:dir/>
          <dgm:animOne val="branch"/>
          <dgm:animLvl val="lvl"/>
          <dgm:resizeHandles val="exact"/>
        </dgm:presLayoutVars>
      </dgm:prSet>
      <dgm:spPr/>
      <dgm:t>
        <a:bodyPr/>
        <a:lstStyle/>
        <a:p>
          <a:endParaRPr lang="ru-RU"/>
        </a:p>
      </dgm:t>
    </dgm:pt>
    <dgm:pt modelId="{2E1FDC05-477C-47AC-93F9-DD4C509708C0}" type="pres">
      <dgm:prSet presAssocID="{FC06C6F0-AC97-4B8A-BCEA-46574609CA53}" presName="root1" presStyleCnt="0"/>
      <dgm:spPr/>
    </dgm:pt>
    <dgm:pt modelId="{07ED2306-F9EB-40BB-A99D-5AB157BF5693}" type="pres">
      <dgm:prSet presAssocID="{FC06C6F0-AC97-4B8A-BCEA-46574609CA53}" presName="LevelOneTextNode" presStyleLbl="node0" presStyleIdx="0" presStyleCnt="1" custScaleX="334248" custScaleY="155432" custLinFactNeighborX="1695" custLinFactNeighborY="-24283">
        <dgm:presLayoutVars>
          <dgm:chPref val="3"/>
        </dgm:presLayoutVars>
      </dgm:prSet>
      <dgm:spPr/>
      <dgm:t>
        <a:bodyPr/>
        <a:lstStyle/>
        <a:p>
          <a:endParaRPr lang="ru-RU"/>
        </a:p>
      </dgm:t>
    </dgm:pt>
    <dgm:pt modelId="{861BB6F2-A106-4CB4-B11A-D8EE87C9DECB}" type="pres">
      <dgm:prSet presAssocID="{FC06C6F0-AC97-4B8A-BCEA-46574609CA53}" presName="level2hierChild" presStyleCnt="0"/>
      <dgm:spPr/>
    </dgm:pt>
    <dgm:pt modelId="{59CD557E-6B83-44B2-870C-3797720A6E59}" type="pres">
      <dgm:prSet presAssocID="{9BFE993C-A37E-4239-92A2-BA11FE693343}" presName="conn2-1" presStyleLbl="parChTrans1D2" presStyleIdx="0" presStyleCnt="1"/>
      <dgm:spPr/>
      <dgm:t>
        <a:bodyPr/>
        <a:lstStyle/>
        <a:p>
          <a:endParaRPr lang="ru-RU"/>
        </a:p>
      </dgm:t>
    </dgm:pt>
    <dgm:pt modelId="{8DE03C4E-E697-436C-9CA2-CA1564809BA7}" type="pres">
      <dgm:prSet presAssocID="{9BFE993C-A37E-4239-92A2-BA11FE693343}" presName="connTx" presStyleLbl="parChTrans1D2" presStyleIdx="0" presStyleCnt="1"/>
      <dgm:spPr/>
      <dgm:t>
        <a:bodyPr/>
        <a:lstStyle/>
        <a:p>
          <a:endParaRPr lang="ru-RU"/>
        </a:p>
      </dgm:t>
    </dgm:pt>
    <dgm:pt modelId="{020E4075-3A53-4836-8A0B-FE9F6058FFD1}" type="pres">
      <dgm:prSet presAssocID="{0E81A767-C48F-4B34-B876-7F92E6052BB9}" presName="root2" presStyleCnt="0"/>
      <dgm:spPr/>
    </dgm:pt>
    <dgm:pt modelId="{B2493048-6337-45F9-AD53-00E08E1B467F}" type="pres">
      <dgm:prSet presAssocID="{0E81A767-C48F-4B34-B876-7F92E6052BB9}" presName="LevelTwoTextNode" presStyleLbl="node2" presStyleIdx="0" presStyleCnt="1" custScaleX="167236" custLinFactNeighborX="-827" custLinFactNeighborY="-81355">
        <dgm:presLayoutVars>
          <dgm:chPref val="3"/>
        </dgm:presLayoutVars>
      </dgm:prSet>
      <dgm:spPr/>
      <dgm:t>
        <a:bodyPr/>
        <a:lstStyle/>
        <a:p>
          <a:endParaRPr lang="ru-RU"/>
        </a:p>
      </dgm:t>
    </dgm:pt>
    <dgm:pt modelId="{EE5F4618-B6E9-4994-9606-C3D2CBF87D18}" type="pres">
      <dgm:prSet presAssocID="{0E81A767-C48F-4B34-B876-7F92E6052BB9}" presName="level3hierChild" presStyleCnt="0"/>
      <dgm:spPr/>
    </dgm:pt>
  </dgm:ptLst>
  <dgm:cxnLst>
    <dgm:cxn modelId="{1A97735F-AC6E-4DA5-B20C-DC84FB18FF37}" type="presOf" srcId="{9BFE993C-A37E-4239-92A2-BA11FE693343}" destId="{8DE03C4E-E697-436C-9CA2-CA1564809BA7}" srcOrd="1" destOrd="0" presId="urn:microsoft.com/office/officeart/2008/layout/HorizontalMultiLevelHierarchy"/>
    <dgm:cxn modelId="{20BCAF2B-FD63-43CC-A5CB-6C8C3AC80C1D}" type="presOf" srcId="{2AE82241-7688-4861-8852-AC132DD2F393}" destId="{34056C54-BA29-4AD4-84E5-DF319A115EF6}" srcOrd="0" destOrd="0" presId="urn:microsoft.com/office/officeart/2008/layout/HorizontalMultiLevelHierarchy"/>
    <dgm:cxn modelId="{6D5AB8B0-8FD2-432A-809F-8F8508B31DAD}" srcId="{2AE82241-7688-4861-8852-AC132DD2F393}" destId="{FC06C6F0-AC97-4B8A-BCEA-46574609CA53}" srcOrd="0" destOrd="0" parTransId="{DDD1C539-1F90-4F82-8096-9AC0952D82F3}" sibTransId="{E894F47D-F443-4789-910B-975B7A288DA8}"/>
    <dgm:cxn modelId="{99DC8957-604A-420E-900F-7AA33429C6B1}" type="presOf" srcId="{0E81A767-C48F-4B34-B876-7F92E6052BB9}" destId="{B2493048-6337-45F9-AD53-00E08E1B467F}" srcOrd="0" destOrd="0" presId="urn:microsoft.com/office/officeart/2008/layout/HorizontalMultiLevelHierarchy"/>
    <dgm:cxn modelId="{1C59FAB7-2986-4FE0-BD0B-2C70E8B9994E}" type="presOf" srcId="{9BFE993C-A37E-4239-92A2-BA11FE693343}" destId="{59CD557E-6B83-44B2-870C-3797720A6E59}" srcOrd="0" destOrd="0" presId="urn:microsoft.com/office/officeart/2008/layout/HorizontalMultiLevelHierarchy"/>
    <dgm:cxn modelId="{A928EC11-F8F8-468A-B397-AC7F0CF3D738}" srcId="{FC06C6F0-AC97-4B8A-BCEA-46574609CA53}" destId="{0E81A767-C48F-4B34-B876-7F92E6052BB9}" srcOrd="0" destOrd="0" parTransId="{9BFE993C-A37E-4239-92A2-BA11FE693343}" sibTransId="{5DA8322E-0C42-43A6-8630-8DD953A370AF}"/>
    <dgm:cxn modelId="{B5719681-5510-46BD-A4BE-1C35D798C003}" type="presOf" srcId="{FC06C6F0-AC97-4B8A-BCEA-46574609CA53}" destId="{07ED2306-F9EB-40BB-A99D-5AB157BF5693}" srcOrd="0" destOrd="0" presId="urn:microsoft.com/office/officeart/2008/layout/HorizontalMultiLevelHierarchy"/>
    <dgm:cxn modelId="{36191AC4-50FD-47DE-BFCE-8B0E07E11166}" type="presParOf" srcId="{34056C54-BA29-4AD4-84E5-DF319A115EF6}" destId="{2E1FDC05-477C-47AC-93F9-DD4C509708C0}" srcOrd="0" destOrd="0" presId="urn:microsoft.com/office/officeart/2008/layout/HorizontalMultiLevelHierarchy"/>
    <dgm:cxn modelId="{2E7DF813-472C-4E82-8F4D-7209CF5C100C}" type="presParOf" srcId="{2E1FDC05-477C-47AC-93F9-DD4C509708C0}" destId="{07ED2306-F9EB-40BB-A99D-5AB157BF5693}" srcOrd="0" destOrd="0" presId="urn:microsoft.com/office/officeart/2008/layout/HorizontalMultiLevelHierarchy"/>
    <dgm:cxn modelId="{1DCF8100-8EE2-4888-96D0-AF45BC586088}" type="presParOf" srcId="{2E1FDC05-477C-47AC-93F9-DD4C509708C0}" destId="{861BB6F2-A106-4CB4-B11A-D8EE87C9DECB}" srcOrd="1" destOrd="0" presId="urn:microsoft.com/office/officeart/2008/layout/HorizontalMultiLevelHierarchy"/>
    <dgm:cxn modelId="{1C8A5999-9D5B-4170-B367-8A4714B89DFC}" type="presParOf" srcId="{861BB6F2-A106-4CB4-B11A-D8EE87C9DECB}" destId="{59CD557E-6B83-44B2-870C-3797720A6E59}" srcOrd="0" destOrd="0" presId="urn:microsoft.com/office/officeart/2008/layout/HorizontalMultiLevelHierarchy"/>
    <dgm:cxn modelId="{DD48C8B3-B6EE-4FBB-8ABF-FBF433A3E244}" type="presParOf" srcId="{59CD557E-6B83-44B2-870C-3797720A6E59}" destId="{8DE03C4E-E697-436C-9CA2-CA1564809BA7}" srcOrd="0" destOrd="0" presId="urn:microsoft.com/office/officeart/2008/layout/HorizontalMultiLevelHierarchy"/>
    <dgm:cxn modelId="{ADB5079D-A181-4DEE-B052-B63D4A936386}" type="presParOf" srcId="{861BB6F2-A106-4CB4-B11A-D8EE87C9DECB}" destId="{020E4075-3A53-4836-8A0B-FE9F6058FFD1}" srcOrd="1" destOrd="0" presId="urn:microsoft.com/office/officeart/2008/layout/HorizontalMultiLevelHierarchy"/>
    <dgm:cxn modelId="{E33F7A49-6CE1-4F9C-B9C0-B07E3303E29A}" type="presParOf" srcId="{020E4075-3A53-4836-8A0B-FE9F6058FFD1}" destId="{B2493048-6337-45F9-AD53-00E08E1B467F}" srcOrd="0" destOrd="0" presId="urn:microsoft.com/office/officeart/2008/layout/HorizontalMultiLevelHierarchy"/>
    <dgm:cxn modelId="{D6C72820-E7D5-4190-848A-24801308DE82}" type="presParOf" srcId="{020E4075-3A53-4836-8A0B-FE9F6058FFD1}" destId="{EE5F4618-B6E9-4994-9606-C3D2CBF87D1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836199-999B-48EA-A442-3C09866E2A1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2A72427C-A27D-43E8-BB0A-9855ED666034}">
      <dgm:prSet phldrT="[Текст]"/>
      <dgm:spPr/>
      <dgm:t>
        <a:bodyPr/>
        <a:lstStyle/>
        <a:p>
          <a:r>
            <a:rPr lang="ru-RU" dirty="0" smtClean="0"/>
            <a:t>20</a:t>
          </a:r>
          <a:r>
            <a:rPr lang="en-US" dirty="0" smtClean="0"/>
            <a:t>2</a:t>
          </a:r>
          <a:r>
            <a:rPr lang="ru-RU" dirty="0" smtClean="0"/>
            <a:t>1 году -212</a:t>
          </a:r>
          <a:r>
            <a:rPr lang="en-US" dirty="0" smtClean="0"/>
            <a:t>,</a:t>
          </a:r>
          <a:r>
            <a:rPr lang="ru-RU" dirty="0" smtClean="0"/>
            <a:t>9 млн. рублей</a:t>
          </a:r>
          <a:endParaRPr lang="ru-RU" dirty="0"/>
        </a:p>
      </dgm:t>
    </dgm:pt>
    <dgm:pt modelId="{E9711144-0C3E-4571-A483-F3E866FF7B1B}" type="parTrans" cxnId="{1D2618C0-F583-4E24-A50B-77930364129E}">
      <dgm:prSet/>
      <dgm:spPr/>
      <dgm:t>
        <a:bodyPr/>
        <a:lstStyle/>
        <a:p>
          <a:endParaRPr lang="ru-RU"/>
        </a:p>
      </dgm:t>
    </dgm:pt>
    <dgm:pt modelId="{2BCA8B30-66AB-4C8E-8F77-4D9A3F7E4034}" type="sibTrans" cxnId="{1D2618C0-F583-4E24-A50B-77930364129E}">
      <dgm:prSet/>
      <dgm:spPr/>
      <dgm:t>
        <a:bodyPr/>
        <a:lstStyle/>
        <a:p>
          <a:endParaRPr lang="ru-RU"/>
        </a:p>
      </dgm:t>
    </dgm:pt>
    <dgm:pt modelId="{6B37618C-CD7C-4205-8444-431506E4B584}" type="pres">
      <dgm:prSet presAssocID="{A5836199-999B-48EA-A442-3C09866E2A1D}" presName="Name0" presStyleCnt="0">
        <dgm:presLayoutVars>
          <dgm:chMax val="7"/>
          <dgm:chPref val="7"/>
          <dgm:dir/>
        </dgm:presLayoutVars>
      </dgm:prSet>
      <dgm:spPr/>
      <dgm:t>
        <a:bodyPr/>
        <a:lstStyle/>
        <a:p>
          <a:endParaRPr lang="ru-RU"/>
        </a:p>
      </dgm:t>
    </dgm:pt>
    <dgm:pt modelId="{CA43ED07-6DD4-4C87-BF35-E9A17CD39D76}" type="pres">
      <dgm:prSet presAssocID="{A5836199-999B-48EA-A442-3C09866E2A1D}" presName="Name1" presStyleCnt="0"/>
      <dgm:spPr/>
    </dgm:pt>
    <dgm:pt modelId="{679D635F-62C9-464D-BFCB-749CAD88950F}" type="pres">
      <dgm:prSet presAssocID="{A5836199-999B-48EA-A442-3C09866E2A1D}" presName="cycle" presStyleCnt="0"/>
      <dgm:spPr/>
    </dgm:pt>
    <dgm:pt modelId="{6DE9D6D3-AAE9-445A-817C-25AAEA125FA2}" type="pres">
      <dgm:prSet presAssocID="{A5836199-999B-48EA-A442-3C09866E2A1D}" presName="srcNode" presStyleLbl="node1" presStyleIdx="0" presStyleCnt="1"/>
      <dgm:spPr/>
    </dgm:pt>
    <dgm:pt modelId="{3D0E2B4E-538F-4827-972F-B102A4251F93}" type="pres">
      <dgm:prSet presAssocID="{A5836199-999B-48EA-A442-3C09866E2A1D}" presName="conn" presStyleLbl="parChTrans1D2" presStyleIdx="0" presStyleCnt="1"/>
      <dgm:spPr/>
      <dgm:t>
        <a:bodyPr/>
        <a:lstStyle/>
        <a:p>
          <a:endParaRPr lang="ru-RU"/>
        </a:p>
      </dgm:t>
    </dgm:pt>
    <dgm:pt modelId="{4DD4D764-58F1-42CB-AC93-AC7FDFD4F732}" type="pres">
      <dgm:prSet presAssocID="{A5836199-999B-48EA-A442-3C09866E2A1D}" presName="extraNode" presStyleLbl="node1" presStyleIdx="0" presStyleCnt="1"/>
      <dgm:spPr/>
    </dgm:pt>
    <dgm:pt modelId="{66296961-10E0-4D93-8CE4-D2B2C45DE8B9}" type="pres">
      <dgm:prSet presAssocID="{A5836199-999B-48EA-A442-3C09866E2A1D}" presName="dstNode" presStyleLbl="node1" presStyleIdx="0" presStyleCnt="1"/>
      <dgm:spPr/>
    </dgm:pt>
    <dgm:pt modelId="{B43C7D40-FB43-4F77-813E-404E03C8060D}" type="pres">
      <dgm:prSet presAssocID="{2A72427C-A27D-43E8-BB0A-9855ED666034}" presName="text_1" presStyleLbl="node1" presStyleIdx="0" presStyleCnt="1">
        <dgm:presLayoutVars>
          <dgm:bulletEnabled val="1"/>
        </dgm:presLayoutVars>
      </dgm:prSet>
      <dgm:spPr/>
      <dgm:t>
        <a:bodyPr/>
        <a:lstStyle/>
        <a:p>
          <a:endParaRPr lang="ru-RU"/>
        </a:p>
      </dgm:t>
    </dgm:pt>
    <dgm:pt modelId="{839D5EA1-0158-4C08-BB5A-F44852449378}" type="pres">
      <dgm:prSet presAssocID="{2A72427C-A27D-43E8-BB0A-9855ED666034}" presName="accent_1" presStyleCnt="0"/>
      <dgm:spPr/>
    </dgm:pt>
    <dgm:pt modelId="{FC44181D-5982-4D26-91E7-C76E2F5DE4F6}" type="pres">
      <dgm:prSet presAssocID="{2A72427C-A27D-43E8-BB0A-9855ED666034}" presName="accentRepeatNode" presStyleLbl="solidFgAcc1" presStyleIdx="0" presStyleCnt="1" custScaleX="70858"/>
      <dgm:spPr/>
    </dgm:pt>
  </dgm:ptLst>
  <dgm:cxnLst>
    <dgm:cxn modelId="{E2B54D10-2891-44F1-AB7C-FFFA9716C84B}" type="presOf" srcId="{A5836199-999B-48EA-A442-3C09866E2A1D}" destId="{6B37618C-CD7C-4205-8444-431506E4B584}" srcOrd="0" destOrd="0" presId="urn:microsoft.com/office/officeart/2008/layout/VerticalCurvedList"/>
    <dgm:cxn modelId="{1D2618C0-F583-4E24-A50B-77930364129E}" srcId="{A5836199-999B-48EA-A442-3C09866E2A1D}" destId="{2A72427C-A27D-43E8-BB0A-9855ED666034}" srcOrd="0" destOrd="0" parTransId="{E9711144-0C3E-4571-A483-F3E866FF7B1B}" sibTransId="{2BCA8B30-66AB-4C8E-8F77-4D9A3F7E4034}"/>
    <dgm:cxn modelId="{036C2E67-51DF-4807-B26A-D27A31485B62}" type="presOf" srcId="{2A72427C-A27D-43E8-BB0A-9855ED666034}" destId="{B43C7D40-FB43-4F77-813E-404E03C8060D}" srcOrd="0" destOrd="0" presId="urn:microsoft.com/office/officeart/2008/layout/VerticalCurvedList"/>
    <dgm:cxn modelId="{9D46577B-09C0-437B-A753-E38D46B90321}" type="presOf" srcId="{2BCA8B30-66AB-4C8E-8F77-4D9A3F7E4034}" destId="{3D0E2B4E-538F-4827-972F-B102A4251F93}" srcOrd="0" destOrd="0" presId="urn:microsoft.com/office/officeart/2008/layout/VerticalCurvedList"/>
    <dgm:cxn modelId="{3AF3EEF8-7D52-4841-A44D-2A02624846F7}" type="presParOf" srcId="{6B37618C-CD7C-4205-8444-431506E4B584}" destId="{CA43ED07-6DD4-4C87-BF35-E9A17CD39D76}" srcOrd="0" destOrd="0" presId="urn:microsoft.com/office/officeart/2008/layout/VerticalCurvedList"/>
    <dgm:cxn modelId="{D74A1687-8692-42D7-9E44-0F916FD1A4E1}" type="presParOf" srcId="{CA43ED07-6DD4-4C87-BF35-E9A17CD39D76}" destId="{679D635F-62C9-464D-BFCB-749CAD88950F}" srcOrd="0" destOrd="0" presId="urn:microsoft.com/office/officeart/2008/layout/VerticalCurvedList"/>
    <dgm:cxn modelId="{25249995-5F4F-4A76-BA78-FE1FAD23FEA8}" type="presParOf" srcId="{679D635F-62C9-464D-BFCB-749CAD88950F}" destId="{6DE9D6D3-AAE9-445A-817C-25AAEA125FA2}" srcOrd="0" destOrd="0" presId="urn:microsoft.com/office/officeart/2008/layout/VerticalCurvedList"/>
    <dgm:cxn modelId="{06C0AC62-5E4F-4D2A-BDC7-A942EB62CDF2}" type="presParOf" srcId="{679D635F-62C9-464D-BFCB-749CAD88950F}" destId="{3D0E2B4E-538F-4827-972F-B102A4251F93}" srcOrd="1" destOrd="0" presId="urn:microsoft.com/office/officeart/2008/layout/VerticalCurvedList"/>
    <dgm:cxn modelId="{80B7B763-4BED-40E1-B72E-D3CCE561C845}" type="presParOf" srcId="{679D635F-62C9-464D-BFCB-749CAD88950F}" destId="{4DD4D764-58F1-42CB-AC93-AC7FDFD4F732}" srcOrd="2" destOrd="0" presId="urn:microsoft.com/office/officeart/2008/layout/VerticalCurvedList"/>
    <dgm:cxn modelId="{3C1AB9F3-541A-4BE5-8D52-D1BC2E2A1F79}" type="presParOf" srcId="{679D635F-62C9-464D-BFCB-749CAD88950F}" destId="{66296961-10E0-4D93-8CE4-D2B2C45DE8B9}" srcOrd="3" destOrd="0" presId="urn:microsoft.com/office/officeart/2008/layout/VerticalCurvedList"/>
    <dgm:cxn modelId="{C3BC9ED7-D46A-4687-A4EB-1CC4DB79D91B}" type="presParOf" srcId="{CA43ED07-6DD4-4C87-BF35-E9A17CD39D76}" destId="{B43C7D40-FB43-4F77-813E-404E03C8060D}" srcOrd="1" destOrd="0" presId="urn:microsoft.com/office/officeart/2008/layout/VerticalCurvedList"/>
    <dgm:cxn modelId="{AC6885D0-C201-445E-9FFE-55C10BE8B98A}" type="presParOf" srcId="{CA43ED07-6DD4-4C87-BF35-E9A17CD39D76}" destId="{839D5EA1-0158-4C08-BB5A-F44852449378}" srcOrd="2" destOrd="0" presId="urn:microsoft.com/office/officeart/2008/layout/VerticalCurvedList"/>
    <dgm:cxn modelId="{5BE324EB-C2D8-4985-B820-F51C05843E1E}" type="presParOf" srcId="{839D5EA1-0158-4C08-BB5A-F44852449378}" destId="{FC44181D-5982-4D26-91E7-C76E2F5DE4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A5B2-B2C7-4036-9DD3-A802519E14A2}">
      <dsp:nvSpPr>
        <dsp:cNvPr id="0" name=""/>
        <dsp:cNvSpPr/>
      </dsp:nvSpPr>
      <dsp:spPr>
        <a:xfrm rot="10800000">
          <a:off x="942125" y="3512"/>
          <a:ext cx="8283203" cy="11991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778" tIns="68580" rIns="128016" bIns="68580" numCol="1" spcCol="1270" anchor="ctr" anchorCtr="0">
          <a:noAutofit/>
        </a:bodyPr>
        <a:lstStyle/>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Обеспечение доступа к информации, </a:t>
          </a:r>
        </a:p>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размещенной в "Интернет</a:t>
          </a:r>
          <a:r>
            <a:rPr lang="ru-RU" sz="1800" kern="1200" dirty="0" smtClean="0">
              <a:solidFill>
                <a:schemeClr val="tx1"/>
              </a:solidFill>
            </a:rPr>
            <a:t>"</a:t>
          </a:r>
          <a:endParaRPr lang="ru-RU" sz="1800" kern="1200" dirty="0">
            <a:solidFill>
              <a:schemeClr val="tx1"/>
            </a:solidFill>
          </a:endParaRPr>
        </a:p>
      </dsp:txBody>
      <dsp:txXfrm rot="10800000">
        <a:off x="1241905" y="3512"/>
        <a:ext cx="7983423" cy="1199119"/>
      </dsp:txXfrm>
    </dsp:sp>
    <dsp:sp modelId="{4CC09B15-13F4-4872-9298-AF40CADF37E5}">
      <dsp:nvSpPr>
        <dsp:cNvPr id="0" name=""/>
        <dsp:cNvSpPr/>
      </dsp:nvSpPr>
      <dsp:spPr>
        <a:xfrm>
          <a:off x="1103488" y="3512"/>
          <a:ext cx="1199119" cy="11991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B03F28-49C0-416C-AA8C-29ADE3E574A4}">
      <dsp:nvSpPr>
        <dsp:cNvPr id="0" name=""/>
        <dsp:cNvSpPr/>
      </dsp:nvSpPr>
      <dsp:spPr>
        <a:xfrm rot="10800000">
          <a:off x="762746" y="1560577"/>
          <a:ext cx="8641960" cy="11991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778" tIns="68580" rIns="128016" bIns="68580" numCol="1" spcCol="1270" anchor="ctr" anchorCtr="0">
          <a:noAutofit/>
        </a:bodyPr>
        <a:lstStyle/>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Обязательную открытость для общества и СМИ </a:t>
          </a:r>
        </a:p>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проектов бюджетов, процедур рассмотрения </a:t>
          </a:r>
        </a:p>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и принятия по проектам бюджетов</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rot="10800000">
        <a:off x="1062526" y="1560577"/>
        <a:ext cx="8342180" cy="1199119"/>
      </dsp:txXfrm>
    </dsp:sp>
    <dsp:sp modelId="{D4B96984-A62B-4B13-AF29-4B927507B039}">
      <dsp:nvSpPr>
        <dsp:cNvPr id="0" name=""/>
        <dsp:cNvSpPr/>
      </dsp:nvSpPr>
      <dsp:spPr>
        <a:xfrm>
          <a:off x="1103488" y="1560577"/>
          <a:ext cx="1199119" cy="11991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704507-5AA8-4DB9-B766-43F361ADAFEA}">
      <dsp:nvSpPr>
        <dsp:cNvPr id="0" name=""/>
        <dsp:cNvSpPr/>
      </dsp:nvSpPr>
      <dsp:spPr>
        <a:xfrm rot="10800000">
          <a:off x="852436" y="3117642"/>
          <a:ext cx="8462581" cy="11991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778" tIns="68580" rIns="128016" bIns="68580" numCol="1" spcCol="1270" anchor="ctr" anchorCtr="0">
          <a:noAutofit/>
        </a:bodyPr>
        <a:lstStyle/>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обязательное опубликование </a:t>
          </a:r>
        </a:p>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в средствах массовой информации (СМИ) </a:t>
          </a:r>
        </a:p>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утвержденных бюджетов и отчетов об их исполнении</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rot="10800000">
        <a:off x="1152216" y="3117642"/>
        <a:ext cx="8162801" cy="1199119"/>
      </dsp:txXfrm>
    </dsp:sp>
    <dsp:sp modelId="{F1F18480-835C-467A-9732-4C500B3A387A}">
      <dsp:nvSpPr>
        <dsp:cNvPr id="0" name=""/>
        <dsp:cNvSpPr/>
      </dsp:nvSpPr>
      <dsp:spPr>
        <a:xfrm>
          <a:off x="1103488" y="3117642"/>
          <a:ext cx="1199119" cy="11991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AFF729-DEE6-4240-85BD-9DFBB208A46D}">
      <dsp:nvSpPr>
        <dsp:cNvPr id="0" name=""/>
        <dsp:cNvSpPr/>
      </dsp:nvSpPr>
      <dsp:spPr>
        <a:xfrm rot="10800000">
          <a:off x="978467" y="4674707"/>
          <a:ext cx="8210518" cy="119911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778" tIns="68580" rIns="128016" bIns="68580" numCol="1" spcCol="1270" anchor="ctr" anchorCtr="0">
          <a:noAutofit/>
        </a:bodyPr>
        <a:lstStyle/>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Стабильность и (или) преемственность </a:t>
          </a:r>
        </a:p>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бюджетной классификации Российской Федерации, </a:t>
          </a:r>
        </a:p>
        <a:p>
          <a:pPr lvl="0" algn="r" defTabSz="800100">
            <a:lnSpc>
              <a:spcPct val="90000"/>
            </a:lnSpc>
            <a:spcBef>
              <a:spcPct val="0"/>
            </a:spcBef>
            <a:spcAft>
              <a:spcPct val="35000"/>
            </a:spcAft>
          </a:pPr>
          <a:r>
            <a:rPr lang="ru-RU" sz="1800" kern="1200" dirty="0" smtClean="0">
              <a:solidFill>
                <a:schemeClr val="tx1"/>
              </a:solidFill>
              <a:latin typeface="Times New Roman" panose="02020603050405020304" pitchFamily="18" charset="0"/>
              <a:cs typeface="Times New Roman" panose="02020603050405020304" pitchFamily="18" charset="0"/>
            </a:rPr>
            <a:t>а также обеспечение сопоставимости показателей бюджета</a:t>
          </a:r>
          <a:endParaRPr lang="ru-RU" sz="1800" kern="1200" dirty="0">
            <a:solidFill>
              <a:schemeClr val="tx1"/>
            </a:solidFill>
            <a:latin typeface="Times New Roman" panose="02020603050405020304" pitchFamily="18" charset="0"/>
            <a:cs typeface="Times New Roman" panose="02020603050405020304" pitchFamily="18" charset="0"/>
          </a:endParaRPr>
        </a:p>
      </dsp:txBody>
      <dsp:txXfrm rot="10800000">
        <a:off x="1278247" y="4674707"/>
        <a:ext cx="7910738" cy="1199119"/>
      </dsp:txXfrm>
    </dsp:sp>
    <dsp:sp modelId="{35BE88BC-C434-459A-B3A9-7A5BAF8AA44D}">
      <dsp:nvSpPr>
        <dsp:cNvPr id="0" name=""/>
        <dsp:cNvSpPr/>
      </dsp:nvSpPr>
      <dsp:spPr>
        <a:xfrm>
          <a:off x="1103488" y="4674707"/>
          <a:ext cx="1199119" cy="119911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951F6-B003-4CCA-B7AB-F3E391227FF5}">
      <dsp:nvSpPr>
        <dsp:cNvPr id="0" name=""/>
        <dsp:cNvSpPr/>
      </dsp:nvSpPr>
      <dsp:spPr>
        <a:xfrm>
          <a:off x="1993500" y="2120587"/>
          <a:ext cx="1530146" cy="15301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u="none"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контроль</a:t>
          </a:r>
          <a:endParaRPr lang="ru-RU" sz="2000" u="none"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217585" y="2344672"/>
        <a:ext cx="1081976" cy="1081976"/>
      </dsp:txXfrm>
    </dsp:sp>
    <dsp:sp modelId="{77C1A16E-A33F-4328-9C30-2B8078A34CDE}">
      <dsp:nvSpPr>
        <dsp:cNvPr id="0" name=""/>
        <dsp:cNvSpPr/>
      </dsp:nvSpPr>
      <dsp:spPr>
        <a:xfrm rot="16200000">
          <a:off x="2528143" y="1865195"/>
          <a:ext cx="460861" cy="49921"/>
        </a:xfrm>
        <a:custGeom>
          <a:avLst/>
          <a:gdLst/>
          <a:ahLst/>
          <a:cxnLst/>
          <a:rect l="0" t="0" r="0" b="0"/>
          <a:pathLst>
            <a:path>
              <a:moveTo>
                <a:pt x="0" y="24960"/>
              </a:moveTo>
              <a:lnTo>
                <a:pt x="460861" y="249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47052" y="1878635"/>
        <a:ext cx="23043" cy="23043"/>
      </dsp:txXfrm>
    </dsp:sp>
    <dsp:sp modelId="{EAFB128C-F502-47B9-B302-38D7AEAA8661}">
      <dsp:nvSpPr>
        <dsp:cNvPr id="0" name=""/>
        <dsp:cNvSpPr/>
      </dsp:nvSpPr>
      <dsp:spPr>
        <a:xfrm>
          <a:off x="1993500" y="129579"/>
          <a:ext cx="1530146" cy="153014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Составление проекта бюджета</a:t>
          </a:r>
          <a:endParaRPr lang="ru-RU" sz="1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217585" y="353664"/>
        <a:ext cx="1081976" cy="1081976"/>
      </dsp:txXfrm>
    </dsp:sp>
    <dsp:sp modelId="{CBB622AE-1EEB-4E9B-A7AB-FEB571855ABE}">
      <dsp:nvSpPr>
        <dsp:cNvPr id="0" name=""/>
        <dsp:cNvSpPr/>
      </dsp:nvSpPr>
      <dsp:spPr>
        <a:xfrm>
          <a:off x="3523647" y="2860700"/>
          <a:ext cx="460861" cy="49921"/>
        </a:xfrm>
        <a:custGeom>
          <a:avLst/>
          <a:gdLst/>
          <a:ahLst/>
          <a:cxnLst/>
          <a:rect l="0" t="0" r="0" b="0"/>
          <a:pathLst>
            <a:path>
              <a:moveTo>
                <a:pt x="0" y="24960"/>
              </a:moveTo>
              <a:lnTo>
                <a:pt x="460861" y="249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42556" y="2874139"/>
        <a:ext cx="23043" cy="23043"/>
      </dsp:txXfrm>
    </dsp:sp>
    <dsp:sp modelId="{47F3830A-C8E7-49D9-941E-BA30F04DA5C9}">
      <dsp:nvSpPr>
        <dsp:cNvPr id="0" name=""/>
        <dsp:cNvSpPr/>
      </dsp:nvSpPr>
      <dsp:spPr>
        <a:xfrm>
          <a:off x="3984508" y="2120587"/>
          <a:ext cx="1530146" cy="15301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Рассмотрение и утверждение проекта бюджета</a:t>
          </a:r>
          <a:endParaRPr lang="ru-RU" sz="1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4208593" y="2344672"/>
        <a:ext cx="1081976" cy="1081976"/>
      </dsp:txXfrm>
    </dsp:sp>
    <dsp:sp modelId="{7DE1D65B-DF32-4171-9E7A-E49339917776}">
      <dsp:nvSpPr>
        <dsp:cNvPr id="0" name=""/>
        <dsp:cNvSpPr/>
      </dsp:nvSpPr>
      <dsp:spPr>
        <a:xfrm rot="5400000">
          <a:off x="2528143" y="3856204"/>
          <a:ext cx="460861" cy="49921"/>
        </a:xfrm>
        <a:custGeom>
          <a:avLst/>
          <a:gdLst/>
          <a:ahLst/>
          <a:cxnLst/>
          <a:rect l="0" t="0" r="0" b="0"/>
          <a:pathLst>
            <a:path>
              <a:moveTo>
                <a:pt x="0" y="24960"/>
              </a:moveTo>
              <a:lnTo>
                <a:pt x="460861" y="249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47052" y="3869643"/>
        <a:ext cx="23043" cy="23043"/>
      </dsp:txXfrm>
    </dsp:sp>
    <dsp:sp modelId="{2A789497-3BEB-4384-8357-FDABAB12B50F}">
      <dsp:nvSpPr>
        <dsp:cNvPr id="0" name=""/>
        <dsp:cNvSpPr/>
      </dsp:nvSpPr>
      <dsp:spPr>
        <a:xfrm>
          <a:off x="1993500" y="4111595"/>
          <a:ext cx="1530146" cy="153014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бюджета</a:t>
          </a:r>
          <a:endParaRPr lang="ru-RU" sz="1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217585" y="4335680"/>
        <a:ext cx="1081976" cy="1081976"/>
      </dsp:txXfrm>
    </dsp:sp>
    <dsp:sp modelId="{D9DFDD59-21AA-4508-A30A-27B62AD647BD}">
      <dsp:nvSpPr>
        <dsp:cNvPr id="0" name=""/>
        <dsp:cNvSpPr/>
      </dsp:nvSpPr>
      <dsp:spPr>
        <a:xfrm rot="10800000">
          <a:off x="1532639" y="2860700"/>
          <a:ext cx="460861" cy="49921"/>
        </a:xfrm>
        <a:custGeom>
          <a:avLst/>
          <a:gdLst/>
          <a:ahLst/>
          <a:cxnLst/>
          <a:rect l="0" t="0" r="0" b="0"/>
          <a:pathLst>
            <a:path>
              <a:moveTo>
                <a:pt x="0" y="24960"/>
              </a:moveTo>
              <a:lnTo>
                <a:pt x="460861" y="249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751548" y="2874139"/>
        <a:ext cx="23043" cy="23043"/>
      </dsp:txXfrm>
    </dsp:sp>
    <dsp:sp modelId="{16F9BD58-3222-445E-9E1A-7712C08FF988}">
      <dsp:nvSpPr>
        <dsp:cNvPr id="0" name=""/>
        <dsp:cNvSpPr/>
      </dsp:nvSpPr>
      <dsp:spPr>
        <a:xfrm>
          <a:off x="2492" y="2120587"/>
          <a:ext cx="1530146" cy="15301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Подготовка, рассмотрение и утверждение отчета об исполнении бюджета</a:t>
          </a:r>
          <a:endParaRPr lang="ru-RU" sz="12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26577" y="2344672"/>
        <a:ext cx="1081976" cy="1081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D557E-6B83-44B2-870C-3797720A6E59}">
      <dsp:nvSpPr>
        <dsp:cNvPr id="0" name=""/>
        <dsp:cNvSpPr/>
      </dsp:nvSpPr>
      <dsp:spPr>
        <a:xfrm>
          <a:off x="1567812" y="1910835"/>
          <a:ext cx="285519" cy="216733"/>
        </a:xfrm>
        <a:custGeom>
          <a:avLst/>
          <a:gdLst/>
          <a:ahLst/>
          <a:cxnLst/>
          <a:rect l="0" t="0" r="0" b="0"/>
          <a:pathLst>
            <a:path>
              <a:moveTo>
                <a:pt x="0" y="0"/>
              </a:moveTo>
              <a:lnTo>
                <a:pt x="142759" y="0"/>
              </a:lnTo>
              <a:lnTo>
                <a:pt x="142759" y="216733"/>
              </a:lnTo>
              <a:lnTo>
                <a:pt x="285519" y="2167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701610" y="2010240"/>
        <a:ext cx="17923" cy="17923"/>
      </dsp:txXfrm>
    </dsp:sp>
    <dsp:sp modelId="{07ED2306-F9EB-40BB-A99D-5AB157BF5693}">
      <dsp:nvSpPr>
        <dsp:cNvPr id="0" name=""/>
        <dsp:cNvSpPr/>
      </dsp:nvSpPr>
      <dsp:spPr>
        <a:xfrm rot="16200000">
          <a:off x="-1120484" y="1131048"/>
          <a:ext cx="3817019" cy="1559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Общий объем </a:t>
          </a:r>
          <a:r>
            <a:rPr lang="ru-RU" sz="2100" kern="1200" baseline="0" dirty="0" smtClean="0"/>
            <a:t>расходов</a:t>
          </a:r>
          <a:r>
            <a:rPr lang="ru-RU" sz="2100" kern="1200" dirty="0" smtClean="0"/>
            <a:t> бюджета городского округа Воскресенск</a:t>
          </a:r>
          <a:endParaRPr lang="ru-RU" sz="2100" kern="1200" dirty="0"/>
        </a:p>
      </dsp:txBody>
      <dsp:txXfrm>
        <a:off x="-1120484" y="1131048"/>
        <a:ext cx="3817019" cy="1559575"/>
      </dsp:txXfrm>
    </dsp:sp>
    <dsp:sp modelId="{B2493048-6337-45F9-AD53-00E08E1B467F}">
      <dsp:nvSpPr>
        <dsp:cNvPr id="0" name=""/>
        <dsp:cNvSpPr/>
      </dsp:nvSpPr>
      <dsp:spPr>
        <a:xfrm>
          <a:off x="1853331" y="1894272"/>
          <a:ext cx="2559417" cy="4665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2021 год – 6 286,9 млн.руб</a:t>
          </a:r>
          <a:endParaRPr lang="ru-RU" sz="1600" kern="1200" dirty="0"/>
        </a:p>
      </dsp:txBody>
      <dsp:txXfrm>
        <a:off x="1853331" y="1894272"/>
        <a:ext cx="2559417" cy="4665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E2B4E-538F-4827-972F-B102A4251F93}">
      <dsp:nvSpPr>
        <dsp:cNvPr id="0" name=""/>
        <dsp:cNvSpPr/>
      </dsp:nvSpPr>
      <dsp:spPr>
        <a:xfrm>
          <a:off x="-4549078" y="-727663"/>
          <a:ext cx="5654532" cy="5654532"/>
        </a:xfrm>
        <a:prstGeom prst="blockArc">
          <a:avLst>
            <a:gd name="adj1" fmla="val 18900000"/>
            <a:gd name="adj2" fmla="val 2700000"/>
            <a:gd name="adj3" fmla="val 38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C7D40-FB43-4F77-813E-404E03C8060D}">
      <dsp:nvSpPr>
        <dsp:cNvPr id="0" name=""/>
        <dsp:cNvSpPr/>
      </dsp:nvSpPr>
      <dsp:spPr>
        <a:xfrm>
          <a:off x="1068078" y="1099401"/>
          <a:ext cx="6133772" cy="20004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6560" tIns="124460" rIns="124460" bIns="124460" numCol="1" spcCol="1270" anchor="ctr" anchorCtr="0">
          <a:noAutofit/>
        </a:bodyPr>
        <a:lstStyle/>
        <a:p>
          <a:pPr lvl="0" algn="l" defTabSz="2178050">
            <a:lnSpc>
              <a:spcPct val="90000"/>
            </a:lnSpc>
            <a:spcBef>
              <a:spcPct val="0"/>
            </a:spcBef>
            <a:spcAft>
              <a:spcPct val="35000"/>
            </a:spcAft>
          </a:pPr>
          <a:r>
            <a:rPr lang="ru-RU" sz="4900" kern="1200" dirty="0" smtClean="0"/>
            <a:t>20</a:t>
          </a:r>
          <a:r>
            <a:rPr lang="en-US" sz="4900" kern="1200" dirty="0" smtClean="0"/>
            <a:t>2</a:t>
          </a:r>
          <a:r>
            <a:rPr lang="ru-RU" sz="4900" kern="1200" dirty="0" smtClean="0"/>
            <a:t>1 году -212</a:t>
          </a:r>
          <a:r>
            <a:rPr lang="en-US" sz="4900" kern="1200" dirty="0" smtClean="0"/>
            <a:t>,</a:t>
          </a:r>
          <a:r>
            <a:rPr lang="ru-RU" sz="4900" kern="1200" dirty="0" smtClean="0"/>
            <a:t>9 млн. рублей</a:t>
          </a:r>
          <a:endParaRPr lang="ru-RU" sz="4900" kern="1200" dirty="0"/>
        </a:p>
      </dsp:txBody>
      <dsp:txXfrm>
        <a:off x="1068078" y="1099401"/>
        <a:ext cx="6133772" cy="2000403"/>
      </dsp:txXfrm>
    </dsp:sp>
    <dsp:sp modelId="{FC44181D-5982-4D26-91E7-C76E2F5DE4F6}">
      <dsp:nvSpPr>
        <dsp:cNvPr id="0" name=""/>
        <dsp:cNvSpPr/>
      </dsp:nvSpPr>
      <dsp:spPr>
        <a:xfrm>
          <a:off x="182174" y="849350"/>
          <a:ext cx="1771807" cy="25005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56.png"/></Relationships>
</file>

<file path=ppt/drawings/drawing1.xml><?xml version="1.0" encoding="utf-8"?>
<c:userShapes xmlns:c="http://schemas.openxmlformats.org/drawingml/2006/chart">
  <cdr:relSizeAnchor xmlns:cdr="http://schemas.openxmlformats.org/drawingml/2006/chartDrawing">
    <cdr:from>
      <cdr:x>0.47547</cdr:x>
      <cdr:y>0.89547</cdr:y>
    </cdr:from>
    <cdr:to>
      <cdr:x>0.95321</cdr:x>
      <cdr:y>1</cdr:y>
    </cdr:to>
    <cdr:sp macro="" textlink="">
      <cdr:nvSpPr>
        <cdr:cNvPr id="2" name="TextBox 1"/>
        <cdr:cNvSpPr txBox="1"/>
      </cdr:nvSpPr>
      <cdr:spPr>
        <a:xfrm xmlns:a="http://schemas.openxmlformats.org/drawingml/2006/main">
          <a:off x="3043340" y="3761388"/>
          <a:ext cx="3057833" cy="43908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0.04775</cdr:x>
      <cdr:y>0.04847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41406" cy="323116"/>
        </a:xfrm>
        <a:prstGeom xmlns:a="http://schemas.openxmlformats.org/drawingml/2006/main" prst="rect">
          <a:avLst/>
        </a:prstGeom>
      </cdr:spPr>
    </cdr:pic>
  </cdr:relSizeAnchor>
  <cdr:relSizeAnchor xmlns:cdr="http://schemas.openxmlformats.org/drawingml/2006/chartDrawing">
    <cdr:from>
      <cdr:x>0.90553</cdr:x>
      <cdr:y>0.94934</cdr:y>
    </cdr:from>
    <cdr:to>
      <cdr:x>0.96774</cdr:x>
      <cdr:y>0.99135</cdr:y>
    </cdr:to>
    <cdr:sp macro="" textlink="">
      <cdr:nvSpPr>
        <cdr:cNvPr id="3" name="Овал 2"/>
        <cdr:cNvSpPr/>
      </cdr:nvSpPr>
      <cdr:spPr>
        <a:xfrm xmlns:a="http://schemas.openxmlformats.org/drawingml/2006/main">
          <a:off x="6474941" y="6328633"/>
          <a:ext cx="444843" cy="280086"/>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smtClean="0">
              <a:latin typeface="Times New Roman" panose="02020603050405020304" pitchFamily="18" charset="0"/>
              <a:cs typeface="Times New Roman" panose="02020603050405020304" pitchFamily="18" charset="0"/>
            </a:rPr>
            <a:t>36</a:t>
          </a:r>
          <a:endParaRPr lang="ru-RU" sz="1000" dirty="0">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4"/>
            <a:ext cx="2945659" cy="498055"/>
          </a:xfrm>
          <a:prstGeom prst="rect">
            <a:avLst/>
          </a:prstGeom>
        </p:spPr>
        <p:txBody>
          <a:bodyPr vert="horz" lIns="93077" tIns="46538" rIns="93077" bIns="46538" rtlCol="0"/>
          <a:lstStyle>
            <a:lvl1pPr algn="l">
              <a:defRPr sz="1200"/>
            </a:lvl1pPr>
          </a:lstStyle>
          <a:p>
            <a:pPr rtl="0"/>
            <a:endParaRPr lang="ru-RU"/>
          </a:p>
        </p:txBody>
      </p:sp>
      <p:sp>
        <p:nvSpPr>
          <p:cNvPr id="3" name="Дата 2"/>
          <p:cNvSpPr>
            <a:spLocks noGrp="1"/>
          </p:cNvSpPr>
          <p:nvPr>
            <p:ph type="dt" sz="quarter" idx="1"/>
          </p:nvPr>
        </p:nvSpPr>
        <p:spPr>
          <a:xfrm>
            <a:off x="3850446" y="4"/>
            <a:ext cx="2945659" cy="498055"/>
          </a:xfrm>
          <a:prstGeom prst="rect">
            <a:avLst/>
          </a:prstGeom>
        </p:spPr>
        <p:txBody>
          <a:bodyPr vert="horz" lIns="93077" tIns="46538" rIns="93077" bIns="46538" rtlCol="0"/>
          <a:lstStyle>
            <a:lvl1pPr algn="r">
              <a:defRPr sz="1200"/>
            </a:lvl1pPr>
          </a:lstStyle>
          <a:p>
            <a:pPr rtl="0"/>
            <a:fld id="{8BF404C6-F3CC-4383-8FBC-3F7F856D112C}" type="datetime1">
              <a:rPr lang="ru-RU" smtClean="0"/>
              <a:t>13.04.2022</a:t>
            </a:fld>
            <a:endParaRPr lang="ru-RU" dirty="0"/>
          </a:p>
        </p:txBody>
      </p:sp>
      <p:sp>
        <p:nvSpPr>
          <p:cNvPr id="4" name="Нижний колонтитул 3"/>
          <p:cNvSpPr>
            <a:spLocks noGrp="1"/>
          </p:cNvSpPr>
          <p:nvPr>
            <p:ph type="ftr" sz="quarter" idx="2"/>
          </p:nvPr>
        </p:nvSpPr>
        <p:spPr>
          <a:xfrm>
            <a:off x="4" y="9428584"/>
            <a:ext cx="2945659" cy="498054"/>
          </a:xfrm>
          <a:prstGeom prst="rect">
            <a:avLst/>
          </a:prstGeom>
        </p:spPr>
        <p:txBody>
          <a:bodyPr vert="horz" lIns="93077" tIns="46538" rIns="93077" bIns="46538" rtlCol="0" anchor="b"/>
          <a:lstStyle>
            <a:lvl1pPr algn="l">
              <a:defRPr sz="1200"/>
            </a:lvl1pPr>
          </a:lstStyle>
          <a:p>
            <a:pPr rtl="0"/>
            <a:endParaRPr lang="ru-RU"/>
          </a:p>
        </p:txBody>
      </p:sp>
      <p:sp>
        <p:nvSpPr>
          <p:cNvPr id="5" name="Номер слайда 4"/>
          <p:cNvSpPr>
            <a:spLocks noGrp="1"/>
          </p:cNvSpPr>
          <p:nvPr>
            <p:ph type="sldNum" sz="quarter" idx="3"/>
          </p:nvPr>
        </p:nvSpPr>
        <p:spPr>
          <a:xfrm>
            <a:off x="3850446" y="9428584"/>
            <a:ext cx="2945659" cy="498054"/>
          </a:xfrm>
          <a:prstGeom prst="rect">
            <a:avLst/>
          </a:prstGeom>
        </p:spPr>
        <p:txBody>
          <a:bodyPr vert="horz" lIns="93077" tIns="46538" rIns="93077" bIns="46538" rtlCol="0" anchor="b"/>
          <a:lstStyle>
            <a:lvl1pPr algn="r">
              <a:defRPr sz="1200"/>
            </a:lvl1pPr>
          </a:lstStyle>
          <a:p>
            <a:pPr rtl="0"/>
            <a:fld id="{C18A1656-FDB1-442A-B22F-67D2FDA9ED13}" type="slidenum">
              <a:rPr lang="ru-RU" smtClean="0"/>
              <a:t>‹#›</a:t>
            </a:fld>
            <a:endParaRPr lang="ru-RU"/>
          </a:p>
        </p:txBody>
      </p:sp>
    </p:spTree>
    <p:extLst>
      <p:ext uri="{BB962C8B-B14F-4D97-AF65-F5344CB8AC3E}">
        <p14:creationId xmlns:p14="http://schemas.microsoft.com/office/powerpoint/2010/main" val="33047850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4"/>
            <a:ext cx="2945659" cy="498055"/>
          </a:xfrm>
          <a:prstGeom prst="rect">
            <a:avLst/>
          </a:prstGeom>
        </p:spPr>
        <p:txBody>
          <a:bodyPr vert="horz" lIns="93077" tIns="46538" rIns="93077" bIns="46538" rtlCol="0"/>
          <a:lstStyle>
            <a:lvl1pPr algn="l">
              <a:defRPr sz="1200"/>
            </a:lvl1pPr>
          </a:lstStyle>
          <a:p>
            <a:pPr rtl="0"/>
            <a:endParaRPr lang="ru-RU" noProof="0"/>
          </a:p>
        </p:txBody>
      </p:sp>
      <p:sp>
        <p:nvSpPr>
          <p:cNvPr id="3" name="Дата 2"/>
          <p:cNvSpPr>
            <a:spLocks noGrp="1"/>
          </p:cNvSpPr>
          <p:nvPr>
            <p:ph type="dt" idx="1"/>
          </p:nvPr>
        </p:nvSpPr>
        <p:spPr>
          <a:xfrm>
            <a:off x="3850446" y="4"/>
            <a:ext cx="2945659" cy="498055"/>
          </a:xfrm>
          <a:prstGeom prst="rect">
            <a:avLst/>
          </a:prstGeom>
        </p:spPr>
        <p:txBody>
          <a:bodyPr vert="horz" lIns="93077" tIns="46538" rIns="93077" bIns="46538" rtlCol="0"/>
          <a:lstStyle>
            <a:lvl1pPr algn="r">
              <a:defRPr sz="1200"/>
            </a:lvl1pPr>
          </a:lstStyle>
          <a:p>
            <a:fld id="{8BE53AFD-DFF1-40C5-A030-1B2F2E9C0365}" type="datetime1">
              <a:rPr lang="ru-RU" smtClean="0"/>
              <a:pPr/>
              <a:t>13.04.2022</a:t>
            </a:fld>
            <a:endParaRPr lang="ru-RU" dirty="0"/>
          </a:p>
        </p:txBody>
      </p:sp>
      <p:sp>
        <p:nvSpPr>
          <p:cNvPr id="4" name="Образ слайда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3077" tIns="46538" rIns="93077" bIns="46538" rtlCol="0" anchor="ctr"/>
          <a:lstStyle/>
          <a:p>
            <a:pPr rtl="0"/>
            <a:endParaRPr lang="ru-RU" noProof="0"/>
          </a:p>
        </p:txBody>
      </p:sp>
      <p:sp>
        <p:nvSpPr>
          <p:cNvPr id="5" name="Заметки 4"/>
          <p:cNvSpPr>
            <a:spLocks noGrp="1"/>
          </p:cNvSpPr>
          <p:nvPr>
            <p:ph type="body" sz="quarter" idx="3"/>
          </p:nvPr>
        </p:nvSpPr>
        <p:spPr>
          <a:xfrm>
            <a:off x="679768" y="4777198"/>
            <a:ext cx="5438140" cy="3908613"/>
          </a:xfrm>
          <a:prstGeom prst="rect">
            <a:avLst/>
          </a:prstGeom>
        </p:spPr>
        <p:txBody>
          <a:bodyPr vert="horz" lIns="93077" tIns="46538" rIns="93077" bIns="46538"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4" y="9428584"/>
            <a:ext cx="2945659" cy="498054"/>
          </a:xfrm>
          <a:prstGeom prst="rect">
            <a:avLst/>
          </a:prstGeom>
        </p:spPr>
        <p:txBody>
          <a:bodyPr vert="horz" lIns="93077" tIns="46538" rIns="93077" bIns="46538"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50446" y="9428584"/>
            <a:ext cx="2945659" cy="498054"/>
          </a:xfrm>
          <a:prstGeom prst="rect">
            <a:avLst/>
          </a:prstGeom>
        </p:spPr>
        <p:txBody>
          <a:bodyPr vert="horz" lIns="93077" tIns="46538" rIns="93077" bIns="46538" rtlCol="0" anchor="b"/>
          <a:lstStyle>
            <a:lvl1pPr algn="r">
              <a:defRPr sz="1200"/>
            </a:lvl1pPr>
          </a:lstStyle>
          <a:p>
            <a:pPr rtl="0"/>
            <a:fld id="{6336304E-FDE3-4B4F-A3B7-EBE87F3FA5E2}" type="slidenum">
              <a:rPr lang="ru-RU" noProof="0" smtClean="0"/>
              <a:t>‹#›</a:t>
            </a:fld>
            <a:endParaRPr lang="ru-RU" noProof="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a:t>
            </a:fld>
            <a:endParaRPr lang="ru-RU" dirty="0"/>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11</a:t>
            </a:fld>
            <a:endParaRPr lang="ru-RU"/>
          </a:p>
        </p:txBody>
      </p:sp>
    </p:spTree>
    <p:extLst>
      <p:ext uri="{BB962C8B-B14F-4D97-AF65-F5344CB8AC3E}">
        <p14:creationId xmlns:p14="http://schemas.microsoft.com/office/powerpoint/2010/main" val="28513988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176</a:t>
            </a:fld>
            <a:endParaRPr lang="ru-RU" noProof="0"/>
          </a:p>
        </p:txBody>
      </p:sp>
    </p:spTree>
    <p:extLst>
      <p:ext uri="{BB962C8B-B14F-4D97-AF65-F5344CB8AC3E}">
        <p14:creationId xmlns:p14="http://schemas.microsoft.com/office/powerpoint/2010/main" val="826968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2478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E05A82A-27FD-4751-9A93-6E588C7C6523}" type="slidenum">
              <a:rPr lang="ru-RU" altLang="ru-RU" smtClean="0">
                <a:solidFill>
                  <a:srgbClr val="000000"/>
                </a:solidFill>
                <a:latin typeface="Calibri" panose="020F0502020204030204" pitchFamily="34" charset="0"/>
              </a:rPr>
              <a:pPr/>
              <a:t>177</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1278839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519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935396-92B0-4510-AF64-E8B1E169F0B2}" type="slidenum">
              <a:rPr lang="ru-RU" altLang="ru-RU" smtClean="0">
                <a:solidFill>
                  <a:srgbClr val="000000"/>
                </a:solidFill>
                <a:latin typeface="Calibri" panose="020F0502020204030204" pitchFamily="34" charset="0"/>
              </a:rPr>
              <a:pPr/>
              <a:t>179</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4444987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180</a:t>
            </a:fld>
            <a:endParaRPr lang="ru-RU" noProof="0"/>
          </a:p>
        </p:txBody>
      </p:sp>
    </p:spTree>
    <p:extLst>
      <p:ext uri="{BB962C8B-B14F-4D97-AF65-F5344CB8AC3E}">
        <p14:creationId xmlns:p14="http://schemas.microsoft.com/office/powerpoint/2010/main" val="273033792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181</a:t>
            </a:fld>
            <a:endParaRPr lang="ru-RU" noProof="0"/>
          </a:p>
        </p:txBody>
      </p:sp>
    </p:spTree>
    <p:extLst>
      <p:ext uri="{BB962C8B-B14F-4D97-AF65-F5344CB8AC3E}">
        <p14:creationId xmlns:p14="http://schemas.microsoft.com/office/powerpoint/2010/main" val="29675750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075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8472" indent="-279327">
              <a:defRPr>
                <a:solidFill>
                  <a:schemeClr val="tx1"/>
                </a:solidFill>
                <a:latin typeface="Arial" panose="020B0604020202020204" pitchFamily="34" charset="0"/>
                <a:cs typeface="Arial" panose="020B0604020202020204" pitchFamily="34" charset="0"/>
              </a:defRPr>
            </a:lvl2pPr>
            <a:lvl3pPr marL="1120481" indent="-223779">
              <a:defRPr>
                <a:solidFill>
                  <a:schemeClr val="tx1"/>
                </a:solidFill>
                <a:latin typeface="Arial" panose="020B0604020202020204" pitchFamily="34" charset="0"/>
                <a:cs typeface="Arial" panose="020B0604020202020204" pitchFamily="34" charset="0"/>
              </a:defRPr>
            </a:lvl3pPr>
            <a:lvl4pPr marL="1569626" indent="-223779">
              <a:defRPr>
                <a:solidFill>
                  <a:schemeClr val="tx1"/>
                </a:solidFill>
                <a:latin typeface="Arial" panose="020B0604020202020204" pitchFamily="34" charset="0"/>
                <a:cs typeface="Arial" panose="020B0604020202020204" pitchFamily="34" charset="0"/>
              </a:defRPr>
            </a:lvl4pPr>
            <a:lvl5pPr marL="2018770" indent="-223779">
              <a:defRPr>
                <a:solidFill>
                  <a:schemeClr val="tx1"/>
                </a:solidFill>
                <a:latin typeface="Arial" panose="020B0604020202020204" pitchFamily="34" charset="0"/>
                <a:cs typeface="Arial" panose="020B0604020202020204" pitchFamily="34" charset="0"/>
              </a:defRPr>
            </a:lvl5pPr>
            <a:lvl6pPr marL="247585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93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01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7091"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584F99-76EF-4F13-B37E-DFC17AD69344}" type="slidenum">
              <a:rPr lang="ru-RU" altLang="ru-RU" smtClean="0">
                <a:latin typeface="Calibri" panose="020F0502020204030204" pitchFamily="34" charset="0"/>
              </a:rPr>
              <a:pPr/>
              <a:t>184</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25037135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075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8472" indent="-279327">
              <a:defRPr>
                <a:solidFill>
                  <a:schemeClr val="tx1"/>
                </a:solidFill>
                <a:latin typeface="Arial" panose="020B0604020202020204" pitchFamily="34" charset="0"/>
                <a:cs typeface="Arial" panose="020B0604020202020204" pitchFamily="34" charset="0"/>
              </a:defRPr>
            </a:lvl2pPr>
            <a:lvl3pPr marL="1120481" indent="-223779">
              <a:defRPr>
                <a:solidFill>
                  <a:schemeClr val="tx1"/>
                </a:solidFill>
                <a:latin typeface="Arial" panose="020B0604020202020204" pitchFamily="34" charset="0"/>
                <a:cs typeface="Arial" panose="020B0604020202020204" pitchFamily="34" charset="0"/>
              </a:defRPr>
            </a:lvl3pPr>
            <a:lvl4pPr marL="1569626" indent="-223779">
              <a:defRPr>
                <a:solidFill>
                  <a:schemeClr val="tx1"/>
                </a:solidFill>
                <a:latin typeface="Arial" panose="020B0604020202020204" pitchFamily="34" charset="0"/>
                <a:cs typeface="Arial" panose="020B0604020202020204" pitchFamily="34" charset="0"/>
              </a:defRPr>
            </a:lvl4pPr>
            <a:lvl5pPr marL="2018770" indent="-223779">
              <a:defRPr>
                <a:solidFill>
                  <a:schemeClr val="tx1"/>
                </a:solidFill>
                <a:latin typeface="Arial" panose="020B0604020202020204" pitchFamily="34" charset="0"/>
                <a:cs typeface="Arial" panose="020B0604020202020204" pitchFamily="34" charset="0"/>
              </a:defRPr>
            </a:lvl5pPr>
            <a:lvl6pPr marL="247585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93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01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7091"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584F99-76EF-4F13-B37E-DFC17AD69344}" type="slidenum">
              <a:rPr lang="ru-RU" altLang="ru-RU" smtClean="0">
                <a:latin typeface="Calibri" panose="020F0502020204030204" pitchFamily="34" charset="0"/>
              </a:rPr>
              <a:pPr/>
              <a:t>185</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31495497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095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8472" indent="-279327">
              <a:defRPr>
                <a:solidFill>
                  <a:schemeClr val="tx1"/>
                </a:solidFill>
                <a:latin typeface="Arial" panose="020B0604020202020204" pitchFamily="34" charset="0"/>
                <a:cs typeface="Arial" panose="020B0604020202020204" pitchFamily="34" charset="0"/>
              </a:defRPr>
            </a:lvl2pPr>
            <a:lvl3pPr marL="1120481" indent="-223779">
              <a:defRPr>
                <a:solidFill>
                  <a:schemeClr val="tx1"/>
                </a:solidFill>
                <a:latin typeface="Arial" panose="020B0604020202020204" pitchFamily="34" charset="0"/>
                <a:cs typeface="Arial" panose="020B0604020202020204" pitchFamily="34" charset="0"/>
              </a:defRPr>
            </a:lvl3pPr>
            <a:lvl4pPr marL="1569626" indent="-223779">
              <a:defRPr>
                <a:solidFill>
                  <a:schemeClr val="tx1"/>
                </a:solidFill>
                <a:latin typeface="Arial" panose="020B0604020202020204" pitchFamily="34" charset="0"/>
                <a:cs typeface="Arial" panose="020B0604020202020204" pitchFamily="34" charset="0"/>
              </a:defRPr>
            </a:lvl4pPr>
            <a:lvl5pPr marL="2018770" indent="-223779">
              <a:defRPr>
                <a:solidFill>
                  <a:schemeClr val="tx1"/>
                </a:solidFill>
                <a:latin typeface="Arial" panose="020B0604020202020204" pitchFamily="34" charset="0"/>
                <a:cs typeface="Arial" panose="020B0604020202020204" pitchFamily="34" charset="0"/>
              </a:defRPr>
            </a:lvl5pPr>
            <a:lvl6pPr marL="247585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93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90010"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7091" indent="-22377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0C174E-243C-471F-B282-373B82BC7B45}" type="slidenum">
              <a:rPr lang="ru-RU" altLang="ru-RU" smtClean="0">
                <a:latin typeface="Calibri" panose="020F0502020204030204" pitchFamily="34" charset="0"/>
              </a:rPr>
              <a:pPr/>
              <a:t>186</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13014639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187</a:t>
            </a:fld>
            <a:endParaRPr lang="ru-RU">
              <a:solidFill>
                <a:prstClr val="black"/>
              </a:solidFill>
            </a:endParaRPr>
          </a:p>
        </p:txBody>
      </p:sp>
    </p:spTree>
    <p:extLst>
      <p:ext uri="{BB962C8B-B14F-4D97-AF65-F5344CB8AC3E}">
        <p14:creationId xmlns:p14="http://schemas.microsoft.com/office/powerpoint/2010/main" val="4470054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43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3614" indent="-286130">
              <a:defRPr>
                <a:solidFill>
                  <a:schemeClr val="tx1"/>
                </a:solidFill>
                <a:latin typeface="Arial" panose="020B0604020202020204" pitchFamily="34" charset="0"/>
                <a:cs typeface="Arial" panose="020B0604020202020204" pitchFamily="34" charset="0"/>
              </a:defRPr>
            </a:lvl2pPr>
            <a:lvl3pPr marL="1146135" indent="-227934">
              <a:defRPr>
                <a:solidFill>
                  <a:schemeClr val="tx1"/>
                </a:solidFill>
                <a:latin typeface="Arial" panose="020B0604020202020204" pitchFamily="34" charset="0"/>
                <a:cs typeface="Arial" panose="020B0604020202020204" pitchFamily="34" charset="0"/>
              </a:defRPr>
            </a:lvl3pPr>
            <a:lvl4pPr marL="1603619" indent="-227934">
              <a:defRPr>
                <a:solidFill>
                  <a:schemeClr val="tx1"/>
                </a:solidFill>
                <a:latin typeface="Arial" panose="020B0604020202020204" pitchFamily="34" charset="0"/>
                <a:cs typeface="Arial" panose="020B0604020202020204" pitchFamily="34" charset="0"/>
              </a:defRPr>
            </a:lvl4pPr>
            <a:lvl5pPr marL="2062719" indent="-227934">
              <a:defRPr>
                <a:solidFill>
                  <a:schemeClr val="tx1"/>
                </a:solidFill>
                <a:latin typeface="Arial" panose="020B0604020202020204" pitchFamily="34" charset="0"/>
                <a:cs typeface="Arial" panose="020B0604020202020204" pitchFamily="34" charset="0"/>
              </a:defRPr>
            </a:lvl5pPr>
            <a:lvl6pPr marL="2528286" indent="-227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3853" indent="-227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9420" indent="-227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986" indent="-2279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714B4A-3152-41C1-88EE-CCE920CD5AC8}" type="slidenum">
              <a:rPr lang="ru-RU" altLang="ru-RU" smtClean="0">
                <a:latin typeface="Calibri" panose="020F0502020204030204" pitchFamily="34" charset="0"/>
              </a:rPr>
              <a:pPr/>
              <a:t>188</a:t>
            </a:fld>
            <a:endParaRPr lang="ru-RU" altLang="ru-RU" smtClean="0">
              <a:latin typeface="Calibri" panose="020F0502020204030204" pitchFamily="34" charset="0"/>
            </a:endParaRPr>
          </a:p>
        </p:txBody>
      </p:sp>
    </p:spTree>
    <p:extLst>
      <p:ext uri="{BB962C8B-B14F-4D97-AF65-F5344CB8AC3E}">
        <p14:creationId xmlns:p14="http://schemas.microsoft.com/office/powerpoint/2010/main" val="385678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12</a:t>
            </a:fld>
            <a:endParaRPr lang="ru-RU" noProof="0"/>
          </a:p>
        </p:txBody>
      </p:sp>
    </p:spTree>
    <p:extLst>
      <p:ext uri="{BB962C8B-B14F-4D97-AF65-F5344CB8AC3E}">
        <p14:creationId xmlns:p14="http://schemas.microsoft.com/office/powerpoint/2010/main" val="35281817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189</a:t>
            </a:fld>
            <a:endParaRPr lang="ru-RU">
              <a:solidFill>
                <a:prstClr val="black"/>
              </a:solidFill>
            </a:endParaRPr>
          </a:p>
        </p:txBody>
      </p:sp>
    </p:spTree>
    <p:extLst>
      <p:ext uri="{BB962C8B-B14F-4D97-AF65-F5344CB8AC3E}">
        <p14:creationId xmlns:p14="http://schemas.microsoft.com/office/powerpoint/2010/main" val="884842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190</a:t>
            </a:fld>
            <a:endParaRPr lang="ru-RU">
              <a:solidFill>
                <a:prstClr val="black"/>
              </a:solidFill>
            </a:endParaRPr>
          </a:p>
        </p:txBody>
      </p:sp>
    </p:spTree>
    <p:extLst>
      <p:ext uri="{BB962C8B-B14F-4D97-AF65-F5344CB8AC3E}">
        <p14:creationId xmlns:p14="http://schemas.microsoft.com/office/powerpoint/2010/main" val="16055648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191</a:t>
            </a:fld>
            <a:endParaRPr lang="ru-RU">
              <a:solidFill>
                <a:prstClr val="black"/>
              </a:solidFill>
            </a:endParaRPr>
          </a:p>
        </p:txBody>
      </p:sp>
    </p:spTree>
    <p:extLst>
      <p:ext uri="{BB962C8B-B14F-4D97-AF65-F5344CB8AC3E}">
        <p14:creationId xmlns:p14="http://schemas.microsoft.com/office/powerpoint/2010/main" val="14857299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192</a:t>
            </a:fld>
            <a:endParaRPr lang="ru-RU">
              <a:solidFill>
                <a:prstClr val="black"/>
              </a:solidFill>
            </a:endParaRPr>
          </a:p>
        </p:txBody>
      </p:sp>
    </p:spTree>
    <p:extLst>
      <p:ext uri="{BB962C8B-B14F-4D97-AF65-F5344CB8AC3E}">
        <p14:creationId xmlns:p14="http://schemas.microsoft.com/office/powerpoint/2010/main" val="32932909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193</a:t>
            </a:fld>
            <a:endParaRPr lang="ru-RU">
              <a:solidFill>
                <a:prstClr val="black"/>
              </a:solidFill>
            </a:endParaRPr>
          </a:p>
        </p:txBody>
      </p:sp>
    </p:spTree>
    <p:extLst>
      <p:ext uri="{BB962C8B-B14F-4D97-AF65-F5344CB8AC3E}">
        <p14:creationId xmlns:p14="http://schemas.microsoft.com/office/powerpoint/2010/main" val="31917340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194</a:t>
            </a:fld>
            <a:endParaRPr lang="ru-RU">
              <a:solidFill>
                <a:prstClr val="black"/>
              </a:solidFill>
            </a:endParaRPr>
          </a:p>
        </p:txBody>
      </p:sp>
    </p:spTree>
    <p:extLst>
      <p:ext uri="{BB962C8B-B14F-4D97-AF65-F5344CB8AC3E}">
        <p14:creationId xmlns:p14="http://schemas.microsoft.com/office/powerpoint/2010/main" val="114206990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195</a:t>
            </a:fld>
            <a:endParaRPr lang="ru-RU">
              <a:solidFill>
                <a:prstClr val="black"/>
              </a:solidFill>
            </a:endParaRPr>
          </a:p>
        </p:txBody>
      </p:sp>
    </p:spTree>
    <p:extLst>
      <p:ext uri="{BB962C8B-B14F-4D97-AF65-F5344CB8AC3E}">
        <p14:creationId xmlns:p14="http://schemas.microsoft.com/office/powerpoint/2010/main" val="6039273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196</a:t>
            </a:fld>
            <a:endParaRPr lang="ru-RU">
              <a:solidFill>
                <a:prstClr val="black"/>
              </a:solidFill>
            </a:endParaRPr>
          </a:p>
        </p:txBody>
      </p:sp>
    </p:spTree>
    <p:extLst>
      <p:ext uri="{BB962C8B-B14F-4D97-AF65-F5344CB8AC3E}">
        <p14:creationId xmlns:p14="http://schemas.microsoft.com/office/powerpoint/2010/main" val="375306726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197</a:t>
            </a:fld>
            <a:endParaRPr lang="ru-RU">
              <a:solidFill>
                <a:prstClr val="black"/>
              </a:solidFill>
            </a:endParaRPr>
          </a:p>
        </p:txBody>
      </p:sp>
    </p:spTree>
    <p:extLst>
      <p:ext uri="{BB962C8B-B14F-4D97-AF65-F5344CB8AC3E}">
        <p14:creationId xmlns:p14="http://schemas.microsoft.com/office/powerpoint/2010/main" val="20164926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198</a:t>
            </a:fld>
            <a:endParaRPr lang="ru-RU" noProof="0"/>
          </a:p>
        </p:txBody>
      </p:sp>
    </p:spTree>
    <p:extLst>
      <p:ext uri="{BB962C8B-B14F-4D97-AF65-F5344CB8AC3E}">
        <p14:creationId xmlns:p14="http://schemas.microsoft.com/office/powerpoint/2010/main" val="419190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13</a:t>
            </a:fld>
            <a:endParaRPr lang="ru-RU"/>
          </a:p>
        </p:txBody>
      </p:sp>
    </p:spTree>
    <p:extLst>
      <p:ext uri="{BB962C8B-B14F-4D97-AF65-F5344CB8AC3E}">
        <p14:creationId xmlns:p14="http://schemas.microsoft.com/office/powerpoint/2010/main" val="33280789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199</a:t>
            </a:fld>
            <a:endParaRPr lang="ru-RU" noProof="0"/>
          </a:p>
        </p:txBody>
      </p:sp>
    </p:spTree>
    <p:extLst>
      <p:ext uri="{BB962C8B-B14F-4D97-AF65-F5344CB8AC3E}">
        <p14:creationId xmlns:p14="http://schemas.microsoft.com/office/powerpoint/2010/main" val="19859581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200</a:t>
            </a:fld>
            <a:endParaRPr lang="ru-RU"/>
          </a:p>
        </p:txBody>
      </p:sp>
    </p:spTree>
    <p:extLst>
      <p:ext uri="{BB962C8B-B14F-4D97-AF65-F5344CB8AC3E}">
        <p14:creationId xmlns:p14="http://schemas.microsoft.com/office/powerpoint/2010/main" val="17905943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201</a:t>
            </a:fld>
            <a:endParaRPr lang="ru-RU"/>
          </a:p>
        </p:txBody>
      </p:sp>
    </p:spTree>
    <p:extLst>
      <p:ext uri="{BB962C8B-B14F-4D97-AF65-F5344CB8AC3E}">
        <p14:creationId xmlns:p14="http://schemas.microsoft.com/office/powerpoint/2010/main" val="405712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14</a:t>
            </a:fld>
            <a:endParaRPr lang="ru-RU" noProof="0"/>
          </a:p>
        </p:txBody>
      </p:sp>
    </p:spTree>
    <p:extLst>
      <p:ext uri="{BB962C8B-B14F-4D97-AF65-F5344CB8AC3E}">
        <p14:creationId xmlns:p14="http://schemas.microsoft.com/office/powerpoint/2010/main" val="4261449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a:t>
            </a:fld>
            <a:endParaRPr lang="ru-RU" noProof="0"/>
          </a:p>
        </p:txBody>
      </p:sp>
    </p:spTree>
    <p:extLst>
      <p:ext uri="{BB962C8B-B14F-4D97-AF65-F5344CB8AC3E}">
        <p14:creationId xmlns:p14="http://schemas.microsoft.com/office/powerpoint/2010/main" val="302083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16</a:t>
            </a:fld>
            <a:endParaRPr lang="ru-RU" noProof="0"/>
          </a:p>
        </p:txBody>
      </p:sp>
    </p:spTree>
    <p:extLst>
      <p:ext uri="{BB962C8B-B14F-4D97-AF65-F5344CB8AC3E}">
        <p14:creationId xmlns:p14="http://schemas.microsoft.com/office/powerpoint/2010/main" val="421678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17</a:t>
            </a:fld>
            <a:endParaRPr lang="ru-RU" noProof="0"/>
          </a:p>
        </p:txBody>
      </p:sp>
    </p:spTree>
    <p:extLst>
      <p:ext uri="{BB962C8B-B14F-4D97-AF65-F5344CB8AC3E}">
        <p14:creationId xmlns:p14="http://schemas.microsoft.com/office/powerpoint/2010/main" val="458820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18</a:t>
            </a:fld>
            <a:endParaRPr lang="ru-RU" noProof="0"/>
          </a:p>
        </p:txBody>
      </p:sp>
    </p:spTree>
    <p:extLst>
      <p:ext uri="{BB962C8B-B14F-4D97-AF65-F5344CB8AC3E}">
        <p14:creationId xmlns:p14="http://schemas.microsoft.com/office/powerpoint/2010/main" val="44682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19</a:t>
            </a:fld>
            <a:endParaRPr lang="ru-RU" noProof="0"/>
          </a:p>
        </p:txBody>
      </p:sp>
    </p:spTree>
    <p:extLst>
      <p:ext uri="{BB962C8B-B14F-4D97-AF65-F5344CB8AC3E}">
        <p14:creationId xmlns:p14="http://schemas.microsoft.com/office/powerpoint/2010/main" val="141771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20</a:t>
            </a:fld>
            <a:endParaRPr lang="ru-RU" noProof="0"/>
          </a:p>
        </p:txBody>
      </p:sp>
    </p:spTree>
    <p:extLst>
      <p:ext uri="{BB962C8B-B14F-4D97-AF65-F5344CB8AC3E}">
        <p14:creationId xmlns:p14="http://schemas.microsoft.com/office/powerpoint/2010/main" val="219137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a:t>
            </a:fld>
            <a:endParaRPr lang="ru-RU" dirty="0"/>
          </a:p>
        </p:txBody>
      </p:sp>
    </p:spTree>
    <p:extLst>
      <p:ext uri="{BB962C8B-B14F-4D97-AF65-F5344CB8AC3E}">
        <p14:creationId xmlns:p14="http://schemas.microsoft.com/office/powerpoint/2010/main" val="317979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21</a:t>
            </a:fld>
            <a:endParaRPr lang="ru-RU" noProof="0"/>
          </a:p>
        </p:txBody>
      </p:sp>
    </p:spTree>
    <p:extLst>
      <p:ext uri="{BB962C8B-B14F-4D97-AF65-F5344CB8AC3E}">
        <p14:creationId xmlns:p14="http://schemas.microsoft.com/office/powerpoint/2010/main" val="1561571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22</a:t>
            </a:fld>
            <a:endParaRPr lang="ru-RU"/>
          </a:p>
        </p:txBody>
      </p:sp>
    </p:spTree>
    <p:extLst>
      <p:ext uri="{BB962C8B-B14F-4D97-AF65-F5344CB8AC3E}">
        <p14:creationId xmlns:p14="http://schemas.microsoft.com/office/powerpoint/2010/main" val="2986717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23</a:t>
            </a:fld>
            <a:endParaRPr lang="ru-RU"/>
          </a:p>
        </p:txBody>
      </p:sp>
    </p:spTree>
    <p:extLst>
      <p:ext uri="{BB962C8B-B14F-4D97-AF65-F5344CB8AC3E}">
        <p14:creationId xmlns:p14="http://schemas.microsoft.com/office/powerpoint/2010/main" val="264470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24</a:t>
            </a:fld>
            <a:endParaRPr lang="ru-RU"/>
          </a:p>
        </p:txBody>
      </p:sp>
    </p:spTree>
    <p:extLst>
      <p:ext uri="{BB962C8B-B14F-4D97-AF65-F5344CB8AC3E}">
        <p14:creationId xmlns:p14="http://schemas.microsoft.com/office/powerpoint/2010/main" val="345232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25</a:t>
            </a:fld>
            <a:endParaRPr lang="ru-RU"/>
          </a:p>
        </p:txBody>
      </p:sp>
    </p:spTree>
    <p:extLst>
      <p:ext uri="{BB962C8B-B14F-4D97-AF65-F5344CB8AC3E}">
        <p14:creationId xmlns:p14="http://schemas.microsoft.com/office/powerpoint/2010/main" val="265984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30</a:t>
            </a:fld>
            <a:endParaRPr lang="ru-RU" noProof="0"/>
          </a:p>
        </p:txBody>
      </p:sp>
    </p:spTree>
    <p:extLst>
      <p:ext uri="{BB962C8B-B14F-4D97-AF65-F5344CB8AC3E}">
        <p14:creationId xmlns:p14="http://schemas.microsoft.com/office/powerpoint/2010/main" val="136233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34</a:t>
            </a:fld>
            <a:endParaRPr lang="ru-RU" noProof="0"/>
          </a:p>
        </p:txBody>
      </p:sp>
    </p:spTree>
    <p:extLst>
      <p:ext uri="{BB962C8B-B14F-4D97-AF65-F5344CB8AC3E}">
        <p14:creationId xmlns:p14="http://schemas.microsoft.com/office/powerpoint/2010/main" val="1822094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52</a:t>
            </a:fld>
            <a:endParaRPr lang="ru-RU" noProof="0"/>
          </a:p>
        </p:txBody>
      </p:sp>
    </p:spTree>
    <p:extLst>
      <p:ext uri="{BB962C8B-B14F-4D97-AF65-F5344CB8AC3E}">
        <p14:creationId xmlns:p14="http://schemas.microsoft.com/office/powerpoint/2010/main" val="663445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67</a:t>
            </a:fld>
            <a:endParaRPr lang="ru-RU" noProof="0"/>
          </a:p>
        </p:txBody>
      </p:sp>
    </p:spTree>
    <p:extLst>
      <p:ext uri="{BB962C8B-B14F-4D97-AF65-F5344CB8AC3E}">
        <p14:creationId xmlns:p14="http://schemas.microsoft.com/office/powerpoint/2010/main" val="3210978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69</a:t>
            </a:fld>
            <a:endParaRPr lang="ru-RU" noProof="0"/>
          </a:p>
        </p:txBody>
      </p:sp>
    </p:spTree>
    <p:extLst>
      <p:ext uri="{BB962C8B-B14F-4D97-AF65-F5344CB8AC3E}">
        <p14:creationId xmlns:p14="http://schemas.microsoft.com/office/powerpoint/2010/main" val="2440135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4</a:t>
            </a:fld>
            <a:endParaRPr lang="ru-RU" dirty="0"/>
          </a:p>
        </p:txBody>
      </p:sp>
    </p:spTree>
    <p:extLst>
      <p:ext uri="{BB962C8B-B14F-4D97-AF65-F5344CB8AC3E}">
        <p14:creationId xmlns:p14="http://schemas.microsoft.com/office/powerpoint/2010/main" val="2243169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71</a:t>
            </a:fld>
            <a:endParaRPr lang="ru-RU" noProof="0"/>
          </a:p>
        </p:txBody>
      </p:sp>
    </p:spTree>
    <p:extLst>
      <p:ext uri="{BB962C8B-B14F-4D97-AF65-F5344CB8AC3E}">
        <p14:creationId xmlns:p14="http://schemas.microsoft.com/office/powerpoint/2010/main" val="4040215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73</a:t>
            </a:fld>
            <a:endParaRPr lang="ru-RU" noProof="0"/>
          </a:p>
        </p:txBody>
      </p:sp>
    </p:spTree>
    <p:extLst>
      <p:ext uri="{BB962C8B-B14F-4D97-AF65-F5344CB8AC3E}">
        <p14:creationId xmlns:p14="http://schemas.microsoft.com/office/powerpoint/2010/main" val="4234592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75</a:t>
            </a:fld>
            <a:endParaRPr lang="ru-RU">
              <a:solidFill>
                <a:prstClr val="black"/>
              </a:solidFill>
            </a:endParaRPr>
          </a:p>
        </p:txBody>
      </p:sp>
    </p:spTree>
    <p:extLst>
      <p:ext uri="{BB962C8B-B14F-4D97-AF65-F5344CB8AC3E}">
        <p14:creationId xmlns:p14="http://schemas.microsoft.com/office/powerpoint/2010/main" val="1305338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82</a:t>
            </a:fld>
            <a:endParaRPr lang="ru-RU">
              <a:solidFill>
                <a:prstClr val="black"/>
              </a:solidFill>
            </a:endParaRPr>
          </a:p>
        </p:txBody>
      </p:sp>
    </p:spTree>
    <p:extLst>
      <p:ext uri="{BB962C8B-B14F-4D97-AF65-F5344CB8AC3E}">
        <p14:creationId xmlns:p14="http://schemas.microsoft.com/office/powerpoint/2010/main" val="1756137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336304E-FDE3-4B4F-A3B7-EBE87F3FA5E2}" type="slidenum">
              <a:rPr lang="ru-RU" smtClean="0">
                <a:solidFill>
                  <a:prstClr val="black"/>
                </a:solidFill>
              </a:rPr>
              <a:pPr/>
              <a:t>83</a:t>
            </a:fld>
            <a:endParaRPr lang="ru-RU">
              <a:solidFill>
                <a:prstClr val="black"/>
              </a:solidFill>
            </a:endParaRPr>
          </a:p>
        </p:txBody>
      </p:sp>
    </p:spTree>
    <p:extLst>
      <p:ext uri="{BB962C8B-B14F-4D97-AF65-F5344CB8AC3E}">
        <p14:creationId xmlns:p14="http://schemas.microsoft.com/office/powerpoint/2010/main" val="3966132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84</a:t>
            </a:fld>
            <a:endParaRPr lang="ru-RU" noProof="0"/>
          </a:p>
        </p:txBody>
      </p:sp>
    </p:spTree>
    <p:extLst>
      <p:ext uri="{BB962C8B-B14F-4D97-AF65-F5344CB8AC3E}">
        <p14:creationId xmlns:p14="http://schemas.microsoft.com/office/powerpoint/2010/main" val="2074400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86</a:t>
            </a:fld>
            <a:endParaRPr lang="ru-RU" noProof="0"/>
          </a:p>
        </p:txBody>
      </p:sp>
    </p:spTree>
    <p:extLst>
      <p:ext uri="{BB962C8B-B14F-4D97-AF65-F5344CB8AC3E}">
        <p14:creationId xmlns:p14="http://schemas.microsoft.com/office/powerpoint/2010/main" val="353415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88</a:t>
            </a:fld>
            <a:endParaRPr lang="ru-RU" noProof="0" dirty="0"/>
          </a:p>
        </p:txBody>
      </p:sp>
    </p:spTree>
    <p:extLst>
      <p:ext uri="{BB962C8B-B14F-4D97-AF65-F5344CB8AC3E}">
        <p14:creationId xmlns:p14="http://schemas.microsoft.com/office/powerpoint/2010/main" val="3631655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89</a:t>
            </a:fld>
            <a:endParaRPr lang="ru-RU" noProof="0" dirty="0"/>
          </a:p>
        </p:txBody>
      </p:sp>
    </p:spTree>
    <p:extLst>
      <p:ext uri="{BB962C8B-B14F-4D97-AF65-F5344CB8AC3E}">
        <p14:creationId xmlns:p14="http://schemas.microsoft.com/office/powerpoint/2010/main" val="4254238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91</a:t>
            </a:fld>
            <a:endParaRPr lang="ru-RU" noProof="0" dirty="0"/>
          </a:p>
        </p:txBody>
      </p:sp>
    </p:spTree>
    <p:extLst>
      <p:ext uri="{BB962C8B-B14F-4D97-AF65-F5344CB8AC3E}">
        <p14:creationId xmlns:p14="http://schemas.microsoft.com/office/powerpoint/2010/main" val="255250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5</a:t>
            </a:fld>
            <a:endParaRPr lang="ru-RU" noProof="0" dirty="0"/>
          </a:p>
        </p:txBody>
      </p:sp>
    </p:spTree>
    <p:extLst>
      <p:ext uri="{BB962C8B-B14F-4D97-AF65-F5344CB8AC3E}">
        <p14:creationId xmlns:p14="http://schemas.microsoft.com/office/powerpoint/2010/main" val="858285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92</a:t>
            </a:fld>
            <a:endParaRPr lang="ru-RU" noProof="0" dirty="0"/>
          </a:p>
        </p:txBody>
      </p:sp>
    </p:spTree>
    <p:extLst>
      <p:ext uri="{BB962C8B-B14F-4D97-AF65-F5344CB8AC3E}">
        <p14:creationId xmlns:p14="http://schemas.microsoft.com/office/powerpoint/2010/main" val="1861054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93</a:t>
            </a:fld>
            <a:endParaRPr lang="ru-RU" noProof="0" dirty="0"/>
          </a:p>
        </p:txBody>
      </p:sp>
    </p:spTree>
    <p:extLst>
      <p:ext uri="{BB962C8B-B14F-4D97-AF65-F5344CB8AC3E}">
        <p14:creationId xmlns:p14="http://schemas.microsoft.com/office/powerpoint/2010/main" val="4237344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95</a:t>
            </a:fld>
            <a:endParaRPr lang="ru-RU" noProof="0" dirty="0"/>
          </a:p>
        </p:txBody>
      </p:sp>
    </p:spTree>
    <p:extLst>
      <p:ext uri="{BB962C8B-B14F-4D97-AF65-F5344CB8AC3E}">
        <p14:creationId xmlns:p14="http://schemas.microsoft.com/office/powerpoint/2010/main" val="4114978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96</a:t>
            </a:fld>
            <a:endParaRPr lang="ru-RU" noProof="0" dirty="0"/>
          </a:p>
        </p:txBody>
      </p:sp>
    </p:spTree>
    <p:extLst>
      <p:ext uri="{BB962C8B-B14F-4D97-AF65-F5344CB8AC3E}">
        <p14:creationId xmlns:p14="http://schemas.microsoft.com/office/powerpoint/2010/main" val="133639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97</a:t>
            </a:fld>
            <a:endParaRPr lang="ru-RU" noProof="0" dirty="0"/>
          </a:p>
        </p:txBody>
      </p:sp>
    </p:spTree>
    <p:extLst>
      <p:ext uri="{BB962C8B-B14F-4D97-AF65-F5344CB8AC3E}">
        <p14:creationId xmlns:p14="http://schemas.microsoft.com/office/powerpoint/2010/main" val="1336281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99</a:t>
            </a:fld>
            <a:endParaRPr lang="ru-RU" noProof="0" dirty="0"/>
          </a:p>
        </p:txBody>
      </p:sp>
    </p:spTree>
    <p:extLst>
      <p:ext uri="{BB962C8B-B14F-4D97-AF65-F5344CB8AC3E}">
        <p14:creationId xmlns:p14="http://schemas.microsoft.com/office/powerpoint/2010/main" val="19651841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100</a:t>
            </a:fld>
            <a:endParaRPr lang="ru-RU" noProof="0" dirty="0"/>
          </a:p>
        </p:txBody>
      </p:sp>
    </p:spTree>
    <p:extLst>
      <p:ext uri="{BB962C8B-B14F-4D97-AF65-F5344CB8AC3E}">
        <p14:creationId xmlns:p14="http://schemas.microsoft.com/office/powerpoint/2010/main" val="6062762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102</a:t>
            </a:fld>
            <a:endParaRPr lang="ru-RU" noProof="0" dirty="0"/>
          </a:p>
        </p:txBody>
      </p:sp>
    </p:spTree>
    <p:extLst>
      <p:ext uri="{BB962C8B-B14F-4D97-AF65-F5344CB8AC3E}">
        <p14:creationId xmlns:p14="http://schemas.microsoft.com/office/powerpoint/2010/main" val="531562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103</a:t>
            </a:fld>
            <a:endParaRPr lang="ru-RU" noProof="0" dirty="0"/>
          </a:p>
        </p:txBody>
      </p:sp>
    </p:spTree>
    <p:extLst>
      <p:ext uri="{BB962C8B-B14F-4D97-AF65-F5344CB8AC3E}">
        <p14:creationId xmlns:p14="http://schemas.microsoft.com/office/powerpoint/2010/main" val="1477759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104</a:t>
            </a:fld>
            <a:endParaRPr lang="ru-RU" noProof="0" dirty="0"/>
          </a:p>
        </p:txBody>
      </p:sp>
    </p:spTree>
    <p:extLst>
      <p:ext uri="{BB962C8B-B14F-4D97-AF65-F5344CB8AC3E}">
        <p14:creationId xmlns:p14="http://schemas.microsoft.com/office/powerpoint/2010/main" val="206208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10"/>
          </p:nvPr>
        </p:nvSpPr>
        <p:spPr/>
        <p:txBody>
          <a:bodyPr rtlCol="0"/>
          <a:lstStyle/>
          <a:p>
            <a:pPr rtl="0"/>
            <a:fld id="{6336304E-FDE3-4B4F-A3B7-EBE87F3FA5E2}" type="slidenum">
              <a:rPr lang="ru-RU" smtClean="0"/>
              <a:t>6</a:t>
            </a:fld>
            <a:endParaRPr lang="ru-RU" dirty="0"/>
          </a:p>
        </p:txBody>
      </p:sp>
    </p:spTree>
    <p:extLst>
      <p:ext uri="{BB962C8B-B14F-4D97-AF65-F5344CB8AC3E}">
        <p14:creationId xmlns:p14="http://schemas.microsoft.com/office/powerpoint/2010/main" val="3880404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105</a:t>
            </a:fld>
            <a:endParaRPr lang="ru-RU" noProof="0" dirty="0"/>
          </a:p>
        </p:txBody>
      </p:sp>
    </p:spTree>
    <p:extLst>
      <p:ext uri="{BB962C8B-B14F-4D97-AF65-F5344CB8AC3E}">
        <p14:creationId xmlns:p14="http://schemas.microsoft.com/office/powerpoint/2010/main" val="8509688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382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088320-8E65-456F-9241-06658EBC82E2}" type="slidenum">
              <a:rPr lang="ru-RU" altLang="ru-RU" smtClean="0">
                <a:solidFill>
                  <a:srgbClr val="000000"/>
                </a:solidFill>
                <a:latin typeface="Calibri" panose="020F0502020204030204" pitchFamily="34" charset="0"/>
              </a:rPr>
              <a:pPr/>
              <a:t>106</a:t>
            </a:fld>
            <a:endParaRPr lang="ru-RU" altLang="ru-RU"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88833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109</a:t>
            </a:fld>
            <a:endParaRPr lang="ru-RU" noProof="0" dirty="0"/>
          </a:p>
        </p:txBody>
      </p:sp>
    </p:spTree>
    <p:extLst>
      <p:ext uri="{BB962C8B-B14F-4D97-AF65-F5344CB8AC3E}">
        <p14:creationId xmlns:p14="http://schemas.microsoft.com/office/powerpoint/2010/main" val="3340957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474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74DEE1-E15F-4E34-A4C0-6BBAB3E844EB}" type="slidenum">
              <a:rPr lang="ru-RU" altLang="ru-RU" smtClean="0">
                <a:solidFill>
                  <a:srgbClr val="000000"/>
                </a:solidFill>
                <a:latin typeface="Calibri" panose="020F0502020204030204" pitchFamily="34" charset="0"/>
              </a:rPr>
              <a:pPr/>
              <a:t>112</a:t>
            </a:fld>
            <a:endParaRPr lang="ru-RU" altLang="ru-RU"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3087084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113</a:t>
            </a:fld>
            <a:endParaRPr lang="ru-RU" noProof="0" dirty="0"/>
          </a:p>
        </p:txBody>
      </p:sp>
    </p:spTree>
    <p:extLst>
      <p:ext uri="{BB962C8B-B14F-4D97-AF65-F5344CB8AC3E}">
        <p14:creationId xmlns:p14="http://schemas.microsoft.com/office/powerpoint/2010/main" val="25507166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114</a:t>
            </a:fld>
            <a:endParaRPr lang="ru-RU" noProof="0" dirty="0"/>
          </a:p>
        </p:txBody>
      </p:sp>
    </p:spTree>
    <p:extLst>
      <p:ext uri="{BB962C8B-B14F-4D97-AF65-F5344CB8AC3E}">
        <p14:creationId xmlns:p14="http://schemas.microsoft.com/office/powerpoint/2010/main" val="286362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115</a:t>
            </a:fld>
            <a:endParaRPr lang="ru-RU" noProof="0"/>
          </a:p>
        </p:txBody>
      </p:sp>
    </p:spTree>
    <p:extLst>
      <p:ext uri="{BB962C8B-B14F-4D97-AF65-F5344CB8AC3E}">
        <p14:creationId xmlns:p14="http://schemas.microsoft.com/office/powerpoint/2010/main" val="1939400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117</a:t>
            </a:fld>
            <a:endParaRPr lang="ru-RU" noProof="0"/>
          </a:p>
        </p:txBody>
      </p:sp>
    </p:spTree>
    <p:extLst>
      <p:ext uri="{BB962C8B-B14F-4D97-AF65-F5344CB8AC3E}">
        <p14:creationId xmlns:p14="http://schemas.microsoft.com/office/powerpoint/2010/main" val="12223414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118</a:t>
            </a:fld>
            <a:endParaRPr lang="ru-RU" noProof="0"/>
          </a:p>
        </p:txBody>
      </p:sp>
    </p:spTree>
    <p:extLst>
      <p:ext uri="{BB962C8B-B14F-4D97-AF65-F5344CB8AC3E}">
        <p14:creationId xmlns:p14="http://schemas.microsoft.com/office/powerpoint/2010/main" val="15375790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628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29089A-44D8-4899-B51B-14F146E3E921}" type="slidenum">
              <a:rPr lang="ru-RU" altLang="ru-RU" smtClean="0">
                <a:solidFill>
                  <a:srgbClr val="000000"/>
                </a:solidFill>
                <a:latin typeface="Calibri" panose="020F0502020204030204" pitchFamily="34" charset="0"/>
              </a:rPr>
              <a:pPr/>
              <a:t>119</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6810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7</a:t>
            </a:fld>
            <a:endParaRPr lang="ru-RU" noProof="0"/>
          </a:p>
        </p:txBody>
      </p:sp>
    </p:spTree>
    <p:extLst>
      <p:ext uri="{BB962C8B-B14F-4D97-AF65-F5344CB8AC3E}">
        <p14:creationId xmlns:p14="http://schemas.microsoft.com/office/powerpoint/2010/main" val="15659321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120</a:t>
            </a:fld>
            <a:endParaRPr lang="ru-RU" noProof="0"/>
          </a:p>
        </p:txBody>
      </p:sp>
    </p:spTree>
    <p:extLst>
      <p:ext uri="{BB962C8B-B14F-4D97-AF65-F5344CB8AC3E}">
        <p14:creationId xmlns:p14="http://schemas.microsoft.com/office/powerpoint/2010/main" val="33286483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167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1A970D-0051-4AF6-925A-98BC45D0AEBB}" type="slidenum">
              <a:rPr lang="ru-RU" altLang="ru-RU" smtClean="0">
                <a:solidFill>
                  <a:srgbClr val="000000"/>
                </a:solidFill>
                <a:latin typeface="Calibri" panose="020F0502020204030204" pitchFamily="34" charset="0"/>
              </a:rPr>
              <a:pPr/>
              <a:t>124</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125409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125</a:t>
            </a:fld>
            <a:endParaRPr lang="ru-RU" noProof="0"/>
          </a:p>
        </p:txBody>
      </p:sp>
    </p:spTree>
    <p:extLst>
      <p:ext uri="{BB962C8B-B14F-4D97-AF65-F5344CB8AC3E}">
        <p14:creationId xmlns:p14="http://schemas.microsoft.com/office/powerpoint/2010/main" val="16869280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127</a:t>
            </a:fld>
            <a:endParaRPr lang="ru-RU" noProof="0"/>
          </a:p>
        </p:txBody>
      </p:sp>
    </p:spTree>
    <p:extLst>
      <p:ext uri="{BB962C8B-B14F-4D97-AF65-F5344CB8AC3E}">
        <p14:creationId xmlns:p14="http://schemas.microsoft.com/office/powerpoint/2010/main" val="19455168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72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AD4412-D73E-4D7E-B421-D67DA880C3EF}" type="slidenum">
              <a:rPr lang="ru-RU" altLang="ru-RU" smtClean="0">
                <a:solidFill>
                  <a:srgbClr val="000000"/>
                </a:solidFill>
                <a:latin typeface="Calibri" panose="020F0502020204030204" pitchFamily="34" charset="0"/>
              </a:rPr>
              <a:pPr/>
              <a:t>128</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5569376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129</a:t>
            </a:fld>
            <a:endParaRPr lang="ru-RU" noProof="0"/>
          </a:p>
        </p:txBody>
      </p:sp>
    </p:spTree>
    <p:extLst>
      <p:ext uri="{BB962C8B-B14F-4D97-AF65-F5344CB8AC3E}">
        <p14:creationId xmlns:p14="http://schemas.microsoft.com/office/powerpoint/2010/main" val="36136756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130</a:t>
            </a:fld>
            <a:endParaRPr lang="ru-RU" noProof="0"/>
          </a:p>
        </p:txBody>
      </p:sp>
    </p:spTree>
    <p:extLst>
      <p:ext uri="{BB962C8B-B14F-4D97-AF65-F5344CB8AC3E}">
        <p14:creationId xmlns:p14="http://schemas.microsoft.com/office/powerpoint/2010/main" val="41548362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131</a:t>
            </a:fld>
            <a:endParaRPr lang="ru-RU" noProof="0"/>
          </a:p>
        </p:txBody>
      </p:sp>
    </p:spTree>
    <p:extLst>
      <p:ext uri="{BB962C8B-B14F-4D97-AF65-F5344CB8AC3E}">
        <p14:creationId xmlns:p14="http://schemas.microsoft.com/office/powerpoint/2010/main" val="34229405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132</a:t>
            </a:fld>
            <a:endParaRPr lang="ru-RU" noProof="0"/>
          </a:p>
        </p:txBody>
      </p:sp>
    </p:spTree>
    <p:extLst>
      <p:ext uri="{BB962C8B-B14F-4D97-AF65-F5344CB8AC3E}">
        <p14:creationId xmlns:p14="http://schemas.microsoft.com/office/powerpoint/2010/main" val="12056494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134</a:t>
            </a:fld>
            <a:endParaRPr lang="ru-RU" noProof="0"/>
          </a:p>
        </p:txBody>
      </p:sp>
    </p:spTree>
    <p:extLst>
      <p:ext uri="{BB962C8B-B14F-4D97-AF65-F5344CB8AC3E}">
        <p14:creationId xmlns:p14="http://schemas.microsoft.com/office/powerpoint/2010/main" val="943394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8</a:t>
            </a:fld>
            <a:endParaRPr lang="ru-RU" noProof="0"/>
          </a:p>
        </p:txBody>
      </p:sp>
    </p:spTree>
    <p:extLst>
      <p:ext uri="{BB962C8B-B14F-4D97-AF65-F5344CB8AC3E}">
        <p14:creationId xmlns:p14="http://schemas.microsoft.com/office/powerpoint/2010/main" val="3058811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135</a:t>
            </a:fld>
            <a:endParaRPr lang="ru-RU" noProof="0"/>
          </a:p>
        </p:txBody>
      </p:sp>
    </p:spTree>
    <p:extLst>
      <p:ext uri="{BB962C8B-B14F-4D97-AF65-F5344CB8AC3E}">
        <p14:creationId xmlns:p14="http://schemas.microsoft.com/office/powerpoint/2010/main" val="31331339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136</a:t>
            </a:fld>
            <a:endParaRPr lang="ru-RU" noProof="0"/>
          </a:p>
        </p:txBody>
      </p:sp>
    </p:spTree>
    <p:extLst>
      <p:ext uri="{BB962C8B-B14F-4D97-AF65-F5344CB8AC3E}">
        <p14:creationId xmlns:p14="http://schemas.microsoft.com/office/powerpoint/2010/main" val="1433806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771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2CC6EC-BAE6-4B15-B644-9C887664C05D}" type="slidenum">
              <a:rPr lang="ru-RU" altLang="ru-RU" smtClean="0">
                <a:solidFill>
                  <a:srgbClr val="000000"/>
                </a:solidFill>
                <a:latin typeface="Calibri" panose="020F0502020204030204" pitchFamily="34" charset="0"/>
              </a:rPr>
              <a:pPr/>
              <a:t>137</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1214391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138</a:t>
            </a:fld>
            <a:endParaRPr lang="ru-RU" noProof="0"/>
          </a:p>
        </p:txBody>
      </p:sp>
    </p:spTree>
    <p:extLst>
      <p:ext uri="{BB962C8B-B14F-4D97-AF65-F5344CB8AC3E}">
        <p14:creationId xmlns:p14="http://schemas.microsoft.com/office/powerpoint/2010/main" val="19494824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140</a:t>
            </a:fld>
            <a:endParaRPr lang="ru-RU" noProof="0"/>
          </a:p>
        </p:txBody>
      </p:sp>
    </p:spTree>
    <p:extLst>
      <p:ext uri="{BB962C8B-B14F-4D97-AF65-F5344CB8AC3E}">
        <p14:creationId xmlns:p14="http://schemas.microsoft.com/office/powerpoint/2010/main" val="7519529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873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6E9AA9-895F-49B6-8DEF-EC35117C76CA}" type="slidenum">
              <a:rPr lang="ru-RU" altLang="ru-RU" smtClean="0">
                <a:solidFill>
                  <a:srgbClr val="000000"/>
                </a:solidFill>
                <a:latin typeface="Calibri" panose="020F0502020204030204" pitchFamily="34" charset="0"/>
              </a:rPr>
              <a:pPr/>
              <a:t>142</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6724693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146</a:t>
            </a:fld>
            <a:endParaRPr lang="ru-RU" noProof="0"/>
          </a:p>
        </p:txBody>
      </p:sp>
    </p:spTree>
    <p:extLst>
      <p:ext uri="{BB962C8B-B14F-4D97-AF65-F5344CB8AC3E}">
        <p14:creationId xmlns:p14="http://schemas.microsoft.com/office/powerpoint/2010/main" val="14145619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1955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C2EEA-9900-4930-9AFD-5A704164F4D1}" type="slidenum">
              <a:rPr lang="ru-RU" altLang="ru-RU" smtClean="0">
                <a:solidFill>
                  <a:srgbClr val="000000"/>
                </a:solidFill>
                <a:latin typeface="Calibri" panose="020F0502020204030204" pitchFamily="34" charset="0"/>
              </a:rPr>
              <a:pPr/>
              <a:t>147</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953050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148</a:t>
            </a:fld>
            <a:endParaRPr lang="ru-RU" noProof="0"/>
          </a:p>
        </p:txBody>
      </p:sp>
    </p:spTree>
    <p:extLst>
      <p:ext uri="{BB962C8B-B14F-4D97-AF65-F5344CB8AC3E}">
        <p14:creationId xmlns:p14="http://schemas.microsoft.com/office/powerpoint/2010/main" val="26216563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149</a:t>
            </a:fld>
            <a:endParaRPr lang="ru-RU" noProof="0"/>
          </a:p>
        </p:txBody>
      </p:sp>
    </p:spTree>
    <p:extLst>
      <p:ext uri="{BB962C8B-B14F-4D97-AF65-F5344CB8AC3E}">
        <p14:creationId xmlns:p14="http://schemas.microsoft.com/office/powerpoint/2010/main" val="567975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9</a:t>
            </a:fld>
            <a:endParaRPr lang="ru-RU" noProof="0"/>
          </a:p>
        </p:txBody>
      </p:sp>
    </p:spTree>
    <p:extLst>
      <p:ext uri="{BB962C8B-B14F-4D97-AF65-F5344CB8AC3E}">
        <p14:creationId xmlns:p14="http://schemas.microsoft.com/office/powerpoint/2010/main" val="38500705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150</a:t>
            </a:fld>
            <a:endParaRPr lang="ru-RU" noProof="0"/>
          </a:p>
        </p:txBody>
      </p:sp>
    </p:spTree>
    <p:extLst>
      <p:ext uri="{BB962C8B-B14F-4D97-AF65-F5344CB8AC3E}">
        <p14:creationId xmlns:p14="http://schemas.microsoft.com/office/powerpoint/2010/main" val="1389356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151</a:t>
            </a:fld>
            <a:endParaRPr lang="ru-RU" noProof="0"/>
          </a:p>
        </p:txBody>
      </p:sp>
    </p:spTree>
    <p:extLst>
      <p:ext uri="{BB962C8B-B14F-4D97-AF65-F5344CB8AC3E}">
        <p14:creationId xmlns:p14="http://schemas.microsoft.com/office/powerpoint/2010/main" val="34228895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152</a:t>
            </a:fld>
            <a:endParaRPr lang="ru-RU" noProof="0"/>
          </a:p>
        </p:txBody>
      </p:sp>
    </p:spTree>
    <p:extLst>
      <p:ext uri="{BB962C8B-B14F-4D97-AF65-F5344CB8AC3E}">
        <p14:creationId xmlns:p14="http://schemas.microsoft.com/office/powerpoint/2010/main" val="2086667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153</a:t>
            </a:fld>
            <a:endParaRPr lang="ru-RU" noProof="0"/>
          </a:p>
        </p:txBody>
      </p:sp>
    </p:spTree>
    <p:extLst>
      <p:ext uri="{BB962C8B-B14F-4D97-AF65-F5344CB8AC3E}">
        <p14:creationId xmlns:p14="http://schemas.microsoft.com/office/powerpoint/2010/main" val="37078726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058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1F52C9-47D6-4113-A335-A2C94BC31EE3}" type="slidenum">
              <a:rPr lang="ru-RU" altLang="ru-RU" smtClean="0">
                <a:solidFill>
                  <a:srgbClr val="000000"/>
                </a:solidFill>
                <a:latin typeface="Calibri" panose="020F0502020204030204" pitchFamily="34" charset="0"/>
              </a:rPr>
              <a:pPr/>
              <a:t>154</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4715590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155</a:t>
            </a:fld>
            <a:endParaRPr lang="ru-RU" noProof="0"/>
          </a:p>
        </p:txBody>
      </p:sp>
    </p:spTree>
    <p:extLst>
      <p:ext uri="{BB962C8B-B14F-4D97-AF65-F5344CB8AC3E}">
        <p14:creationId xmlns:p14="http://schemas.microsoft.com/office/powerpoint/2010/main" val="21170313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156</a:t>
            </a:fld>
            <a:endParaRPr lang="ru-RU" noProof="0"/>
          </a:p>
        </p:txBody>
      </p:sp>
    </p:spTree>
    <p:extLst>
      <p:ext uri="{BB962C8B-B14F-4D97-AF65-F5344CB8AC3E}">
        <p14:creationId xmlns:p14="http://schemas.microsoft.com/office/powerpoint/2010/main" val="7522565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158</a:t>
            </a:fld>
            <a:endParaRPr lang="ru-RU" noProof="0"/>
          </a:p>
        </p:txBody>
      </p:sp>
    </p:spTree>
    <p:extLst>
      <p:ext uri="{BB962C8B-B14F-4D97-AF65-F5344CB8AC3E}">
        <p14:creationId xmlns:p14="http://schemas.microsoft.com/office/powerpoint/2010/main" val="39109130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2129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28CCD4-4059-40BA-9954-39F73BCC8B35}" type="slidenum">
              <a:rPr lang="ru-RU" altLang="ru-RU" smtClean="0">
                <a:solidFill>
                  <a:srgbClr val="000000"/>
                </a:solidFill>
                <a:latin typeface="Calibri" panose="020F0502020204030204" pitchFamily="34" charset="0"/>
              </a:rPr>
              <a:pPr/>
              <a:t>159</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678571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160</a:t>
            </a:fld>
            <a:endParaRPr lang="ru-RU" noProof="0"/>
          </a:p>
        </p:txBody>
      </p:sp>
    </p:spTree>
    <p:extLst>
      <p:ext uri="{BB962C8B-B14F-4D97-AF65-F5344CB8AC3E}">
        <p14:creationId xmlns:p14="http://schemas.microsoft.com/office/powerpoint/2010/main" val="36292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10</a:t>
            </a:fld>
            <a:endParaRPr lang="ru-RU" noProof="0"/>
          </a:p>
        </p:txBody>
      </p:sp>
    </p:spTree>
    <p:extLst>
      <p:ext uri="{BB962C8B-B14F-4D97-AF65-F5344CB8AC3E}">
        <p14:creationId xmlns:p14="http://schemas.microsoft.com/office/powerpoint/2010/main" val="31476931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161</a:t>
            </a:fld>
            <a:endParaRPr lang="ru-RU" noProof="0"/>
          </a:p>
        </p:txBody>
      </p:sp>
    </p:spTree>
    <p:extLst>
      <p:ext uri="{BB962C8B-B14F-4D97-AF65-F5344CB8AC3E}">
        <p14:creationId xmlns:p14="http://schemas.microsoft.com/office/powerpoint/2010/main" val="33941356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191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A2A1C7-45E7-4C90-841D-86209DDC0E11}" type="slidenum">
              <a:rPr lang="ru-RU" altLang="ru-RU" smtClean="0">
                <a:solidFill>
                  <a:srgbClr val="000000"/>
                </a:solidFill>
                <a:latin typeface="Calibri" panose="020F0502020204030204" pitchFamily="34" charset="0"/>
              </a:rPr>
              <a:pPr/>
              <a:t>162</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7289625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163</a:t>
            </a:fld>
            <a:endParaRPr lang="ru-RU" noProof="0"/>
          </a:p>
        </p:txBody>
      </p:sp>
    </p:spTree>
    <p:extLst>
      <p:ext uri="{BB962C8B-B14F-4D97-AF65-F5344CB8AC3E}">
        <p14:creationId xmlns:p14="http://schemas.microsoft.com/office/powerpoint/2010/main" val="41807095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252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3289C9-66D3-4CFC-931F-1DE0352D6126}" type="slidenum">
              <a:rPr lang="ru-RU" altLang="ru-RU" smtClean="0">
                <a:solidFill>
                  <a:srgbClr val="000000"/>
                </a:solidFill>
                <a:latin typeface="Calibri" panose="020F0502020204030204" pitchFamily="34" charset="0"/>
              </a:rPr>
              <a:pPr/>
              <a:t>164</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0084739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166</a:t>
            </a:fld>
            <a:endParaRPr lang="ru-RU" noProof="0"/>
          </a:p>
        </p:txBody>
      </p:sp>
    </p:spTree>
    <p:extLst>
      <p:ext uri="{BB962C8B-B14F-4D97-AF65-F5344CB8AC3E}">
        <p14:creationId xmlns:p14="http://schemas.microsoft.com/office/powerpoint/2010/main" val="7389648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168</a:t>
            </a:fld>
            <a:endParaRPr lang="ru-RU" noProof="0"/>
          </a:p>
        </p:txBody>
      </p:sp>
    </p:spTree>
    <p:extLst>
      <p:ext uri="{BB962C8B-B14F-4D97-AF65-F5344CB8AC3E}">
        <p14:creationId xmlns:p14="http://schemas.microsoft.com/office/powerpoint/2010/main" val="32510536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375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CA2344-9308-47F7-A465-586340FE8C12}" type="slidenum">
              <a:rPr lang="ru-RU" altLang="ru-RU" smtClean="0">
                <a:solidFill>
                  <a:srgbClr val="000000"/>
                </a:solidFill>
                <a:latin typeface="Calibri" panose="020F0502020204030204" pitchFamily="34" charset="0"/>
              </a:rPr>
              <a:pPr/>
              <a:t>170</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35137053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171</a:t>
            </a:fld>
            <a:endParaRPr lang="ru-RU" noProof="0"/>
          </a:p>
        </p:txBody>
      </p:sp>
    </p:spTree>
    <p:extLst>
      <p:ext uri="{BB962C8B-B14F-4D97-AF65-F5344CB8AC3E}">
        <p14:creationId xmlns:p14="http://schemas.microsoft.com/office/powerpoint/2010/main" val="2771658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2416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27849" indent="-278983">
              <a:defRPr>
                <a:solidFill>
                  <a:schemeClr val="tx1"/>
                </a:solidFill>
                <a:latin typeface="Arial" panose="020B0604020202020204" pitchFamily="34" charset="0"/>
                <a:cs typeface="Arial" panose="020B0604020202020204" pitchFamily="34" charset="0"/>
              </a:defRPr>
            </a:lvl2pPr>
            <a:lvl3pPr marL="1120606" indent="-222875">
              <a:defRPr>
                <a:solidFill>
                  <a:schemeClr val="tx1"/>
                </a:solidFill>
                <a:latin typeface="Arial" panose="020B0604020202020204" pitchFamily="34" charset="0"/>
                <a:cs typeface="Arial" panose="020B0604020202020204" pitchFamily="34" charset="0"/>
              </a:defRPr>
            </a:lvl3pPr>
            <a:lvl4pPr marL="1569473" indent="-222875">
              <a:defRPr>
                <a:solidFill>
                  <a:schemeClr val="tx1"/>
                </a:solidFill>
                <a:latin typeface="Arial" panose="020B0604020202020204" pitchFamily="34" charset="0"/>
                <a:cs typeface="Arial" panose="020B0604020202020204" pitchFamily="34" charset="0"/>
              </a:defRPr>
            </a:lvl4pPr>
            <a:lvl5pPr marL="2018338" indent="-222875">
              <a:defRPr>
                <a:solidFill>
                  <a:schemeClr val="tx1"/>
                </a:solidFill>
                <a:latin typeface="Arial" panose="020B0604020202020204" pitchFamily="34" charset="0"/>
                <a:cs typeface="Arial" panose="020B0604020202020204" pitchFamily="34" charset="0"/>
              </a:defRPr>
            </a:lvl5pPr>
            <a:lvl6pPr marL="2467203"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069"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936"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801" indent="-222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C7C6C08-7E0A-4FBD-955E-3D3060BE64E9}" type="slidenum">
              <a:rPr lang="ru-RU" altLang="ru-RU" smtClean="0">
                <a:solidFill>
                  <a:srgbClr val="000000"/>
                </a:solidFill>
                <a:latin typeface="Calibri" panose="020F0502020204030204" pitchFamily="34" charset="0"/>
              </a:rPr>
              <a:pPr/>
              <a:t>172</a:t>
            </a:fld>
            <a:endParaRPr lang="ru-RU" altLang="ru-RU"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807456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6336304E-FDE3-4B4F-A3B7-EBE87F3FA5E2}" type="slidenum">
              <a:rPr lang="ru-RU" noProof="0" smtClean="0"/>
              <a:t>173</a:t>
            </a:fld>
            <a:endParaRPr lang="ru-RU" noProof="0"/>
          </a:p>
        </p:txBody>
      </p:sp>
    </p:spTree>
    <p:extLst>
      <p:ext uri="{BB962C8B-B14F-4D97-AF65-F5344CB8AC3E}">
        <p14:creationId xmlns:p14="http://schemas.microsoft.com/office/powerpoint/2010/main" val="2727588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звание слайда_01">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504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Группа 9">
            <a:extLst>
              <a:ext uri="{FF2B5EF4-FFF2-40B4-BE49-F238E27FC236}">
                <a16:creationId xmlns:a16="http://schemas.microsoft.com/office/drawing/2014/main" id="{3AE61224-6208-4388-840A-2A613B842650}"/>
              </a:ext>
            </a:extLst>
          </p:cNvPr>
          <p:cNvGrpSpPr/>
          <p:nvPr userDrawn="1"/>
        </p:nvGrpSpPr>
        <p:grpSpPr>
          <a:xfrm>
            <a:off x="-1871180" y="-2049517"/>
            <a:ext cx="8917229" cy="10769768"/>
            <a:chOff x="11114088" y="2241550"/>
            <a:chExt cx="1905000" cy="2354263"/>
          </a:xfrm>
          <a:solidFill>
            <a:schemeClr val="bg2">
              <a:alpha val="91000"/>
            </a:schemeClr>
          </a:solidFill>
        </p:grpSpPr>
        <p:sp>
          <p:nvSpPr>
            <p:cNvPr id="11" name="Полилиния 5">
              <a:extLst>
                <a:ext uri="{FF2B5EF4-FFF2-40B4-BE49-F238E27FC236}">
                  <a16:creationId xmlns:a16="http://schemas.microsoft.com/office/drawing/2014/main" id="{9C262CDC-D38F-428C-A15E-DDD5A48CA06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a16="http://schemas.microsoft.com/office/drawing/2014/main" id="{6CA70729-6AED-407B-8058-1348C4E2ED0A}"/>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пасибо 01">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Текст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ru-RU" noProof="0" dirty="0"/>
              <a:t>Место для URL-адреса веб-сайта</a:t>
            </a:r>
          </a:p>
        </p:txBody>
      </p:sp>
      <p:pic>
        <p:nvPicPr>
          <p:cNvPr id="17" name="Графический объект 16" descr="Конверт">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Графический объект 17" descr="Сеть">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Заголовок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титульный слайд_0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Прямая соединительная линия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Графический объект 18" descr="Конверт">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Графический объект 19" descr="Сеть">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Подзаголовок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22" name="Текст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ru-RU" noProof="0" dirty="0"/>
              <a:t>Место для URL-адреса веб-сайта</a:t>
            </a:r>
          </a:p>
        </p:txBody>
      </p:sp>
      <p:sp>
        <p:nvSpPr>
          <p:cNvPr id="18" name="Заголовок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Овал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dirty="0"/>
          </a:p>
        </p:txBody>
      </p:sp>
      <p:pic>
        <p:nvPicPr>
          <p:cNvPr id="8" name="Рисунок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Номер слайда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a:t>‹#›</a:t>
            </a:fld>
            <a:endParaRPr lang="ru-RU" noProof="0" dirty="0"/>
          </a:p>
        </p:txBody>
      </p:sp>
      <p:grpSp>
        <p:nvGrpSpPr>
          <p:cNvPr id="4" name="Группа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Овал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8" name="Группа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Полилиния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grpSp>
      <p:sp>
        <p:nvSpPr>
          <p:cNvPr id="21" name="Текст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grpSp>
        <p:nvGrpSpPr>
          <p:cNvPr id="22" name="Группа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Полилиния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5" name="Полилиния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6" name="Полилиния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solidFill>
                <a:schemeClr val="bg1"/>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US" noProof="0" smtClean="0"/>
              <a:pPr/>
              <a:t>‹#›</a:t>
            </a:fld>
            <a:endParaRPr lang="en-US" noProof="0" dirty="0"/>
          </a:p>
        </p:txBody>
      </p:sp>
      <p:sp>
        <p:nvSpPr>
          <p:cNvPr id="27" name="Объект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2" name="Рисунок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Заголовок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 noProof="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18" name="Группа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Полилиния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Объект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Объект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Заголовок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grpSp>
        <p:nvGrpSpPr>
          <p:cNvPr id="20" name="Группа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Полилиния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Текст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7" name="Объект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8" name="Текст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Объект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21" name="Рисунок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Заголовок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2" name="Рисунок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9" name="Заголовок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20" name="Текст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pic>
        <p:nvPicPr>
          <p:cNvPr id="8" name="Рисунок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19" name="Группа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Полилиния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Заголовок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17" name="Текст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8" name="Объект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5CFA74-9608-4211-99F5-20D684543A77}" type="datetimeFigureOut">
              <a:rPr lang="ru-RU"/>
              <a:pPr>
                <a:defRPr/>
              </a:pPr>
              <a:t>13.04.2022</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F932718-8D67-459C-BC5B-FE99B2EC7334}" type="slidenum">
              <a:rPr lang="ru-RU" altLang="ru-RU"/>
              <a:pPr>
                <a:defRPr/>
              </a:pPr>
              <a:t>‹#›</a:t>
            </a:fld>
            <a:endParaRPr lang="ru-RU" altLang="ru-RU"/>
          </a:p>
        </p:txBody>
      </p:sp>
    </p:spTree>
    <p:extLst>
      <p:ext uri="{BB962C8B-B14F-4D97-AF65-F5344CB8AC3E}">
        <p14:creationId xmlns:p14="http://schemas.microsoft.com/office/powerpoint/2010/main" val="1470960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звание слайда_0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50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C8D727F-A83C-4E2A-B04F-131FB7FFC18B}" type="slidenum">
              <a:rPr lang="ru-RU" smtClean="0">
                <a:solidFill>
                  <a:prstClr val="black">
                    <a:tint val="75000"/>
                  </a:prstClr>
                </a:solidFill>
              </a:rPr>
              <a:pPr/>
              <a:t>‹#›</a:t>
            </a:fld>
            <a:endParaRPr lang="ru-RU">
              <a:solidFill>
                <a:prstClr val="black">
                  <a:tint val="75000"/>
                </a:prstClr>
              </a:solidFill>
            </a:endParaRPr>
          </a:p>
        </p:txBody>
      </p:sp>
      <p:sp>
        <p:nvSpPr>
          <p:cNvPr id="7" name="Прямоугольник 6">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Овал 7">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9" name="Группа 8">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0"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1"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pic>
        <p:nvPicPr>
          <p:cNvPr id="12" name="Рисунок 11">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3" name="Прямая соединительная линия 12">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67970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C71654-96A5-4280-94F3-931C61A9F92C}" type="slidenum">
              <a:rPr lang="en-US" smtClean="0">
                <a:solidFill>
                  <a:prstClr val="black">
                    <a:tint val="75000"/>
                  </a:prstClr>
                </a:solidFill>
              </a:rPr>
              <a:pPr/>
              <a:t>‹#›</a:t>
            </a:fld>
            <a:endParaRPr lang="en-US" dirty="0">
              <a:solidFill>
                <a:prstClr val="black">
                  <a:tint val="75000"/>
                </a:prstClr>
              </a:solidFill>
            </a:endParaRPr>
          </a:p>
        </p:txBody>
      </p:sp>
      <p:grpSp>
        <p:nvGrpSpPr>
          <p:cNvPr id="7" name="Группа 6">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8" name="Полилиния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en-US" dirty="0">
                <a:solidFill>
                  <a:prstClr val="black"/>
                </a:solidFill>
              </a:endParaRPr>
            </a:p>
          </p:txBody>
        </p:sp>
        <p:sp>
          <p:nvSpPr>
            <p:cNvPr id="9" name="Полилиния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en-US" dirty="0">
                <a:solidFill>
                  <a:prstClr val="black"/>
                </a:solidFill>
              </a:endParaRPr>
            </a:p>
          </p:txBody>
        </p:sp>
        <p:sp>
          <p:nvSpPr>
            <p:cNvPr id="10" name="Полилиния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en-US" dirty="0">
                <a:solidFill>
                  <a:prstClr val="black"/>
                </a:solidFill>
              </a:endParaRPr>
            </a:p>
          </p:txBody>
        </p:sp>
      </p:grpSp>
      <p:sp>
        <p:nvSpPr>
          <p:cNvPr id="11" name="Прямоугольник 10">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Овал 11">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Рисунок 12">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778402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dirty="0">
              <a:solidFill>
                <a:prstClr val="black">
                  <a:tint val="75000"/>
                </a:prstClr>
              </a:solidFill>
            </a:endParaRPr>
          </a:p>
        </p:txBody>
      </p:sp>
      <p:sp>
        <p:nvSpPr>
          <p:cNvPr id="7" name="Прямоугольник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8" name="Рисунок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9" name="Овал 8">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10" name="Группа 9">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1" name="Овал 10">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12" name="Группа 11">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3" name="Полилиния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4" name="Полилиния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grpSp>
    </p:spTree>
    <p:extLst>
      <p:ext uri="{BB962C8B-B14F-4D97-AF65-F5344CB8AC3E}">
        <p14:creationId xmlns:p14="http://schemas.microsoft.com/office/powerpoint/2010/main" val="204343480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dirty="0">
              <a:solidFill>
                <a:prstClr val="black">
                  <a:tint val="75000"/>
                </a:prstClr>
              </a:solidFill>
            </a:endParaRPr>
          </a:p>
        </p:txBody>
      </p:sp>
      <p:grpSp>
        <p:nvGrpSpPr>
          <p:cNvPr id="8" name="Группа 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9" name="Полилиния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0" name="Полилиния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1" name="Полилиния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12" name="Прямоугольник 11">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3" name="Овал 12">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14" name="Рисунок 13">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4086870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dirty="0">
              <a:solidFill>
                <a:prstClr val="black">
                  <a:tint val="75000"/>
                </a:prstClr>
              </a:solidFill>
            </a:endParaRPr>
          </a:p>
        </p:txBody>
      </p:sp>
      <p:grpSp>
        <p:nvGrpSpPr>
          <p:cNvPr id="10" name="Группа 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1" name="Полилиния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2" name="Полилиния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3" name="Полилиния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14" name="Прямоугольник 13">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16" name="Рисунок 15">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412581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dirty="0">
              <a:solidFill>
                <a:prstClr val="black">
                  <a:tint val="75000"/>
                </a:prstClr>
              </a:solidFill>
            </a:endParaRPr>
          </a:p>
        </p:txBody>
      </p:sp>
      <p:grpSp>
        <p:nvGrpSpPr>
          <p:cNvPr id="6" name="Группа 5">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7" name="Полилиния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8" name="Полилиния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9" name="Полилиния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10" name="Прямоугольник 9">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11" name="Рисунок 10">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2" name="Овал 11">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Tree>
    <p:extLst>
      <p:ext uri="{BB962C8B-B14F-4D97-AF65-F5344CB8AC3E}">
        <p14:creationId xmlns:p14="http://schemas.microsoft.com/office/powerpoint/2010/main" val="2006249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A4B3A73-9DD3-4028-87DB-C033F5E3B44F}" type="datetime1">
              <a:rPr lang="ru-RU" smtClean="0">
                <a:solidFill>
                  <a:prstClr val="black">
                    <a:tint val="75000"/>
                  </a:prstClr>
                </a:solidFill>
              </a:rPr>
              <a:pPr/>
              <a:t>13.04.2022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599712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dirty="0">
              <a:solidFill>
                <a:prstClr val="black">
                  <a:tint val="75000"/>
                </a:prstClr>
              </a:solidFill>
            </a:endParaRPr>
          </a:p>
        </p:txBody>
      </p:sp>
      <p:grpSp>
        <p:nvGrpSpPr>
          <p:cNvPr id="8" name="Группа 7">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9" name="Полилиния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0" name="Полилиния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1" name="Полилиния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12" name="Прямоугольник 11">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3" name="Овал 12">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14" name="Рисунок 13">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1248848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B820E79-62A2-47C8-B937-E8DE09319D88}" type="datetimeFigureOut">
              <a:rPr lang="ru-RU" smtClean="0">
                <a:solidFill>
                  <a:prstClr val="black">
                    <a:tint val="75000"/>
                  </a:prstClr>
                </a:solidFill>
              </a:rPr>
              <a:pPr/>
              <a:t>13.04.2022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C8D727F-A83C-4E2A-B04F-131FB7FFC18B}" type="slidenum">
              <a:rPr lang="ru-RU" smtClean="0">
                <a:solidFill>
                  <a:prstClr val="black">
                    <a:tint val="75000"/>
                  </a:prstClr>
                </a:solidFill>
              </a:rPr>
              <a:pPr/>
              <a:t>‹#›</a:t>
            </a:fld>
            <a:endParaRPr lang="ru-RU">
              <a:solidFill>
                <a:prstClr val="black">
                  <a:tint val="75000"/>
                </a:prstClr>
              </a:solidFill>
            </a:endParaRPr>
          </a:p>
        </p:txBody>
      </p:sp>
      <p:grpSp>
        <p:nvGrpSpPr>
          <p:cNvPr id="8" name="Группа 7">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9"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0"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pic>
        <p:nvPicPr>
          <p:cNvPr id="11" name="Рисунок 10">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263071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4B3A73-9DD3-4028-87DB-C033F5E3B44F}" type="datetime1">
              <a:rPr lang="ru-RU" smtClean="0">
                <a:solidFill>
                  <a:prstClr val="black">
                    <a:tint val="75000"/>
                  </a:prstClr>
                </a:solidFill>
              </a:rPr>
              <a:pPr/>
              <a:t>13.04.2022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94725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a:p>
        </p:txBody>
      </p:sp>
      <p:sp>
        <p:nvSpPr>
          <p:cNvPr id="3" name="Текст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замещающего текста</a:t>
            </a:r>
          </a:p>
        </p:txBody>
      </p:sp>
      <p:pic>
        <p:nvPicPr>
          <p:cNvPr id="8" name="Рисунок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 name="Номер слайда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a:t>‹#›</a:t>
            </a:fld>
            <a:endParaRPr lang="ru-RU" noProof="0"/>
          </a:p>
        </p:txBody>
      </p:sp>
      <p:sp>
        <p:nvSpPr>
          <p:cNvPr id="15" name="Рисунок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A4B3A73-9DD3-4028-87DB-C033F5E3B44F}" type="datetime1">
              <a:rPr lang="ru-RU" smtClean="0">
                <a:solidFill>
                  <a:prstClr val="black">
                    <a:tint val="75000"/>
                  </a:prstClr>
                </a:solidFill>
              </a:rPr>
              <a:pPr/>
              <a:t>13.04.2022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EC71654-96A5-4280-94F3-931C61A9F9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641521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Название слайда_01">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504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Группа 9">
            <a:extLst>
              <a:ext uri="{FF2B5EF4-FFF2-40B4-BE49-F238E27FC236}">
                <a16:creationId xmlns:a16="http://schemas.microsoft.com/office/drawing/2014/main" id="{3AE61224-6208-4388-840A-2A613B842650}"/>
              </a:ext>
            </a:extLst>
          </p:cNvPr>
          <p:cNvGrpSpPr/>
          <p:nvPr userDrawn="1"/>
        </p:nvGrpSpPr>
        <p:grpSpPr>
          <a:xfrm>
            <a:off x="-1871180" y="-2049517"/>
            <a:ext cx="8917229" cy="10769768"/>
            <a:chOff x="11114088" y="2241550"/>
            <a:chExt cx="1905000" cy="2354263"/>
          </a:xfrm>
          <a:solidFill>
            <a:schemeClr val="bg2">
              <a:alpha val="91000"/>
            </a:schemeClr>
          </a:solidFill>
        </p:grpSpPr>
        <p:sp>
          <p:nvSpPr>
            <p:cNvPr id="11" name="Полилиния 5">
              <a:extLst>
                <a:ext uri="{FF2B5EF4-FFF2-40B4-BE49-F238E27FC236}">
                  <a16:creationId xmlns:a16="http://schemas.microsoft.com/office/drawing/2014/main" id="{9C262CDC-D38F-428C-A15E-DDD5A48CA06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2" name="Полилиния 6">
              <a:extLst>
                <a:ext uri="{FF2B5EF4-FFF2-40B4-BE49-F238E27FC236}">
                  <a16:creationId xmlns:a16="http://schemas.microsoft.com/office/drawing/2014/main" id="{6CA70729-6AED-407B-8058-1348C4E2ED0A}"/>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Tree>
    <p:extLst>
      <p:ext uri="{BB962C8B-B14F-4D97-AF65-F5344CB8AC3E}">
        <p14:creationId xmlns:p14="http://schemas.microsoft.com/office/powerpoint/2010/main" val="413203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Название слайда_0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50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75626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Заголовок раздела с изображением">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a:p>
        </p:txBody>
      </p:sp>
      <p:sp>
        <p:nvSpPr>
          <p:cNvPr id="3" name="Текст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замещающего текста</a:t>
            </a:r>
          </a:p>
        </p:txBody>
      </p:sp>
      <p:pic>
        <p:nvPicPr>
          <p:cNvPr id="8" name="Рисунок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Номер слайда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fld id="{9EC71654-96A5-4280-94F3-931C61A9F92C}" type="slidenum">
              <a:rPr lang="ru-RU" smtClean="0"/>
              <a:pPr/>
              <a:t>‹#›</a:t>
            </a:fld>
            <a:endParaRPr lang="ru-RU"/>
          </a:p>
        </p:txBody>
      </p:sp>
      <p:sp>
        <p:nvSpPr>
          <p:cNvPr id="15" name="Рисунок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161503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Название и содержимое с изображением">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Группа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Полилиния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2" name="Полилиния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3" name="Полилиния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dirty="0">
              <a:solidFill>
                <a:prstClr val="white"/>
              </a:solidFill>
            </a:endParaRPr>
          </a:p>
        </p:txBody>
      </p:sp>
      <p:sp>
        <p:nvSpPr>
          <p:cNvPr id="23" name="Рисунок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ru-RU" noProof="0" smtClean="0"/>
              <a:t>Вставка рисунка</a:t>
            </a:r>
            <a:endParaRPr lang="ru-RU" noProof="0" dirty="0"/>
          </a:p>
        </p:txBody>
      </p:sp>
      <p:sp>
        <p:nvSpPr>
          <p:cNvPr id="14" name="Заголовок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535739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Заголовок и объект 02">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a:solidFill>
                <a:prstClr val="white"/>
              </a:solidFill>
            </a:endParaRPr>
          </a:p>
        </p:txBody>
      </p:sp>
      <p:sp>
        <p:nvSpPr>
          <p:cNvPr id="14" name="Прямоугольник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Овал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8" name="Рисунок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682855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Заголовок и объект 03">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Овал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3" name="Рисунок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
        <p:nvSpPr>
          <p:cNvPr id="9" name="Прямоугольник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Овал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a:solidFill>
                <a:prstClr val="white"/>
              </a:solidFill>
            </a:endParaRPr>
          </a:p>
        </p:txBody>
      </p:sp>
      <p:sp>
        <p:nvSpPr>
          <p:cNvPr id="6" name="Рисунок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ru-RU" noProof="0" smtClean="0"/>
              <a:t>Вставка рисунка</a:t>
            </a:r>
            <a:endParaRPr lang="ru-RU" noProof="0"/>
          </a:p>
        </p:txBody>
      </p:sp>
      <p:sp>
        <p:nvSpPr>
          <p:cNvPr id="17" name="Объект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0" name="Объект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1" name="Объект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12" name="Рисунок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2411253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Макет сравнения">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 name="Прямоугольник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 name="Заголовок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ED7D31"/>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a:solidFill>
                <a:prstClr val="white"/>
              </a:solidFill>
            </a:endParaRPr>
          </a:p>
        </p:txBody>
      </p:sp>
      <p:sp>
        <p:nvSpPr>
          <p:cNvPr id="20" name="Объект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01</a:t>
            </a:r>
          </a:p>
        </p:txBody>
      </p:sp>
      <p:sp>
        <p:nvSpPr>
          <p:cNvPr id="23" name="Объект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5" name="Объект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02</a:t>
            </a:r>
          </a:p>
        </p:txBody>
      </p:sp>
      <p:sp>
        <p:nvSpPr>
          <p:cNvPr id="21" name="Овал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4" name="Рисунок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
        <p:nvSpPr>
          <p:cNvPr id="28" name="Овал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9" name="Рисунок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433962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Слайд группы">
    <p:spTree>
      <p:nvGrpSpPr>
        <p:cNvPr id="1" name=""/>
        <p:cNvGrpSpPr/>
        <p:nvPr/>
      </p:nvGrpSpPr>
      <p:grpSpPr>
        <a:xfrm>
          <a:off x="0" y="0"/>
          <a:ext cx="0" cy="0"/>
          <a:chOff x="0" y="0"/>
          <a:chExt cx="0" cy="0"/>
        </a:xfrm>
      </p:grpSpPr>
      <p:grpSp>
        <p:nvGrpSpPr>
          <p:cNvPr id="35" name="Группа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Полилиния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37" name="Полилиния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38" name="Полилиния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23" name="Овал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4" name="Овал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5" name="Овал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6" name="Овал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0" name="Полилиния: Форма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1" name="Полилиния: Форма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2" name="Полилиния: фигура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7" name="Полилиния: Фигура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 name="Заголовок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8" name="Рисунок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0" name="Номер слайда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dirty="0">
              <a:solidFill>
                <a:prstClr val="white"/>
              </a:solidFill>
            </a:endParaRPr>
          </a:p>
        </p:txBody>
      </p:sp>
      <p:sp>
        <p:nvSpPr>
          <p:cNvPr id="3" name="Рисунок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1" name="Рисунок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2" name="Рисунок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3" name="Рисунок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27" name="Объект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8" name="Объект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29" name="Объект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0" name="Объект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1" name="Объект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2" name="Объект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3" name="Объект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4" name="Объект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Tree>
    <p:extLst>
      <p:ext uri="{BB962C8B-B14F-4D97-AF65-F5344CB8AC3E}">
        <p14:creationId xmlns:p14="http://schemas.microsoft.com/office/powerpoint/2010/main" val="3010819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Спасибо 01">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Текст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ru-RU" noProof="0" dirty="0"/>
              <a:t>Место для URL-адреса веб-сайта</a:t>
            </a:r>
          </a:p>
        </p:txBody>
      </p:sp>
      <p:pic>
        <p:nvPicPr>
          <p:cNvPr id="17" name="Графический объект 16" descr="Конверт">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Графический объект 17" descr="Сеть">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Заголовок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163689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имое с изображением">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Группа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Полилиния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23" name="Рисунок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ru-RU" noProof="0" smtClean="0"/>
              <a:t>Вставка рисунка</a:t>
            </a:r>
            <a:endParaRPr lang="ru-RU" noProof="0" dirty="0"/>
          </a:p>
        </p:txBody>
      </p:sp>
      <p:sp>
        <p:nvSpPr>
          <p:cNvPr id="14" name="Заголовок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Только заголовок">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Полилиния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3" name="Полилиния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4" name="Полилиния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6" name="Заголовок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pic>
        <p:nvPicPr>
          <p:cNvPr id="8" name="Рисунок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0" name="Номер слайда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dirty="0">
              <a:solidFill>
                <a:prstClr val="white"/>
              </a:solidFill>
            </a:endParaRPr>
          </a:p>
        </p:txBody>
      </p:sp>
    </p:spTree>
    <p:extLst>
      <p:ext uri="{BB962C8B-B14F-4D97-AF65-F5344CB8AC3E}">
        <p14:creationId xmlns:p14="http://schemas.microsoft.com/office/powerpoint/2010/main" val="3077196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титульный слайд_0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3" name="Рисунок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Прямая соединительная линия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Графический объект 18" descr="Конверт">
            <a:extLst>
              <a:ext uri="{FF2B5EF4-FFF2-40B4-BE49-F238E27FC236}">
                <a16:creationId xmlns:a16="http://schemas.microsoft.com/office/drawing/2014/main" id="{A686352B-226C-4579-B831-0DC14EC389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Графический объект 19" descr="Сеть">
            <a:extLst>
              <a:ext uri="{FF2B5EF4-FFF2-40B4-BE49-F238E27FC236}">
                <a16:creationId xmlns:a16="http://schemas.microsoft.com/office/drawing/2014/main" id="{460C8169-012B-451A-A6C2-6FEC0DC82AF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Подзаголовок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22" name="Текст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ru-RU" noProof="0" dirty="0"/>
              <a:t>Место для URL-адреса веб-сайта</a:t>
            </a:r>
          </a:p>
        </p:txBody>
      </p:sp>
      <p:sp>
        <p:nvSpPr>
          <p:cNvPr id="18" name="Заголовок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311257148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 name="Овал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pic>
        <p:nvPicPr>
          <p:cNvPr id="9" name="Рисунок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3217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Заголовок раздела">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 name="Заголовок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dirty="0"/>
          </a:p>
        </p:txBody>
      </p:sp>
      <p:pic>
        <p:nvPicPr>
          <p:cNvPr id="8" name="Рисунок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 name="Номер слайда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fld id="{9EC71654-96A5-4280-94F3-931C61A9F92C}" type="slidenum">
              <a:rPr lang="ru-RU" smtClean="0"/>
              <a:pPr/>
              <a:t>‹#›</a:t>
            </a:fld>
            <a:endParaRPr lang="ru-RU" dirty="0"/>
          </a:p>
        </p:txBody>
      </p:sp>
      <p:grpSp>
        <p:nvGrpSpPr>
          <p:cNvPr id="4" name="Группа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Овал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grpSp>
          <p:nvGrpSpPr>
            <p:cNvPr id="18" name="Группа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Полилиния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20" name="Полилиния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grpSp>
      <p:sp>
        <p:nvSpPr>
          <p:cNvPr id="21" name="Текст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p14="http://schemas.microsoft.com/office/powerpoint/2010/main" val="93446765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grpSp>
        <p:nvGrpSpPr>
          <p:cNvPr id="22" name="Группа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Полилиния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en-US" dirty="0">
                <a:solidFill>
                  <a:prstClr val="black"/>
                </a:solidFill>
              </a:endParaRPr>
            </a:p>
          </p:txBody>
        </p:sp>
        <p:sp>
          <p:nvSpPr>
            <p:cNvPr id="25" name="Полилиния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en-US" dirty="0">
                <a:solidFill>
                  <a:prstClr val="black"/>
                </a:solidFill>
              </a:endParaRPr>
            </a:p>
          </p:txBody>
        </p:sp>
        <p:sp>
          <p:nvSpPr>
            <p:cNvPr id="26" name="Полилиния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en-US" dirty="0">
                <a:solidFill>
                  <a:prstClr val="black"/>
                </a:solidFill>
              </a:endParaRPr>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en-US" smtClean="0">
                <a:solidFill>
                  <a:prstClr val="white"/>
                </a:solidFill>
              </a:rPr>
              <a:pPr/>
              <a:t>‹#›</a:t>
            </a:fld>
            <a:endParaRPr lang="en-US" dirty="0">
              <a:solidFill>
                <a:prstClr val="white"/>
              </a:solidFill>
            </a:endParaRPr>
          </a:p>
        </p:txBody>
      </p:sp>
      <p:sp>
        <p:nvSpPr>
          <p:cNvPr id="27" name="Объект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2" name="Рисунок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Заголовок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 noProof="0"/>
          </a:p>
        </p:txBody>
      </p:sp>
    </p:spTree>
    <p:extLst>
      <p:ext uri="{BB962C8B-B14F-4D97-AF65-F5344CB8AC3E}">
        <p14:creationId xmlns:p14="http://schemas.microsoft.com/office/powerpoint/2010/main" val="1798127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grpSp>
        <p:nvGrpSpPr>
          <p:cNvPr id="18" name="Группа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Полилиния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20" name="Полилиния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22" name="Полилиния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dirty="0">
              <a:solidFill>
                <a:prstClr val="white"/>
              </a:solidFill>
            </a:endParaRPr>
          </a:p>
        </p:txBody>
      </p:sp>
      <p:sp>
        <p:nvSpPr>
          <p:cNvPr id="14" name="Объект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Объект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Заголовок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264534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Сравнение">
    <p:spTree>
      <p:nvGrpSpPr>
        <p:cNvPr id="1" name=""/>
        <p:cNvGrpSpPr/>
        <p:nvPr/>
      </p:nvGrpSpPr>
      <p:grpSpPr>
        <a:xfrm>
          <a:off x="0" y="0"/>
          <a:ext cx="0" cy="0"/>
          <a:chOff x="0" y="0"/>
          <a:chExt cx="0" cy="0"/>
        </a:xfrm>
      </p:grpSpPr>
      <p:grpSp>
        <p:nvGrpSpPr>
          <p:cNvPr id="20" name="Группа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Полилиния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23" name="Полилиния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24" name="Полилиния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dirty="0">
              <a:solidFill>
                <a:prstClr val="white"/>
              </a:solidFill>
            </a:endParaRPr>
          </a:p>
        </p:txBody>
      </p:sp>
      <p:sp>
        <p:nvSpPr>
          <p:cNvPr id="14" name="Текст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7" name="Объект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8" name="Текст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Объект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21" name="Рисунок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Заголовок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2993498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22" name="Рисунок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grpSp>
        <p:nvGrpSpPr>
          <p:cNvPr id="14" name="Группа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Полилиния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16" name="Полилиния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19" name="Заголовок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20" name="Текст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pic>
        <p:nvPicPr>
          <p:cNvPr id="8" name="Рисунок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58633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Объект с подписью">
    <p:spTree>
      <p:nvGrpSpPr>
        <p:cNvPr id="1" name=""/>
        <p:cNvGrpSpPr/>
        <p:nvPr/>
      </p:nvGrpSpPr>
      <p:grpSpPr>
        <a:xfrm>
          <a:off x="0" y="0"/>
          <a:ext cx="0" cy="0"/>
          <a:chOff x="0" y="0"/>
          <a:chExt cx="0" cy="0"/>
        </a:xfrm>
      </p:grpSpPr>
      <p:grpSp>
        <p:nvGrpSpPr>
          <p:cNvPr id="19" name="Группа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Полилиния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22" name="Полилиния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sp>
          <p:nvSpPr>
            <p:cNvPr id="23" name="Полилиния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endParaRPr lang="ru-RU" dirty="0">
                <a:solidFill>
                  <a:prstClr val="black"/>
                </a:solidFill>
              </a:endParaRPr>
            </a:p>
          </p:txBody>
        </p:sp>
      </p:gr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fld id="{9EC71654-96A5-4280-94F3-931C61A9F92C}" type="slidenum">
              <a:rPr lang="ru-RU" smtClean="0">
                <a:solidFill>
                  <a:prstClr val="white"/>
                </a:solidFill>
              </a:rPr>
              <a:pPr/>
              <a:t>‹#›</a:t>
            </a:fld>
            <a:endParaRPr lang="ru-RU" dirty="0">
              <a:solidFill>
                <a:prstClr val="white"/>
              </a:solidFill>
            </a:endParaRPr>
          </a:p>
        </p:txBody>
      </p:sp>
      <p:sp>
        <p:nvSpPr>
          <p:cNvPr id="14" name="Заголовок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17" name="Текст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8" name="Объект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81767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2">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14" name="Прямоугольник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Рисунок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3">
    <p:spTree>
      <p:nvGrpSpPr>
        <p:cNvPr id="1" name=""/>
        <p:cNvGrpSpPr/>
        <p:nvPr/>
      </p:nvGrpSpPr>
      <p:grpSpPr>
        <a:xfrm>
          <a:off x="0" y="0"/>
          <a:ext cx="0" cy="0"/>
          <a:chOff x="0" y="0"/>
          <a:chExt cx="0" cy="0"/>
        </a:xfrm>
      </p:grpSpPr>
      <p:sp>
        <p:nvSpPr>
          <p:cNvPr id="19" name="Прямоугольник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Овал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Рисунок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
        <p:nvSpPr>
          <p:cNvPr id="9" name="Прямоугольник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6" name="Рисунок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ru-RU" noProof="0" smtClean="0"/>
              <a:t>Вставка рисунка</a:t>
            </a:r>
            <a:endParaRPr lang="ru-RU" noProof="0"/>
          </a:p>
        </p:txBody>
      </p:sp>
      <p:sp>
        <p:nvSpPr>
          <p:cNvPr id="17" name="Объект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0" name="Объект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1" name="Объект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12" name="Рисунок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Макет сравнения">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Прямоугольник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accent2"/>
              </a:solidFill>
            </a:endParaRPr>
          </a:p>
        </p:txBody>
      </p:sp>
      <p:pic>
        <p:nvPicPr>
          <p:cNvPr id="8" name="Рисунок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20" name="Объект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01</a:t>
            </a:r>
          </a:p>
        </p:txBody>
      </p:sp>
      <p:sp>
        <p:nvSpPr>
          <p:cNvPr id="23" name="Объект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5" name="Объект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02</a:t>
            </a:r>
          </a:p>
        </p:txBody>
      </p:sp>
      <p:sp>
        <p:nvSpPr>
          <p:cNvPr id="21" name="Овал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4" name="Рисунок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
        <p:nvSpPr>
          <p:cNvPr id="28" name="Овал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9" name="Рисунок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Полилиния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6" name="Заголовок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лайд группы">
    <p:spTree>
      <p:nvGrpSpPr>
        <p:cNvPr id="1" name=""/>
        <p:cNvGrpSpPr/>
        <p:nvPr/>
      </p:nvGrpSpPr>
      <p:grpSpPr>
        <a:xfrm>
          <a:off x="0" y="0"/>
          <a:ext cx="0" cy="0"/>
          <a:chOff x="0" y="0"/>
          <a:chExt cx="0" cy="0"/>
        </a:xfrm>
      </p:grpSpPr>
      <p:grpSp>
        <p:nvGrpSpPr>
          <p:cNvPr id="35" name="Группа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Полилиния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Полилиния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3" name="Овал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Овал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Овал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Овал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Полилиния: Форма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олилиния: Форма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Полилиния: фигура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олилиния: Фигура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Заголовок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3" name="Рисунок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1" name="Рисунок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2" name="Рисунок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3" name="Рисунок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27" name="Объект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8" name="Объект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29" name="Объект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0" name="Объект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1" name="Объект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2" name="Объект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3" name="Объект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4" name="Объект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A4B3A73-9DD3-4028-87DB-C033F5E3B44F}" type="datetime1">
              <a:rPr lang="ru-RU" noProof="0" smtClean="0"/>
              <a:t>13.04.2022</a:t>
            </a:fld>
            <a:endParaRPr lang="ru-RU" noProof="0"/>
          </a:p>
        </p:txBody>
      </p:sp>
      <p:sp>
        <p:nvSpPr>
          <p:cNvPr id="5" name="Нижний колонтитул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a:p>
        </p:txBody>
      </p:sp>
      <p:sp>
        <p:nvSpPr>
          <p:cNvPr id="6" name="Номер слайда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C71654-96A5-4280-94F3-931C61A9F92C}" type="slidenum">
              <a:rPr lang="ru-RU" noProof="0" smtClean="0"/>
              <a:t>‹#›</a:t>
            </a:fld>
            <a:endParaRPr lang="ru-RU"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3A73-9DD3-4028-87DB-C033F5E3B44F}" type="datetime1">
              <a:rPr lang="ru-RU" smtClean="0">
                <a:solidFill>
                  <a:prstClr val="black">
                    <a:tint val="75000"/>
                  </a:prstClr>
                </a:solidFill>
              </a:rPr>
              <a:pPr/>
              <a:t>13.04.2022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6028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slide" Target="slide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image" Target="../media/image65.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image" Target="../media/image67.pn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29.gif"/><Relationship Id="rId5" Type="http://schemas.openxmlformats.org/officeDocument/2006/relationships/image" Target="../media/image28.gif"/><Relationship Id="rId10" Type="http://schemas.openxmlformats.org/officeDocument/2006/relationships/image" Target="../media/image33.jpg"/><Relationship Id="rId4" Type="http://schemas.openxmlformats.org/officeDocument/2006/relationships/image" Target="../media/image27.gif"/><Relationship Id="rId9" Type="http://schemas.openxmlformats.org/officeDocument/2006/relationships/image" Target="../media/image32.jp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19.xml"/><Relationship Id="rId4" Type="http://schemas.openxmlformats.org/officeDocument/2006/relationships/image" Target="../media/image71.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image" Target="../media/image74.jpe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7.jp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notesSlide" Target="../notesSlides/notesSlide75.xml"/><Relationship Id="rId1" Type="http://schemas.openxmlformats.org/officeDocument/2006/relationships/slideLayout" Target="../slideLayouts/slideLayout19.xml"/><Relationship Id="rId4" Type="http://schemas.openxmlformats.org/officeDocument/2006/relationships/image" Target="../media/image76.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19.xml"/><Relationship Id="rId4" Type="http://schemas.openxmlformats.org/officeDocument/2006/relationships/image" Target="../media/image78.jpeg"/></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8.jp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4.xml"/><Relationship Id="rId1" Type="http://schemas.openxmlformats.org/officeDocument/2006/relationships/slideLayout" Target="../slideLayouts/slideLayout19.xml"/><Relationship Id="rId4" Type="http://schemas.openxmlformats.org/officeDocument/2006/relationships/image" Target="../media/image80.jpe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8.xml"/><Relationship Id="rId1" Type="http://schemas.openxmlformats.org/officeDocument/2006/relationships/slideLayout" Target="../slideLayouts/slideLayout19.xml"/><Relationship Id="rId4" Type="http://schemas.openxmlformats.org/officeDocument/2006/relationships/image" Target="../media/image82.jpe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1.xml"/><Relationship Id="rId1" Type="http://schemas.openxmlformats.org/officeDocument/2006/relationships/slideLayout" Target="../slideLayouts/slideLayout19.xml"/><Relationship Id="rId4" Type="http://schemas.openxmlformats.org/officeDocument/2006/relationships/image" Target="../media/image84.png"/></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93.xml"/><Relationship Id="rId1" Type="http://schemas.openxmlformats.org/officeDocument/2006/relationships/slideLayout" Target="../slideLayouts/slideLayout19.xml"/><Relationship Id="rId5" Type="http://schemas.openxmlformats.org/officeDocument/2006/relationships/image" Target="../media/image87.jpeg"/><Relationship Id="rId4" Type="http://schemas.openxmlformats.org/officeDocument/2006/relationships/image" Target="../media/image86.jpe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6.xml"/><Relationship Id="rId1" Type="http://schemas.openxmlformats.org/officeDocument/2006/relationships/slideLayout" Target="../slideLayouts/slideLayout19.xml"/><Relationship Id="rId4" Type="http://schemas.openxmlformats.org/officeDocument/2006/relationships/image" Target="../media/image89.jpeg"/></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8.xml"/><Relationship Id="rId1" Type="http://schemas.openxmlformats.org/officeDocument/2006/relationships/slideLayout" Target="../slideLayouts/slideLayout19.xml"/><Relationship Id="rId4" Type="http://schemas.openxmlformats.org/officeDocument/2006/relationships/image" Target="../media/image91.jpe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1.xml"/><Relationship Id="rId1" Type="http://schemas.openxmlformats.org/officeDocument/2006/relationships/slideLayout" Target="../slideLayouts/slideLayout19.xml"/><Relationship Id="rId4" Type="http://schemas.openxmlformats.org/officeDocument/2006/relationships/image" Target="../media/image93.jpe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2.xml"/><Relationship Id="rId1" Type="http://schemas.openxmlformats.org/officeDocument/2006/relationships/slideLayout" Target="../slideLayouts/slideLayout19.xml"/><Relationship Id="rId4" Type="http://schemas.openxmlformats.org/officeDocument/2006/relationships/image" Target="../media/image9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5.xml"/><Relationship Id="rId1" Type="http://schemas.openxmlformats.org/officeDocument/2006/relationships/slideLayout" Target="../slideLayouts/slideLayout19.xml"/><Relationship Id="rId5" Type="http://schemas.openxmlformats.org/officeDocument/2006/relationships/image" Target="../media/image98.jpg"/><Relationship Id="rId4" Type="http://schemas.openxmlformats.org/officeDocument/2006/relationships/image" Target="../media/image97.jpg"/></Relationships>
</file>

<file path=ppt/slides/_rels/slide18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6.xml"/><Relationship Id="rId1" Type="http://schemas.openxmlformats.org/officeDocument/2006/relationships/slideLayout" Target="../slideLayouts/slideLayout19.xml"/><Relationship Id="rId5" Type="http://schemas.openxmlformats.org/officeDocument/2006/relationships/image" Target="../media/image100.png"/><Relationship Id="rId4" Type="http://schemas.openxmlformats.org/officeDocument/2006/relationships/image" Target="../media/image99.jpeg"/></Relationships>
</file>

<file path=ppt/slides/_rels/slide1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7.xml"/><Relationship Id="rId1" Type="http://schemas.openxmlformats.org/officeDocument/2006/relationships/slideLayout" Target="../slideLayouts/slideLayout19.xml"/><Relationship Id="rId5" Type="http://schemas.openxmlformats.org/officeDocument/2006/relationships/image" Target="../media/image102.jpg"/><Relationship Id="rId4" Type="http://schemas.openxmlformats.org/officeDocument/2006/relationships/image" Target="../media/image101.jpg"/></Relationships>
</file>

<file path=ppt/slides/_rels/slide1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8.xml"/><Relationship Id="rId1" Type="http://schemas.openxmlformats.org/officeDocument/2006/relationships/slideLayout" Target="../slideLayouts/slideLayout14.xml"/><Relationship Id="rId5" Type="http://schemas.openxmlformats.org/officeDocument/2006/relationships/image" Target="../media/image104.png"/><Relationship Id="rId4" Type="http://schemas.openxmlformats.org/officeDocument/2006/relationships/image" Target="../media/image103.png"/></Relationships>
</file>

<file path=ppt/slides/_rels/slide18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05.jpeg"/><Relationship Id="rId2" Type="http://schemas.openxmlformats.org/officeDocument/2006/relationships/notesSlide" Target="../notesSlides/notesSlide114.xml"/><Relationship Id="rId1" Type="http://schemas.openxmlformats.org/officeDocument/2006/relationships/slideLayout" Target="../slideLayouts/slideLayout14.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58.jpeg"/></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4.xml"/><Relationship Id="rId7" Type="http://schemas.openxmlformats.org/officeDocument/2006/relationships/diagramColors" Target="../diagrams/colors4.xml"/><Relationship Id="rId2" Type="http://schemas.openxmlformats.org/officeDocument/2006/relationships/notesSlide" Target="../notesSlides/notesSlide119.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06.jpg"/></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20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4.xml"/><Relationship Id="rId7" Type="http://schemas.openxmlformats.org/officeDocument/2006/relationships/image" Target="../media/image110.jpg"/><Relationship Id="rId2" Type="http://schemas.openxmlformats.org/officeDocument/2006/relationships/notesSlide" Target="../notesSlides/notesSlide121.xml"/><Relationship Id="rId1" Type="http://schemas.openxmlformats.org/officeDocument/2006/relationships/slideLayout" Target="../slideLayouts/slideLayout9.xml"/><Relationship Id="rId6" Type="http://schemas.openxmlformats.org/officeDocument/2006/relationships/image" Target="../media/image109.JPG"/><Relationship Id="rId5" Type="http://schemas.openxmlformats.org/officeDocument/2006/relationships/image" Target="../media/image108.jpg"/><Relationship Id="rId4" Type="http://schemas.openxmlformats.org/officeDocument/2006/relationships/image" Target="../media/image107.jpg"/></Relationships>
</file>

<file path=ppt/slides/_rels/slide201.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122.xml"/><Relationship Id="rId1" Type="http://schemas.openxmlformats.org/officeDocument/2006/relationships/slideLayout" Target="../slideLayouts/slideLayout10.xml"/><Relationship Id="rId5" Type="http://schemas.openxmlformats.org/officeDocument/2006/relationships/hyperlink" Target="https://www.microsoft.com/en-us/" TargetMode="External"/><Relationship Id="rId4" Type="http://schemas.openxmlformats.org/officeDocument/2006/relationships/hyperlink" Target="https://www.facebook.com/groups/594136748102744/"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0.jpg"/><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73.xml"/><Relationship Id="rId18" Type="http://schemas.openxmlformats.org/officeDocument/2006/relationships/slide" Target="slide184.xml"/><Relationship Id="rId3" Type="http://schemas.openxmlformats.org/officeDocument/2006/relationships/slide" Target="slide5.xml"/><Relationship Id="rId21" Type="http://schemas.openxmlformats.org/officeDocument/2006/relationships/slide" Target="slide200.xml"/><Relationship Id="rId7" Type="http://schemas.openxmlformats.org/officeDocument/2006/relationships/slide" Target="slide17.xml"/><Relationship Id="rId12" Type="http://schemas.openxmlformats.org/officeDocument/2006/relationships/slide" Target="slide68.xml"/><Relationship Id="rId17" Type="http://schemas.openxmlformats.org/officeDocument/2006/relationships/hyperlink" Target="file:///\\Datasrv2.omsu.vmr\fo\&#1041;&#1070;&#1044;&#1046;&#1045;&#1058;%20&#1043;&#1054;&#1056;&#1054;&#1044;&#1057;&#1050;&#1054;&#1043;&#1054;%20&#1054;&#1050;&#1056;&#1059;&#1043;&#1040;\&#1041;&#1070;&#1044;&#1046;&#1045;&#1058;%20&#1044;&#1051;&#1071;%20&#1043;&#1056;&#1040;&#1046;&#1044;&#1040;&#1053;\2022\&#1041;&#1070;&#1044;&#1046;&#1045;&#1058;%20&#1044;&#1051;&#1071;%20&#1043;&#1056;&#1040;&#1046;&#1044;&#1040;&#1053;%20&#1055;&#1054;%20&#1087;&#1088;&#1086;&#1077;&#1082;&#1090;&#1091;%20&#1073;&#1102;&#1076;&#1078;&#1077;&#1090;&#1072;%20&#1085;&#1072;%202022%20&#1043;&#1054;&#1044;.pptx" TargetMode="External"/><Relationship Id="rId2" Type="http://schemas.openxmlformats.org/officeDocument/2006/relationships/notesSlide" Target="../notesSlides/notesSlide3.xml"/><Relationship Id="rId16" Type="http://schemas.openxmlformats.org/officeDocument/2006/relationships/slide" Target="slide86.xml"/><Relationship Id="rId20" Type="http://schemas.openxmlformats.org/officeDocument/2006/relationships/slide" Target="slide198.xml"/><Relationship Id="rId1" Type="http://schemas.openxmlformats.org/officeDocument/2006/relationships/slideLayout" Target="../slideLayouts/slideLayout3.xml"/><Relationship Id="rId6" Type="http://schemas.openxmlformats.org/officeDocument/2006/relationships/slide" Target="slide10.xml"/><Relationship Id="rId11" Type="http://schemas.openxmlformats.org/officeDocument/2006/relationships/slide" Target="slide67.xml"/><Relationship Id="rId5" Type="http://schemas.openxmlformats.org/officeDocument/2006/relationships/slide" Target="slide7.xml"/><Relationship Id="rId15" Type="http://schemas.openxmlformats.org/officeDocument/2006/relationships/slide" Target="slide182.xml"/><Relationship Id="rId10" Type="http://schemas.openxmlformats.org/officeDocument/2006/relationships/slide" Target="slide23.xml"/><Relationship Id="rId19" Type="http://schemas.openxmlformats.org/officeDocument/2006/relationships/slide" Target="slide193.xml"/><Relationship Id="rId4" Type="http://schemas.openxmlformats.org/officeDocument/2006/relationships/slide" Target="slide6.xml"/><Relationship Id="rId9" Type="http://schemas.openxmlformats.org/officeDocument/2006/relationships/slide" Target="slide21.xml"/><Relationship Id="rId14" Type="http://schemas.openxmlformats.org/officeDocument/2006/relationships/slide" Target="slide74.xml"/><Relationship Id="rId22"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hyperlink" Target="file:///\\Datasrv2.omsu.vmr\fo\&#1041;&#1070;&#1044;&#1046;&#1045;&#1058;%20&#1043;&#1054;&#1056;&#1054;&#1044;&#1057;&#1050;&#1054;&#1043;&#1054;%20&#1054;&#1050;&#1056;&#1059;&#1043;&#1040;\&#1041;&#1070;&#1044;&#1046;&#1045;&#1058;%20&#1044;&#1051;&#1071;%20&#1043;&#1056;&#1040;&#1046;&#1044;&#1040;&#1053;\&#1041;&#1070;&#1044;&#1046;&#1045;&#1058;%20&#1044;&#1051;&#1071;%20&#1043;&#1056;&#1040;&#1046;&#1044;&#1040;&#1053;%20&#1055;&#1054;%20&#1056;&#1045;&#1064;&#1045;&#1053;&#1048;&#1070;%20&#1057;&#1044;%20&#1047;&#1040;%202020%20&#1043;&#1054;&#1044;.pptx"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slide" Target="slide4.xml"/><Relationship Id="rId7"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png"/><Relationship Id="rId9" Type="http://schemas.openxmlformats.org/officeDocument/2006/relationships/hyperlink" Target="http://www.statdata.ru/naselenie-moskovskoi-oblasti-chislennos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g"/></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image" Target="../media/image49.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4.xm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0.xml"/><Relationship Id="rId1" Type="http://schemas.openxmlformats.org/officeDocument/2006/relationships/slideLayout" Target="../slideLayouts/slideLayout43.xml"/><Relationship Id="rId5" Type="http://schemas.openxmlformats.org/officeDocument/2006/relationships/image" Target="../media/image53.jpg"/><Relationship Id="rId4" Type="http://schemas.openxmlformats.org/officeDocument/2006/relationships/image" Target="../media/image52.jpeg"/></Relationships>
</file>

<file path=ppt/slides/_rels/slide7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55.jpg"/></Relationships>
</file>

<file path=ppt/slides/_rels/slide7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4.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1.jp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vos-mo.ru/" TargetMode="External"/><Relationship Id="rId2" Type="http://schemas.openxmlformats.org/officeDocument/2006/relationships/notesSlide" Target="../notesSlides/notesSlide7.xml"/><Relationship Id="rId1" Type="http://schemas.openxmlformats.org/officeDocument/2006/relationships/slideLayout" Target="../slideLayouts/slideLayout43.xml"/><Relationship Id="rId4" Type="http://schemas.openxmlformats.org/officeDocument/2006/relationships/image" Target="../media/image22.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8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8EF7BD-FE81-4B20-8DC5-0B3EB736F9F8}"/>
              </a:ext>
            </a:extLst>
          </p:cNvPr>
          <p:cNvSpPr>
            <a:spLocks noGrp="1"/>
          </p:cNvSpPr>
          <p:nvPr>
            <p:ph type="ctrTitle"/>
          </p:nvPr>
        </p:nvSpPr>
        <p:spPr>
          <a:xfrm>
            <a:off x="6817178" y="4312330"/>
            <a:ext cx="5143500" cy="2090808"/>
          </a:xfrm>
        </p:spPr>
        <p:txBody>
          <a:bodyPr rtlCol="0"/>
          <a:lstStyle/>
          <a:p>
            <a:pPr lvl="0" algn="ctr">
              <a:spcBef>
                <a:spcPts val="1000"/>
              </a:spcBef>
            </a:pPr>
            <a:r>
              <a:rPr lang="ru-RU" sz="2800" b="0" dirty="0" smtClean="0">
                <a:solidFill>
                  <a:schemeClr val="accent3">
                    <a:lumMod val="50000"/>
                    <a:lumOff val="50000"/>
                  </a:schemeClr>
                </a:solidFill>
                <a:latin typeface="Calibri"/>
                <a:ea typeface="+mn-ea"/>
                <a:cs typeface="+mn-cs"/>
              </a:rPr>
              <a:t>ФИНАНСОВОЕ УПРАВЛЕНИЕ АДМИНИСТРАЦИИ ГОРОДСКОГО ОКРУГА ВОСКРЕСЕНСК МОСКОВСКОЙ ОБЛАСТИ</a:t>
            </a:r>
            <a:br>
              <a:rPr lang="ru-RU" sz="2800" b="0" dirty="0" smtClean="0">
                <a:solidFill>
                  <a:schemeClr val="accent3">
                    <a:lumMod val="50000"/>
                    <a:lumOff val="50000"/>
                  </a:schemeClr>
                </a:solidFill>
                <a:latin typeface="Calibri"/>
                <a:ea typeface="+mn-ea"/>
                <a:cs typeface="+mn-cs"/>
              </a:rPr>
            </a:br>
            <a:endParaRPr lang="ru-RU" sz="2800" dirty="0">
              <a:solidFill>
                <a:schemeClr val="accent3">
                  <a:lumMod val="50000"/>
                  <a:lumOff val="50000"/>
                </a:schemeClr>
              </a:solidFill>
            </a:endParaRPr>
          </a:p>
        </p:txBody>
      </p:sp>
      <p:pic>
        <p:nvPicPr>
          <p:cNvPr id="10" name="Рисунок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979714" y="391885"/>
            <a:ext cx="7674429" cy="4212771"/>
          </a:xfrm>
        </p:spPr>
      </p:pic>
    </p:spTree>
    <p:extLst>
      <p:ext uri="{BB962C8B-B14F-4D97-AF65-F5344CB8AC3E}">
        <p14:creationId xmlns:p14="http://schemas.microsoft.com/office/powerpoint/2010/main" val="3737989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276" y="906161"/>
            <a:ext cx="11042420" cy="5832389"/>
          </a:xfrm>
        </p:spPr>
      </p:pic>
      <p:sp>
        <p:nvSpPr>
          <p:cNvPr id="6" name="Заголовок 5"/>
          <p:cNvSpPr>
            <a:spLocks noGrp="1"/>
          </p:cNvSpPr>
          <p:nvPr>
            <p:ph type="title"/>
          </p:nvPr>
        </p:nvSpPr>
        <p:spPr>
          <a:xfrm>
            <a:off x="515938" y="246621"/>
            <a:ext cx="11150600" cy="371217"/>
          </a:xfrm>
        </p:spPr>
        <p:txBody>
          <a:bodyPr/>
          <a:lstStyle/>
          <a:p>
            <a:pPr algn="ctr"/>
            <a:r>
              <a:rPr lang="ru-RU" sz="1800" dirty="0">
                <a:hlinkClick r:id="rId4" action="ppaction://hlinksldjump"/>
              </a:rPr>
              <a:t>Основные понятия и </a:t>
            </a:r>
            <a:r>
              <a:rPr lang="ru-RU" sz="1800" dirty="0" smtClean="0">
                <a:hlinkClick r:id="rId4" action="ppaction://hlinksldjump"/>
              </a:rPr>
              <a:t>определения</a:t>
            </a:r>
            <a:r>
              <a:rPr lang="ru-RU" sz="1800" dirty="0" smtClean="0"/>
              <a:t> (ГЛОССАРИЙ)</a:t>
            </a:r>
            <a:endParaRPr lang="ru-RU" sz="1800" dirty="0"/>
          </a:p>
        </p:txBody>
      </p:sp>
      <p:sp>
        <p:nvSpPr>
          <p:cNvPr id="3" name="Номер слайда 2"/>
          <p:cNvSpPr>
            <a:spLocks noGrp="1"/>
          </p:cNvSpPr>
          <p:nvPr>
            <p:ph type="sldNum" sz="quarter" idx="12"/>
          </p:nvPr>
        </p:nvSpPr>
        <p:spPr/>
        <p:txBody>
          <a:bodyPr/>
          <a:lstStyle/>
          <a:p>
            <a:pPr rtl="0"/>
            <a:fld id="{9EC71654-96A5-4280-94F3-931C61A9F92C}" type="slidenum">
              <a:rPr lang="en-US" noProof="0" smtClean="0"/>
              <a:pPr rtl="0"/>
              <a:t>10</a:t>
            </a:fld>
            <a:endParaRPr lang="en-US" noProof="0" dirty="0"/>
          </a:p>
        </p:txBody>
      </p:sp>
    </p:spTree>
    <p:extLst>
      <p:ext uri="{BB962C8B-B14F-4D97-AF65-F5344CB8AC3E}">
        <p14:creationId xmlns:p14="http://schemas.microsoft.com/office/powerpoint/2010/main" val="28128935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4010407120"/>
              </p:ext>
            </p:extLst>
          </p:nvPr>
        </p:nvGraphicFramePr>
        <p:xfrm>
          <a:off x="131290" y="108043"/>
          <a:ext cx="11879736" cy="5783064"/>
        </p:xfrm>
        <a:graphic>
          <a:graphicData uri="http://schemas.openxmlformats.org/drawingml/2006/table">
            <a:tbl>
              <a:tblPr/>
              <a:tblGrid>
                <a:gridCol w="308128">
                  <a:extLst>
                    <a:ext uri="{9D8B030D-6E8A-4147-A177-3AD203B41FA5}">
                      <a16:colId xmlns:a16="http://schemas.microsoft.com/office/drawing/2014/main" val="20000"/>
                    </a:ext>
                  </a:extLst>
                </a:gridCol>
                <a:gridCol w="1714809">
                  <a:extLst>
                    <a:ext uri="{9D8B030D-6E8A-4147-A177-3AD203B41FA5}">
                      <a16:colId xmlns:a16="http://schemas.microsoft.com/office/drawing/2014/main" val="20001"/>
                    </a:ext>
                  </a:extLst>
                </a:gridCol>
                <a:gridCol w="4056073">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895350">
                  <a:extLst>
                    <a:ext uri="{9D8B030D-6E8A-4147-A177-3AD203B41FA5}">
                      <a16:colId xmlns:a16="http://schemas.microsoft.com/office/drawing/2014/main" val="20004"/>
                    </a:ext>
                  </a:extLst>
                </a:gridCol>
                <a:gridCol w="1047750">
                  <a:extLst>
                    <a:ext uri="{9D8B030D-6E8A-4147-A177-3AD203B41FA5}">
                      <a16:colId xmlns:a16="http://schemas.microsoft.com/office/drawing/2014/main" val="20005"/>
                    </a:ext>
                  </a:extLst>
                </a:gridCol>
                <a:gridCol w="1114425">
                  <a:extLst>
                    <a:ext uri="{9D8B030D-6E8A-4147-A177-3AD203B41FA5}">
                      <a16:colId xmlns:a16="http://schemas.microsoft.com/office/drawing/2014/main" val="20006"/>
                    </a:ext>
                  </a:extLst>
                </a:gridCol>
                <a:gridCol w="1219201">
                  <a:extLst>
                    <a:ext uri="{9D8B030D-6E8A-4147-A177-3AD203B41FA5}">
                      <a16:colId xmlns:a16="http://schemas.microsoft.com/office/drawing/2014/main" val="20007"/>
                    </a:ext>
                  </a:extLst>
                </a:gridCol>
              </a:tblGrid>
              <a:tr h="431569">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12761">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761">
                <a:tc gridSpan="7">
                  <a:txBody>
                    <a:bodyPr/>
                    <a:lstStyle/>
                    <a:p>
                      <a:pPr algn="ctr" fontAlgn="ctr"/>
                      <a:r>
                        <a:rPr lang="ru-RU" sz="1400" b="1" i="0" u="none" strike="noStrike" dirty="0" smtClean="0">
                          <a:solidFill>
                            <a:srgbClr val="000000"/>
                          </a:solidFill>
                          <a:effectLst/>
                          <a:latin typeface="Times New Roman" panose="02020603050405020304" pitchFamily="18" charset="0"/>
                        </a:rPr>
                        <a:t>                                                                              03</a:t>
                      </a:r>
                      <a:r>
                        <a:rPr lang="ru-RU" sz="1400" b="1" i="0" u="none" strike="noStrike" dirty="0">
                          <a:solidFill>
                            <a:srgbClr val="000000"/>
                          </a:solidFill>
                          <a:effectLst/>
                          <a:latin typeface="Times New Roman" panose="02020603050405020304" pitchFamily="18" charset="0"/>
                        </a:rPr>
                        <a:t>. Образование</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51863">
                <a:tc>
                  <a:txBody>
                    <a:bodyPr/>
                    <a:lstStyle/>
                    <a:p>
                      <a:pPr algn="l" fontAlgn="ctr"/>
                      <a:r>
                        <a:rPr lang="ru-RU" sz="1400" b="0" i="0" u="none" strike="noStrike" dirty="0">
                          <a:solidFill>
                            <a:srgbClr val="000000"/>
                          </a:solidFill>
                          <a:effectLst/>
                          <a:latin typeface="Times New Roman" panose="02020603050405020304" pitchFamily="18" charset="0"/>
                        </a:rPr>
                        <a:t>40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Общее образование</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В общеобразовательных организациях, расположенных в сельской местности и малых городах, обновлена материально- техническая база для занятий детей физической культурой и спортом, единиц (нарастающим итогом)</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соглашению с ФОИВ по ФП "Успех каждого ребенка"</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1863">
                <a:tc>
                  <a:txBody>
                    <a:bodyPr/>
                    <a:lstStyle/>
                    <a:p>
                      <a:pPr algn="l" fontAlgn="ctr"/>
                      <a:r>
                        <a:rPr lang="ru-RU" sz="1400" b="0" i="0" u="none" strike="noStrike" dirty="0">
                          <a:solidFill>
                            <a:srgbClr val="000000"/>
                          </a:solidFill>
                          <a:effectLst/>
                          <a:latin typeface="Times New Roman" panose="02020603050405020304" pitchFamily="18" charset="0"/>
                        </a:rPr>
                        <a:t>41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В общеобразовательных организациях, расположенных </a:t>
                      </a:r>
                      <a:r>
                        <a:rPr lang="ru-RU" sz="1400" b="0" i="0" u="none" strike="noStrike" dirty="0" smtClean="0">
                          <a:solidFill>
                            <a:srgbClr val="000000"/>
                          </a:solidFill>
                          <a:effectLst/>
                          <a:latin typeface="Times New Roman" panose="02020603050405020304" pitchFamily="18" charset="0"/>
                        </a:rPr>
                        <a:t>в сельской </a:t>
                      </a:r>
                      <a:r>
                        <a:rPr lang="ru-RU" sz="1400" b="0" i="0" u="none" strike="noStrike" dirty="0">
                          <a:solidFill>
                            <a:srgbClr val="000000"/>
                          </a:solidFill>
                          <a:effectLst/>
                          <a:latin typeface="Times New Roman" panose="02020603050405020304" pitchFamily="18" charset="0"/>
                        </a:rPr>
                        <a:t>местности и малых городах, созданы и функционируют центры образования естественно-научной и технологической направленностей</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соглашению с ФОИВ по ФП "Современная школа"</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8668">
                <a:tc>
                  <a:txBody>
                    <a:bodyPr/>
                    <a:lstStyle/>
                    <a:p>
                      <a:pPr algn="l" fontAlgn="ctr"/>
                      <a:r>
                        <a:rPr lang="ru-RU" sz="1400" b="0" i="0" u="none" strike="noStrike" dirty="0">
                          <a:solidFill>
                            <a:srgbClr val="000000"/>
                          </a:solidFill>
                          <a:effectLst/>
                          <a:latin typeface="Times New Roman" panose="02020603050405020304" pitchFamily="18" charset="0"/>
                        </a:rPr>
                        <a:t>42</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выпускников текущего года, набравших 220 баллов и более по 3 предметам, к общему количеству выпускников текущего года, сдававших ЕГЭ по 3 и более предметам</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33,80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22,55</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На 220 балов сдали 152 человека</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1118">
                <a:tc>
                  <a:txBody>
                    <a:bodyPr/>
                    <a:lstStyle/>
                    <a:p>
                      <a:pPr algn="l" fontAlgn="ctr"/>
                      <a:r>
                        <a:rPr lang="ru-RU" sz="1400" b="0" i="0" u="none" strike="noStrike" dirty="0">
                          <a:solidFill>
                            <a:srgbClr val="000000"/>
                          </a:solidFill>
                          <a:effectLst/>
                          <a:latin typeface="Times New Roman" panose="02020603050405020304" pitchFamily="18" charset="0"/>
                        </a:rPr>
                        <a:t>43</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отремонтированных общеобразовательных организаций</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приоритетный показатель</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02504">
                <a:tc>
                  <a:txBody>
                    <a:bodyPr/>
                    <a:lstStyle/>
                    <a:p>
                      <a:pPr algn="l" fontAlgn="ctr"/>
                      <a:r>
                        <a:rPr lang="ru-RU" sz="1400" b="0" i="0" u="none" strike="noStrike" dirty="0">
                          <a:solidFill>
                            <a:srgbClr val="000000"/>
                          </a:solidFill>
                          <a:effectLst/>
                          <a:latin typeface="Times New Roman" panose="02020603050405020304" pitchFamily="18" charset="0"/>
                        </a:rPr>
                        <a:t>44</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указу Президента Российской Федерации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109,00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111,68</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03325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101</a:t>
            </a:fld>
            <a:endParaRPr lang="en-US" noProof="0" dirty="0"/>
          </a:p>
        </p:txBody>
      </p:sp>
      <p:graphicFrame>
        <p:nvGraphicFramePr>
          <p:cNvPr id="5" name="Таблица 4"/>
          <p:cNvGraphicFramePr>
            <a:graphicFrameLocks noGrp="1"/>
          </p:cNvGraphicFramePr>
          <p:nvPr>
            <p:extLst>
              <p:ext uri="{D42A27DB-BD31-4B8C-83A1-F6EECF244321}">
                <p14:modId xmlns:p14="http://schemas.microsoft.com/office/powerpoint/2010/main" val="998076437"/>
              </p:ext>
            </p:extLst>
          </p:nvPr>
        </p:nvGraphicFramePr>
        <p:xfrm>
          <a:off x="150340" y="117568"/>
          <a:ext cx="11679711" cy="5990838"/>
        </p:xfrm>
        <a:graphic>
          <a:graphicData uri="http://schemas.openxmlformats.org/drawingml/2006/table">
            <a:tbl>
              <a:tblPr/>
              <a:tblGrid>
                <a:gridCol w="302940">
                  <a:extLst>
                    <a:ext uri="{9D8B030D-6E8A-4147-A177-3AD203B41FA5}">
                      <a16:colId xmlns:a16="http://schemas.microsoft.com/office/drawing/2014/main" val="20000"/>
                    </a:ext>
                  </a:extLst>
                </a:gridCol>
                <a:gridCol w="1337420">
                  <a:extLst>
                    <a:ext uri="{9D8B030D-6E8A-4147-A177-3AD203B41FA5}">
                      <a16:colId xmlns:a16="http://schemas.microsoft.com/office/drawing/2014/main" val="20001"/>
                    </a:ext>
                  </a:extLst>
                </a:gridCol>
                <a:gridCol w="369570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gridCol w="1790700">
                  <a:extLst>
                    <a:ext uri="{9D8B030D-6E8A-4147-A177-3AD203B41FA5}">
                      <a16:colId xmlns:a16="http://schemas.microsoft.com/office/drawing/2014/main" val="20004"/>
                    </a:ext>
                  </a:extLst>
                </a:gridCol>
                <a:gridCol w="847725">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1238250">
                  <a:extLst>
                    <a:ext uri="{9D8B030D-6E8A-4147-A177-3AD203B41FA5}">
                      <a16:colId xmlns:a16="http://schemas.microsoft.com/office/drawing/2014/main" val="20007"/>
                    </a:ext>
                  </a:extLst>
                </a:gridCol>
                <a:gridCol w="1228726">
                  <a:extLst>
                    <a:ext uri="{9D8B030D-6E8A-4147-A177-3AD203B41FA5}">
                      <a16:colId xmlns:a16="http://schemas.microsoft.com/office/drawing/2014/main" val="20008"/>
                    </a:ext>
                  </a:extLst>
                </a:gridCol>
              </a:tblGrid>
              <a:tr h="24297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200" b="1" i="0" u="none" strike="noStrike" dirty="0" smtClean="0">
                        <a:solidFill>
                          <a:srgbClr val="000000"/>
                        </a:solidFill>
                        <a:effectLst/>
                        <a:latin typeface="Times New Roman" panose="02020603050405020304" pitchFamily="18" charset="0"/>
                      </a:endParaRPr>
                    </a:p>
                    <a:p>
                      <a:pPr algn="ctr" fontAlgn="ctr"/>
                      <a:r>
                        <a:rPr lang="ru-RU" sz="1200" b="1" i="0" u="none" strike="noStrike" dirty="0" smtClean="0">
                          <a:solidFill>
                            <a:srgbClr val="000000"/>
                          </a:solidFill>
                          <a:effectLst/>
                          <a:latin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63484">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484">
                <a:tc gridSpan="8">
                  <a:txBody>
                    <a:bodyPr/>
                    <a:lstStyle/>
                    <a:p>
                      <a:pPr algn="ctr" fontAlgn="ctr"/>
                      <a:r>
                        <a:rPr lang="ru-RU" sz="1400" b="1" i="0" u="none" strike="noStrike" dirty="0" smtClean="0">
                          <a:solidFill>
                            <a:srgbClr val="000000"/>
                          </a:solidFill>
                          <a:effectLst/>
                          <a:latin typeface="Times New Roman" panose="02020603050405020304" pitchFamily="18" charset="0"/>
                        </a:rPr>
                        <a:t>                                                            03</a:t>
                      </a:r>
                      <a:r>
                        <a:rPr lang="ru-RU" sz="1400" b="1" i="0" u="none" strike="noStrike" dirty="0">
                          <a:solidFill>
                            <a:srgbClr val="000000"/>
                          </a:solidFill>
                          <a:effectLst/>
                          <a:latin typeface="Times New Roman" panose="02020603050405020304" pitchFamily="18" charset="0"/>
                        </a:rPr>
                        <a:t>. Образование</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485417">
                <a:tc>
                  <a:txBody>
                    <a:bodyPr/>
                    <a:lstStyle/>
                    <a:p>
                      <a:pPr algn="l" fontAlgn="ctr"/>
                      <a:r>
                        <a:rPr lang="ru-RU" sz="1400" b="0" i="0" u="none" strike="noStrike" dirty="0">
                          <a:solidFill>
                            <a:srgbClr val="000000"/>
                          </a:solidFill>
                          <a:effectLst/>
                          <a:latin typeface="Times New Roman" panose="02020603050405020304" pitchFamily="18" charset="0"/>
                        </a:rPr>
                        <a:t>45</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Общее образование</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1400" b="0" i="0" u="none" strike="noStrike" dirty="0">
                          <a:solidFill>
                            <a:srgbClr val="000000"/>
                          </a:solidFill>
                          <a:effectLst/>
                          <a:latin typeface="Times New Roman" panose="02020603050405020304" pitchFamily="18" charset="0"/>
                        </a:rPr>
                        <a:t>2021 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400" b="0" i="0" u="none" strike="noStrike" dirty="0">
                        <a:effectLst/>
                        <a:latin typeface="Times New Roman" panose="02020603050405020304" pitchFamily="18" charset="0"/>
                      </a:endParaRPr>
                    </a:p>
                  </a:txBody>
                  <a:tcPr/>
                </a:tc>
                <a:tc>
                  <a:txBody>
                    <a:bodyPr/>
                    <a:lstStyle/>
                    <a:p>
                      <a:pPr algn="ctr" fontAlgn="ctr"/>
                      <a:r>
                        <a:rPr lang="ru-RU" sz="1400" b="0" i="0" u="none" strike="noStrike" dirty="0">
                          <a:effectLst/>
                          <a:latin typeface="Times New Roman" panose="02020603050405020304" pitchFamily="18" charset="0"/>
                        </a:rPr>
                        <a:t>Показатель к соглашению с ФОИВ по ФП "Современная школа"</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1395">
                <a:tc rowSpan="2">
                  <a:txBody>
                    <a:bodyPr/>
                    <a:lstStyle/>
                    <a:p>
                      <a:pPr algn="l" fontAlgn="ctr"/>
                      <a:r>
                        <a:rPr lang="ru-RU" sz="1400" b="0" i="0" u="none" strike="noStrike" dirty="0">
                          <a:solidFill>
                            <a:srgbClr val="000000"/>
                          </a:solidFill>
                          <a:effectLst/>
                          <a:latin typeface="Times New Roman" panose="02020603050405020304" pitchFamily="18" charset="0"/>
                        </a:rPr>
                        <a:t>46</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gridSpan="2">
                  <a:txBody>
                    <a:bodyPr/>
                    <a:lstStyle/>
                    <a:p>
                      <a:pPr algn="l" fontAlgn="ctr"/>
                      <a:r>
                        <a:rPr lang="ru-RU" sz="1400" b="0" i="0" u="none" strike="noStrike" dirty="0" smtClean="0">
                          <a:solidFill>
                            <a:srgbClr val="000000"/>
                          </a:solidFill>
                          <a:effectLst/>
                          <a:latin typeface="Times New Roman" panose="02020603050405020304" pitchFamily="18" charset="0"/>
                        </a:rPr>
                        <a:t>Средняя </a:t>
                      </a:r>
                      <a:r>
                        <a:rPr lang="ru-RU" sz="1400" b="0" i="0" u="none" strike="noStrike" dirty="0">
                          <a:solidFill>
                            <a:srgbClr val="000000"/>
                          </a:solidFill>
                          <a:effectLst/>
                          <a:latin typeface="Times New Roman" panose="02020603050405020304" pitchFamily="18" charset="0"/>
                        </a:rPr>
                        <a:t>заработная плата педагогических работников муниципальных общеобразовательных организаций</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400" b="0" i="0" u="none" strike="noStrike">
                        <a:effectLst/>
                        <a:latin typeface="Times New Roman" panose="02020603050405020304" pitchFamily="18" charset="0"/>
                      </a:endParaRPr>
                    </a:p>
                  </a:txBody>
                  <a:tcPr/>
                </a:tc>
                <a:tc>
                  <a:txBody>
                    <a:bodyPr/>
                    <a:lstStyle/>
                    <a:p>
                      <a:pPr algn="ctr" fontAlgn="ctr"/>
                      <a:r>
                        <a:rPr lang="ru-RU" sz="1400" b="0" i="0" u="none" strike="noStrike" dirty="0">
                          <a:effectLst/>
                          <a:latin typeface="Times New Roman" panose="02020603050405020304" pitchFamily="18" charset="0"/>
                        </a:rPr>
                        <a:t>Показатель к соглашению с Министерством образования Московской области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Рубль</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54 183,90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55 794,78</a:t>
                      </a:r>
                      <a:endParaRPr lang="ru-RU" sz="1400" b="0"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8198">
                <a:tc vMerge="1">
                  <a:txBody>
                    <a:bodyPr/>
                    <a:lstStyle/>
                    <a:p>
                      <a:endParaRPr lang="ru-RU"/>
                    </a:p>
                  </a:txBody>
                  <a:tcPr/>
                </a:tc>
                <a:tc vMerge="1">
                  <a:txBody>
                    <a:bodyPr/>
                    <a:lstStyle/>
                    <a:p>
                      <a:endParaRPr lang="ru-RU"/>
                    </a:p>
                  </a:txBody>
                  <a:tcPr/>
                </a:tc>
                <a:tc rowSpan="2" gridSpan="2">
                  <a:txBody>
                    <a:bodyPr/>
                    <a:lstStyle/>
                    <a:p>
                      <a:pPr algn="l" fontAlgn="ctr"/>
                      <a:r>
                        <a:rPr lang="ru-RU" sz="1400" b="0" i="0" u="none" strike="noStrike" dirty="0">
                          <a:solidFill>
                            <a:srgbClr val="000000"/>
                          </a:solidFill>
                          <a:effectLst/>
                          <a:latin typeface="Times New Roman" panose="02020603050405020304" pitchFamily="18" charset="0"/>
                        </a:rPr>
                        <a:t>Доля обучающихся общеобразовательных организаций, обеспеченных подвозом к месту обучения муниципальные общеобразовательные организации в Московской области в общей численности обучающихся общеобразовательных организаций, нуждающихся в подвозе к месту обучения в муниципальные общеобразовательные организации в Московской области </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ru-RU" sz="1400" b="0" i="0" u="none" strike="noStrike" dirty="0">
                        <a:effectLst/>
                        <a:latin typeface="Times New Roman" panose="02020603050405020304" pitchFamily="18" charset="0"/>
                      </a:endParaRPr>
                    </a:p>
                  </a:txBody>
                  <a:tcPr/>
                </a:tc>
                <a:tc rowSpan="2">
                  <a:txBody>
                    <a:bodyPr/>
                    <a:lstStyle/>
                    <a:p>
                      <a:pPr algn="ctr" fontAlgn="ctr"/>
                      <a:r>
                        <a:rPr lang="ru-RU" sz="1400" b="0" i="0" u="none" strike="noStrike" dirty="0">
                          <a:effectLst/>
                          <a:latin typeface="Times New Roman" panose="02020603050405020304" pitchFamily="18" charset="0"/>
                        </a:rPr>
                        <a:t>Показатель к соглашению с Министерством образования Московской области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80,00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80,00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3901">
                <a:tc>
                  <a:txBody>
                    <a:bodyPr/>
                    <a:lstStyle/>
                    <a:p>
                      <a:pPr algn="l" fontAlgn="ctr"/>
                      <a:r>
                        <a:rPr lang="ru-RU" sz="1400" b="0" i="0" u="none" strike="noStrike" dirty="0">
                          <a:solidFill>
                            <a:srgbClr val="000000"/>
                          </a:solidFill>
                          <a:effectLst/>
                          <a:latin typeface="Times New Roman" panose="02020603050405020304" pitchFamily="18" charset="0"/>
                        </a:rPr>
                        <a:t>47</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gridSpan="2"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ru-RU"/>
                    </a:p>
                  </a:txBody>
                  <a:tcPr/>
                </a:tc>
                <a:tc vMerge="1">
                  <a:txBody>
                    <a:bodyPr/>
                    <a:lstStyle/>
                    <a:p>
                      <a:pPr algn="ctr" fontAlgn="ctr"/>
                      <a:endParaRPr lang="ru-RU" sz="1400" b="0" i="0" u="none" strike="noStrike" dirty="0">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30028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102</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395792879"/>
              </p:ext>
            </p:extLst>
          </p:nvPr>
        </p:nvGraphicFramePr>
        <p:xfrm>
          <a:off x="140815" y="127094"/>
          <a:ext cx="11689236" cy="6417558"/>
        </p:xfrm>
        <a:graphic>
          <a:graphicData uri="http://schemas.openxmlformats.org/drawingml/2006/table">
            <a:tbl>
              <a:tblPr/>
              <a:tblGrid>
                <a:gridCol w="303187">
                  <a:extLst>
                    <a:ext uri="{9D8B030D-6E8A-4147-A177-3AD203B41FA5}">
                      <a16:colId xmlns:a16="http://schemas.microsoft.com/office/drawing/2014/main" val="20000"/>
                    </a:ext>
                  </a:extLst>
                </a:gridCol>
                <a:gridCol w="1432423">
                  <a:extLst>
                    <a:ext uri="{9D8B030D-6E8A-4147-A177-3AD203B41FA5}">
                      <a16:colId xmlns:a16="http://schemas.microsoft.com/office/drawing/2014/main" val="20001"/>
                    </a:ext>
                  </a:extLst>
                </a:gridCol>
                <a:gridCol w="4319838">
                  <a:extLst>
                    <a:ext uri="{9D8B030D-6E8A-4147-A177-3AD203B41FA5}">
                      <a16:colId xmlns:a16="http://schemas.microsoft.com/office/drawing/2014/main" val="20002"/>
                    </a:ext>
                  </a:extLst>
                </a:gridCol>
                <a:gridCol w="1191126">
                  <a:extLst>
                    <a:ext uri="{9D8B030D-6E8A-4147-A177-3AD203B41FA5}">
                      <a16:colId xmlns:a16="http://schemas.microsoft.com/office/drawing/2014/main" val="20003"/>
                    </a:ext>
                  </a:extLst>
                </a:gridCol>
                <a:gridCol w="975561">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gridCol w="1162050">
                  <a:extLst>
                    <a:ext uri="{9D8B030D-6E8A-4147-A177-3AD203B41FA5}">
                      <a16:colId xmlns:a16="http://schemas.microsoft.com/office/drawing/2014/main" val="20006"/>
                    </a:ext>
                  </a:extLst>
                </a:gridCol>
                <a:gridCol w="1152526">
                  <a:extLst>
                    <a:ext uri="{9D8B030D-6E8A-4147-A177-3AD203B41FA5}">
                      <a16:colId xmlns:a16="http://schemas.microsoft.com/office/drawing/2014/main" val="20007"/>
                    </a:ext>
                  </a:extLst>
                </a:gridCol>
              </a:tblGrid>
              <a:tr h="30694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200" b="1" i="0" u="none" strike="noStrike" dirty="0" smtClean="0">
                        <a:solidFill>
                          <a:srgbClr val="000000"/>
                        </a:solidFill>
                        <a:effectLst/>
                        <a:latin typeface="Times New Roman" panose="02020603050405020304" pitchFamily="18" charset="0"/>
                      </a:endParaRPr>
                    </a:p>
                    <a:p>
                      <a:pPr algn="ctr" fontAlgn="ctr"/>
                      <a:endParaRPr lang="ru-RU" sz="1400" b="1" i="0" u="none" strike="noStrike" dirty="0">
                        <a:solidFill>
                          <a:srgbClr val="000000"/>
                        </a:solidFill>
                        <a:effectLst/>
                        <a:latin typeface="Times New Roman" panose="02020603050405020304" pitchFamily="18" charset="0"/>
                      </a:endParaRP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80199">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199">
                <a:tc gridSpan="7">
                  <a:txBody>
                    <a:bodyPr/>
                    <a:lstStyle/>
                    <a:p>
                      <a:pPr algn="ctr" fontAlgn="ctr"/>
                      <a:r>
                        <a:rPr lang="ru-RU" sz="1400" b="1" i="0" u="none" strike="noStrike" dirty="0" smtClean="0">
                          <a:solidFill>
                            <a:srgbClr val="000000"/>
                          </a:solidFill>
                          <a:effectLst/>
                          <a:latin typeface="Times New Roman" panose="02020603050405020304" pitchFamily="18" charset="0"/>
                        </a:rPr>
                        <a:t>                                                                              03</a:t>
                      </a:r>
                      <a:r>
                        <a:rPr lang="ru-RU" sz="1400" b="1" i="0" u="none" strike="noStrike" dirty="0">
                          <a:solidFill>
                            <a:srgbClr val="000000"/>
                          </a:solidFill>
                          <a:effectLst/>
                          <a:latin typeface="Times New Roman" panose="02020603050405020304" pitchFamily="18" charset="0"/>
                        </a:rPr>
                        <a:t>. Образование</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613229">
                <a:tc>
                  <a:txBody>
                    <a:bodyPr/>
                    <a:lstStyle/>
                    <a:p>
                      <a:pPr algn="l" fontAlgn="ctr"/>
                      <a:r>
                        <a:rPr lang="ru-RU" sz="1400" b="0" i="0" u="none" strike="noStrike" dirty="0">
                          <a:solidFill>
                            <a:srgbClr val="000000"/>
                          </a:solidFill>
                          <a:effectLst/>
                          <a:latin typeface="Times New Roman" panose="02020603050405020304" pitchFamily="18" charset="0"/>
                        </a:rPr>
                        <a:t>48</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Общее образование</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соглашению с Министерством образования Московской области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38621">
                <a:tc>
                  <a:txBody>
                    <a:bodyPr/>
                    <a:lstStyle/>
                    <a:p>
                      <a:pPr algn="l" fontAlgn="ctr"/>
                      <a:r>
                        <a:rPr lang="ru-RU" sz="1400" b="0" i="0" u="none" strike="noStrike" dirty="0">
                          <a:solidFill>
                            <a:srgbClr val="000000"/>
                          </a:solidFill>
                          <a:effectLst/>
                          <a:latin typeface="Times New Roman" panose="02020603050405020304" pitchFamily="18" charset="0"/>
                        </a:rPr>
                        <a:t>49</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отдельных категорий обучающихся муниципальных общеобразовательных организаций в Московской области, обеспеченных бесплатным питанием в общей численности отдельных категорий обучающихся муниципальных общеобразовательных организаций в Московской области, подлежащих обеспечению бесплатным питанием в соответствии с муниципальными правовыми актами органов местного самоуправления муниципальных образований Московской области </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соглашению с Министерством образования Московской области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1232">
                <a:tc>
                  <a:txBody>
                    <a:bodyPr/>
                    <a:lstStyle/>
                    <a:p>
                      <a:pPr algn="l" fontAlgn="ctr"/>
                      <a:r>
                        <a:rPr lang="ru-RU" sz="1400" b="0" i="0" u="none" strike="noStrike" dirty="0">
                          <a:solidFill>
                            <a:srgbClr val="000000"/>
                          </a:solidFill>
                          <a:effectLst/>
                          <a:latin typeface="Times New Roman" panose="02020603050405020304" pitchFamily="18" charset="0"/>
                        </a:rPr>
                        <a:t>50</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зданий муниципальных общеобразовательных организаций в Московской области, на проектно-сметную документацию по капитальному ремонту которых в срок не позднее 1 мая года предоставления субсидии получены положительные заключения государственной экспертизы</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соглашению с Министерством образования Московской области</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2793" marR="2793" marT="27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93" marR="2793" marT="27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796425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103</a:t>
            </a:fld>
            <a:endParaRPr lang="en-US"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253842203"/>
              </p:ext>
            </p:extLst>
          </p:nvPr>
        </p:nvGraphicFramePr>
        <p:xfrm>
          <a:off x="209447" y="139699"/>
          <a:ext cx="11687277" cy="6048928"/>
        </p:xfrm>
        <a:graphic>
          <a:graphicData uri="http://schemas.openxmlformats.org/drawingml/2006/table">
            <a:tbl>
              <a:tblPr/>
              <a:tblGrid>
                <a:gridCol w="303140">
                  <a:extLst>
                    <a:ext uri="{9D8B030D-6E8A-4147-A177-3AD203B41FA5}">
                      <a16:colId xmlns:a16="http://schemas.microsoft.com/office/drawing/2014/main" val="20000"/>
                    </a:ext>
                  </a:extLst>
                </a:gridCol>
                <a:gridCol w="1687028">
                  <a:extLst>
                    <a:ext uri="{9D8B030D-6E8A-4147-A177-3AD203B41FA5}">
                      <a16:colId xmlns:a16="http://schemas.microsoft.com/office/drawing/2014/main" val="20001"/>
                    </a:ext>
                  </a:extLst>
                </a:gridCol>
                <a:gridCol w="2836971">
                  <a:extLst>
                    <a:ext uri="{9D8B030D-6E8A-4147-A177-3AD203B41FA5}">
                      <a16:colId xmlns:a16="http://schemas.microsoft.com/office/drawing/2014/main" val="20002"/>
                    </a:ext>
                  </a:extLst>
                </a:gridCol>
                <a:gridCol w="2266002">
                  <a:extLst>
                    <a:ext uri="{9D8B030D-6E8A-4147-A177-3AD203B41FA5}">
                      <a16:colId xmlns:a16="http://schemas.microsoft.com/office/drawing/2014/main" val="20003"/>
                    </a:ext>
                  </a:extLst>
                </a:gridCol>
                <a:gridCol w="951505">
                  <a:extLst>
                    <a:ext uri="{9D8B030D-6E8A-4147-A177-3AD203B41FA5}">
                      <a16:colId xmlns:a16="http://schemas.microsoft.com/office/drawing/2014/main" val="20004"/>
                    </a:ext>
                  </a:extLst>
                </a:gridCol>
                <a:gridCol w="1076450">
                  <a:extLst>
                    <a:ext uri="{9D8B030D-6E8A-4147-A177-3AD203B41FA5}">
                      <a16:colId xmlns:a16="http://schemas.microsoft.com/office/drawing/2014/main" val="20005"/>
                    </a:ext>
                  </a:extLst>
                </a:gridCol>
                <a:gridCol w="1105284">
                  <a:extLst>
                    <a:ext uri="{9D8B030D-6E8A-4147-A177-3AD203B41FA5}">
                      <a16:colId xmlns:a16="http://schemas.microsoft.com/office/drawing/2014/main" val="20006"/>
                    </a:ext>
                  </a:extLst>
                </a:gridCol>
                <a:gridCol w="1460897">
                  <a:extLst>
                    <a:ext uri="{9D8B030D-6E8A-4147-A177-3AD203B41FA5}">
                      <a16:colId xmlns:a16="http://schemas.microsoft.com/office/drawing/2014/main" val="20007"/>
                    </a:ext>
                  </a:extLst>
                </a:gridCol>
              </a:tblGrid>
              <a:tr h="91358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9986">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1984" marR="1984" marT="1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9986">
                <a:tc gridSpan="7">
                  <a:txBody>
                    <a:bodyPr/>
                    <a:lstStyle/>
                    <a:p>
                      <a:pPr algn="ctr" fontAlgn="ctr"/>
                      <a:r>
                        <a:rPr lang="ru-RU" sz="1400" b="1" i="0" u="none" strike="noStrike" dirty="0" smtClean="0">
                          <a:solidFill>
                            <a:srgbClr val="000000"/>
                          </a:solidFill>
                          <a:effectLst/>
                          <a:latin typeface="Times New Roman" panose="02020603050405020304" pitchFamily="18" charset="0"/>
                        </a:rPr>
                        <a:t>                                                            03</a:t>
                      </a:r>
                      <a:r>
                        <a:rPr lang="ru-RU" sz="1400" b="1" i="0" u="none" strike="noStrike" dirty="0">
                          <a:solidFill>
                            <a:srgbClr val="000000"/>
                          </a:solidFill>
                          <a:effectLst/>
                          <a:latin typeface="Times New Roman" panose="02020603050405020304" pitchFamily="18" charset="0"/>
                        </a:rPr>
                        <a:t>. Образование</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1984" marR="1984" marT="1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825053">
                <a:tc>
                  <a:txBody>
                    <a:bodyPr/>
                    <a:lstStyle/>
                    <a:p>
                      <a:pPr algn="l" fontAlgn="ctr"/>
                      <a:r>
                        <a:rPr lang="ru-RU" sz="1400" b="0" i="0" u="none" strike="noStrike" dirty="0">
                          <a:solidFill>
                            <a:srgbClr val="000000"/>
                          </a:solidFill>
                          <a:effectLst/>
                          <a:latin typeface="Times New Roman" panose="02020603050405020304" pitchFamily="18" charset="0"/>
                        </a:rPr>
                        <a:t>51</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Общее образование</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общеобразовательных организаций, расположенных в сельской местности и малых городах, в которых помещения отремонтированы и оснащены мебелью для создания центров образования естественно-научной и технологической направленностей</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соглашению с Министерством образования Московской области</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1984" marR="1984" marT="1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1453">
                <a:tc>
                  <a:txBody>
                    <a:bodyPr/>
                    <a:lstStyle/>
                    <a:p>
                      <a:pPr algn="l" fontAlgn="ctr"/>
                      <a:r>
                        <a:rPr lang="ru-RU" sz="1400" b="0" i="0" u="none" strike="noStrike" dirty="0">
                          <a:solidFill>
                            <a:srgbClr val="000000"/>
                          </a:solidFill>
                          <a:effectLst/>
                          <a:latin typeface="Times New Roman" panose="02020603050405020304" pitchFamily="18" charset="0"/>
                        </a:rPr>
                        <a:t>52</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Реализация капитальных ремонтов нуждающихся в нем зданий (обособленных помещений, помещений) общеобразовательных организаций</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соглашению с Министерством образования Московской области</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1984" marR="1984" marT="19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97186">
                <a:tc>
                  <a:txBody>
                    <a:bodyPr/>
                    <a:lstStyle/>
                    <a:p>
                      <a:pPr algn="l" fontAlgn="ctr"/>
                      <a:r>
                        <a:rPr lang="ru-RU" sz="1400" b="0" i="0" u="none" strike="noStrike" dirty="0">
                          <a:solidFill>
                            <a:srgbClr val="000000"/>
                          </a:solidFill>
                          <a:effectLst/>
                          <a:latin typeface="Times New Roman" panose="02020603050405020304" pitchFamily="18" charset="0"/>
                        </a:rPr>
                        <a:t>53</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Дополнительное образование, воспитание и психолого-социальное сопровождение детей</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детей в возрасте от 5 до 18 лет, охваченных дополнительным образованием</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указу Президента Российской Федерации, Показатель к соглашению с ФОИВ по ФП "Успех каждого ребенка"</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83,30</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81,4</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Количество детей в возрасте от 5 до 18 лет, охваченных дополнительным образованием составляет 16 759 чел.</a:t>
                      </a:r>
                    </a:p>
                  </a:txBody>
                  <a:tcPr marL="1984" marR="1984" marT="19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943015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104</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700026500"/>
              </p:ext>
            </p:extLst>
          </p:nvPr>
        </p:nvGraphicFramePr>
        <p:xfrm>
          <a:off x="265690" y="102907"/>
          <a:ext cx="11678659" cy="5792820"/>
        </p:xfrm>
        <a:graphic>
          <a:graphicData uri="http://schemas.openxmlformats.org/drawingml/2006/table">
            <a:tbl>
              <a:tblPr/>
              <a:tblGrid>
                <a:gridCol w="302914">
                  <a:extLst>
                    <a:ext uri="{9D8B030D-6E8A-4147-A177-3AD203B41FA5}">
                      <a16:colId xmlns:a16="http://schemas.microsoft.com/office/drawing/2014/main" val="20000"/>
                    </a:ext>
                  </a:extLst>
                </a:gridCol>
                <a:gridCol w="1317346">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095375">
                  <a:extLst>
                    <a:ext uri="{9D8B030D-6E8A-4147-A177-3AD203B41FA5}">
                      <a16:colId xmlns:a16="http://schemas.microsoft.com/office/drawing/2014/main" val="20005"/>
                    </a:ext>
                  </a:extLst>
                </a:gridCol>
                <a:gridCol w="1123950">
                  <a:extLst>
                    <a:ext uri="{9D8B030D-6E8A-4147-A177-3AD203B41FA5}">
                      <a16:colId xmlns:a16="http://schemas.microsoft.com/office/drawing/2014/main" val="20006"/>
                    </a:ext>
                  </a:extLst>
                </a:gridCol>
                <a:gridCol w="2705099">
                  <a:extLst>
                    <a:ext uri="{9D8B030D-6E8A-4147-A177-3AD203B41FA5}">
                      <a16:colId xmlns:a16="http://schemas.microsoft.com/office/drawing/2014/main" val="20007"/>
                    </a:ext>
                  </a:extLst>
                </a:gridCol>
              </a:tblGrid>
              <a:tr h="61165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59713">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420" marR="6420" marT="6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9713">
                <a:tc gridSpan="7">
                  <a:txBody>
                    <a:bodyPr/>
                    <a:lstStyle/>
                    <a:p>
                      <a:pPr algn="ctr" fontAlgn="ctr"/>
                      <a:r>
                        <a:rPr lang="ru-RU" sz="1400" b="1" i="0" u="none" strike="noStrike" dirty="0" smtClean="0">
                          <a:solidFill>
                            <a:srgbClr val="000000"/>
                          </a:solidFill>
                          <a:effectLst/>
                          <a:latin typeface="Times New Roman" panose="02020603050405020304" pitchFamily="18" charset="0"/>
                        </a:rPr>
                        <a:t>                                                                                 03</a:t>
                      </a:r>
                      <a:r>
                        <a:rPr lang="ru-RU" sz="1400" b="1" i="0" u="none" strike="noStrike" dirty="0">
                          <a:solidFill>
                            <a:srgbClr val="000000"/>
                          </a:solidFill>
                          <a:effectLst/>
                          <a:latin typeface="Times New Roman" panose="02020603050405020304" pitchFamily="18" charset="0"/>
                        </a:rPr>
                        <a:t>. Образование</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420" marR="6420" marT="6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622747">
                <a:tc>
                  <a:txBody>
                    <a:bodyPr/>
                    <a:lstStyle/>
                    <a:p>
                      <a:pPr algn="l" fontAlgn="ctr"/>
                      <a:r>
                        <a:rPr lang="ru-RU" sz="1400" b="0" i="0" u="none" strike="noStrike" dirty="0">
                          <a:solidFill>
                            <a:srgbClr val="000000"/>
                          </a:solidFill>
                          <a:effectLst/>
                          <a:latin typeface="Times New Roman" panose="02020603050405020304" pitchFamily="18" charset="0"/>
                        </a:rPr>
                        <a:t>54</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Дополнительное образование, воспитание и психолого-социальное сопровождение детей</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указу Президента Российской Федерации</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99,80</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Заработная плата работникам муниципальных учреждений дополнительного образования выплачивается согласно положениям об оплате труда в полном объеме с учетом стимулирующих, компенсационных выплат и доплат за инновационную деятельность. </a:t>
                      </a:r>
                    </a:p>
                  </a:txBody>
                  <a:tcPr marL="6420" marR="6420" marT="6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66179">
                <a:tc>
                  <a:txBody>
                    <a:bodyPr/>
                    <a:lstStyle/>
                    <a:p>
                      <a:pPr algn="l" fontAlgn="ctr"/>
                      <a:r>
                        <a:rPr lang="ru-RU" sz="1400" b="0" i="0" u="none" strike="noStrike" dirty="0">
                          <a:solidFill>
                            <a:srgbClr val="000000"/>
                          </a:solidFill>
                          <a:effectLst/>
                          <a:latin typeface="Times New Roman" panose="02020603050405020304" pitchFamily="18" charset="0"/>
                        </a:rPr>
                        <a:t>55</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Число детей, охваченных деятельностью детских технопарков </a:t>
                      </a:r>
                      <a:r>
                        <a:rPr lang="ru-RU" sz="1400" b="0" i="0" u="none" strike="noStrike" dirty="0" smtClean="0">
                          <a:solidFill>
                            <a:srgbClr val="000000"/>
                          </a:solidFill>
                          <a:effectLst/>
                          <a:latin typeface="Times New Roman" panose="02020603050405020304" pitchFamily="18" charset="0"/>
                        </a:rPr>
                        <a:t>"Кванториум" </a:t>
                      </a:r>
                      <a:r>
                        <a:rPr lang="ru-RU" sz="1400" b="0" i="0" u="none" strike="noStrike" dirty="0">
                          <a:solidFill>
                            <a:srgbClr val="000000"/>
                          </a:solidFill>
                          <a:effectLst/>
                          <a:latin typeface="Times New Roman" panose="02020603050405020304" pitchFamily="18" charset="0"/>
                        </a:rPr>
                        <a:t>(мобильных технопарков "Кванториум") и других проектов, направленных на обеспечение доступности дополнительных общеобразовательных программ естественнонаучной и технической направленностей, соответствующих приоритетным направлениям технологического развития Российской Федерации (нарастающим итогом)</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соглашению с ФОИВ по ФП "Успех каждого ребенка"</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человек</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0,400</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0,400</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420" marR="6420" marT="64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400483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979739211"/>
              </p:ext>
            </p:extLst>
          </p:nvPr>
        </p:nvGraphicFramePr>
        <p:xfrm>
          <a:off x="172671" y="139701"/>
          <a:ext cx="11809779" cy="5584823"/>
        </p:xfrm>
        <a:graphic>
          <a:graphicData uri="http://schemas.openxmlformats.org/drawingml/2006/table">
            <a:tbl>
              <a:tblPr/>
              <a:tblGrid>
                <a:gridCol w="306315">
                  <a:extLst>
                    <a:ext uri="{9D8B030D-6E8A-4147-A177-3AD203B41FA5}">
                      <a16:colId xmlns:a16="http://schemas.microsoft.com/office/drawing/2014/main" val="20000"/>
                    </a:ext>
                  </a:extLst>
                </a:gridCol>
                <a:gridCol w="1704711">
                  <a:extLst>
                    <a:ext uri="{9D8B030D-6E8A-4147-A177-3AD203B41FA5}">
                      <a16:colId xmlns:a16="http://schemas.microsoft.com/office/drawing/2014/main" val="20001"/>
                    </a:ext>
                  </a:extLst>
                </a:gridCol>
                <a:gridCol w="2706433">
                  <a:extLst>
                    <a:ext uri="{9D8B030D-6E8A-4147-A177-3AD203B41FA5}">
                      <a16:colId xmlns:a16="http://schemas.microsoft.com/office/drawing/2014/main" val="20002"/>
                    </a:ext>
                  </a:extLst>
                </a:gridCol>
                <a:gridCol w="1382240">
                  <a:extLst>
                    <a:ext uri="{9D8B030D-6E8A-4147-A177-3AD203B41FA5}">
                      <a16:colId xmlns:a16="http://schemas.microsoft.com/office/drawing/2014/main" val="20003"/>
                    </a:ext>
                  </a:extLst>
                </a:gridCol>
                <a:gridCol w="872300">
                  <a:extLst>
                    <a:ext uri="{9D8B030D-6E8A-4147-A177-3AD203B41FA5}">
                      <a16:colId xmlns:a16="http://schemas.microsoft.com/office/drawing/2014/main" val="20004"/>
                    </a:ext>
                  </a:extLst>
                </a:gridCol>
                <a:gridCol w="1110500">
                  <a:extLst>
                    <a:ext uri="{9D8B030D-6E8A-4147-A177-3AD203B41FA5}">
                      <a16:colId xmlns:a16="http://schemas.microsoft.com/office/drawing/2014/main" val="20005"/>
                    </a:ext>
                  </a:extLst>
                </a:gridCol>
                <a:gridCol w="1800122">
                  <a:extLst>
                    <a:ext uri="{9D8B030D-6E8A-4147-A177-3AD203B41FA5}">
                      <a16:colId xmlns:a16="http://schemas.microsoft.com/office/drawing/2014/main" val="20006"/>
                    </a:ext>
                  </a:extLst>
                </a:gridCol>
                <a:gridCol w="1927158">
                  <a:extLst>
                    <a:ext uri="{9D8B030D-6E8A-4147-A177-3AD203B41FA5}">
                      <a16:colId xmlns:a16="http://schemas.microsoft.com/office/drawing/2014/main" val="20007"/>
                    </a:ext>
                  </a:extLst>
                </a:gridCol>
              </a:tblGrid>
              <a:tr h="111474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87005">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smtClean="0">
                          <a:solidFill>
                            <a:srgbClr val="000000"/>
                          </a:solidFill>
                          <a:effectLst/>
                          <a:latin typeface="Times New Roman" panose="02020603050405020304" pitchFamily="18" charset="0"/>
                        </a:rPr>
                        <a:t>8</a:t>
                      </a: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005">
                <a:tc gridSpan="7">
                  <a:txBody>
                    <a:bodyPr/>
                    <a:lstStyle/>
                    <a:p>
                      <a:pPr algn="ctr" fontAlgn="ctr"/>
                      <a:r>
                        <a:rPr lang="ru-RU" sz="1400" b="1" i="0" u="none" strike="noStrike" dirty="0" smtClean="0">
                          <a:solidFill>
                            <a:srgbClr val="000000"/>
                          </a:solidFill>
                          <a:effectLst/>
                          <a:latin typeface="Times New Roman" panose="02020603050405020304" pitchFamily="18" charset="0"/>
                        </a:rPr>
                        <a:t>                                    03</a:t>
                      </a:r>
                      <a:r>
                        <a:rPr lang="ru-RU" sz="1400" b="1" i="0" u="none" strike="noStrike" dirty="0">
                          <a:solidFill>
                            <a:srgbClr val="000000"/>
                          </a:solidFill>
                          <a:effectLst/>
                          <a:latin typeface="Times New Roman" panose="02020603050405020304" pitchFamily="18" charset="0"/>
                        </a:rPr>
                        <a:t>. Образование</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77" marR="8577" marT="85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218401">
                <a:tc>
                  <a:txBody>
                    <a:bodyPr/>
                    <a:lstStyle/>
                    <a:p>
                      <a:pPr algn="ctr" fontAlgn="ctr"/>
                      <a:r>
                        <a:rPr lang="ru-RU" sz="1400" b="0" i="0" u="none" strike="noStrike" dirty="0">
                          <a:solidFill>
                            <a:srgbClr val="000000"/>
                          </a:solidFill>
                          <a:effectLst/>
                          <a:latin typeface="Times New Roman" panose="02020603050405020304" pitchFamily="18" charset="0"/>
                        </a:rPr>
                        <a:t>56</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Дополнительное образование, воспитание и психолого-социальное сопровождение детей</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Доля детей в возрасте от 5 до 18 лет, имеющих право на получение дополнительного образования в рамках системы персонифицированного финансирования в общей численности детей в возрасте от 5 до 18 лет</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муниципальной программы</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50,00</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50,00</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77" marR="8577" marT="85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8833">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Профессиональное образование</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77" marR="8577" marT="85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38833">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Обеспечивающая подпрограмма</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577" marR="8577" marT="85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77" marR="8577" marT="857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932678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Прямоугольник 1"/>
          <p:cNvSpPr>
            <a:spLocks noChangeArrowheads="1"/>
          </p:cNvSpPr>
          <p:nvPr/>
        </p:nvSpPr>
        <p:spPr bwMode="auto">
          <a:xfrm>
            <a:off x="3467595" y="122733"/>
            <a:ext cx="6114750" cy="608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dirty="0">
                <a:solidFill>
                  <a:srgbClr val="000000"/>
                </a:solidFill>
                <a:latin typeface="Arial" panose="020B0604020202020204" pitchFamily="34" charset="0"/>
              </a:rPr>
              <a:t> </a:t>
            </a:r>
          </a:p>
          <a:p>
            <a:pPr>
              <a:spcBef>
                <a:spcPct val="0"/>
              </a:spcBef>
              <a:buClrTx/>
              <a:buFontTx/>
              <a:buNone/>
            </a:pPr>
            <a:r>
              <a:rPr lang="ru-RU" altLang="ru-RU" b="1" dirty="0">
                <a:solidFill>
                  <a:srgbClr val="000000"/>
                </a:solidFill>
                <a:latin typeface="Times New Roman" panose="02020603050405020304" pitchFamily="18" charset="0"/>
                <a:cs typeface="Times New Roman" panose="02020603050405020304" pitchFamily="18" charset="0"/>
              </a:rPr>
              <a:t>Муниципальная программа «Социальная защита населения» (04)</a:t>
            </a: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b="1" dirty="0">
                <a:solidFill>
                  <a:srgbClr val="000000"/>
                </a:solidFill>
                <a:latin typeface="Times New Roman" panose="02020603050405020304" pitchFamily="18" charset="0"/>
                <a:cs typeface="Times New Roman" panose="02020603050405020304" pitchFamily="18" charset="0"/>
              </a:rPr>
              <a:t> </a:t>
            </a: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Цель программы – социальная поддержка граждан по оплате жилых помещений и коммунальных услуг, формирование условий для беспрепятственного доступа инвалидов и других маломобильных групп населения к приоритетным объектам и услугам в сфере культуры, образования, пешеходной инфраструктуры и физической культуры, и спорта в городском округе Воскресенск, создание условий для отдыха и оздоровления детей в возрасте от семи до пятнадцати лет, развитие и поддержка социально ориентированных некоммерческих организаций (далее – СО </a:t>
            </a:r>
            <a:r>
              <a:rPr lang="ru-RU" altLang="ru-RU" dirty="0" smtClean="0">
                <a:solidFill>
                  <a:srgbClr val="000000"/>
                </a:solidFill>
                <a:latin typeface="Times New Roman" panose="02020603050405020304" pitchFamily="18" charset="0"/>
                <a:cs typeface="Times New Roman" panose="02020603050405020304" pitchFamily="18" charset="0"/>
              </a:rPr>
              <a:t>НКО)</a:t>
            </a:r>
          </a:p>
          <a:p>
            <a:pPr>
              <a:spcBef>
                <a:spcPct val="0"/>
              </a:spcBef>
              <a:buClrTx/>
              <a:buFontTx/>
              <a:buNone/>
            </a:pPr>
            <a:endParaRPr lang="ru-RU" altLang="ru-RU"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127 769,4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116 876,5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endParaRPr lang="ru-RU" altLang="ru-RU" dirty="0">
              <a:solidFill>
                <a:srgbClr val="000000"/>
              </a:solidFill>
              <a:latin typeface="Times New Roman" panose="02020603050405020304" pitchFamily="18" charset="0"/>
              <a:cs typeface="Times New Roman" panose="02020603050405020304" pitchFamily="18" charset="0"/>
            </a:endParaRPr>
          </a:p>
        </p:txBody>
      </p:sp>
      <p:sp>
        <p:nvSpPr>
          <p:cNvPr id="137219"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dirty="0">
              <a:solidFill>
                <a:srgbClr val="000000"/>
              </a:solidFill>
              <a:latin typeface="Arial" panose="020B0604020202020204" pitchFamily="34" charset="0"/>
            </a:endParaRPr>
          </a:p>
        </p:txBody>
      </p:sp>
      <p:sp>
        <p:nvSpPr>
          <p:cNvPr id="137220"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dirty="0">
              <a:solidFill>
                <a:srgbClr val="000000"/>
              </a:solidFill>
              <a:latin typeface="Arial" panose="020B0604020202020204" pitchFamily="34" charset="0"/>
            </a:endParaRPr>
          </a:p>
        </p:txBody>
      </p:sp>
      <p:pic>
        <p:nvPicPr>
          <p:cNvPr id="137221" name="Picture 10" descr="Вороновский отдел социальной защиты населения Управления социальной защиты населения Троицкого и Новомосковского административных округов города Москв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480" y="4393534"/>
            <a:ext cx="2653417" cy="199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gubkinadm.ru/images/photos/medium/article53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00" y="93970"/>
            <a:ext cx="2342401" cy="252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508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107</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187580630"/>
              </p:ext>
            </p:extLst>
          </p:nvPr>
        </p:nvGraphicFramePr>
        <p:xfrm>
          <a:off x="196312" y="111125"/>
          <a:ext cx="11719462" cy="6237266"/>
        </p:xfrm>
        <a:graphic>
          <a:graphicData uri="http://schemas.openxmlformats.org/drawingml/2006/table">
            <a:tbl>
              <a:tblPr/>
              <a:tblGrid>
                <a:gridCol w="303972">
                  <a:extLst>
                    <a:ext uri="{9D8B030D-6E8A-4147-A177-3AD203B41FA5}">
                      <a16:colId xmlns:a16="http://schemas.microsoft.com/office/drawing/2014/main" val="20000"/>
                    </a:ext>
                  </a:extLst>
                </a:gridCol>
                <a:gridCol w="1691673">
                  <a:extLst>
                    <a:ext uri="{9D8B030D-6E8A-4147-A177-3AD203B41FA5}">
                      <a16:colId xmlns:a16="http://schemas.microsoft.com/office/drawing/2014/main" val="20001"/>
                    </a:ext>
                  </a:extLst>
                </a:gridCol>
                <a:gridCol w="2237168">
                  <a:extLst>
                    <a:ext uri="{9D8B030D-6E8A-4147-A177-3AD203B41FA5}">
                      <a16:colId xmlns:a16="http://schemas.microsoft.com/office/drawing/2014/main" val="20002"/>
                    </a:ext>
                  </a:extLst>
                </a:gridCol>
                <a:gridCol w="1495425">
                  <a:extLst>
                    <a:ext uri="{9D8B030D-6E8A-4147-A177-3AD203B41FA5}">
                      <a16:colId xmlns:a16="http://schemas.microsoft.com/office/drawing/2014/main" val="20003"/>
                    </a:ext>
                  </a:extLst>
                </a:gridCol>
                <a:gridCol w="1047750">
                  <a:extLst>
                    <a:ext uri="{9D8B030D-6E8A-4147-A177-3AD203B41FA5}">
                      <a16:colId xmlns:a16="http://schemas.microsoft.com/office/drawing/2014/main" val="20004"/>
                    </a:ext>
                  </a:extLst>
                </a:gridCol>
                <a:gridCol w="1076325">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2800349">
                  <a:extLst>
                    <a:ext uri="{9D8B030D-6E8A-4147-A177-3AD203B41FA5}">
                      <a16:colId xmlns:a16="http://schemas.microsoft.com/office/drawing/2014/main" val="20007"/>
                    </a:ext>
                  </a:extLst>
                </a:gridCol>
              </a:tblGrid>
              <a:tr h="556335">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45503">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7118" marR="7118" marT="7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5503">
                <a:tc gridSpan="7">
                  <a:txBody>
                    <a:bodyPr/>
                    <a:lstStyle/>
                    <a:p>
                      <a:pPr algn="ctr" fontAlgn="ctr"/>
                      <a:r>
                        <a:rPr lang="ru-RU" sz="1400" b="1" i="0" u="none" strike="noStrike" dirty="0" smtClean="0">
                          <a:solidFill>
                            <a:srgbClr val="000000"/>
                          </a:solidFill>
                          <a:effectLst/>
                          <a:latin typeface="Times New Roman" panose="02020603050405020304" pitchFamily="18" charset="0"/>
                        </a:rPr>
                        <a:t>                                                                      04</a:t>
                      </a:r>
                      <a:r>
                        <a:rPr lang="ru-RU" sz="1400" b="1" i="0" u="none" strike="noStrike" dirty="0">
                          <a:solidFill>
                            <a:srgbClr val="000000"/>
                          </a:solidFill>
                          <a:effectLst/>
                          <a:latin typeface="Times New Roman" panose="02020603050405020304" pitchFamily="18" charset="0"/>
                        </a:rPr>
                        <a:t>. Социальная защита населения</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118" marR="7118" marT="7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727515">
                <a:tc>
                  <a:txBody>
                    <a:bodyPr/>
                    <a:lstStyle/>
                    <a:p>
                      <a:pPr algn="l" fontAlgn="ctr"/>
                      <a:r>
                        <a:rPr lang="ru-RU" sz="1400" b="0" i="0" u="none" strike="noStrike" dirty="0">
                          <a:solidFill>
                            <a:srgbClr val="000000"/>
                          </a:solidFill>
                          <a:effectLst/>
                          <a:latin typeface="Times New Roman" panose="02020603050405020304" pitchFamily="18" charset="0"/>
                        </a:rPr>
                        <a:t>57</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Социальная поддержка граждан</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Активное долголетие</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5,5</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3,84</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2E2E2E"/>
                          </a:solidFill>
                          <a:effectLst/>
                          <a:latin typeface="Times New Roman" panose="02020603050405020304" pitchFamily="18" charset="0"/>
                        </a:rPr>
                        <a:t>В связи с распространением короновирусной инфекции мероприятия по активному долголетию возобновились с февраля, в ноябре мероприятия также были </a:t>
                      </a:r>
                      <a:r>
                        <a:rPr lang="ru-RU" sz="1400" b="0" i="0" u="none" strike="noStrike" dirty="0" smtClean="0">
                          <a:solidFill>
                            <a:srgbClr val="2E2E2E"/>
                          </a:solidFill>
                          <a:effectLst/>
                          <a:latin typeface="Times New Roman" panose="02020603050405020304" pitchFamily="18" charset="0"/>
                        </a:rPr>
                        <a:t>приостановлены</a:t>
                      </a:r>
                      <a:endParaRPr lang="ru-RU" sz="1400" b="0" i="0" u="none" strike="noStrike" dirty="0">
                        <a:solidFill>
                          <a:srgbClr val="2E2E2E"/>
                        </a:solidFill>
                        <a:effectLst/>
                        <a:latin typeface="Times New Roman" panose="02020603050405020304" pitchFamily="18" charset="0"/>
                      </a:endParaRP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2080">
                <a:tc>
                  <a:txBody>
                    <a:bodyPr/>
                    <a:lstStyle/>
                    <a:p>
                      <a:pPr algn="l" fontAlgn="ctr"/>
                      <a:r>
                        <a:rPr lang="ru-RU" sz="1400" b="0" i="0" u="none" strike="noStrike" dirty="0">
                          <a:solidFill>
                            <a:srgbClr val="000000"/>
                          </a:solidFill>
                          <a:effectLst/>
                          <a:latin typeface="Times New Roman" panose="02020603050405020304" pitchFamily="18" charset="0"/>
                        </a:rPr>
                        <a:t>58</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Уровень бедности</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показатель, Указ Президента РФ от 25.04.2019 № 193</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6,5</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118" marR="7118" marT="7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0483">
                <a:tc>
                  <a:txBody>
                    <a:bodyPr/>
                    <a:lstStyle/>
                    <a:p>
                      <a:pPr algn="l" fontAlgn="ctr"/>
                      <a:r>
                        <a:rPr lang="ru-RU" sz="1400" b="0" i="0" u="none" strike="noStrike" dirty="0">
                          <a:solidFill>
                            <a:srgbClr val="000000"/>
                          </a:solidFill>
                          <a:effectLst/>
                          <a:latin typeface="Times New Roman" panose="02020603050405020304" pitchFamily="18" charset="0"/>
                        </a:rPr>
                        <a:t>59</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Доступная среда</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детей-инвалидов в возрасте от 1,5 года до 7 лет, охваченных дошкольным образованием, в общей численности детей-инвалидов такого возраста</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118" marR="7118" marT="7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44208">
                <a:tc>
                  <a:txBody>
                    <a:bodyPr/>
                    <a:lstStyle/>
                    <a:p>
                      <a:pPr algn="l" fontAlgn="ctr"/>
                      <a:r>
                        <a:rPr lang="ru-RU" sz="1400" b="0" i="0" u="none" strike="noStrike" dirty="0">
                          <a:solidFill>
                            <a:srgbClr val="000000"/>
                          </a:solidFill>
                          <a:effectLst/>
                          <a:latin typeface="Times New Roman" panose="02020603050405020304" pitchFamily="18" charset="0"/>
                        </a:rPr>
                        <a:t>60</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детей-инвалидов в возрасте от 5 до 18 лет, получающих дополнительное образование, в общей численности детей-инвалидов такого возраста</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50</a:t>
                      </a:r>
                    </a:p>
                  </a:txBody>
                  <a:tcPr marL="7118" marR="7118" marT="71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118" marR="7118" marT="71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04804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108</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668272102"/>
              </p:ext>
            </p:extLst>
          </p:nvPr>
        </p:nvGraphicFramePr>
        <p:xfrm>
          <a:off x="151780" y="111125"/>
          <a:ext cx="11830669" cy="6080310"/>
        </p:xfrm>
        <a:graphic>
          <a:graphicData uri="http://schemas.openxmlformats.org/drawingml/2006/table">
            <a:tbl>
              <a:tblPr/>
              <a:tblGrid>
                <a:gridCol w="306857">
                  <a:extLst>
                    <a:ext uri="{9D8B030D-6E8A-4147-A177-3AD203B41FA5}">
                      <a16:colId xmlns:a16="http://schemas.microsoft.com/office/drawing/2014/main" val="20000"/>
                    </a:ext>
                  </a:extLst>
                </a:gridCol>
                <a:gridCol w="1532088">
                  <a:extLst>
                    <a:ext uri="{9D8B030D-6E8A-4147-A177-3AD203B41FA5}">
                      <a16:colId xmlns:a16="http://schemas.microsoft.com/office/drawing/2014/main" val="20001"/>
                    </a:ext>
                  </a:extLst>
                </a:gridCol>
                <a:gridCol w="4448175">
                  <a:extLst>
                    <a:ext uri="{9D8B030D-6E8A-4147-A177-3AD203B41FA5}">
                      <a16:colId xmlns:a16="http://schemas.microsoft.com/office/drawing/2014/main" val="20002"/>
                    </a:ext>
                  </a:extLst>
                </a:gridCol>
                <a:gridCol w="1362075">
                  <a:extLst>
                    <a:ext uri="{9D8B030D-6E8A-4147-A177-3AD203B41FA5}">
                      <a16:colId xmlns:a16="http://schemas.microsoft.com/office/drawing/2014/main" val="20003"/>
                    </a:ext>
                  </a:extLst>
                </a:gridCol>
                <a:gridCol w="904875">
                  <a:extLst>
                    <a:ext uri="{9D8B030D-6E8A-4147-A177-3AD203B41FA5}">
                      <a16:colId xmlns:a16="http://schemas.microsoft.com/office/drawing/2014/main" val="20004"/>
                    </a:ext>
                  </a:extLst>
                </a:gridCol>
                <a:gridCol w="1076325">
                  <a:extLst>
                    <a:ext uri="{9D8B030D-6E8A-4147-A177-3AD203B41FA5}">
                      <a16:colId xmlns:a16="http://schemas.microsoft.com/office/drawing/2014/main" val="20005"/>
                    </a:ext>
                  </a:extLst>
                </a:gridCol>
                <a:gridCol w="1057275">
                  <a:extLst>
                    <a:ext uri="{9D8B030D-6E8A-4147-A177-3AD203B41FA5}">
                      <a16:colId xmlns:a16="http://schemas.microsoft.com/office/drawing/2014/main" val="20006"/>
                    </a:ext>
                  </a:extLst>
                </a:gridCol>
                <a:gridCol w="1142999">
                  <a:extLst>
                    <a:ext uri="{9D8B030D-6E8A-4147-A177-3AD203B41FA5}">
                      <a16:colId xmlns:a16="http://schemas.microsoft.com/office/drawing/2014/main" val="20007"/>
                    </a:ext>
                  </a:extLst>
                </a:gridCol>
              </a:tblGrid>
              <a:tr h="649444">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69855">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7629" marR="7629" marT="76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9855">
                <a:tc gridSpan="7">
                  <a:txBody>
                    <a:bodyPr/>
                    <a:lstStyle/>
                    <a:p>
                      <a:pPr algn="ctr" fontAlgn="ctr"/>
                      <a:r>
                        <a:rPr lang="ru-RU" sz="1400" b="1" i="0" u="none" strike="noStrike" dirty="0" smtClean="0">
                          <a:solidFill>
                            <a:srgbClr val="000000"/>
                          </a:solidFill>
                          <a:effectLst/>
                          <a:latin typeface="Times New Roman" panose="02020603050405020304" pitchFamily="18" charset="0"/>
                        </a:rPr>
                        <a:t>                                            04</a:t>
                      </a:r>
                      <a:r>
                        <a:rPr lang="ru-RU" sz="1400" b="1" i="0" u="none" strike="noStrike" dirty="0">
                          <a:solidFill>
                            <a:srgbClr val="000000"/>
                          </a:solidFill>
                          <a:effectLst/>
                          <a:latin typeface="Times New Roman" panose="02020603050405020304" pitchFamily="18" charset="0"/>
                        </a:rPr>
                        <a:t>. Социальная защита населения</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629" marR="7629" marT="76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51853">
                <a:tc>
                  <a:txBody>
                    <a:bodyPr/>
                    <a:lstStyle/>
                    <a:p>
                      <a:pPr algn="l" fontAlgn="ctr"/>
                      <a:r>
                        <a:rPr lang="ru-RU" sz="1400" b="0" i="0" u="none" strike="noStrike" dirty="0">
                          <a:solidFill>
                            <a:srgbClr val="000000"/>
                          </a:solidFill>
                          <a:effectLst/>
                          <a:latin typeface="Times New Roman" panose="02020603050405020304" pitchFamily="18" charset="0"/>
                        </a:rPr>
                        <a:t>61</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Доступная среда</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629" marR="7629" marT="76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1853">
                <a:tc>
                  <a:txBody>
                    <a:bodyPr/>
                    <a:lstStyle/>
                    <a:p>
                      <a:pPr algn="l" fontAlgn="ctr"/>
                      <a:r>
                        <a:rPr lang="ru-RU" sz="1400" b="0" i="0" u="none" strike="noStrike" dirty="0">
                          <a:solidFill>
                            <a:srgbClr val="000000"/>
                          </a:solidFill>
                          <a:effectLst/>
                          <a:latin typeface="Times New Roman" panose="02020603050405020304" pitchFamily="18" charset="0"/>
                        </a:rPr>
                        <a:t>62</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77,8</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77,8</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629" marR="7629" marT="76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07138">
                <a:tc>
                  <a:txBody>
                    <a:bodyPr/>
                    <a:lstStyle/>
                    <a:p>
                      <a:pPr algn="l" fontAlgn="ctr"/>
                      <a:r>
                        <a:rPr lang="ru-RU" sz="1400" b="0" i="0" u="none" strike="noStrike" dirty="0">
                          <a:solidFill>
                            <a:srgbClr val="000000"/>
                          </a:solidFill>
                          <a:effectLst/>
                          <a:latin typeface="Times New Roman" panose="02020603050405020304" pitchFamily="18" charset="0"/>
                        </a:rPr>
                        <a:t>63</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Развитие системы отдыха и оздоровления детей</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55,9</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63,1</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629" marR="7629" marT="76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7310">
                <a:tc>
                  <a:txBody>
                    <a:bodyPr/>
                    <a:lstStyle/>
                    <a:p>
                      <a:pPr algn="l" fontAlgn="ctr"/>
                      <a:r>
                        <a:rPr lang="ru-RU" sz="1400" b="0" i="0" u="none" strike="noStrike" dirty="0">
                          <a:solidFill>
                            <a:srgbClr val="000000"/>
                          </a:solidFill>
                          <a:effectLst/>
                          <a:latin typeface="Times New Roman" panose="02020603050405020304" pitchFamily="18" charset="0"/>
                        </a:rPr>
                        <a:t>64</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детей, охваченных отдыхом и оздоровлением, в общей численности детей в возрасте от 7 до 15 лет, подлежащих оздоровлению</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61,5</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73</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629" marR="7629" marT="76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91818">
                <a:tc>
                  <a:txBody>
                    <a:bodyPr/>
                    <a:lstStyle/>
                    <a:p>
                      <a:pPr algn="l" fontAlgn="ctr"/>
                      <a:r>
                        <a:rPr lang="ru-RU" sz="1400" b="0" i="0" u="none" strike="noStrike" dirty="0">
                          <a:solidFill>
                            <a:srgbClr val="000000"/>
                          </a:solidFill>
                          <a:effectLst/>
                          <a:latin typeface="Times New Roman" panose="02020603050405020304" pitchFamily="18" charset="0"/>
                        </a:rPr>
                        <a:t>65</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8. Развитие трудовых ресурсов и охраны труда</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Число пострадавших в результате несчастных случаев на производстве со смертельным исходом в расчете на 1000 работающих (организаций, занятых в экономике муниципального образования), промилле</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Промилле (0,1 процента)</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0,062</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0,061</a:t>
                      </a:r>
                    </a:p>
                  </a:txBody>
                  <a:tcPr marL="7629" marR="7629" marT="76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629" marR="7629" marT="76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993809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109</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089647768"/>
              </p:ext>
            </p:extLst>
          </p:nvPr>
        </p:nvGraphicFramePr>
        <p:xfrm>
          <a:off x="161925" y="120651"/>
          <a:ext cx="11797464" cy="6195929"/>
        </p:xfrm>
        <a:graphic>
          <a:graphicData uri="http://schemas.openxmlformats.org/drawingml/2006/table">
            <a:tbl>
              <a:tblPr/>
              <a:tblGrid>
                <a:gridCol w="299829">
                  <a:extLst>
                    <a:ext uri="{9D8B030D-6E8A-4147-A177-3AD203B41FA5}">
                      <a16:colId xmlns:a16="http://schemas.microsoft.com/office/drawing/2014/main" val="20000"/>
                    </a:ext>
                  </a:extLst>
                </a:gridCol>
                <a:gridCol w="1703847">
                  <a:extLst>
                    <a:ext uri="{9D8B030D-6E8A-4147-A177-3AD203B41FA5}">
                      <a16:colId xmlns:a16="http://schemas.microsoft.com/office/drawing/2014/main" val="20001"/>
                    </a:ext>
                  </a:extLst>
                </a:gridCol>
                <a:gridCol w="2865258">
                  <a:extLst>
                    <a:ext uri="{9D8B030D-6E8A-4147-A177-3AD203B41FA5}">
                      <a16:colId xmlns:a16="http://schemas.microsoft.com/office/drawing/2014/main" val="20002"/>
                    </a:ext>
                  </a:extLst>
                </a:gridCol>
                <a:gridCol w="2506863">
                  <a:extLst>
                    <a:ext uri="{9D8B030D-6E8A-4147-A177-3AD203B41FA5}">
                      <a16:colId xmlns:a16="http://schemas.microsoft.com/office/drawing/2014/main" val="20003"/>
                    </a:ext>
                  </a:extLst>
                </a:gridCol>
                <a:gridCol w="905298">
                  <a:extLst>
                    <a:ext uri="{9D8B030D-6E8A-4147-A177-3AD203B41FA5}">
                      <a16:colId xmlns:a16="http://schemas.microsoft.com/office/drawing/2014/main" val="20004"/>
                    </a:ext>
                  </a:extLst>
                </a:gridCol>
                <a:gridCol w="1124476">
                  <a:extLst>
                    <a:ext uri="{9D8B030D-6E8A-4147-A177-3AD203B41FA5}">
                      <a16:colId xmlns:a16="http://schemas.microsoft.com/office/drawing/2014/main" val="20005"/>
                    </a:ext>
                  </a:extLst>
                </a:gridCol>
                <a:gridCol w="1057769">
                  <a:extLst>
                    <a:ext uri="{9D8B030D-6E8A-4147-A177-3AD203B41FA5}">
                      <a16:colId xmlns:a16="http://schemas.microsoft.com/office/drawing/2014/main" val="20006"/>
                    </a:ext>
                  </a:extLst>
                </a:gridCol>
                <a:gridCol w="1334124">
                  <a:extLst>
                    <a:ext uri="{9D8B030D-6E8A-4147-A177-3AD203B41FA5}">
                      <a16:colId xmlns:a16="http://schemas.microsoft.com/office/drawing/2014/main" val="20007"/>
                    </a:ext>
                  </a:extLst>
                </a:gridCol>
              </a:tblGrid>
              <a:tr h="884697">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3463">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954" marR="2954" marT="29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3463">
                <a:tc gridSpan="7">
                  <a:txBody>
                    <a:bodyPr/>
                    <a:lstStyle/>
                    <a:p>
                      <a:pPr algn="ctr" fontAlgn="ctr"/>
                      <a:r>
                        <a:rPr lang="ru-RU" sz="1400" b="1" i="0" u="none" strike="noStrike" dirty="0" smtClean="0">
                          <a:solidFill>
                            <a:srgbClr val="000000"/>
                          </a:solidFill>
                          <a:effectLst/>
                          <a:latin typeface="Times New Roman" panose="02020603050405020304" pitchFamily="18" charset="0"/>
                        </a:rPr>
                        <a:t>                                                                                         04</a:t>
                      </a:r>
                      <a:r>
                        <a:rPr lang="ru-RU" sz="1400" b="1" i="0" u="none" strike="noStrike" dirty="0">
                          <a:solidFill>
                            <a:srgbClr val="000000"/>
                          </a:solidFill>
                          <a:effectLst/>
                          <a:latin typeface="Times New Roman" panose="02020603050405020304" pitchFamily="18" charset="0"/>
                        </a:rPr>
                        <a:t>. Социальная защита населения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954" marR="2954" marT="29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545930">
                <a:tc>
                  <a:txBody>
                    <a:bodyPr/>
                    <a:lstStyle/>
                    <a:p>
                      <a:pPr algn="l" fontAlgn="ctr"/>
                      <a:r>
                        <a:rPr lang="ru-RU" sz="1400" b="0" i="0" u="none" strike="noStrike" dirty="0">
                          <a:solidFill>
                            <a:srgbClr val="000000"/>
                          </a:solidFill>
                          <a:effectLst/>
                          <a:latin typeface="Times New Roman" panose="02020603050405020304" pitchFamily="18" charset="0"/>
                        </a:rPr>
                        <a:t>66</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9. Развитие и поддержка социально ориентированных некоммерческих организаций</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расходов, направляемых на предоставление субсидий СО НКО в сфере социальной защиты населения, в общем объеме расходов бюджета муниципального образования Московской области в сфере социальной защиты населения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0,001</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финансирования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4697">
                <a:tc>
                  <a:txBody>
                    <a:bodyPr/>
                    <a:lstStyle/>
                    <a:p>
                      <a:pPr algn="l" fontAlgn="ctr"/>
                      <a:r>
                        <a:rPr lang="ru-RU" sz="1400" b="0" i="0" u="none" strike="noStrike" dirty="0">
                          <a:solidFill>
                            <a:srgbClr val="000000"/>
                          </a:solidFill>
                          <a:effectLst/>
                          <a:latin typeface="Times New Roman" panose="02020603050405020304" pitchFamily="18" charset="0"/>
                        </a:rPr>
                        <a:t>67</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 НКО в сфере культуры, которым оказана поддержка органами местного самоуправления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954" marR="2954" marT="29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4697">
                <a:tc>
                  <a:txBody>
                    <a:bodyPr/>
                    <a:lstStyle/>
                    <a:p>
                      <a:pPr algn="l" fontAlgn="ctr"/>
                      <a:r>
                        <a:rPr lang="ru-RU" sz="1400" b="0" i="0" u="none" strike="noStrike" dirty="0">
                          <a:solidFill>
                            <a:srgbClr val="000000"/>
                          </a:solidFill>
                          <a:effectLst/>
                          <a:latin typeface="Times New Roman" panose="02020603050405020304" pitchFamily="18" charset="0"/>
                        </a:rPr>
                        <a:t>68</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 НКО в сфере охраны здоровья, которым оказана поддержка органами местного самоуправления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954" marR="2954" marT="29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84697">
                <a:tc>
                  <a:txBody>
                    <a:bodyPr/>
                    <a:lstStyle/>
                    <a:p>
                      <a:pPr algn="l" fontAlgn="ctr"/>
                      <a:r>
                        <a:rPr lang="ru-RU" sz="1400" b="0" i="0" u="none" strike="noStrike" dirty="0">
                          <a:solidFill>
                            <a:srgbClr val="000000"/>
                          </a:solidFill>
                          <a:effectLst/>
                          <a:latin typeface="Times New Roman" panose="02020603050405020304" pitchFamily="18" charset="0"/>
                        </a:rPr>
                        <a:t>69</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 НКО в сфере социальной защиты населения, которым оказана поддержка органами местного самоуправления</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954" marR="2954" marT="29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4285">
                <a:tc>
                  <a:txBody>
                    <a:bodyPr/>
                    <a:lstStyle/>
                    <a:p>
                      <a:pPr algn="l" fontAlgn="ctr"/>
                      <a:r>
                        <a:rPr lang="ru-RU" sz="1400" b="0" i="0" u="none" strike="noStrike" dirty="0">
                          <a:solidFill>
                            <a:srgbClr val="000000"/>
                          </a:solidFill>
                          <a:effectLst/>
                          <a:latin typeface="Times New Roman" panose="02020603050405020304" pitchFamily="18" charset="0"/>
                        </a:rPr>
                        <a:t>70</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 НКО, которым оказана поддержка органами местного самоуправления, всего</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Приоритетный показатель</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2954" marR="2954" marT="29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954" marR="2954" marT="29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641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52A9C73-06ED-419B-81B5-491CBFC22330}"/>
              </a:ext>
            </a:extLst>
          </p:cNvPr>
          <p:cNvSpPr>
            <a:spLocks noGrp="1"/>
          </p:cNvSpPr>
          <p:nvPr>
            <p:ph idx="1"/>
          </p:nvPr>
        </p:nvSpPr>
        <p:spPr>
          <a:xfrm>
            <a:off x="310243" y="1240972"/>
            <a:ext cx="6090557" cy="4935992"/>
          </a:xfrm>
        </p:spPr>
        <p:txBody>
          <a:bodyPr rtlCol="0"/>
          <a:lstStyle/>
          <a:p>
            <a:pPr marL="114300" indent="0" algn="just">
              <a:buNone/>
            </a:pPr>
            <a:r>
              <a:rPr lang="ru-RU" altLang="ru-RU" sz="1200" b="1" u="sng" dirty="0">
                <a:latin typeface="Times New Roman" panose="02020603050405020304" pitchFamily="18" charset="0"/>
                <a:cs typeface="Times New Roman" panose="02020603050405020304" pitchFamily="18" charset="0"/>
              </a:rPr>
              <a:t>Бюджет</a:t>
            </a:r>
            <a:r>
              <a:rPr lang="ru-RU" altLang="ru-RU" sz="1200" b="1" dirty="0">
                <a:latin typeface="Times New Roman" panose="02020603050405020304"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и функций органов местного </a:t>
            </a:r>
            <a:r>
              <a:rPr lang="ru-RU" altLang="ru-RU" sz="1200" b="1" dirty="0" smtClean="0">
                <a:latin typeface="Times New Roman" panose="02020603050405020304" pitchFamily="18" charset="0"/>
                <a:cs typeface="Times New Roman" panose="02020603050405020304" pitchFamily="18" charset="0"/>
              </a:rPr>
              <a:t>самоуправления;</a:t>
            </a:r>
          </a:p>
          <a:p>
            <a:pPr marL="114300" indent="0" algn="just">
              <a:buNone/>
            </a:pPr>
            <a:r>
              <a:rPr lang="ru-RU" altLang="ru-RU" sz="1200" b="1" u="sng" dirty="0" smtClean="0">
                <a:latin typeface="Times New Roman" panose="02020603050405020304" pitchFamily="18" charset="0"/>
                <a:cs typeface="Times New Roman" panose="02020603050405020304" pitchFamily="18" charset="0"/>
              </a:rPr>
              <a:t>Бюджетный </a:t>
            </a:r>
            <a:r>
              <a:rPr lang="ru-RU" altLang="ru-RU" sz="1200" b="1" u="sng" dirty="0">
                <a:latin typeface="Times New Roman" panose="02020603050405020304" pitchFamily="18" charset="0"/>
                <a:cs typeface="Times New Roman" panose="02020603050405020304" pitchFamily="18" charset="0"/>
              </a:rPr>
              <a:t>процесс </a:t>
            </a:r>
            <a:r>
              <a:rPr lang="ru-RU" altLang="ru-RU" sz="1200" b="1" dirty="0">
                <a:latin typeface="Times New Roman" panose="02020603050405020304" pitchFamily="18" charset="0"/>
                <a:cs typeface="Times New Roman" panose="02020603050405020304" pitchFamily="18" charset="0"/>
              </a:rPr>
              <a:t>– деятельность органов местного самоуправления по составлению и рассмотрению проекта бюджета, утверждению и исполнению бюджета, контролю за его исполнением, осуществлением бюджетного учета, рассмотрению и утверждению бюджетной отчетности и внешних проверок</a:t>
            </a:r>
            <a:r>
              <a:rPr lang="ru-RU" altLang="ru-RU" sz="1200" b="1" dirty="0" smtClean="0">
                <a:latin typeface="Times New Roman" panose="02020603050405020304" pitchFamily="18" charset="0"/>
                <a:cs typeface="Times New Roman" panose="02020603050405020304" pitchFamily="18" charset="0"/>
              </a:rPr>
              <a:t>;</a:t>
            </a:r>
          </a:p>
          <a:p>
            <a:pPr marL="114300" indent="0" algn="just">
              <a:buNone/>
            </a:pPr>
            <a:endParaRPr lang="ru-RU" altLang="ru-RU" sz="1200" b="1" u="sng" dirty="0" smtClean="0">
              <a:latin typeface="Times New Roman" panose="02020603050405020304" pitchFamily="18" charset="0"/>
              <a:cs typeface="Times New Roman" panose="02020603050405020304" pitchFamily="18" charset="0"/>
            </a:endParaRPr>
          </a:p>
          <a:p>
            <a:pPr marL="114300" indent="0" algn="just">
              <a:buNone/>
            </a:pPr>
            <a:r>
              <a:rPr lang="ru-RU" altLang="ru-RU" sz="1200" b="1" u="sng" dirty="0" smtClean="0">
                <a:latin typeface="Times New Roman" panose="02020603050405020304" pitchFamily="18" charset="0"/>
                <a:cs typeface="Times New Roman" panose="02020603050405020304" pitchFamily="18" charset="0"/>
              </a:rPr>
              <a:t>Межбюджетные </a:t>
            </a:r>
            <a:r>
              <a:rPr lang="ru-RU" altLang="ru-RU" sz="1200" b="1" u="sng" dirty="0">
                <a:latin typeface="Times New Roman" panose="02020603050405020304" pitchFamily="18" charset="0"/>
                <a:cs typeface="Times New Roman" panose="02020603050405020304" pitchFamily="18" charset="0"/>
              </a:rPr>
              <a:t>трансферты </a:t>
            </a:r>
            <a:r>
              <a:rPr lang="ru-RU" altLang="ru-RU" sz="1200" b="1" i="1" dirty="0">
                <a:latin typeface="Times New Roman" panose="02020603050405020304" pitchFamily="18" charset="0"/>
                <a:cs typeface="Times New Roman" panose="02020603050405020304" pitchFamily="18" charset="0"/>
              </a:rPr>
              <a:t>– </a:t>
            </a:r>
            <a:r>
              <a:rPr lang="ru-RU" altLang="ru-RU" sz="1200" b="1" dirty="0">
                <a:latin typeface="Times New Roman" panose="02020603050405020304" pitchFamily="18" charset="0"/>
                <a:cs typeface="Times New Roman" panose="02020603050405020304" pitchFamily="18" charset="0"/>
              </a:rPr>
              <a:t>денежные средства, перечисляемые из одного бюджета бюджетной системы Российской Федерации другому</a:t>
            </a:r>
          </a:p>
          <a:p>
            <a:pPr marL="114300" indent="0" algn="just">
              <a:buNone/>
            </a:pPr>
            <a:endParaRPr lang="ru-RU" altLang="ru-RU" sz="1000" b="1" dirty="0">
              <a:latin typeface="Times New Roman" panose="02020603050405020304" pitchFamily="18" charset="0"/>
              <a:cs typeface="Times New Roman" panose="02020603050405020304" pitchFamily="18" charset="0"/>
            </a:endParaRPr>
          </a:p>
          <a:p>
            <a:pPr marL="114300" indent="0" algn="just">
              <a:buNone/>
            </a:pPr>
            <a:endParaRPr lang="ru-RU" altLang="ru-RU" sz="1000" b="1" dirty="0">
              <a:latin typeface="Times New Roman" panose="02020603050405020304" pitchFamily="18" charset="0"/>
              <a:cs typeface="Times New Roman" panose="02020603050405020304" pitchFamily="18" charset="0"/>
            </a:endParaRPr>
          </a:p>
          <a:p>
            <a:pPr marL="0" indent="0" rtl="0">
              <a:buNone/>
            </a:pPr>
            <a:endParaRPr lang="ru-RU" sz="1800" dirty="0"/>
          </a:p>
        </p:txBody>
      </p:sp>
      <p:pic>
        <p:nvPicPr>
          <p:cNvPr id="7" name="Рисунок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340542" y="122322"/>
            <a:ext cx="4117411" cy="3139862"/>
          </a:xfrm>
        </p:spPr>
      </p:pic>
      <p:sp>
        <p:nvSpPr>
          <p:cNvPr id="2" name="Заголовок 1">
            <a:extLst>
              <a:ext uri="{FF2B5EF4-FFF2-40B4-BE49-F238E27FC236}">
                <a16:creationId xmlns:a16="http://schemas.microsoft.com/office/drawing/2014/main" id="{E2C50832-0B36-43C5-98EC-4CD165D78718}"/>
              </a:ext>
            </a:extLst>
          </p:cNvPr>
          <p:cNvSpPr>
            <a:spLocks noGrp="1"/>
          </p:cNvSpPr>
          <p:nvPr>
            <p:ph type="title"/>
          </p:nvPr>
        </p:nvSpPr>
        <p:spPr>
          <a:xfrm>
            <a:off x="515938" y="212271"/>
            <a:ext cx="4937211" cy="1224643"/>
          </a:xfrm>
        </p:spPr>
        <p:txBody>
          <a:bodyPr rtlCol="0"/>
          <a:lstStyle/>
          <a:p>
            <a:pPr rtl="0"/>
            <a:r>
              <a:rPr lang="ru-RU" sz="2400" dirty="0" smtClean="0">
                <a:effectLst>
                  <a:outerShdw blurRad="38100" dist="38100" dir="2700000" algn="tl">
                    <a:srgbClr val="000000">
                      <a:alpha val="43137"/>
                    </a:srgbClr>
                  </a:outerShdw>
                </a:effectLst>
              </a:rPr>
              <a:t>Основные понятия и определения</a:t>
            </a:r>
            <a:r>
              <a:rPr lang="ru-RU" dirty="0"/>
              <a:t/>
            </a:r>
            <a:br>
              <a:rPr lang="ru-RU" dirty="0"/>
            </a:br>
            <a:endParaRPr lang="ru-RU" dirty="0"/>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26" y="3133725"/>
            <a:ext cx="7448550" cy="3619499"/>
          </a:xfrm>
          <a:prstGeom prst="rect">
            <a:avLst/>
          </a:prstGeom>
        </p:spPr>
      </p:pic>
      <p:sp>
        <p:nvSpPr>
          <p:cNvPr id="4" name="Номер слайда 3"/>
          <p:cNvSpPr>
            <a:spLocks noGrp="1"/>
          </p:cNvSpPr>
          <p:nvPr>
            <p:ph type="sldNum" sz="quarter" idx="12"/>
          </p:nvPr>
        </p:nvSpPr>
        <p:spPr/>
        <p:txBody>
          <a:bodyPr/>
          <a:lstStyle/>
          <a:p>
            <a:pPr rtl="0"/>
            <a:fld id="{9EC71654-96A5-4280-94F3-931C61A9F92C}" type="slidenum">
              <a:rPr lang="ru-RU" noProof="0" smtClean="0"/>
              <a:pPr rtl="0"/>
              <a:t>11</a:t>
            </a:fld>
            <a:endParaRPr lang="ru-RU" noProof="0" dirty="0"/>
          </a:p>
        </p:txBody>
      </p:sp>
    </p:spTree>
    <p:extLst>
      <p:ext uri="{BB962C8B-B14F-4D97-AF65-F5344CB8AC3E}">
        <p14:creationId xmlns:p14="http://schemas.microsoft.com/office/powerpoint/2010/main" val="4335613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254996115"/>
              </p:ext>
            </p:extLst>
          </p:nvPr>
        </p:nvGraphicFramePr>
        <p:xfrm>
          <a:off x="150510" y="116568"/>
          <a:ext cx="11649602" cy="5906272"/>
        </p:xfrm>
        <a:graphic>
          <a:graphicData uri="http://schemas.openxmlformats.org/drawingml/2006/table">
            <a:tbl>
              <a:tblPr/>
              <a:tblGrid>
                <a:gridCol w="302160">
                  <a:extLst>
                    <a:ext uri="{9D8B030D-6E8A-4147-A177-3AD203B41FA5}">
                      <a16:colId xmlns:a16="http://schemas.microsoft.com/office/drawing/2014/main" val="20000"/>
                    </a:ext>
                  </a:extLst>
                </a:gridCol>
                <a:gridCol w="1681590">
                  <a:extLst>
                    <a:ext uri="{9D8B030D-6E8A-4147-A177-3AD203B41FA5}">
                      <a16:colId xmlns:a16="http://schemas.microsoft.com/office/drawing/2014/main" val="20001"/>
                    </a:ext>
                  </a:extLst>
                </a:gridCol>
                <a:gridCol w="3831111">
                  <a:extLst>
                    <a:ext uri="{9D8B030D-6E8A-4147-A177-3AD203B41FA5}">
                      <a16:colId xmlns:a16="http://schemas.microsoft.com/office/drawing/2014/main" val="20002"/>
                    </a:ext>
                  </a:extLst>
                </a:gridCol>
                <a:gridCol w="1110343">
                  <a:extLst>
                    <a:ext uri="{9D8B030D-6E8A-4147-A177-3AD203B41FA5}">
                      <a16:colId xmlns:a16="http://schemas.microsoft.com/office/drawing/2014/main" val="20003"/>
                    </a:ext>
                  </a:extLst>
                </a:gridCol>
                <a:gridCol w="957943">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415141">
                  <a:extLst>
                    <a:ext uri="{9D8B030D-6E8A-4147-A177-3AD203B41FA5}">
                      <a16:colId xmlns:a16="http://schemas.microsoft.com/office/drawing/2014/main" val="20007"/>
                    </a:ext>
                  </a:extLst>
                </a:gridCol>
              </a:tblGrid>
              <a:tr h="57942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51542">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3910" marR="3910" marT="3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1542">
                <a:tc gridSpan="7">
                  <a:txBody>
                    <a:bodyPr/>
                    <a:lstStyle/>
                    <a:p>
                      <a:pPr algn="ctr" fontAlgn="ctr"/>
                      <a:r>
                        <a:rPr lang="ru-RU" sz="1400" b="1" i="0" u="none" strike="noStrike" dirty="0" smtClean="0">
                          <a:solidFill>
                            <a:srgbClr val="000000"/>
                          </a:solidFill>
                          <a:effectLst/>
                          <a:latin typeface="Times New Roman" panose="02020603050405020304" pitchFamily="18" charset="0"/>
                        </a:rPr>
                        <a:t>                                                                                         04</a:t>
                      </a:r>
                      <a:r>
                        <a:rPr lang="ru-RU" sz="1400" b="1" i="0" u="none" strike="noStrike" dirty="0">
                          <a:solidFill>
                            <a:srgbClr val="000000"/>
                          </a:solidFill>
                          <a:effectLst/>
                          <a:latin typeface="Times New Roman" panose="02020603050405020304" pitchFamily="18" charset="0"/>
                        </a:rPr>
                        <a:t>. Социальная защита населения</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910" marR="3910" marT="3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84891">
                <a:tc>
                  <a:txBody>
                    <a:bodyPr/>
                    <a:lstStyle/>
                    <a:p>
                      <a:pPr algn="l" fontAlgn="ctr"/>
                      <a:r>
                        <a:rPr lang="ru-RU" sz="1400" b="0" i="0" u="none" strike="noStrike" dirty="0">
                          <a:solidFill>
                            <a:srgbClr val="000000"/>
                          </a:solidFill>
                          <a:effectLst/>
                          <a:latin typeface="Times New Roman" panose="02020603050405020304" pitchFamily="18" charset="0"/>
                        </a:rPr>
                        <a:t>71</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9. Развитие и поддержка социально ориентированных некоммерческих организаций</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расходов, направляемых на предоставление субсидий СО НКО, в общем объеме расходов бюджета муниципального образования Московской области на социальную сферу</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0,0001</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финансирования</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4891">
                <a:tc>
                  <a:txBody>
                    <a:bodyPr/>
                    <a:lstStyle/>
                    <a:p>
                      <a:pPr algn="l" fontAlgn="ctr"/>
                      <a:r>
                        <a:rPr lang="ru-RU" sz="1400" b="0" i="0" u="none" strike="noStrike" dirty="0">
                          <a:solidFill>
                            <a:srgbClr val="000000"/>
                          </a:solidFill>
                          <a:effectLst/>
                          <a:latin typeface="Times New Roman" panose="02020603050405020304" pitchFamily="18" charset="0"/>
                        </a:rPr>
                        <a:t>72</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расходов, направляемых на предоставление субсидий СО НКО в сфере культуры, в общем объеме расходов бюджета муниципального образования Московской области в сфере культуры</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910" marR="3910" marT="3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4181">
                <a:tc>
                  <a:txBody>
                    <a:bodyPr/>
                    <a:lstStyle/>
                    <a:p>
                      <a:pPr algn="l" fontAlgn="ctr"/>
                      <a:r>
                        <a:rPr lang="ru-RU" sz="1400" b="0" i="0" u="none" strike="noStrike" dirty="0">
                          <a:solidFill>
                            <a:srgbClr val="000000"/>
                          </a:solidFill>
                          <a:effectLst/>
                          <a:latin typeface="Times New Roman" panose="02020603050405020304" pitchFamily="18" charset="0"/>
                        </a:rPr>
                        <a:t>73</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проведенных органами местного самоуправления просветительских мероприятий по вопросам деятельности СО НКО</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910" marR="3910" marT="3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3976">
                <a:tc>
                  <a:txBody>
                    <a:bodyPr/>
                    <a:lstStyle/>
                    <a:p>
                      <a:pPr algn="l" fontAlgn="ctr"/>
                      <a:r>
                        <a:rPr lang="ru-RU" sz="1400" b="0" i="0" u="none" strike="noStrike" dirty="0">
                          <a:solidFill>
                            <a:srgbClr val="000000"/>
                          </a:solidFill>
                          <a:effectLst/>
                          <a:latin typeface="Times New Roman" panose="02020603050405020304" pitchFamily="18" charset="0"/>
                        </a:rPr>
                        <a:t>74</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СО НКО в сфере культуры, которым оказана имущественная поддержка органами местного самоуправления</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910" marR="3910" marT="3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34857">
                <a:tc>
                  <a:txBody>
                    <a:bodyPr/>
                    <a:lstStyle/>
                    <a:p>
                      <a:pPr algn="l" fontAlgn="ctr"/>
                      <a:r>
                        <a:rPr lang="ru-RU" sz="1400" b="0" i="0" u="none" strike="noStrike" dirty="0">
                          <a:solidFill>
                            <a:srgbClr val="000000"/>
                          </a:solidFill>
                          <a:effectLst/>
                          <a:latin typeface="Times New Roman" panose="02020603050405020304" pitchFamily="18" charset="0"/>
                        </a:rPr>
                        <a:t>75</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СО НКО в сфере охраны здоровья, которым оказана имущественная поддержка органами местного самоуправления </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910" marR="3910" marT="3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26811">
                <a:tc>
                  <a:txBody>
                    <a:bodyPr/>
                    <a:lstStyle/>
                    <a:p>
                      <a:pPr algn="l" fontAlgn="ctr"/>
                      <a:r>
                        <a:rPr lang="ru-RU" sz="1400" b="0" i="0" u="none" strike="noStrike" dirty="0">
                          <a:solidFill>
                            <a:srgbClr val="000000"/>
                          </a:solidFill>
                          <a:effectLst/>
                          <a:latin typeface="Times New Roman" panose="02020603050405020304" pitchFamily="18" charset="0"/>
                        </a:rPr>
                        <a:t>76</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СО НКО в сфере социальной защиты населения, которым оказана имущественная поддержка органами местного самоуправления</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3910" marR="3910" marT="3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910" marR="3910" marT="3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196750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111</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484861382"/>
              </p:ext>
            </p:extLst>
          </p:nvPr>
        </p:nvGraphicFramePr>
        <p:xfrm>
          <a:off x="179555" y="117142"/>
          <a:ext cx="11767802" cy="6248253"/>
        </p:xfrm>
        <a:graphic>
          <a:graphicData uri="http://schemas.openxmlformats.org/drawingml/2006/table">
            <a:tbl>
              <a:tblPr/>
              <a:tblGrid>
                <a:gridCol w="305227">
                  <a:extLst>
                    <a:ext uri="{9D8B030D-6E8A-4147-A177-3AD203B41FA5}">
                      <a16:colId xmlns:a16="http://schemas.microsoft.com/office/drawing/2014/main" val="20000"/>
                    </a:ext>
                  </a:extLst>
                </a:gridCol>
                <a:gridCol w="1698650">
                  <a:extLst>
                    <a:ext uri="{9D8B030D-6E8A-4147-A177-3AD203B41FA5}">
                      <a16:colId xmlns:a16="http://schemas.microsoft.com/office/drawing/2014/main" val="20001"/>
                    </a:ext>
                  </a:extLst>
                </a:gridCol>
                <a:gridCol w="2856521">
                  <a:extLst>
                    <a:ext uri="{9D8B030D-6E8A-4147-A177-3AD203B41FA5}">
                      <a16:colId xmlns:a16="http://schemas.microsoft.com/office/drawing/2014/main" val="20002"/>
                    </a:ext>
                  </a:extLst>
                </a:gridCol>
                <a:gridCol w="1064974">
                  <a:extLst>
                    <a:ext uri="{9D8B030D-6E8A-4147-A177-3AD203B41FA5}">
                      <a16:colId xmlns:a16="http://schemas.microsoft.com/office/drawing/2014/main" val="20003"/>
                    </a:ext>
                  </a:extLst>
                </a:gridCol>
                <a:gridCol w="1021845">
                  <a:extLst>
                    <a:ext uri="{9D8B030D-6E8A-4147-A177-3AD203B41FA5}">
                      <a16:colId xmlns:a16="http://schemas.microsoft.com/office/drawing/2014/main" val="20004"/>
                    </a:ext>
                  </a:extLst>
                </a:gridCol>
                <a:gridCol w="982033">
                  <a:extLst>
                    <a:ext uri="{9D8B030D-6E8A-4147-A177-3AD203B41FA5}">
                      <a16:colId xmlns:a16="http://schemas.microsoft.com/office/drawing/2014/main" val="20005"/>
                    </a:ext>
                  </a:extLst>
                </a:gridCol>
                <a:gridCol w="1064974">
                  <a:extLst>
                    <a:ext uri="{9D8B030D-6E8A-4147-A177-3AD203B41FA5}">
                      <a16:colId xmlns:a16="http://schemas.microsoft.com/office/drawing/2014/main" val="20006"/>
                    </a:ext>
                  </a:extLst>
                </a:gridCol>
                <a:gridCol w="2773578">
                  <a:extLst>
                    <a:ext uri="{9D8B030D-6E8A-4147-A177-3AD203B41FA5}">
                      <a16:colId xmlns:a16="http://schemas.microsoft.com/office/drawing/2014/main" val="20007"/>
                    </a:ext>
                  </a:extLst>
                </a:gridCol>
              </a:tblGrid>
              <a:tr h="628213">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64301">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301">
                <a:tc gridSpan="7">
                  <a:txBody>
                    <a:bodyPr/>
                    <a:lstStyle/>
                    <a:p>
                      <a:pPr algn="ctr" fontAlgn="ctr"/>
                      <a:r>
                        <a:rPr lang="ru-RU" sz="1400" b="1" i="0" u="none" strike="noStrike" dirty="0" smtClean="0">
                          <a:solidFill>
                            <a:srgbClr val="000000"/>
                          </a:solidFill>
                          <a:effectLst/>
                          <a:latin typeface="Times New Roman" panose="02020603050405020304" pitchFamily="18" charset="0"/>
                        </a:rPr>
                        <a:t>                                                              04</a:t>
                      </a:r>
                      <a:r>
                        <a:rPr lang="ru-RU" sz="1400" b="1" i="0" u="none" strike="noStrike" dirty="0">
                          <a:solidFill>
                            <a:srgbClr val="000000"/>
                          </a:solidFill>
                          <a:effectLst/>
                          <a:latin typeface="Times New Roman" panose="02020603050405020304" pitchFamily="18" charset="0"/>
                        </a:rPr>
                        <a:t>. Социальная защита населения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79889">
                <a:tc>
                  <a:txBody>
                    <a:bodyPr/>
                    <a:lstStyle/>
                    <a:p>
                      <a:pPr algn="l" fontAlgn="ctr"/>
                      <a:r>
                        <a:rPr lang="ru-RU" sz="1400" b="0" i="0" u="none" strike="noStrike" dirty="0">
                          <a:solidFill>
                            <a:srgbClr val="000000"/>
                          </a:solidFill>
                          <a:effectLst/>
                          <a:latin typeface="Times New Roman" panose="02020603050405020304" pitchFamily="18" charset="0"/>
                        </a:rPr>
                        <a:t>77</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9. Развитие и поддержка социально ориентированных некоммерческих организаций</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СО НКО, которым оказана имущественная поддержка органами местного самоуправления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9889">
                <a:tc>
                  <a:txBody>
                    <a:bodyPr/>
                    <a:lstStyle/>
                    <a:p>
                      <a:pPr algn="l" fontAlgn="ctr"/>
                      <a:r>
                        <a:rPr lang="ru-RU" sz="1400" b="0" i="0" u="none" strike="noStrike" dirty="0">
                          <a:solidFill>
                            <a:srgbClr val="000000"/>
                          </a:solidFill>
                          <a:effectLst/>
                          <a:latin typeface="Times New Roman" panose="02020603050405020304" pitchFamily="18" charset="0"/>
                        </a:rPr>
                        <a:t>78</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СО НКО, которым оказана консультационная поддержка органами местного самоуправления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4708">
                <a:tc>
                  <a:txBody>
                    <a:bodyPr/>
                    <a:lstStyle/>
                    <a:p>
                      <a:pPr algn="l" fontAlgn="ctr"/>
                      <a:r>
                        <a:rPr lang="ru-RU" sz="1400" b="0" i="0" u="none" strike="noStrike" dirty="0">
                          <a:solidFill>
                            <a:srgbClr val="000000"/>
                          </a:solidFill>
                          <a:effectLst/>
                          <a:latin typeface="Times New Roman" panose="02020603050405020304" pitchFamily="18" charset="0"/>
                        </a:rPr>
                        <a:t>79</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СО НКО, которым оказана финансовая поддержка органами местного самоуправления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финансирования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4527">
                <a:tc>
                  <a:txBody>
                    <a:bodyPr/>
                    <a:lstStyle/>
                    <a:p>
                      <a:pPr algn="l" fontAlgn="ctr"/>
                      <a:r>
                        <a:rPr lang="ru-RU" sz="1400" b="0" i="0" u="none" strike="noStrike" dirty="0">
                          <a:solidFill>
                            <a:srgbClr val="000000"/>
                          </a:solidFill>
                          <a:effectLst/>
                          <a:latin typeface="Times New Roman" panose="02020603050405020304" pitchFamily="18" charset="0"/>
                        </a:rPr>
                        <a:t>80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Квадратный метр</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1422,1</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1501,7</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2258">
                <a:tc>
                  <a:txBody>
                    <a:bodyPr/>
                    <a:lstStyle/>
                    <a:p>
                      <a:pPr algn="l" fontAlgn="ctr"/>
                      <a:r>
                        <a:rPr lang="ru-RU" sz="1400" b="0" i="0" u="none" strike="noStrike" dirty="0">
                          <a:solidFill>
                            <a:srgbClr val="000000"/>
                          </a:solidFill>
                          <a:effectLst/>
                          <a:latin typeface="Times New Roman" panose="02020603050405020304" pitchFamily="18" charset="0"/>
                        </a:rPr>
                        <a:t>81</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Общее количество предоставленной органами местного самоуправления площади на льготных условиях или в безвозмездное пользование СО НКО в сфере охраны здоровья</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Квадратный метр</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952,2</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952,2</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48962">
                <a:tc>
                  <a:txBody>
                    <a:bodyPr/>
                    <a:lstStyle/>
                    <a:p>
                      <a:pPr algn="l" fontAlgn="ctr"/>
                      <a:r>
                        <a:rPr lang="ru-RU" sz="1400" b="0" i="0" u="none" strike="noStrike" dirty="0">
                          <a:solidFill>
                            <a:srgbClr val="000000"/>
                          </a:solidFill>
                          <a:effectLst/>
                          <a:latin typeface="Times New Roman" panose="02020603050405020304" pitchFamily="18" charset="0"/>
                        </a:rPr>
                        <a:t>84</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Численность граждан, принявших участие в просветительских мероприятиях по вопросам деятельности СО НКО</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Человек</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70</a:t>
                      </a:r>
                    </a:p>
                  </a:txBody>
                  <a:tcPr marL="6757" marR="6757" marT="6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757" marR="6757" marT="67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1406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Прямоугольник 1"/>
          <p:cNvSpPr>
            <a:spLocks noChangeArrowheads="1"/>
          </p:cNvSpPr>
          <p:nvPr/>
        </p:nvSpPr>
        <p:spPr bwMode="auto">
          <a:xfrm>
            <a:off x="3632559" y="105788"/>
            <a:ext cx="6473342" cy="477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dirty="0">
                <a:solidFill>
                  <a:srgbClr val="000000"/>
                </a:solidFill>
                <a:latin typeface="Arial" panose="020B0604020202020204" pitchFamily="34" charset="0"/>
              </a:rPr>
              <a:t> </a:t>
            </a:r>
          </a:p>
          <a:p>
            <a:pPr>
              <a:spcBef>
                <a:spcPct val="0"/>
              </a:spcBef>
              <a:buClrTx/>
              <a:buFontTx/>
              <a:buNone/>
            </a:pPr>
            <a:r>
              <a:rPr lang="ru-RU" altLang="ru-RU" b="1" dirty="0">
                <a:solidFill>
                  <a:srgbClr val="000000"/>
                </a:solidFill>
                <a:latin typeface="Times New Roman" panose="02020603050405020304" pitchFamily="18" charset="0"/>
                <a:cs typeface="Times New Roman" panose="02020603050405020304" pitchFamily="18" charset="0"/>
              </a:rPr>
              <a:t>Муниципальная программа «Спорт» (05)</a:t>
            </a: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b="1" dirty="0">
                <a:solidFill>
                  <a:srgbClr val="000000"/>
                </a:solidFill>
                <a:latin typeface="Times New Roman" panose="02020603050405020304" pitchFamily="18" charset="0"/>
                <a:cs typeface="Times New Roman" panose="02020603050405020304" pitchFamily="18" charset="0"/>
              </a:rPr>
              <a:t> </a:t>
            </a: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Цель программы – обеспечение возможности жителям городского округа Воскресенск систематически заниматься физической культурой и спортом, подготовка спортивного резерва для спортивных сборных команд Московской области и спортивных сборных команд Российской Федерации путём формирования государственной системы подготовки спортивного резерва в городском округе Воскресенск, обеспечение эффективного финансового, информационного, методического и кадрового сопровождения деятельности</a:t>
            </a: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 </a:t>
            </a:r>
          </a:p>
          <a:p>
            <a:pPr>
              <a:lnSpc>
                <a:spcPct val="115000"/>
              </a:lnSpc>
              <a:spcAft>
                <a:spcPts val="0"/>
              </a:spcAft>
              <a:buNone/>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395 249,0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392 473,6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altLang="ru-RU" dirty="0">
              <a:solidFill>
                <a:srgbClr val="000000"/>
              </a:solidFill>
              <a:latin typeface="Arial" panose="020B0604020202020204" pitchFamily="34" charset="0"/>
            </a:endParaRPr>
          </a:p>
        </p:txBody>
      </p:sp>
      <p:sp>
        <p:nvSpPr>
          <p:cNvPr id="146435"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dirty="0">
              <a:solidFill>
                <a:srgbClr val="000000"/>
              </a:solidFill>
              <a:latin typeface="Arial" panose="020B0604020202020204" pitchFamily="34" charset="0"/>
            </a:endParaRPr>
          </a:p>
        </p:txBody>
      </p:sp>
      <p:sp>
        <p:nvSpPr>
          <p:cNvPr id="146436"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dirty="0">
              <a:solidFill>
                <a:srgbClr val="000000"/>
              </a:solidFill>
              <a:latin typeface="Arial" panose="020B0604020202020204" pitchFamily="34" charset="0"/>
            </a:endParaRPr>
          </a:p>
        </p:txBody>
      </p:sp>
      <p:pic>
        <p:nvPicPr>
          <p:cNvPr id="146438" name="Picture 2" descr="Спорт — Хакасская Республиканская Детская Библиоте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133" y="4532472"/>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www.sportspng.com/images/11/5fd8b280c175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68" y="429191"/>
            <a:ext cx="2185059" cy="20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3242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113</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474548747"/>
              </p:ext>
            </p:extLst>
          </p:nvPr>
        </p:nvGraphicFramePr>
        <p:xfrm>
          <a:off x="211309" y="177297"/>
          <a:ext cx="11651828" cy="6210554"/>
        </p:xfrm>
        <a:graphic>
          <a:graphicData uri="http://schemas.openxmlformats.org/drawingml/2006/table">
            <a:tbl>
              <a:tblPr/>
              <a:tblGrid>
                <a:gridCol w="293169">
                  <a:extLst>
                    <a:ext uri="{9D8B030D-6E8A-4147-A177-3AD203B41FA5}">
                      <a16:colId xmlns:a16="http://schemas.microsoft.com/office/drawing/2014/main" val="20000"/>
                    </a:ext>
                  </a:extLst>
                </a:gridCol>
                <a:gridCol w="1492764">
                  <a:extLst>
                    <a:ext uri="{9D8B030D-6E8A-4147-A177-3AD203B41FA5}">
                      <a16:colId xmlns:a16="http://schemas.microsoft.com/office/drawing/2014/main" val="20001"/>
                    </a:ext>
                  </a:extLst>
                </a:gridCol>
                <a:gridCol w="3585411">
                  <a:extLst>
                    <a:ext uri="{9D8B030D-6E8A-4147-A177-3AD203B41FA5}">
                      <a16:colId xmlns:a16="http://schemas.microsoft.com/office/drawing/2014/main" val="20002"/>
                    </a:ext>
                  </a:extLst>
                </a:gridCol>
                <a:gridCol w="264694">
                  <a:extLst>
                    <a:ext uri="{9D8B030D-6E8A-4147-A177-3AD203B41FA5}">
                      <a16:colId xmlns:a16="http://schemas.microsoft.com/office/drawing/2014/main" val="20003"/>
                    </a:ext>
                  </a:extLst>
                </a:gridCol>
                <a:gridCol w="1443790">
                  <a:extLst>
                    <a:ext uri="{9D8B030D-6E8A-4147-A177-3AD203B41FA5}">
                      <a16:colId xmlns:a16="http://schemas.microsoft.com/office/drawing/2014/main" val="20004"/>
                    </a:ext>
                  </a:extLst>
                </a:gridCol>
                <a:gridCol w="926431">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058779">
                  <a:extLst>
                    <a:ext uri="{9D8B030D-6E8A-4147-A177-3AD203B41FA5}">
                      <a16:colId xmlns:a16="http://schemas.microsoft.com/office/drawing/2014/main" val="20007"/>
                    </a:ext>
                  </a:extLst>
                </a:gridCol>
                <a:gridCol w="1443790">
                  <a:extLst>
                    <a:ext uri="{9D8B030D-6E8A-4147-A177-3AD203B41FA5}">
                      <a16:colId xmlns:a16="http://schemas.microsoft.com/office/drawing/2014/main" val="20008"/>
                    </a:ext>
                  </a:extLst>
                </a:gridCol>
              </a:tblGrid>
              <a:tr h="554100">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44920">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3302" marR="3302" marT="3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920">
                <a:tc gridSpan="8">
                  <a:txBody>
                    <a:bodyPr/>
                    <a:lstStyle/>
                    <a:p>
                      <a:pPr algn="ctr" fontAlgn="ctr"/>
                      <a:r>
                        <a:rPr lang="ru-RU" sz="1400" b="1" i="0" u="none" strike="noStrike" dirty="0" smtClean="0">
                          <a:solidFill>
                            <a:srgbClr val="000000"/>
                          </a:solidFill>
                          <a:effectLst/>
                          <a:latin typeface="Times New Roman" panose="02020603050405020304" pitchFamily="18" charset="0"/>
                        </a:rPr>
                        <a:t>                                                              05</a:t>
                      </a:r>
                      <a:r>
                        <a:rPr lang="ru-RU" sz="1400" b="1" i="0" u="none" strike="noStrike" dirty="0">
                          <a:solidFill>
                            <a:srgbClr val="000000"/>
                          </a:solidFill>
                          <a:effectLst/>
                          <a:latin typeface="Times New Roman" panose="02020603050405020304" pitchFamily="18" charset="0"/>
                        </a:rPr>
                        <a:t>. Спорт</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302" marR="3302" marT="3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54758">
                <a:tc>
                  <a:txBody>
                    <a:bodyPr/>
                    <a:lstStyle/>
                    <a:p>
                      <a:pPr algn="l" fontAlgn="ctr"/>
                      <a:r>
                        <a:rPr lang="ru-RU" sz="1400" b="0" i="0" u="none" strike="noStrike" dirty="0">
                          <a:solidFill>
                            <a:srgbClr val="000000"/>
                          </a:solidFill>
                          <a:effectLst/>
                          <a:latin typeface="Times New Roman" panose="02020603050405020304" pitchFamily="18" charset="0"/>
                        </a:rPr>
                        <a:t>85</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физической культуры и спорта</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жителей муниципального образования  Московской области, систематически занимающихся физической культурой и спортом, в общей численности населения муниципального образования Московской области в возрасте 3-79 лет</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Приоритетный показатель, Указ 204, показатель  Регионального проекта «Спорт – норма жизни»</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45,1</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41,74</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Планового значения показатель не был достигнут к концу года. Это связано с ограничениями по пандемии.</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5226">
                <a:tc>
                  <a:txBody>
                    <a:bodyPr/>
                    <a:lstStyle/>
                    <a:p>
                      <a:pPr algn="l" fontAlgn="ctr"/>
                      <a:r>
                        <a:rPr lang="ru-RU" sz="1400" b="0" i="0" u="none" strike="noStrike" dirty="0">
                          <a:solidFill>
                            <a:srgbClr val="000000"/>
                          </a:solidFill>
                          <a:effectLst/>
                          <a:latin typeface="Times New Roman" panose="02020603050405020304" pitchFamily="18" charset="0"/>
                        </a:rPr>
                        <a:t>86</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Доступные спортивные площадки. Доля спортивных площадок, управляемых в соответствии со стандартом их использования</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Приоритетный </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показатель, </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Рейтинг-45</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95</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95,24</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302" marR="3302" marT="3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27477">
                <a:tc>
                  <a:txBody>
                    <a:bodyPr/>
                    <a:lstStyle/>
                    <a:p>
                      <a:pPr algn="l" fontAlgn="ctr"/>
                      <a:r>
                        <a:rPr lang="ru-RU" sz="1400" b="0" i="0" u="none" strike="noStrike" dirty="0">
                          <a:solidFill>
                            <a:srgbClr val="000000"/>
                          </a:solidFill>
                          <a:effectLst/>
                          <a:latin typeface="Times New Roman" panose="02020603050405020304" pitchFamily="18" charset="0"/>
                        </a:rPr>
                        <a:t>87</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установленных (отремонтированных, модернизированных) плоскостных спортивных сооружений в муниципальных образованиях Московской области</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Приоритетный показатель, показатель Регионального проекта «Спорт – норма жизни»</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302" marR="3302" marT="3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54758">
                <a:tc>
                  <a:txBody>
                    <a:bodyPr/>
                    <a:lstStyle/>
                    <a:p>
                      <a:pPr algn="l" fontAlgn="ctr"/>
                      <a:r>
                        <a:rPr lang="ru-RU" sz="1400" b="0" i="0" u="none" strike="noStrike" dirty="0">
                          <a:solidFill>
                            <a:srgbClr val="000000"/>
                          </a:solidFill>
                          <a:effectLst/>
                          <a:latin typeface="Times New Roman" panose="02020603050405020304" pitchFamily="18" charset="0"/>
                        </a:rPr>
                        <a:t>88</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жителей муниципального образования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30,9</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39,66</a:t>
                      </a:r>
                    </a:p>
                  </a:txBody>
                  <a:tcPr marL="3302" marR="3302" marT="3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302" marR="3302" marT="3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421210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114</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701867054"/>
              </p:ext>
            </p:extLst>
          </p:nvPr>
        </p:nvGraphicFramePr>
        <p:xfrm>
          <a:off x="167344" y="198383"/>
          <a:ext cx="11707824" cy="6202417"/>
        </p:xfrm>
        <a:graphic>
          <a:graphicData uri="http://schemas.openxmlformats.org/drawingml/2006/table">
            <a:tbl>
              <a:tblPr/>
              <a:tblGrid>
                <a:gridCol w="303670">
                  <a:extLst>
                    <a:ext uri="{9D8B030D-6E8A-4147-A177-3AD203B41FA5}">
                      <a16:colId xmlns:a16="http://schemas.microsoft.com/office/drawing/2014/main" val="20000"/>
                    </a:ext>
                  </a:extLst>
                </a:gridCol>
                <a:gridCol w="1689993">
                  <a:extLst>
                    <a:ext uri="{9D8B030D-6E8A-4147-A177-3AD203B41FA5}">
                      <a16:colId xmlns:a16="http://schemas.microsoft.com/office/drawing/2014/main" val="20001"/>
                    </a:ext>
                  </a:extLst>
                </a:gridCol>
                <a:gridCol w="4372140">
                  <a:extLst>
                    <a:ext uri="{9D8B030D-6E8A-4147-A177-3AD203B41FA5}">
                      <a16:colId xmlns:a16="http://schemas.microsoft.com/office/drawing/2014/main" val="20002"/>
                    </a:ext>
                  </a:extLst>
                </a:gridCol>
                <a:gridCol w="1179095">
                  <a:extLst>
                    <a:ext uri="{9D8B030D-6E8A-4147-A177-3AD203B41FA5}">
                      <a16:colId xmlns:a16="http://schemas.microsoft.com/office/drawing/2014/main" val="20003"/>
                    </a:ext>
                  </a:extLst>
                </a:gridCol>
                <a:gridCol w="866274">
                  <a:extLst>
                    <a:ext uri="{9D8B030D-6E8A-4147-A177-3AD203B41FA5}">
                      <a16:colId xmlns:a16="http://schemas.microsoft.com/office/drawing/2014/main" val="20004"/>
                    </a:ext>
                  </a:extLst>
                </a:gridCol>
                <a:gridCol w="1058779">
                  <a:extLst>
                    <a:ext uri="{9D8B030D-6E8A-4147-A177-3AD203B41FA5}">
                      <a16:colId xmlns:a16="http://schemas.microsoft.com/office/drawing/2014/main" val="20005"/>
                    </a:ext>
                  </a:extLst>
                </a:gridCol>
                <a:gridCol w="1130968">
                  <a:extLst>
                    <a:ext uri="{9D8B030D-6E8A-4147-A177-3AD203B41FA5}">
                      <a16:colId xmlns:a16="http://schemas.microsoft.com/office/drawing/2014/main" val="20006"/>
                    </a:ext>
                  </a:extLst>
                </a:gridCol>
                <a:gridCol w="1106905">
                  <a:extLst>
                    <a:ext uri="{9D8B030D-6E8A-4147-A177-3AD203B41FA5}">
                      <a16:colId xmlns:a16="http://schemas.microsoft.com/office/drawing/2014/main" val="20007"/>
                    </a:ext>
                  </a:extLst>
                </a:gridCol>
              </a:tblGrid>
              <a:tr h="70926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5395">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395">
                <a:tc gridSpan="7">
                  <a:txBody>
                    <a:bodyPr/>
                    <a:lstStyle/>
                    <a:p>
                      <a:pPr algn="ctr" fontAlgn="ctr"/>
                      <a:r>
                        <a:rPr lang="ru-RU" sz="1400" b="1" i="0" u="none" strike="noStrike" dirty="0" smtClean="0">
                          <a:solidFill>
                            <a:srgbClr val="000000"/>
                          </a:solidFill>
                          <a:effectLst/>
                          <a:latin typeface="Times New Roman" panose="02020603050405020304" pitchFamily="18" charset="0"/>
                        </a:rPr>
                        <a:t>                                                 05</a:t>
                      </a:r>
                      <a:r>
                        <a:rPr lang="ru-RU" sz="1400" b="1" i="0" u="none" strike="noStrike" dirty="0">
                          <a:solidFill>
                            <a:srgbClr val="000000"/>
                          </a:solidFill>
                          <a:effectLst/>
                          <a:latin typeface="Times New Roman" panose="02020603050405020304" pitchFamily="18" charset="0"/>
                        </a:rPr>
                        <a:t>. Спорт</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18654">
                <a:tc>
                  <a:txBody>
                    <a:bodyPr/>
                    <a:lstStyle/>
                    <a:p>
                      <a:pPr algn="l" fontAlgn="ctr"/>
                      <a:r>
                        <a:rPr lang="ru-RU" sz="1400" b="0" i="0" u="none" strike="noStrike" dirty="0">
                          <a:solidFill>
                            <a:srgbClr val="000000"/>
                          </a:solidFill>
                          <a:effectLst/>
                          <a:latin typeface="Times New Roman" panose="02020603050405020304" pitchFamily="18" charset="0"/>
                        </a:rPr>
                        <a:t>89</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физической культуры и спорта</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жителей муниципального образования Московской области, занимающихся в спортивных организациях, в общей численности детей и молодежи в возрасте 6-15 лет</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70722">
                <a:tc rowSpan="2">
                  <a:txBody>
                    <a:bodyPr/>
                    <a:lstStyle/>
                    <a:p>
                      <a:pPr algn="l" fontAlgn="ctr"/>
                      <a:r>
                        <a:rPr lang="ru-RU" sz="1400" b="0" i="0" u="none" strike="noStrike" dirty="0">
                          <a:solidFill>
                            <a:srgbClr val="000000"/>
                          </a:solidFill>
                          <a:effectLst/>
                          <a:latin typeface="Times New Roman" panose="02020603050405020304" pitchFamily="18" charset="0"/>
                        </a:rPr>
                        <a:t>90</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муниципальном образовании Московской области</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15,5</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19,58</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5352">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Доля населения муниципального образования Московской области, занятого в экономике, занимающегося физической культурой и спортом, в общей численности населения, занятого в экономике</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63269">
                <a:tc rowSpan="2">
                  <a:txBody>
                    <a:bodyPr/>
                    <a:lstStyle/>
                    <a:p>
                      <a:pPr algn="l" fontAlgn="ctr"/>
                      <a:r>
                        <a:rPr lang="ru-RU" sz="1400" b="0" i="0" u="none" strike="noStrike" dirty="0">
                          <a:solidFill>
                            <a:srgbClr val="000000"/>
                          </a:solidFill>
                          <a:effectLst/>
                          <a:latin typeface="Times New Roman" panose="02020603050405020304" pitchFamily="18" charset="0"/>
                        </a:rPr>
                        <a:t>91</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2922">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Доля обучающихся и студентов муниципального образования Московской области,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50,9</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40</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17752">
                <a:tc>
                  <a:txBody>
                    <a:bodyPr/>
                    <a:lstStyle/>
                    <a:p>
                      <a:pPr algn="l" fontAlgn="ctr"/>
                      <a:r>
                        <a:rPr lang="ru-RU" sz="1400" b="0" i="0" u="none" strike="noStrike" dirty="0">
                          <a:solidFill>
                            <a:srgbClr val="000000"/>
                          </a:solidFill>
                          <a:effectLst/>
                          <a:latin typeface="Times New Roman" panose="02020603050405020304" pitchFamily="18" charset="0"/>
                        </a:rPr>
                        <a:t>92</a:t>
                      </a: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4700" marR="4700" marT="4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4700" marR="4700" marT="4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7157983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630393526"/>
              </p:ext>
            </p:extLst>
          </p:nvPr>
        </p:nvGraphicFramePr>
        <p:xfrm>
          <a:off x="176464" y="116983"/>
          <a:ext cx="11782924" cy="6268496"/>
        </p:xfrm>
        <a:graphic>
          <a:graphicData uri="http://schemas.openxmlformats.org/drawingml/2006/table">
            <a:tbl>
              <a:tblPr/>
              <a:tblGrid>
                <a:gridCol w="305618">
                  <a:extLst>
                    <a:ext uri="{9D8B030D-6E8A-4147-A177-3AD203B41FA5}">
                      <a16:colId xmlns:a16="http://schemas.microsoft.com/office/drawing/2014/main" val="20000"/>
                    </a:ext>
                  </a:extLst>
                </a:gridCol>
                <a:gridCol w="1494774">
                  <a:extLst>
                    <a:ext uri="{9D8B030D-6E8A-4147-A177-3AD203B41FA5}">
                      <a16:colId xmlns:a16="http://schemas.microsoft.com/office/drawing/2014/main" val="20001"/>
                    </a:ext>
                  </a:extLst>
                </a:gridCol>
                <a:gridCol w="2338902">
                  <a:extLst>
                    <a:ext uri="{9D8B030D-6E8A-4147-A177-3AD203B41FA5}">
                      <a16:colId xmlns:a16="http://schemas.microsoft.com/office/drawing/2014/main" val="20002"/>
                    </a:ext>
                  </a:extLst>
                </a:gridCol>
                <a:gridCol w="1133283">
                  <a:extLst>
                    <a:ext uri="{9D8B030D-6E8A-4147-A177-3AD203B41FA5}">
                      <a16:colId xmlns:a16="http://schemas.microsoft.com/office/drawing/2014/main" val="20003"/>
                    </a:ext>
                  </a:extLst>
                </a:gridCol>
                <a:gridCol w="1133282">
                  <a:extLst>
                    <a:ext uri="{9D8B030D-6E8A-4147-A177-3AD203B41FA5}">
                      <a16:colId xmlns:a16="http://schemas.microsoft.com/office/drawing/2014/main" val="20004"/>
                    </a:ext>
                  </a:extLst>
                </a:gridCol>
                <a:gridCol w="988609">
                  <a:extLst>
                    <a:ext uri="{9D8B030D-6E8A-4147-A177-3AD203B41FA5}">
                      <a16:colId xmlns:a16="http://schemas.microsoft.com/office/drawing/2014/main" val="20005"/>
                    </a:ext>
                  </a:extLst>
                </a:gridCol>
                <a:gridCol w="1181507">
                  <a:extLst>
                    <a:ext uri="{9D8B030D-6E8A-4147-A177-3AD203B41FA5}">
                      <a16:colId xmlns:a16="http://schemas.microsoft.com/office/drawing/2014/main" val="20006"/>
                    </a:ext>
                  </a:extLst>
                </a:gridCol>
                <a:gridCol w="3206949">
                  <a:extLst>
                    <a:ext uri="{9D8B030D-6E8A-4147-A177-3AD203B41FA5}">
                      <a16:colId xmlns:a16="http://schemas.microsoft.com/office/drawing/2014/main" val="20007"/>
                    </a:ext>
                  </a:extLst>
                </a:gridCol>
              </a:tblGrid>
              <a:tr h="859229">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4722">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722">
                <a:tc gridSpan="7">
                  <a:txBody>
                    <a:bodyPr/>
                    <a:lstStyle/>
                    <a:p>
                      <a:pPr algn="ctr" fontAlgn="ctr"/>
                      <a:r>
                        <a:rPr lang="ru-RU" sz="1400" b="1" i="0" u="none" strike="noStrike" dirty="0" smtClean="0">
                          <a:solidFill>
                            <a:srgbClr val="000000"/>
                          </a:solidFill>
                          <a:effectLst/>
                          <a:latin typeface="Times New Roman" panose="02020603050405020304" pitchFamily="18" charset="0"/>
                        </a:rPr>
                        <a:t>                                                                 05</a:t>
                      </a:r>
                      <a:r>
                        <a:rPr lang="ru-RU" sz="1400" b="1" i="0" u="none" strike="noStrike" dirty="0">
                          <a:solidFill>
                            <a:srgbClr val="000000"/>
                          </a:solidFill>
                          <a:effectLst/>
                          <a:latin typeface="Times New Roman" panose="02020603050405020304" pitchFamily="18" charset="0"/>
                        </a:rPr>
                        <a:t>. Спорт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264412">
                <a:tc>
                  <a:txBody>
                    <a:bodyPr/>
                    <a:lstStyle/>
                    <a:p>
                      <a:pPr algn="l" fontAlgn="ctr"/>
                      <a:r>
                        <a:rPr lang="ru-RU" sz="1400" b="0" i="0" u="none" strike="noStrike" dirty="0">
                          <a:solidFill>
                            <a:srgbClr val="000000"/>
                          </a:solidFill>
                          <a:effectLst/>
                          <a:latin typeface="Times New Roman" panose="02020603050405020304" pitchFamily="18" charset="0"/>
                        </a:rPr>
                        <a:t>93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физической культуры и спорта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обучающихся и студентов, систематически занимающихся физической культурой и спортом, в общей численности обучающихся и студентов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5851">
                <a:tc>
                  <a:txBody>
                    <a:bodyPr/>
                    <a:lstStyle/>
                    <a:p>
                      <a:pPr algn="l" fontAlgn="ctr"/>
                      <a:r>
                        <a:rPr lang="ru-RU" sz="1400" b="0" i="0" u="none" strike="noStrike" dirty="0">
                          <a:solidFill>
                            <a:srgbClr val="000000"/>
                          </a:solidFill>
                          <a:effectLst/>
                          <a:latin typeface="Times New Roman" panose="02020603050405020304" pitchFamily="18" charset="0"/>
                        </a:rPr>
                        <a:t>94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проведенных массовых, официальных физкультурных и спортивных мероприятий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Отраслевой показатель</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64412">
                <a:tc>
                  <a:txBody>
                    <a:bodyPr/>
                    <a:lstStyle/>
                    <a:p>
                      <a:pPr algn="l" fontAlgn="ctr"/>
                      <a:r>
                        <a:rPr lang="ru-RU" sz="1400" b="0" i="0" u="none" strike="noStrike" dirty="0">
                          <a:solidFill>
                            <a:srgbClr val="000000"/>
                          </a:solidFill>
                          <a:effectLst/>
                          <a:latin typeface="Times New Roman" panose="02020603050405020304" pitchFamily="18" charset="0"/>
                        </a:rPr>
                        <a:t>95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Уровень обеспеченности граждан спортивными сооружениями исходя из единовременной пропускной способности объектов спорта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Указ 204, показатель Регионального проекта «Спорт – норма жизни»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30,14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32,44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16248">
                <a:tc>
                  <a:txBody>
                    <a:bodyPr/>
                    <a:lstStyle/>
                    <a:p>
                      <a:pPr algn="l" fontAlgn="ctr"/>
                      <a:r>
                        <a:rPr lang="ru-RU" sz="1400" b="0" i="0" u="none" strike="noStrike" dirty="0">
                          <a:solidFill>
                            <a:srgbClr val="000000"/>
                          </a:solidFill>
                          <a:effectLst/>
                          <a:latin typeface="Times New Roman" panose="02020603050405020304" pitchFamily="18" charset="0"/>
                        </a:rPr>
                        <a:t>96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Эффективность использования существующих объектов спорта (отношение фактической посещаемости к нормативной пропускной способности)</a:t>
                      </a:r>
                    </a:p>
                  </a:txBody>
                  <a:tcPr marL="8901" marR="8901" marT="89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a:t>
                      </a:r>
                      <a:r>
                        <a:rPr lang="ru-RU" sz="1400" b="0" i="0" u="none" strike="noStrike" dirty="0" err="1">
                          <a:solidFill>
                            <a:srgbClr val="000000"/>
                          </a:solidFill>
                          <a:effectLst/>
                          <a:latin typeface="Times New Roman" panose="02020603050405020304" pitchFamily="18" charset="0"/>
                        </a:rPr>
                        <a:t>ежегод</a:t>
                      </a:r>
                      <a:r>
                        <a:rPr lang="ru-RU" sz="1400" b="0" i="0" u="none" strike="noStrike" dirty="0">
                          <a:solidFill>
                            <a:srgbClr val="000000"/>
                          </a:solidFill>
                          <a:effectLst/>
                          <a:latin typeface="Times New Roman" panose="02020603050405020304" pitchFamily="18" charset="0"/>
                        </a:rPr>
                        <a:t>-ному обращению </a:t>
                      </a:r>
                      <a:r>
                        <a:rPr lang="ru-RU" sz="1400" b="0" i="0" u="none" strike="noStrike" dirty="0" err="1">
                          <a:solidFill>
                            <a:srgbClr val="000000"/>
                          </a:solidFill>
                          <a:effectLst/>
                          <a:latin typeface="Times New Roman" panose="02020603050405020304" pitchFamily="18" charset="0"/>
                        </a:rPr>
                        <a:t>Гу-бернатора</a:t>
                      </a:r>
                      <a:r>
                        <a:rPr lang="ru-RU" sz="1400" b="0" i="0" u="none" strike="noStrike" dirty="0">
                          <a:solidFill>
                            <a:srgbClr val="000000"/>
                          </a:solidFill>
                          <a:effectLst/>
                          <a:latin typeface="Times New Roman" panose="02020603050405020304" pitchFamily="18" charset="0"/>
                        </a:rPr>
                        <a:t> МО</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97,76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превышает базовое значение 97 %. Планового значения показатель не достиг в связи с ограничениями из-за пандемии по посещению закрытых объектов спорта и приостановкой деятельности </a:t>
                      </a:r>
                      <a:r>
                        <a:rPr lang="ru-RU" sz="1400" b="0" i="0" u="none" strike="noStrike" dirty="0" smtClean="0">
                          <a:solidFill>
                            <a:srgbClr val="000000"/>
                          </a:solidFill>
                          <a:effectLst/>
                          <a:latin typeface="Times New Roman" panose="02020603050405020304" pitchFamily="18" charset="0"/>
                        </a:rPr>
                        <a:t>ФОКА </a:t>
                      </a:r>
                      <a:r>
                        <a:rPr lang="ru-RU" sz="1400" b="0" i="0" u="none" strike="noStrike" dirty="0">
                          <a:solidFill>
                            <a:srgbClr val="000000"/>
                          </a:solidFill>
                          <a:effectLst/>
                          <a:latin typeface="Times New Roman" panose="02020603050405020304" pitchFamily="18" charset="0"/>
                        </a:rPr>
                        <a:t>с универсальным спортивным залом.</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601886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116</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317687259"/>
              </p:ext>
            </p:extLst>
          </p:nvPr>
        </p:nvGraphicFramePr>
        <p:xfrm>
          <a:off x="151649" y="93079"/>
          <a:ext cx="11879931" cy="6163341"/>
        </p:xfrm>
        <a:graphic>
          <a:graphicData uri="http://schemas.openxmlformats.org/drawingml/2006/table">
            <a:tbl>
              <a:tblPr/>
              <a:tblGrid>
                <a:gridCol w="308136">
                  <a:extLst>
                    <a:ext uri="{9D8B030D-6E8A-4147-A177-3AD203B41FA5}">
                      <a16:colId xmlns:a16="http://schemas.microsoft.com/office/drawing/2014/main" val="20000"/>
                    </a:ext>
                  </a:extLst>
                </a:gridCol>
                <a:gridCol w="1714836">
                  <a:extLst>
                    <a:ext uri="{9D8B030D-6E8A-4147-A177-3AD203B41FA5}">
                      <a16:colId xmlns:a16="http://schemas.microsoft.com/office/drawing/2014/main" val="20001"/>
                    </a:ext>
                  </a:extLst>
                </a:gridCol>
                <a:gridCol w="3858686">
                  <a:extLst>
                    <a:ext uri="{9D8B030D-6E8A-4147-A177-3AD203B41FA5}">
                      <a16:colId xmlns:a16="http://schemas.microsoft.com/office/drawing/2014/main" val="20002"/>
                    </a:ext>
                  </a:extLst>
                </a:gridCol>
                <a:gridCol w="1250652">
                  <a:extLst>
                    <a:ext uri="{9D8B030D-6E8A-4147-A177-3AD203B41FA5}">
                      <a16:colId xmlns:a16="http://schemas.microsoft.com/office/drawing/2014/main" val="20003"/>
                    </a:ext>
                  </a:extLst>
                </a:gridCol>
                <a:gridCol w="922811">
                  <a:extLst>
                    <a:ext uri="{9D8B030D-6E8A-4147-A177-3AD203B41FA5}">
                      <a16:colId xmlns:a16="http://schemas.microsoft.com/office/drawing/2014/main" val="20004"/>
                    </a:ext>
                  </a:extLst>
                </a:gridCol>
                <a:gridCol w="1080661">
                  <a:extLst>
                    <a:ext uri="{9D8B030D-6E8A-4147-A177-3AD203B41FA5}">
                      <a16:colId xmlns:a16="http://schemas.microsoft.com/office/drawing/2014/main" val="20005"/>
                    </a:ext>
                  </a:extLst>
                </a:gridCol>
                <a:gridCol w="1177799">
                  <a:extLst>
                    <a:ext uri="{9D8B030D-6E8A-4147-A177-3AD203B41FA5}">
                      <a16:colId xmlns:a16="http://schemas.microsoft.com/office/drawing/2014/main" val="20006"/>
                    </a:ext>
                  </a:extLst>
                </a:gridCol>
                <a:gridCol w="1566350">
                  <a:extLst>
                    <a:ext uri="{9D8B030D-6E8A-4147-A177-3AD203B41FA5}">
                      <a16:colId xmlns:a16="http://schemas.microsoft.com/office/drawing/2014/main" val="20007"/>
                    </a:ext>
                  </a:extLst>
                </a:gridCol>
              </a:tblGrid>
              <a:tr h="91378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3175">
                <a:tc>
                  <a:txBody>
                    <a:bodyPr/>
                    <a:lstStyle/>
                    <a:p>
                      <a:pPr algn="ctr" fontAlgn="ctr"/>
                      <a:r>
                        <a:rPr lang="ru-RU" sz="1400" b="0" i="0" u="none" strike="noStrike">
                          <a:solidFill>
                            <a:srgbClr val="000000"/>
                          </a:solidFill>
                          <a:effectLst/>
                          <a:latin typeface="Times New Roman" panose="02020603050405020304" pitchFamily="18" charset="0"/>
                        </a:rPr>
                        <a:t>1</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175">
                <a:tc gridSpan="7">
                  <a:txBody>
                    <a:bodyPr/>
                    <a:lstStyle/>
                    <a:p>
                      <a:pPr algn="ctr" fontAlgn="ctr"/>
                      <a:r>
                        <a:rPr lang="ru-RU" sz="1400" b="1" i="0" u="none" strike="noStrike" dirty="0" smtClean="0">
                          <a:solidFill>
                            <a:srgbClr val="000000"/>
                          </a:solidFill>
                          <a:effectLst/>
                          <a:latin typeface="Times New Roman" panose="02020603050405020304" pitchFamily="18" charset="0"/>
                        </a:rPr>
                        <a:t>                                                05</a:t>
                      </a:r>
                      <a:r>
                        <a:rPr lang="ru-RU" sz="1400" b="1" i="0" u="none" strike="noStrike" dirty="0">
                          <a:solidFill>
                            <a:srgbClr val="000000"/>
                          </a:solidFill>
                          <a:effectLst/>
                          <a:latin typeface="Times New Roman" panose="02020603050405020304" pitchFamily="18" charset="0"/>
                        </a:rPr>
                        <a:t>. Спорт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821272">
                <a:tc>
                  <a:txBody>
                    <a:bodyPr/>
                    <a:lstStyle/>
                    <a:p>
                      <a:pPr algn="l" fontAlgn="ctr"/>
                      <a:r>
                        <a:rPr lang="ru-RU" sz="1400" b="0" i="0" u="none" strike="noStrike">
                          <a:solidFill>
                            <a:srgbClr val="000000"/>
                          </a:solidFill>
                          <a:effectLst/>
                          <a:latin typeface="Times New Roman" panose="02020603050405020304" pitchFamily="18" charset="0"/>
                        </a:rPr>
                        <a:t>97</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Подготовка спортивного резерва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занимающихся на этапе высшего спортивного мастерства в организациях, осуществляющих спортивную подготовку, в общем количестве занимающихся на этапе совершенствования спортивного мастерства в организациях, осуществляющих спортивную подготовку в муниципальном образовании Московской области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a:t>
                      </a:r>
                      <a:r>
                        <a:rPr lang="ru-RU" sz="1400" b="0" i="0" u="none" strike="noStrike" dirty="0" smtClean="0">
                          <a:solidFill>
                            <a:srgbClr val="000000"/>
                          </a:solidFill>
                          <a:effectLst/>
                          <a:latin typeface="Times New Roman" panose="02020603050405020304" pitchFamily="18" charset="0"/>
                        </a:rPr>
                        <a:t>соглашению</a:t>
                      </a:r>
                      <a:r>
                        <a:rPr lang="ru-RU" sz="1400" b="0" i="0" u="none" strike="noStrike" dirty="0">
                          <a:solidFill>
                            <a:srgbClr val="000000"/>
                          </a:solidFill>
                          <a:effectLst/>
                          <a:latin typeface="Times New Roman" panose="02020603050405020304" pitchFamily="18" charset="0"/>
                        </a:rPr>
                        <a:t>, заключенному с федеральным органом исполни-тельной власти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7530">
                <a:tc>
                  <a:txBody>
                    <a:bodyPr/>
                    <a:lstStyle/>
                    <a:p>
                      <a:pPr algn="l" fontAlgn="ctr"/>
                      <a:r>
                        <a:rPr lang="ru-RU" sz="1400" b="0" i="0" u="none" strike="noStrike">
                          <a:solidFill>
                            <a:srgbClr val="000000"/>
                          </a:solidFill>
                          <a:effectLst/>
                          <a:latin typeface="Times New Roman" panose="02020603050405020304" pitchFamily="18" charset="0"/>
                        </a:rPr>
                        <a:t>98</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Указ 204</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90,6</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86,9</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Планового значения показатель не был достигнут к концу года. Это связано с ограничениями по пандемии.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94401">
                <a:tc>
                  <a:txBody>
                    <a:bodyPr/>
                    <a:lstStyle/>
                    <a:p>
                      <a:pPr algn="l" fontAlgn="ctr"/>
                      <a:r>
                        <a:rPr lang="ru-RU" sz="1400" b="0" i="0" u="none" strike="noStrike">
                          <a:solidFill>
                            <a:srgbClr val="000000"/>
                          </a:solidFill>
                          <a:effectLst/>
                          <a:latin typeface="Times New Roman" panose="02020603050405020304" pitchFamily="18" charset="0"/>
                        </a:rPr>
                        <a:t>99</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Доля организаций, оказывающих услуги по спортивной подготовке в соответствии с федеральными стандартами спортивной подготовки, в общем количестве организаций в сфере физической культуры и спорта Московской области, в том числе для лиц с ограниченными возможностями здоровья и инвалидов</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Показатель к со-глашению, заключенному с федеральным органом исполни-тельной власти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66005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117</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293659683"/>
              </p:ext>
            </p:extLst>
          </p:nvPr>
        </p:nvGraphicFramePr>
        <p:xfrm>
          <a:off x="223839" y="153237"/>
          <a:ext cx="11855865" cy="6492032"/>
        </p:xfrm>
        <a:graphic>
          <a:graphicData uri="http://schemas.openxmlformats.org/drawingml/2006/table">
            <a:tbl>
              <a:tblPr/>
              <a:tblGrid>
                <a:gridCol w="307511">
                  <a:extLst>
                    <a:ext uri="{9D8B030D-6E8A-4147-A177-3AD203B41FA5}">
                      <a16:colId xmlns:a16="http://schemas.microsoft.com/office/drawing/2014/main" val="20000"/>
                    </a:ext>
                  </a:extLst>
                </a:gridCol>
                <a:gridCol w="1424797">
                  <a:extLst>
                    <a:ext uri="{9D8B030D-6E8A-4147-A177-3AD203B41FA5}">
                      <a16:colId xmlns:a16="http://schemas.microsoft.com/office/drawing/2014/main" val="20001"/>
                    </a:ext>
                  </a:extLst>
                </a:gridCol>
                <a:gridCol w="3987453">
                  <a:extLst>
                    <a:ext uri="{9D8B030D-6E8A-4147-A177-3AD203B41FA5}">
                      <a16:colId xmlns:a16="http://schemas.microsoft.com/office/drawing/2014/main" val="20002"/>
                    </a:ext>
                  </a:extLst>
                </a:gridCol>
                <a:gridCol w="1467853">
                  <a:extLst>
                    <a:ext uri="{9D8B030D-6E8A-4147-A177-3AD203B41FA5}">
                      <a16:colId xmlns:a16="http://schemas.microsoft.com/office/drawing/2014/main" val="20003"/>
                    </a:ext>
                  </a:extLst>
                </a:gridCol>
                <a:gridCol w="1046747">
                  <a:extLst>
                    <a:ext uri="{9D8B030D-6E8A-4147-A177-3AD203B41FA5}">
                      <a16:colId xmlns:a16="http://schemas.microsoft.com/office/drawing/2014/main" val="20004"/>
                    </a:ext>
                  </a:extLst>
                </a:gridCol>
                <a:gridCol w="1058779">
                  <a:extLst>
                    <a:ext uri="{9D8B030D-6E8A-4147-A177-3AD203B41FA5}">
                      <a16:colId xmlns:a16="http://schemas.microsoft.com/office/drawing/2014/main" val="20005"/>
                    </a:ext>
                  </a:extLst>
                </a:gridCol>
                <a:gridCol w="1034716">
                  <a:extLst>
                    <a:ext uri="{9D8B030D-6E8A-4147-A177-3AD203B41FA5}">
                      <a16:colId xmlns:a16="http://schemas.microsoft.com/office/drawing/2014/main" val="20006"/>
                    </a:ext>
                  </a:extLst>
                </a:gridCol>
                <a:gridCol w="1528009">
                  <a:extLst>
                    <a:ext uri="{9D8B030D-6E8A-4147-A177-3AD203B41FA5}">
                      <a16:colId xmlns:a16="http://schemas.microsoft.com/office/drawing/2014/main" val="20007"/>
                    </a:ext>
                  </a:extLst>
                </a:gridCol>
              </a:tblGrid>
              <a:tr h="82221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9807">
                <a:tc>
                  <a:txBody>
                    <a:bodyPr/>
                    <a:lstStyle/>
                    <a:p>
                      <a:pPr algn="ctr" fontAlgn="ctr"/>
                      <a:r>
                        <a:rPr lang="ru-RU" sz="1400" b="0" i="0" u="none" strike="noStrike">
                          <a:solidFill>
                            <a:srgbClr val="000000"/>
                          </a:solidFill>
                          <a:effectLst/>
                          <a:latin typeface="Times New Roman" panose="02020603050405020304" pitchFamily="18" charset="0"/>
                        </a:rPr>
                        <a:t>1</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9807">
                <a:tc gridSpan="7">
                  <a:txBody>
                    <a:bodyPr/>
                    <a:lstStyle/>
                    <a:p>
                      <a:pPr algn="ctr" fontAlgn="ctr"/>
                      <a:r>
                        <a:rPr lang="ru-RU" sz="1400" b="1" i="0" u="none" strike="noStrike" dirty="0" smtClean="0">
                          <a:solidFill>
                            <a:srgbClr val="000000"/>
                          </a:solidFill>
                          <a:effectLst/>
                          <a:latin typeface="Times New Roman" panose="02020603050405020304" pitchFamily="18" charset="0"/>
                        </a:rPr>
                        <a:t>                                                                    05</a:t>
                      </a:r>
                      <a:r>
                        <a:rPr lang="ru-RU" sz="1400" b="1" i="0" u="none" strike="noStrike" dirty="0">
                          <a:solidFill>
                            <a:srgbClr val="000000"/>
                          </a:solidFill>
                          <a:effectLst/>
                          <a:latin typeface="Times New Roman" panose="02020603050405020304" pitchFamily="18" charset="0"/>
                        </a:rPr>
                        <a:t>. Спорт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434615">
                <a:tc>
                  <a:txBody>
                    <a:bodyPr/>
                    <a:lstStyle/>
                    <a:p>
                      <a:pPr algn="l" fontAlgn="ctr"/>
                      <a:r>
                        <a:rPr lang="ru-RU" sz="1400" b="0" i="0" u="none" strike="noStrike">
                          <a:solidFill>
                            <a:srgbClr val="000000"/>
                          </a:solidFill>
                          <a:effectLst/>
                          <a:latin typeface="Times New Roman" panose="02020603050405020304" pitchFamily="18" charset="0"/>
                        </a:rPr>
                        <a:t>97</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Подготовка спортивного резерва</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занимающихся на этапе высшего спортивного мастерства в организациях, осуществляющих спортивную подготовку, в общем количестве занимающихся на этапе совершенствования спортивного мастерства в организациях, осуществляющих спортивную подготовку в муниципальном образовании Московской области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a:t>
                      </a:r>
                      <a:r>
                        <a:rPr lang="ru-RU" sz="1400" b="0" i="0" u="none" strike="noStrike" dirty="0" smtClean="0">
                          <a:solidFill>
                            <a:srgbClr val="000000"/>
                          </a:solidFill>
                          <a:effectLst/>
                          <a:latin typeface="Times New Roman" panose="02020603050405020304" pitchFamily="18" charset="0"/>
                        </a:rPr>
                        <a:t>соглашению</a:t>
                      </a:r>
                      <a:r>
                        <a:rPr lang="ru-RU" sz="1400" b="0" i="0" u="none" strike="noStrike" dirty="0">
                          <a:solidFill>
                            <a:srgbClr val="000000"/>
                          </a:solidFill>
                          <a:effectLst/>
                          <a:latin typeface="Times New Roman" panose="02020603050405020304" pitchFamily="18" charset="0"/>
                        </a:rPr>
                        <a:t>, заключенному с федеральным органом исполни-тельной власти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9178">
                <a:tc rowSpan="2">
                  <a:txBody>
                    <a:bodyPr/>
                    <a:lstStyle/>
                    <a:p>
                      <a:pPr algn="l" fontAlgn="ctr"/>
                      <a:r>
                        <a:rPr lang="ru-RU" sz="1400" b="0" i="0" u="none" strike="noStrike">
                          <a:solidFill>
                            <a:srgbClr val="000000"/>
                          </a:solidFill>
                          <a:effectLst/>
                          <a:latin typeface="Times New Roman" panose="02020603050405020304" pitchFamily="18" charset="0"/>
                        </a:rPr>
                        <a:t>98</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p>
                  </a:txBody>
                  <a:tcPr marL="5929" marR="5929" marT="592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Указ 204</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90,6</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86,9</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Планового значения показатель не был достигнут к концу года. Это связано с ограничениями по пандемии.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3391">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a:solidFill>
                            <a:srgbClr val="000000"/>
                          </a:solidFill>
                          <a:effectLst/>
                          <a:latin typeface="Times New Roman" panose="02020603050405020304" pitchFamily="18" charset="0"/>
                        </a:rPr>
                        <a:t>Доля организаций, оказывающих услуги по спортивной подготовке в соответствии с федеральными стандартами спортивной подготовки, в общем количестве организаций в сфере физической культуры и спорта Московской области, в том числе для лиц с ограниченными возможностями здоровья и инвалидов</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Показатель к </a:t>
                      </a:r>
                      <a:r>
                        <a:rPr lang="ru-RU" sz="1400" b="0" i="0" u="none" strike="noStrike" dirty="0" smtClean="0">
                          <a:solidFill>
                            <a:srgbClr val="000000"/>
                          </a:solidFill>
                          <a:effectLst/>
                          <a:latin typeface="Times New Roman" panose="02020603050405020304" pitchFamily="18" charset="0"/>
                        </a:rPr>
                        <a:t>соглашению</a:t>
                      </a:r>
                      <a:r>
                        <a:rPr lang="ru-RU" sz="1400" b="0" i="0" u="none" strike="noStrike" dirty="0">
                          <a:solidFill>
                            <a:srgbClr val="000000"/>
                          </a:solidFill>
                          <a:effectLst/>
                          <a:latin typeface="Times New Roman" panose="02020603050405020304" pitchFamily="18" charset="0"/>
                        </a:rPr>
                        <a:t>, заключенному с федеральным органом исполни-тельной власти</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30480">
                <a:tc>
                  <a:txBody>
                    <a:bodyPr/>
                    <a:lstStyle/>
                    <a:p>
                      <a:pPr algn="l" fontAlgn="ctr"/>
                      <a:r>
                        <a:rPr lang="ru-RU" sz="1400" b="0" i="0" u="none" strike="noStrike">
                          <a:solidFill>
                            <a:srgbClr val="000000"/>
                          </a:solidFill>
                          <a:effectLst/>
                          <a:latin typeface="Times New Roman" panose="02020603050405020304" pitchFamily="18" charset="0"/>
                        </a:rPr>
                        <a:t>99</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8076">
                <a:tc>
                  <a:txBody>
                    <a:bodyPr/>
                    <a:lstStyle/>
                    <a:p>
                      <a:pPr algn="l" fontAlgn="ctr"/>
                      <a:r>
                        <a:rPr lang="ru-RU" sz="1400" b="0" i="0" u="none" strike="noStrike">
                          <a:solidFill>
                            <a:srgbClr val="000000"/>
                          </a:solidFill>
                          <a:effectLst/>
                          <a:latin typeface="Times New Roman" panose="02020603050405020304" pitchFamily="18" charset="0"/>
                        </a:rPr>
                        <a:t>100</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Доля спортсменов-разрядников в общем количестве лиц, занимающихся в системе спортивных школ олимпийского резерва </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a:t>
                      </a:r>
                      <a:r>
                        <a:rPr lang="ru-RU" sz="1400" b="0" i="0" u="none" strike="noStrike" dirty="0" smtClean="0">
                          <a:solidFill>
                            <a:srgbClr val="000000"/>
                          </a:solidFill>
                          <a:effectLst/>
                          <a:latin typeface="Times New Roman" panose="02020603050405020304" pitchFamily="18" charset="0"/>
                        </a:rPr>
                        <a:t>показатель</a:t>
                      </a:r>
                      <a:endParaRPr lang="ru-RU" sz="1400" b="0" i="0" u="none" strike="noStrike" dirty="0">
                        <a:solidFill>
                          <a:srgbClr val="000000"/>
                        </a:solidFill>
                        <a:effectLst/>
                        <a:latin typeface="Times New Roman" panose="02020603050405020304" pitchFamily="18" charset="0"/>
                      </a:endParaRP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929" marR="5929" marT="5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929" marR="5929" marT="59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420257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118</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139347609"/>
              </p:ext>
            </p:extLst>
          </p:nvPr>
        </p:nvGraphicFramePr>
        <p:xfrm>
          <a:off x="209339" y="96860"/>
          <a:ext cx="11894429" cy="5912055"/>
        </p:xfrm>
        <a:graphic>
          <a:graphicData uri="http://schemas.openxmlformats.org/drawingml/2006/table">
            <a:tbl>
              <a:tblPr/>
              <a:tblGrid>
                <a:gridCol w="308511">
                  <a:extLst>
                    <a:ext uri="{9D8B030D-6E8A-4147-A177-3AD203B41FA5}">
                      <a16:colId xmlns:a16="http://schemas.microsoft.com/office/drawing/2014/main" val="20000"/>
                    </a:ext>
                  </a:extLst>
                </a:gridCol>
                <a:gridCol w="1813680">
                  <a:extLst>
                    <a:ext uri="{9D8B030D-6E8A-4147-A177-3AD203B41FA5}">
                      <a16:colId xmlns:a16="http://schemas.microsoft.com/office/drawing/2014/main" val="20001"/>
                    </a:ext>
                  </a:extLst>
                </a:gridCol>
                <a:gridCol w="3184487">
                  <a:extLst>
                    <a:ext uri="{9D8B030D-6E8A-4147-A177-3AD203B41FA5}">
                      <a16:colId xmlns:a16="http://schemas.microsoft.com/office/drawing/2014/main" val="20002"/>
                    </a:ext>
                  </a:extLst>
                </a:gridCol>
                <a:gridCol w="1288379">
                  <a:extLst>
                    <a:ext uri="{9D8B030D-6E8A-4147-A177-3AD203B41FA5}">
                      <a16:colId xmlns:a16="http://schemas.microsoft.com/office/drawing/2014/main" val="20003"/>
                    </a:ext>
                  </a:extLst>
                </a:gridCol>
                <a:gridCol w="972363">
                  <a:extLst>
                    <a:ext uri="{9D8B030D-6E8A-4147-A177-3AD203B41FA5}">
                      <a16:colId xmlns:a16="http://schemas.microsoft.com/office/drawing/2014/main" val="20004"/>
                    </a:ext>
                  </a:extLst>
                </a:gridCol>
                <a:gridCol w="1276224">
                  <a:extLst>
                    <a:ext uri="{9D8B030D-6E8A-4147-A177-3AD203B41FA5}">
                      <a16:colId xmlns:a16="http://schemas.microsoft.com/office/drawing/2014/main" val="20005"/>
                    </a:ext>
                  </a:extLst>
                </a:gridCol>
                <a:gridCol w="1154680">
                  <a:extLst>
                    <a:ext uri="{9D8B030D-6E8A-4147-A177-3AD203B41FA5}">
                      <a16:colId xmlns:a16="http://schemas.microsoft.com/office/drawing/2014/main" val="20006"/>
                    </a:ext>
                  </a:extLst>
                </a:gridCol>
                <a:gridCol w="1896105">
                  <a:extLst>
                    <a:ext uri="{9D8B030D-6E8A-4147-A177-3AD203B41FA5}">
                      <a16:colId xmlns:a16="http://schemas.microsoft.com/office/drawing/2014/main" val="20007"/>
                    </a:ext>
                  </a:extLst>
                </a:gridCol>
              </a:tblGrid>
              <a:tr h="124214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17648">
                <a:tc>
                  <a:txBody>
                    <a:bodyPr/>
                    <a:lstStyle/>
                    <a:p>
                      <a:pPr algn="ctr" fontAlgn="ctr"/>
                      <a:r>
                        <a:rPr lang="ru-RU" sz="1400" b="0" i="0" u="none" strike="noStrike">
                          <a:solidFill>
                            <a:srgbClr val="000000"/>
                          </a:solidFill>
                          <a:effectLst/>
                          <a:latin typeface="Times New Roman" panose="02020603050405020304" pitchFamily="18" charset="0"/>
                        </a:rPr>
                        <a:t>1</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564" marR="6564" marT="6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648">
                <a:tc gridSpan="7">
                  <a:txBody>
                    <a:bodyPr/>
                    <a:lstStyle/>
                    <a:p>
                      <a:pPr algn="ctr" fontAlgn="ctr"/>
                      <a:r>
                        <a:rPr lang="ru-RU" sz="1400" b="1" i="0" u="none" strike="noStrike" dirty="0" smtClean="0">
                          <a:solidFill>
                            <a:srgbClr val="000000"/>
                          </a:solidFill>
                          <a:effectLst/>
                          <a:latin typeface="Times New Roman" panose="02020603050405020304" pitchFamily="18" charset="0"/>
                        </a:rPr>
                        <a:t>                                                                       05</a:t>
                      </a:r>
                      <a:r>
                        <a:rPr lang="ru-RU" sz="1400" b="1" i="0" u="none" strike="noStrike" dirty="0">
                          <a:solidFill>
                            <a:srgbClr val="000000"/>
                          </a:solidFill>
                          <a:effectLst/>
                          <a:latin typeface="Times New Roman" panose="02020603050405020304" pitchFamily="18" charset="0"/>
                        </a:rPr>
                        <a:t>. Спорт</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564" marR="6564" marT="6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166649">
                <a:tc>
                  <a:txBody>
                    <a:bodyPr/>
                    <a:lstStyle/>
                    <a:p>
                      <a:pPr algn="l" fontAlgn="ctr"/>
                      <a:r>
                        <a:rPr lang="ru-RU" sz="1400" b="0" i="0" u="none" strike="noStrike">
                          <a:solidFill>
                            <a:srgbClr val="000000"/>
                          </a:solidFill>
                          <a:effectLst/>
                          <a:latin typeface="Times New Roman" panose="02020603050405020304" pitchFamily="18" charset="0"/>
                        </a:rPr>
                        <a:t>101</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Подготовка спортивного резерва</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спортсменов-разрядников, имеющих разряды и звания (от I разряда до спортивного звания «Заслуженный мастер спорта»), в общем количестве спортсменов-разрядников в системе спортивных школ олимпийского резерва и училищ олимпийского резерва</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a:t>
                      </a:r>
                      <a:r>
                        <a:rPr lang="ru-RU" sz="1400" b="0" i="0" u="none" strike="noStrike" dirty="0" smtClean="0">
                          <a:solidFill>
                            <a:srgbClr val="000000"/>
                          </a:solidFill>
                          <a:effectLst/>
                          <a:latin typeface="Times New Roman" panose="02020603050405020304" pitchFamily="18" charset="0"/>
                        </a:rPr>
                        <a:t>показатель</a:t>
                      </a:r>
                      <a:endParaRPr lang="ru-RU" sz="1400" b="0" i="0" u="none" strike="noStrike" dirty="0">
                        <a:solidFill>
                          <a:srgbClr val="000000"/>
                        </a:solidFill>
                        <a:effectLst/>
                        <a:latin typeface="Times New Roman" panose="02020603050405020304" pitchFamily="18" charset="0"/>
                      </a:endParaRP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23,2</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23,5</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Times New Roman" panose="02020603050405020304" pitchFamily="18" charset="0"/>
                        </a:rPr>
                        <a:t>Недостаток оборотных средств у собственника, была проведена реконструкция только на 50 мест</a:t>
                      </a:r>
                    </a:p>
                    <a:p>
                      <a:pPr algn="ctr" fontAlgn="b"/>
                      <a:r>
                        <a:rPr lang="ru-RU" sz="1400" b="0" i="0" u="none" strike="noStrike" dirty="0">
                          <a:solidFill>
                            <a:srgbClr val="000000"/>
                          </a:solidFill>
                          <a:effectLst/>
                          <a:latin typeface="Times New Roman" panose="02020603050405020304" pitchFamily="18" charset="0"/>
                        </a:rPr>
                        <a:t> </a:t>
                      </a:r>
                    </a:p>
                  </a:txBody>
                  <a:tcPr marL="6564" marR="6564" marT="6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33981">
                <a:tc>
                  <a:txBody>
                    <a:bodyPr/>
                    <a:lstStyle/>
                    <a:p>
                      <a:pPr algn="l" fontAlgn="ctr"/>
                      <a:r>
                        <a:rPr lang="ru-RU" sz="1400" b="0" i="0" u="none" strike="noStrike">
                          <a:solidFill>
                            <a:srgbClr val="000000"/>
                          </a:solidFill>
                          <a:effectLst/>
                          <a:latin typeface="Times New Roman" panose="02020603050405020304" pitchFamily="18" charset="0"/>
                        </a:rPr>
                        <a:t>102</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Темп прироста занимающихся в учреждениях и организациях при спортивных сооружениях</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a:t>
                      </a:r>
                      <a:r>
                        <a:rPr lang="ru-RU" sz="1400" b="0" i="0" u="none" strike="noStrike" dirty="0" smtClean="0">
                          <a:solidFill>
                            <a:srgbClr val="000000"/>
                          </a:solidFill>
                          <a:effectLst/>
                          <a:latin typeface="Times New Roman" panose="02020603050405020304" pitchFamily="18" charset="0"/>
                        </a:rPr>
                        <a:t>показатель</a:t>
                      </a:r>
                      <a:endParaRPr lang="ru-RU" sz="1400" b="0" i="0" u="none" strike="noStrike" dirty="0">
                        <a:solidFill>
                          <a:srgbClr val="000000"/>
                        </a:solidFill>
                        <a:effectLst/>
                        <a:latin typeface="Times New Roman" panose="02020603050405020304" pitchFamily="18" charset="0"/>
                      </a:endParaRP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6564" marR="6564" marT="6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33981">
                <a:tc>
                  <a:txBody>
                    <a:bodyPr/>
                    <a:lstStyle/>
                    <a:p>
                      <a:pPr algn="l" fontAlgn="ctr"/>
                      <a:r>
                        <a:rPr lang="ru-RU" sz="1400" b="0" i="0" u="none" strike="noStrike">
                          <a:solidFill>
                            <a:srgbClr val="000000"/>
                          </a:solidFill>
                          <a:effectLst/>
                          <a:latin typeface="Times New Roman" panose="02020603050405020304" pitchFamily="18" charset="0"/>
                        </a:rPr>
                        <a:t> </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Обеспечивающая подпрограмма</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6564" marR="6564" marT="65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564" marR="6564" marT="65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493911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Прямоугольник 1"/>
          <p:cNvSpPr>
            <a:spLocks noChangeArrowheads="1"/>
          </p:cNvSpPr>
          <p:nvPr/>
        </p:nvSpPr>
        <p:spPr bwMode="auto">
          <a:xfrm>
            <a:off x="3662754" y="185430"/>
            <a:ext cx="52437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dirty="0">
                <a:solidFill>
                  <a:srgbClr val="000000"/>
                </a:solidFill>
                <a:latin typeface="Arial" panose="020B0604020202020204" pitchFamily="34" charset="0"/>
              </a:rPr>
              <a:t> </a:t>
            </a:r>
          </a:p>
          <a:p>
            <a:pPr>
              <a:spcBef>
                <a:spcPct val="0"/>
              </a:spcBef>
              <a:buClrTx/>
              <a:buFontTx/>
              <a:buNone/>
            </a:pPr>
            <a:r>
              <a:rPr lang="ru-RU" altLang="ru-RU" b="1" dirty="0">
                <a:solidFill>
                  <a:srgbClr val="000000"/>
                </a:solidFill>
                <a:latin typeface="Times New Roman" panose="02020603050405020304" pitchFamily="18" charset="0"/>
                <a:cs typeface="Times New Roman" panose="02020603050405020304" pitchFamily="18" charset="0"/>
              </a:rPr>
              <a:t>Муниципальная программа </a:t>
            </a:r>
            <a:endParaRPr lang="ru-RU" altLang="ru-RU" b="1" dirty="0" smtClean="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b="1" dirty="0" smtClean="0">
                <a:solidFill>
                  <a:srgbClr val="000000"/>
                </a:solidFill>
                <a:latin typeface="Times New Roman" panose="02020603050405020304" pitchFamily="18" charset="0"/>
                <a:cs typeface="Times New Roman" panose="02020603050405020304" pitchFamily="18" charset="0"/>
              </a:rPr>
              <a:t>«</a:t>
            </a:r>
            <a:r>
              <a:rPr lang="ru-RU" altLang="ru-RU" b="1" dirty="0">
                <a:solidFill>
                  <a:srgbClr val="000000"/>
                </a:solidFill>
                <a:latin typeface="Times New Roman" panose="02020603050405020304" pitchFamily="18" charset="0"/>
                <a:cs typeface="Times New Roman" panose="02020603050405020304" pitchFamily="18" charset="0"/>
              </a:rPr>
              <a:t>Развитие сельского хозяйства» (06)</a:t>
            </a: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 </a:t>
            </a: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Цель программы – устойчивое развитие сельских территорий, повышение уровня жизни сельского населения</a:t>
            </a: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 </a:t>
            </a: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 На реализацию муниципальной программы в 2021 году предусмотрены средства в сумме </a:t>
            </a:r>
            <a:r>
              <a:rPr lang="ru-RU" altLang="ru-RU" dirty="0" smtClean="0">
                <a:solidFill>
                  <a:srgbClr val="000000"/>
                </a:solidFill>
                <a:latin typeface="Times New Roman" panose="02020603050405020304" pitchFamily="18" charset="0"/>
                <a:cs typeface="Times New Roman" panose="02020603050405020304" pitchFamily="18" charset="0"/>
              </a:rPr>
              <a:t>12 831,7 </a:t>
            </a:r>
            <a:r>
              <a:rPr lang="ru-RU" altLang="ru-RU" dirty="0">
                <a:solidFill>
                  <a:srgbClr val="000000"/>
                </a:solidFill>
                <a:latin typeface="Times New Roman" panose="02020603050405020304" pitchFamily="18" charset="0"/>
                <a:cs typeface="Times New Roman" panose="02020603050405020304" pitchFamily="18" charset="0"/>
              </a:rPr>
              <a:t>тыс.рублей, исполнение составило </a:t>
            </a:r>
            <a:r>
              <a:rPr lang="ru-RU" altLang="ru-RU" dirty="0" smtClean="0">
                <a:solidFill>
                  <a:srgbClr val="000000"/>
                </a:solidFill>
                <a:latin typeface="Times New Roman" panose="02020603050405020304" pitchFamily="18" charset="0"/>
                <a:cs typeface="Times New Roman" panose="02020603050405020304" pitchFamily="18" charset="0"/>
              </a:rPr>
              <a:t>8 768,0 </a:t>
            </a:r>
            <a:r>
              <a:rPr lang="ru-RU" altLang="ru-RU" dirty="0">
                <a:solidFill>
                  <a:srgbClr val="000000"/>
                </a:solidFill>
                <a:latin typeface="Times New Roman" panose="02020603050405020304" pitchFamily="18" charset="0"/>
                <a:cs typeface="Times New Roman" panose="02020603050405020304" pitchFamily="18" charset="0"/>
              </a:rPr>
              <a:t>тыс.рублей.</a:t>
            </a:r>
          </a:p>
          <a:p>
            <a:pPr>
              <a:spcBef>
                <a:spcPct val="0"/>
              </a:spcBef>
              <a:buClrTx/>
              <a:buFontTx/>
              <a:buNone/>
            </a:pP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endParaRPr lang="ru-RU" altLang="ru-RU" dirty="0">
              <a:solidFill>
                <a:srgbClr val="000000"/>
              </a:solidFill>
              <a:latin typeface="Times New Roman" panose="02020603050405020304" pitchFamily="18" charset="0"/>
              <a:cs typeface="Times New Roman" panose="02020603050405020304" pitchFamily="18" charset="0"/>
            </a:endParaRPr>
          </a:p>
        </p:txBody>
      </p:sp>
      <p:sp>
        <p:nvSpPr>
          <p:cNvPr id="161795"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61796"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617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8" y="347261"/>
            <a:ext cx="199707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2" descr="Сельское хозяйство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9842" y="3980069"/>
            <a:ext cx="28098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05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a:spLocks noChangeArrowheads="1"/>
          </p:cNvSpPr>
          <p:nvPr/>
        </p:nvSpPr>
        <p:spPr bwMode="auto">
          <a:xfrm>
            <a:off x="1038225" y="1014412"/>
            <a:ext cx="3597042" cy="1323439"/>
          </a:xfrm>
          <a:prstGeom prst="rect">
            <a:avLst/>
          </a:prstGeom>
          <a:solidFill>
            <a:schemeClr val="bg1"/>
          </a:solidFill>
          <a:ln>
            <a:noFill/>
          </a:ln>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ru-RU" alt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Доходы бюджета </a:t>
            </a:r>
            <a:r>
              <a:rPr lang="ru-RU" altLang="ru-RU" sz="1600" b="1" dirty="0">
                <a:latin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источниками финансирования дефицита </a:t>
            </a:r>
            <a:r>
              <a:rPr lang="ru-RU" altLang="ru-RU" sz="1600" b="1" dirty="0" smtClean="0">
                <a:latin typeface="Times New Roman" panose="02020603050405020304" pitchFamily="18" charset="0"/>
                <a:cs typeface="Times New Roman" panose="02020603050405020304" pitchFamily="18" charset="0"/>
              </a:rPr>
              <a:t>бюджета</a:t>
            </a:r>
            <a:endParaRPr lang="ru-RU" altLang="ru-RU" sz="1600" b="1" dirty="0">
              <a:latin typeface="Times New Roman" panose="02020603050405020304" pitchFamily="18" charset="0"/>
              <a:cs typeface="Times New Roman" panose="02020603050405020304" pitchFamily="18" charset="0"/>
            </a:endParaRPr>
          </a:p>
        </p:txBody>
      </p:sp>
      <p:sp>
        <p:nvSpPr>
          <p:cNvPr id="4" name="Стрелка вниз 3"/>
          <p:cNvSpPr/>
          <p:nvPr/>
        </p:nvSpPr>
        <p:spPr>
          <a:xfrm rot="2358155">
            <a:off x="1848012" y="2392254"/>
            <a:ext cx="282383" cy="56347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dirty="0"/>
          </a:p>
        </p:txBody>
      </p:sp>
      <p:sp>
        <p:nvSpPr>
          <p:cNvPr id="5" name="Стрелка вниз 4"/>
          <p:cNvSpPr/>
          <p:nvPr/>
        </p:nvSpPr>
        <p:spPr>
          <a:xfrm rot="19149427">
            <a:off x="3738141" y="2332626"/>
            <a:ext cx="242085" cy="68448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dirty="0"/>
          </a:p>
        </p:txBody>
      </p:sp>
      <p:sp>
        <p:nvSpPr>
          <p:cNvPr id="6" name="Стрелка вниз 5"/>
          <p:cNvSpPr/>
          <p:nvPr/>
        </p:nvSpPr>
        <p:spPr>
          <a:xfrm rot="21108180">
            <a:off x="2839517" y="2497078"/>
            <a:ext cx="221720" cy="38532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800" dirty="0"/>
          </a:p>
        </p:txBody>
      </p:sp>
      <p:sp>
        <p:nvSpPr>
          <p:cNvPr id="7" name="Скругленный прямоугольник 6"/>
          <p:cNvSpPr/>
          <p:nvPr/>
        </p:nvSpPr>
        <p:spPr>
          <a:xfrm>
            <a:off x="899327" y="3047448"/>
            <a:ext cx="1295400" cy="3527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1200" b="1" dirty="0" smtClean="0">
                <a:solidFill>
                  <a:schemeClr val="tx1"/>
                </a:solidFill>
              </a:rPr>
              <a:t>Налоговые доходы </a:t>
            </a:r>
            <a:r>
              <a:rPr lang="ru-RU" sz="1200" dirty="0" smtClean="0">
                <a:solidFill>
                  <a:schemeClr val="tx1"/>
                </a:solidFill>
              </a:rPr>
              <a:t>– это часть </a:t>
            </a:r>
            <a:r>
              <a:rPr lang="ru-RU" sz="1200" dirty="0">
                <a:solidFill>
                  <a:schemeClr val="tx1"/>
                </a:solidFill>
              </a:rPr>
              <a:t>доходов граждан и организаций, которые они обязаны заплатить государству </a:t>
            </a:r>
            <a:r>
              <a:rPr lang="ru-RU" sz="1000" dirty="0">
                <a:solidFill>
                  <a:schemeClr val="tx1"/>
                </a:solidFill>
              </a:rPr>
              <a:t>(например, налог на доходы физических лиц, налог на имущество физических лиц, земельный налог и др</a:t>
            </a:r>
            <a:r>
              <a:rPr lang="ru-RU" sz="1000" dirty="0" smtClean="0">
                <a:solidFill>
                  <a:schemeClr val="tx1"/>
                </a:solidFill>
              </a:rPr>
              <a:t>.) </a:t>
            </a:r>
            <a:endParaRPr lang="ru-RU" sz="1000" dirty="0">
              <a:solidFill>
                <a:schemeClr val="tx1"/>
              </a:solidFill>
            </a:endParaRPr>
          </a:p>
        </p:txBody>
      </p:sp>
      <p:sp>
        <p:nvSpPr>
          <p:cNvPr id="8" name="Скругленный прямоугольник 7"/>
          <p:cNvSpPr/>
          <p:nvPr/>
        </p:nvSpPr>
        <p:spPr>
          <a:xfrm>
            <a:off x="2266165" y="3042686"/>
            <a:ext cx="1368425" cy="3527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050" b="1" dirty="0">
                <a:solidFill>
                  <a:schemeClr val="tx1"/>
                </a:solidFill>
              </a:rPr>
              <a:t>НЕНАЛОГОВЫЕ ДОХОДЫ </a:t>
            </a:r>
            <a:r>
              <a:rPr lang="ru-RU" sz="1050" dirty="0">
                <a:solidFill>
                  <a:schemeClr val="tx1"/>
                </a:solidFill>
              </a:rPr>
              <a:t>– платежи за пользование имуществом, платежи в виде штрафов, санкций за нарушение </a:t>
            </a:r>
            <a:r>
              <a:rPr lang="ru-RU" sz="1050" dirty="0" smtClean="0">
                <a:solidFill>
                  <a:schemeClr val="tx1"/>
                </a:solidFill>
              </a:rPr>
              <a:t>законодательства </a:t>
            </a:r>
            <a:endParaRPr lang="ru-RU" sz="1050" dirty="0">
              <a:solidFill>
                <a:schemeClr val="tx1"/>
              </a:solidFill>
            </a:endParaRPr>
          </a:p>
        </p:txBody>
      </p:sp>
      <p:sp>
        <p:nvSpPr>
          <p:cNvPr id="9" name="Скругленный прямоугольник 8"/>
          <p:cNvSpPr/>
          <p:nvPr/>
        </p:nvSpPr>
        <p:spPr>
          <a:xfrm>
            <a:off x="3707615" y="3042686"/>
            <a:ext cx="1439862" cy="3527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200" b="1" dirty="0">
                <a:solidFill>
                  <a:schemeClr val="tx1"/>
                </a:solidFill>
              </a:rPr>
              <a:t>БЕЗВОЗМЕЗД-НЫЕ ПОСТУПЛЕ-НИЯ </a:t>
            </a:r>
            <a:r>
              <a:rPr lang="ru-RU" sz="1200" dirty="0">
                <a:solidFill>
                  <a:schemeClr val="tx1"/>
                </a:solidFill>
              </a:rPr>
              <a:t>– средства, которые поступают в бюджет безвозмездно </a:t>
            </a:r>
            <a:r>
              <a:rPr lang="ru-RU" sz="1000" dirty="0">
                <a:solidFill>
                  <a:schemeClr val="tx1"/>
                </a:solidFill>
              </a:rPr>
              <a:t>(денежные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sp>
        <p:nvSpPr>
          <p:cNvPr id="10" name="Прямоугольник 24"/>
          <p:cNvSpPr>
            <a:spLocks noChangeArrowheads="1"/>
          </p:cNvSpPr>
          <p:nvPr/>
        </p:nvSpPr>
        <p:spPr bwMode="auto">
          <a:xfrm>
            <a:off x="7724456" y="766762"/>
            <a:ext cx="3448370" cy="2062103"/>
          </a:xfrm>
          <a:prstGeom prst="rect">
            <a:avLst/>
          </a:prstGeom>
          <a:solidFill>
            <a:schemeClr val="bg1"/>
          </a:solidFill>
          <a:ln>
            <a:noFill/>
          </a:ln>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ru-RU" alt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Расходы бюджета </a:t>
            </a:r>
            <a:r>
              <a:rPr lang="ru-RU" altLang="ru-RU" sz="1600" b="1" dirty="0">
                <a:latin typeface="Times New Roman" panose="02020603050405020304" pitchFamily="18" charset="0"/>
                <a:cs typeface="Times New Roman" panose="02020603050405020304" pitchFamily="18" charset="0"/>
              </a:rPr>
              <a:t>– </a:t>
            </a:r>
            <a:r>
              <a:rPr lang="ru-RU" altLang="ru-RU" sz="1600" b="1" dirty="0" smtClean="0">
                <a:latin typeface="Times New Roman" panose="02020603050405020304" pitchFamily="18" charset="0"/>
                <a:cs typeface="Times New Roman" panose="02020603050405020304" pitchFamily="18" charset="0"/>
              </a:rPr>
              <a:t>это выплачиваемые </a:t>
            </a:r>
            <a:r>
              <a:rPr lang="ru-RU" altLang="ru-RU" sz="1600" b="1" dirty="0">
                <a:latin typeface="Times New Roman" panose="02020603050405020304" pitchFamily="18" charset="0"/>
                <a:cs typeface="Times New Roman" panose="02020603050405020304" pitchFamily="18" charset="0"/>
              </a:rPr>
              <a:t>из бюджета денежные средства, за исключением средств, являющихся в соответствии с БК РФ источниками финансирования дефицита </a:t>
            </a:r>
            <a:r>
              <a:rPr lang="ru-RU" altLang="ru-RU" sz="1600" b="1" dirty="0" smtClean="0">
                <a:latin typeface="Times New Roman" panose="02020603050405020304" pitchFamily="18" charset="0"/>
                <a:cs typeface="Times New Roman" panose="02020603050405020304" pitchFamily="18" charset="0"/>
              </a:rPr>
              <a:t>бюджета</a:t>
            </a:r>
            <a:endParaRPr lang="ru-RU" altLang="ru-RU" sz="1400" b="1" dirty="0">
              <a:latin typeface="Times New Roman" panose="02020603050405020304" pitchFamily="18" charset="0"/>
              <a:cs typeface="Times New Roman" panose="02020603050405020304" pitchFamily="18" charset="0"/>
            </a:endParaRPr>
          </a:p>
          <a:p>
            <a:pPr algn="ctr" eaLnBrk="1" hangingPunct="1"/>
            <a:endParaRPr lang="ru-RU" altLang="ru-RU" sz="1600" b="1" dirty="0">
              <a:latin typeface="Constantia" panose="02030602050306030303" pitchFamily="18" charset="0"/>
            </a:endParaRPr>
          </a:p>
        </p:txBody>
      </p:sp>
      <p:sp>
        <p:nvSpPr>
          <p:cNvPr id="12" name="Прямоугольник 26"/>
          <p:cNvSpPr>
            <a:spLocks noChangeArrowheads="1"/>
          </p:cNvSpPr>
          <p:nvPr/>
        </p:nvSpPr>
        <p:spPr bwMode="auto">
          <a:xfrm>
            <a:off x="10271927" y="5387908"/>
            <a:ext cx="1692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000" b="1" dirty="0">
                <a:latin typeface="Constantia" panose="02030602050306030303" pitchFamily="18" charset="0"/>
              </a:rPr>
              <a:t>на общегосударственные вопросы </a:t>
            </a:r>
          </a:p>
        </p:txBody>
      </p:sp>
      <p:sp>
        <p:nvSpPr>
          <p:cNvPr id="13" name="Прямоугольник 28"/>
          <p:cNvSpPr>
            <a:spLocks noChangeArrowheads="1"/>
          </p:cNvSpPr>
          <p:nvPr/>
        </p:nvSpPr>
        <p:spPr bwMode="auto">
          <a:xfrm>
            <a:off x="9013342" y="5586909"/>
            <a:ext cx="12585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000" b="1" dirty="0" smtClean="0">
                <a:latin typeface="Constantia" panose="02030602050306030303" pitchFamily="18" charset="0"/>
              </a:rPr>
              <a:t>на культуру</a:t>
            </a:r>
            <a:endParaRPr lang="ru-RU" altLang="ru-RU" sz="1000" b="1" dirty="0">
              <a:latin typeface="Constantia" panose="02030602050306030303" pitchFamily="18" charset="0"/>
            </a:endParaRPr>
          </a:p>
        </p:txBody>
      </p:sp>
      <p:sp>
        <p:nvSpPr>
          <p:cNvPr id="14" name="Прямоугольник 31"/>
          <p:cNvSpPr>
            <a:spLocks noChangeArrowheads="1"/>
          </p:cNvSpPr>
          <p:nvPr/>
        </p:nvSpPr>
        <p:spPr bwMode="auto">
          <a:xfrm>
            <a:off x="6072033" y="3790883"/>
            <a:ext cx="165242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000" b="1" dirty="0">
                <a:latin typeface="Constantia" panose="02030602050306030303" pitchFamily="18" charset="0"/>
              </a:rPr>
              <a:t>на </a:t>
            </a:r>
            <a:r>
              <a:rPr lang="ru-RU" altLang="ru-RU" sz="1000" b="1" dirty="0" smtClean="0">
                <a:latin typeface="Constantia" panose="02030602050306030303" pitchFamily="18" charset="0"/>
              </a:rPr>
              <a:t>образование</a:t>
            </a:r>
            <a:endParaRPr lang="ru-RU" altLang="ru-RU" sz="1000" b="1" dirty="0">
              <a:latin typeface="Constantia" panose="02030602050306030303" pitchFamily="18" charset="0"/>
            </a:endParaRPr>
          </a:p>
        </p:txBody>
      </p:sp>
      <p:sp>
        <p:nvSpPr>
          <p:cNvPr id="18" name="Прямоугольник 35"/>
          <p:cNvSpPr>
            <a:spLocks noChangeArrowheads="1"/>
          </p:cNvSpPr>
          <p:nvPr/>
        </p:nvSpPr>
        <p:spPr bwMode="auto">
          <a:xfrm>
            <a:off x="10429874" y="3713095"/>
            <a:ext cx="16478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000" b="1" dirty="0">
                <a:latin typeface="Constantia" panose="02030602050306030303" pitchFamily="18" charset="0"/>
              </a:rPr>
              <a:t>на жилищно-коммунальное хозяйство</a:t>
            </a:r>
          </a:p>
        </p:txBody>
      </p:sp>
      <p:sp>
        <p:nvSpPr>
          <p:cNvPr id="19" name="Прямоугольник 40"/>
          <p:cNvSpPr>
            <a:spLocks noChangeArrowheads="1"/>
          </p:cNvSpPr>
          <p:nvPr/>
        </p:nvSpPr>
        <p:spPr bwMode="auto">
          <a:xfrm>
            <a:off x="5455053" y="5472045"/>
            <a:ext cx="11552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000" b="1" dirty="0">
                <a:latin typeface="Constantia" panose="02030602050306030303" pitchFamily="18" charset="0"/>
              </a:rPr>
              <a:t>на охрану </a:t>
            </a:r>
          </a:p>
          <a:p>
            <a:pPr algn="ctr" eaLnBrk="1" hangingPunct="1"/>
            <a:r>
              <a:rPr lang="ru-RU" altLang="ru-RU" sz="1000" b="1" dirty="0">
                <a:latin typeface="Constantia" panose="02030602050306030303" pitchFamily="18" charset="0"/>
              </a:rPr>
              <a:t>окружающей среды</a:t>
            </a:r>
          </a:p>
        </p:txBody>
      </p:sp>
      <p:sp>
        <p:nvSpPr>
          <p:cNvPr id="20" name="Прямоугольник 42"/>
          <p:cNvSpPr>
            <a:spLocks noChangeArrowheads="1"/>
          </p:cNvSpPr>
          <p:nvPr/>
        </p:nvSpPr>
        <p:spPr bwMode="auto">
          <a:xfrm>
            <a:off x="6810254" y="5595155"/>
            <a:ext cx="18841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r>
              <a:rPr lang="ru-RU" altLang="ru-RU" sz="1000" b="1" dirty="0">
                <a:latin typeface="Constantia" panose="02030602050306030303" pitchFamily="18" charset="0"/>
              </a:rPr>
              <a:t>на физическую культуру и спорт</a:t>
            </a:r>
          </a:p>
        </p:txBody>
      </p:sp>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8433" y="348632"/>
            <a:ext cx="2342857" cy="1942857"/>
          </a:xfrm>
          <a:prstGeom prst="rect">
            <a:avLst/>
          </a:prstGeom>
        </p:spPr>
      </p:pic>
      <p:pic>
        <p:nvPicPr>
          <p:cNvPr id="25" name="Рисунок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1927" y="2724150"/>
            <a:ext cx="1692275" cy="1175115"/>
          </a:xfrm>
          <a:prstGeom prst="rect">
            <a:avLst/>
          </a:prstGeom>
        </p:spPr>
      </p:pic>
      <p:pic>
        <p:nvPicPr>
          <p:cNvPr id="26" name="Рисунок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053" y="4629083"/>
            <a:ext cx="1445341" cy="969334"/>
          </a:xfrm>
          <a:prstGeom prst="rect">
            <a:avLst/>
          </a:prstGeom>
        </p:spPr>
      </p:pic>
      <p:pic>
        <p:nvPicPr>
          <p:cNvPr id="27" name="Рисунок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7049" y="4629083"/>
            <a:ext cx="881865" cy="906762"/>
          </a:xfrm>
          <a:prstGeom prst="rect">
            <a:avLst/>
          </a:prstGeom>
        </p:spPr>
      </p:pic>
      <p:sp>
        <p:nvSpPr>
          <p:cNvPr id="16" name="Прямоугольник 15"/>
          <p:cNvSpPr/>
          <p:nvPr/>
        </p:nvSpPr>
        <p:spPr>
          <a:xfrm>
            <a:off x="8519006" y="3906320"/>
            <a:ext cx="1532299" cy="407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rPr>
              <a:t>Дорожный фонд</a:t>
            </a:r>
            <a:endParaRPr lang="ru-RU" sz="1000" b="1" dirty="0">
              <a:solidFill>
                <a:schemeClr val="tx1"/>
              </a:solidFill>
            </a:endParaRPr>
          </a:p>
        </p:txBody>
      </p:sp>
      <p:pic>
        <p:nvPicPr>
          <p:cNvPr id="17" name="Рисунок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9053" y="4521396"/>
            <a:ext cx="1792271" cy="1073759"/>
          </a:xfrm>
          <a:prstGeom prst="rect">
            <a:avLst/>
          </a:prstGeom>
        </p:spPr>
      </p:pic>
      <p:pic>
        <p:nvPicPr>
          <p:cNvPr id="21" name="Рисунок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6141" y="2883468"/>
            <a:ext cx="2611948" cy="907416"/>
          </a:xfrm>
          <a:prstGeom prst="rect">
            <a:avLst/>
          </a:prstGeom>
        </p:spPr>
      </p:pic>
      <p:pic>
        <p:nvPicPr>
          <p:cNvPr id="29" name="Рисунок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5586" y="4601454"/>
            <a:ext cx="2063468" cy="962019"/>
          </a:xfrm>
          <a:prstGeom prst="rect">
            <a:avLst/>
          </a:prstGeom>
        </p:spPr>
      </p:pic>
      <p:pic>
        <p:nvPicPr>
          <p:cNvPr id="30" name="Рисунок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74270" y="2805484"/>
            <a:ext cx="1677036" cy="1019235"/>
          </a:xfrm>
          <a:prstGeom prst="rect">
            <a:avLst/>
          </a:prstGeom>
        </p:spPr>
      </p:pic>
      <p:sp>
        <p:nvSpPr>
          <p:cNvPr id="11" name="Номер слайда 10"/>
          <p:cNvSpPr>
            <a:spLocks noGrp="1"/>
          </p:cNvSpPr>
          <p:nvPr>
            <p:ph type="sldNum" sz="quarter" idx="12"/>
          </p:nvPr>
        </p:nvSpPr>
        <p:spPr/>
        <p:txBody>
          <a:bodyPr/>
          <a:lstStyle/>
          <a:p>
            <a:pPr>
              <a:defRPr/>
            </a:pPr>
            <a:fld id="{7F932718-8D67-459C-BC5B-FE99B2EC7334}" type="slidenum">
              <a:rPr lang="ru-RU" altLang="ru-RU" smtClean="0">
                <a:solidFill>
                  <a:schemeClr val="tx1"/>
                </a:solidFill>
              </a:rPr>
              <a:pPr>
                <a:defRPr/>
              </a:pPr>
              <a:t>12</a:t>
            </a:fld>
            <a:endParaRPr lang="ru-RU" altLang="ru-RU" dirty="0">
              <a:solidFill>
                <a:schemeClr val="tx1"/>
              </a:solidFill>
            </a:endParaRPr>
          </a:p>
        </p:txBody>
      </p:sp>
    </p:spTree>
    <p:extLst>
      <p:ext uri="{BB962C8B-B14F-4D97-AF65-F5344CB8AC3E}">
        <p14:creationId xmlns:p14="http://schemas.microsoft.com/office/powerpoint/2010/main" val="324656140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504351420"/>
              </p:ext>
            </p:extLst>
          </p:nvPr>
        </p:nvGraphicFramePr>
        <p:xfrm>
          <a:off x="164433" y="-64027"/>
          <a:ext cx="11794957" cy="6698314"/>
        </p:xfrm>
        <a:graphic>
          <a:graphicData uri="http://schemas.openxmlformats.org/drawingml/2006/table">
            <a:tbl>
              <a:tblPr/>
              <a:tblGrid>
                <a:gridCol w="305930">
                  <a:extLst>
                    <a:ext uri="{9D8B030D-6E8A-4147-A177-3AD203B41FA5}">
                      <a16:colId xmlns:a16="http://schemas.microsoft.com/office/drawing/2014/main" val="20000"/>
                    </a:ext>
                  </a:extLst>
                </a:gridCol>
                <a:gridCol w="1702571">
                  <a:extLst>
                    <a:ext uri="{9D8B030D-6E8A-4147-A177-3AD203B41FA5}">
                      <a16:colId xmlns:a16="http://schemas.microsoft.com/office/drawing/2014/main" val="20001"/>
                    </a:ext>
                  </a:extLst>
                </a:gridCol>
                <a:gridCol w="113066">
                  <a:extLst>
                    <a:ext uri="{9D8B030D-6E8A-4147-A177-3AD203B41FA5}">
                      <a16:colId xmlns:a16="http://schemas.microsoft.com/office/drawing/2014/main" val="20002"/>
                    </a:ext>
                  </a:extLst>
                </a:gridCol>
                <a:gridCol w="2689761">
                  <a:extLst>
                    <a:ext uri="{9D8B030D-6E8A-4147-A177-3AD203B41FA5}">
                      <a16:colId xmlns:a16="http://schemas.microsoft.com/office/drawing/2014/main" val="20003"/>
                    </a:ext>
                  </a:extLst>
                </a:gridCol>
                <a:gridCol w="1340818">
                  <a:extLst>
                    <a:ext uri="{9D8B030D-6E8A-4147-A177-3AD203B41FA5}">
                      <a16:colId xmlns:a16="http://schemas.microsoft.com/office/drawing/2014/main" val="20004"/>
                    </a:ext>
                  </a:extLst>
                </a:gridCol>
                <a:gridCol w="1070810">
                  <a:extLst>
                    <a:ext uri="{9D8B030D-6E8A-4147-A177-3AD203B41FA5}">
                      <a16:colId xmlns:a16="http://schemas.microsoft.com/office/drawing/2014/main" val="20005"/>
                    </a:ext>
                  </a:extLst>
                </a:gridCol>
                <a:gridCol w="1203158">
                  <a:extLst>
                    <a:ext uri="{9D8B030D-6E8A-4147-A177-3AD203B41FA5}">
                      <a16:colId xmlns:a16="http://schemas.microsoft.com/office/drawing/2014/main" val="20006"/>
                    </a:ext>
                  </a:extLst>
                </a:gridCol>
                <a:gridCol w="1467853">
                  <a:extLst>
                    <a:ext uri="{9D8B030D-6E8A-4147-A177-3AD203B41FA5}">
                      <a16:colId xmlns:a16="http://schemas.microsoft.com/office/drawing/2014/main" val="20007"/>
                    </a:ext>
                  </a:extLst>
                </a:gridCol>
                <a:gridCol w="1900990">
                  <a:extLst>
                    <a:ext uri="{9D8B030D-6E8A-4147-A177-3AD203B41FA5}">
                      <a16:colId xmlns:a16="http://schemas.microsoft.com/office/drawing/2014/main" val="20008"/>
                    </a:ext>
                  </a:extLst>
                </a:gridCol>
              </a:tblGrid>
              <a:tr h="88856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9019">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9019">
                <a:tc gridSpan="8">
                  <a:txBody>
                    <a:bodyPr/>
                    <a:lstStyle/>
                    <a:p>
                      <a:pPr algn="ctr" fontAlgn="ctr"/>
                      <a:r>
                        <a:rPr lang="ru-RU" sz="1400" b="1" i="0" u="none" strike="noStrike" dirty="0" smtClean="0">
                          <a:solidFill>
                            <a:srgbClr val="000000"/>
                          </a:solidFill>
                          <a:effectLst/>
                          <a:latin typeface="Times New Roman" panose="02020603050405020304" pitchFamily="18" charset="0"/>
                        </a:rPr>
                        <a:t>                                                                        06</a:t>
                      </a:r>
                      <a:r>
                        <a:rPr lang="ru-RU" sz="1400" b="1" i="0" u="none" strike="noStrike" dirty="0">
                          <a:solidFill>
                            <a:srgbClr val="000000"/>
                          </a:solidFill>
                          <a:effectLst/>
                          <a:latin typeface="Times New Roman" panose="02020603050405020304" pitchFamily="18" charset="0"/>
                        </a:rPr>
                        <a:t>. Развитие сельского хозяйства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221830">
                <a:tc rowSpan="2">
                  <a:txBody>
                    <a:bodyPr/>
                    <a:lstStyle/>
                    <a:p>
                      <a:pPr algn="l" fontAlgn="ctr"/>
                      <a:r>
                        <a:rPr lang="ru-RU" sz="1400" b="0" i="0" u="none" strike="noStrike" dirty="0" smtClean="0">
                          <a:solidFill>
                            <a:srgbClr val="000000"/>
                          </a:solidFill>
                          <a:effectLst/>
                          <a:latin typeface="Times New Roman" panose="02020603050405020304" pitchFamily="18" charset="0"/>
                        </a:rPr>
                        <a:t>103</a:t>
                      </a: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grid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отраслей сельского хозяйства и перерабатывающей промышленности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Times New Roman" panose="02020603050405020304" pitchFamily="18" charset="0"/>
                        </a:rPr>
                        <a:t>2021 Ввод мощностей животноводческих комплексов молочного направления</a:t>
                      </a:r>
                    </a:p>
                    <a:p>
                      <a:pPr algn="l"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Times New Roman" panose="02020603050405020304" pitchFamily="18" charset="0"/>
                        </a:rPr>
                        <a:t>Приоритетный, обращение Губернатора</a:t>
                      </a:r>
                    </a:p>
                    <a:p>
                      <a:pPr algn="ctr"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Times New Roman" panose="02020603050405020304" pitchFamily="18" charset="0"/>
                        </a:rPr>
                        <a:t>скотомест</a:t>
                      </a:r>
                    </a:p>
                    <a:p>
                      <a:pPr algn="ctr"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100</a:t>
                      </a: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50</a:t>
                      </a: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Times New Roman" panose="02020603050405020304" pitchFamily="18" charset="0"/>
                        </a:rPr>
                        <a:t>Недостаток оборотных средств у собственника, была проведена реконструкция только на 50 мест</a:t>
                      </a:r>
                    </a:p>
                    <a:p>
                      <a:pPr algn="ctr" fontAlgn="b"/>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9014">
                <a:tc vMerge="1">
                  <a:txBody>
                    <a:bodyPr/>
                    <a:lstStyle/>
                    <a:p>
                      <a:endParaRPr lang="ru-RU"/>
                    </a:p>
                  </a:txBody>
                  <a:tcPr/>
                </a:tc>
                <a:tc gridSpan="2" vMerge="1">
                  <a:txBody>
                    <a:bodyPr/>
                    <a:lstStyle/>
                    <a:p>
                      <a:endParaRPr lang="ru-RU"/>
                    </a:p>
                  </a:txBody>
                  <a:tcPr/>
                </a:tc>
                <a:tc hMerge="1"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2021 Инвестиции в основной капитал по видам экономической деятельности: Растениеводство и животноводство, охота и предоставление соответствующих услуг в этих областях, Производство пищевых продуктов, Производство напитков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Приоритетный, обращение Губернатора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Миллион рублей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smtClean="0">
                          <a:solidFill>
                            <a:srgbClr val="000000"/>
                          </a:solidFill>
                          <a:effectLst/>
                          <a:latin typeface="Times New Roman" panose="02020603050405020304" pitchFamily="18" charset="0"/>
                        </a:rPr>
                        <a:t>5 246.14</a:t>
                      </a: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smtClean="0">
                          <a:solidFill>
                            <a:srgbClr val="000000"/>
                          </a:solidFill>
                          <a:effectLst/>
                          <a:latin typeface="Times New Roman" panose="02020603050405020304" pitchFamily="18" charset="0"/>
                        </a:rPr>
                        <a:t>6 891,56</a:t>
                      </a: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7951">
                <a:tc>
                  <a:txBody>
                    <a:bodyPr/>
                    <a:lstStyle/>
                    <a:p>
                      <a:pPr algn="l" fontAlgn="ctr"/>
                      <a:r>
                        <a:rPr lang="ru-RU" sz="1400" b="0" i="0" u="none" strike="noStrike">
                          <a:solidFill>
                            <a:srgbClr val="000000"/>
                          </a:solidFill>
                          <a:effectLst/>
                          <a:latin typeface="Times New Roman" panose="02020603050405020304" pitchFamily="18" charset="0"/>
                        </a:rPr>
                        <a:t>104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08409">
                <a:tc>
                  <a:txBody>
                    <a:bodyPr/>
                    <a:lstStyle/>
                    <a:p>
                      <a:pPr algn="l" fontAlgn="ctr"/>
                      <a:r>
                        <a:rPr lang="ru-RU" sz="1400" b="0" i="0" u="none" strike="noStrike">
                          <a:solidFill>
                            <a:srgbClr val="000000"/>
                          </a:solidFill>
                          <a:effectLst/>
                          <a:latin typeface="Times New Roman" panose="02020603050405020304" pitchFamily="18" charset="0"/>
                        </a:rPr>
                        <a:t>105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Индекс производства продукции сельского хозяйства в хозяйствах всех категорий (в сопоставимых ценах) к предыдущему году</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Приоритетный, </a:t>
                      </a:r>
                      <a:r>
                        <a:rPr lang="ru-RU" sz="1400" b="0" i="0" u="none" strike="noStrike" dirty="0">
                          <a:solidFill>
                            <a:srgbClr val="000000"/>
                          </a:solidFill>
                          <a:effectLst/>
                          <a:latin typeface="Times New Roman" panose="02020603050405020304" pitchFamily="18" charset="0"/>
                        </a:rPr>
                        <a:t>отраслевой показатель (показатель 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97279">
                <a:tc>
                  <a:txBody>
                    <a:bodyPr/>
                    <a:lstStyle/>
                    <a:p>
                      <a:pPr algn="l" fontAlgn="ctr"/>
                      <a:r>
                        <a:rPr lang="ru-RU" sz="1400" b="0" i="0" u="none" strike="noStrike" dirty="0">
                          <a:solidFill>
                            <a:srgbClr val="000000"/>
                          </a:solidFill>
                          <a:effectLst/>
                          <a:latin typeface="Times New Roman" panose="02020603050405020304" pitchFamily="18" charset="0"/>
                        </a:rPr>
                        <a:t>106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Производство молока в хозяйствах всех категорий</a:t>
                      </a:r>
                    </a:p>
                  </a:txBody>
                  <a:tcPr marL="8901" marR="8901" marT="89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обращение Губернатора</a:t>
                      </a:r>
                    </a:p>
                  </a:txBody>
                  <a:tcPr marL="8901" marR="8901" marT="89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тонн</a:t>
                      </a:r>
                    </a:p>
                  </a:txBody>
                  <a:tcPr marL="8901" marR="8901" marT="89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22</a:t>
                      </a:r>
                    </a:p>
                  </a:txBody>
                  <a:tcPr marL="8901" marR="8901" marT="89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22</a:t>
                      </a:r>
                    </a:p>
                  </a:txBody>
                  <a:tcPr marL="8901" marR="8901" marT="89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11662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121</a:t>
            </a:fld>
            <a:endParaRPr lang="en-US"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2867100168"/>
              </p:ext>
            </p:extLst>
          </p:nvPr>
        </p:nvGraphicFramePr>
        <p:xfrm>
          <a:off x="186382" y="105110"/>
          <a:ext cx="11736912" cy="6247605"/>
        </p:xfrm>
        <a:graphic>
          <a:graphicData uri="http://schemas.openxmlformats.org/drawingml/2006/table">
            <a:tbl>
              <a:tblPr/>
              <a:tblGrid>
                <a:gridCol w="304425">
                  <a:extLst>
                    <a:ext uri="{9D8B030D-6E8A-4147-A177-3AD203B41FA5}">
                      <a16:colId xmlns:a16="http://schemas.microsoft.com/office/drawing/2014/main" val="20000"/>
                    </a:ext>
                  </a:extLst>
                </a:gridCol>
                <a:gridCol w="1694192">
                  <a:extLst>
                    <a:ext uri="{9D8B030D-6E8A-4147-A177-3AD203B41FA5}">
                      <a16:colId xmlns:a16="http://schemas.microsoft.com/office/drawing/2014/main" val="20001"/>
                    </a:ext>
                  </a:extLst>
                </a:gridCol>
                <a:gridCol w="2849023">
                  <a:extLst>
                    <a:ext uri="{9D8B030D-6E8A-4147-A177-3AD203B41FA5}">
                      <a16:colId xmlns:a16="http://schemas.microsoft.com/office/drawing/2014/main" val="20002"/>
                    </a:ext>
                  </a:extLst>
                </a:gridCol>
                <a:gridCol w="1294589">
                  <a:extLst>
                    <a:ext uri="{9D8B030D-6E8A-4147-A177-3AD203B41FA5}">
                      <a16:colId xmlns:a16="http://schemas.microsoft.com/office/drawing/2014/main" val="20003"/>
                    </a:ext>
                  </a:extLst>
                </a:gridCol>
                <a:gridCol w="1022684">
                  <a:extLst>
                    <a:ext uri="{9D8B030D-6E8A-4147-A177-3AD203B41FA5}">
                      <a16:colId xmlns:a16="http://schemas.microsoft.com/office/drawing/2014/main" val="20004"/>
                    </a:ext>
                  </a:extLst>
                </a:gridCol>
                <a:gridCol w="1167063">
                  <a:extLst>
                    <a:ext uri="{9D8B030D-6E8A-4147-A177-3AD203B41FA5}">
                      <a16:colId xmlns:a16="http://schemas.microsoft.com/office/drawing/2014/main" val="20005"/>
                    </a:ext>
                  </a:extLst>
                </a:gridCol>
                <a:gridCol w="1383631">
                  <a:extLst>
                    <a:ext uri="{9D8B030D-6E8A-4147-A177-3AD203B41FA5}">
                      <a16:colId xmlns:a16="http://schemas.microsoft.com/office/drawing/2014/main" val="20006"/>
                    </a:ext>
                  </a:extLst>
                </a:gridCol>
                <a:gridCol w="2021305">
                  <a:extLst>
                    <a:ext uri="{9D8B030D-6E8A-4147-A177-3AD203B41FA5}">
                      <a16:colId xmlns:a16="http://schemas.microsoft.com/office/drawing/2014/main" val="20007"/>
                    </a:ext>
                  </a:extLst>
                </a:gridCol>
              </a:tblGrid>
              <a:tr h="628667">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64420">
                <a:tc>
                  <a:txBody>
                    <a:bodyPr/>
                    <a:lstStyle/>
                    <a:p>
                      <a:pPr algn="ctr" fontAlgn="ctr"/>
                      <a:r>
                        <a:rPr lang="ru-RU" sz="1400" b="0" i="0" u="none" strike="noStrike">
                          <a:solidFill>
                            <a:srgbClr val="000000"/>
                          </a:solidFill>
                          <a:effectLst/>
                          <a:latin typeface="Times New Roman" panose="02020603050405020304" pitchFamily="18" charset="0"/>
                        </a:rPr>
                        <a:t>1</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420">
                <a:tc gridSpan="7">
                  <a:txBody>
                    <a:bodyPr/>
                    <a:lstStyle/>
                    <a:p>
                      <a:pPr algn="ctr" fontAlgn="ctr"/>
                      <a:r>
                        <a:rPr lang="ru-RU" sz="1400" b="1" i="0" u="none" strike="noStrike" dirty="0" smtClean="0">
                          <a:solidFill>
                            <a:srgbClr val="000000"/>
                          </a:solidFill>
                          <a:effectLst/>
                          <a:latin typeface="Times New Roman" panose="02020603050405020304" pitchFamily="18" charset="0"/>
                        </a:rPr>
                        <a:t>                                                                                    06</a:t>
                      </a:r>
                      <a:r>
                        <a:rPr lang="ru-RU" sz="1400" b="1" i="0" u="none" strike="noStrike" dirty="0">
                          <a:solidFill>
                            <a:srgbClr val="000000"/>
                          </a:solidFill>
                          <a:effectLst/>
                          <a:latin typeface="Times New Roman" panose="02020603050405020304" pitchFamily="18" charset="0"/>
                        </a:rPr>
                        <a:t>. Развитие сельского хозяйства</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22102">
                <a:tc>
                  <a:txBody>
                    <a:bodyPr/>
                    <a:lstStyle/>
                    <a:p>
                      <a:pPr algn="l" fontAlgn="ctr"/>
                      <a:r>
                        <a:rPr lang="ru-RU" sz="1400" b="0" i="0" u="none" strike="noStrike">
                          <a:solidFill>
                            <a:srgbClr val="000000"/>
                          </a:solidFill>
                          <a:effectLst/>
                          <a:latin typeface="Times New Roman" panose="02020603050405020304" pitchFamily="18" charset="0"/>
                        </a:rPr>
                        <a:t>107</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Развитие мелиорации земель сельскохозяйственного назначения</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Вовлечение в оборот выбывших сельскохозяйственных угодий за счет проведения </a:t>
                      </a:r>
                      <a:r>
                        <a:rPr lang="ru-RU" sz="1400" b="0" i="0" u="none" strike="noStrike" dirty="0" smtClean="0">
                          <a:solidFill>
                            <a:srgbClr val="000000"/>
                          </a:solidFill>
                          <a:effectLst/>
                          <a:latin typeface="Times New Roman" panose="02020603050405020304" pitchFamily="18" charset="0"/>
                        </a:rPr>
                        <a:t>культурно-технических </a:t>
                      </a:r>
                      <a:r>
                        <a:rPr lang="ru-RU" sz="1400" b="0" i="0" u="none" strike="noStrike" dirty="0">
                          <a:solidFill>
                            <a:srgbClr val="000000"/>
                          </a:solidFill>
                          <a:effectLst/>
                          <a:latin typeface="Times New Roman" panose="02020603050405020304" pitchFamily="18" charset="0"/>
                        </a:rPr>
                        <a:t>работ сельскохозяйственными товаропроизводителями</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соглашение с ФОИВ </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гектаров</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1,33</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1,33</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2102">
                <a:tc>
                  <a:txBody>
                    <a:bodyPr/>
                    <a:lstStyle/>
                    <a:p>
                      <a:pPr algn="l" fontAlgn="ctr"/>
                      <a:r>
                        <a:rPr lang="ru-RU" sz="1400" b="0" i="0" u="none" strike="noStrike">
                          <a:solidFill>
                            <a:srgbClr val="000000"/>
                          </a:solidFill>
                          <a:effectLst/>
                          <a:latin typeface="Times New Roman" panose="02020603050405020304" pitchFamily="18" charset="0"/>
                        </a:rPr>
                        <a:t>108</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Площадь земельных участков, находящихся в муниципальной собственности и государственная собственность на которые не разграничена, предоставленных </a:t>
                      </a:r>
                      <a:r>
                        <a:rPr lang="ru-RU" sz="1400" b="0" i="0" u="none" strike="noStrike" dirty="0" smtClean="0">
                          <a:solidFill>
                            <a:srgbClr val="000000"/>
                          </a:solidFill>
                          <a:effectLst/>
                          <a:latin typeface="Times New Roman" panose="02020603050405020304" pitchFamily="18" charset="0"/>
                        </a:rPr>
                        <a:t>сельскохозяйственных</a:t>
                      </a:r>
                      <a:r>
                        <a:rPr lang="ru-RU" sz="1400" b="0" i="0" u="none" strike="noStrike" baseline="0" dirty="0" smtClean="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товаров производителям</a:t>
                      </a:r>
                      <a:endParaRPr lang="ru-RU" sz="1400" b="0" i="0" u="none" strike="noStrike" dirty="0">
                        <a:solidFill>
                          <a:srgbClr val="000000"/>
                        </a:solidFill>
                        <a:effectLst/>
                        <a:latin typeface="Times New Roman" panose="02020603050405020304" pitchFamily="18" charset="0"/>
                      </a:endParaRP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отраслевой</a:t>
                      </a:r>
                      <a:br>
                        <a:rPr lang="ru-RU" sz="1400" b="0" i="0" u="none" strike="noStrike" dirty="0">
                          <a:solidFill>
                            <a:srgbClr val="000000"/>
                          </a:solidFill>
                          <a:effectLst/>
                          <a:latin typeface="Times New Roman" panose="02020603050405020304" pitchFamily="18" charset="0"/>
                        </a:rPr>
                      </a:br>
                      <a:endParaRPr lang="ru-RU" sz="1400" b="0" i="0" u="none" strike="noStrike" dirty="0">
                        <a:solidFill>
                          <a:srgbClr val="000000"/>
                        </a:solidFill>
                        <a:effectLst/>
                        <a:latin typeface="Times New Roman" panose="02020603050405020304" pitchFamily="18" charset="0"/>
                      </a:endParaRP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Гектар</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651</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651</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1702">
                <a:tc>
                  <a:txBody>
                    <a:bodyPr/>
                    <a:lstStyle/>
                    <a:p>
                      <a:pPr algn="l" fontAlgn="ctr"/>
                      <a:r>
                        <a:rPr lang="ru-RU" sz="1400" b="0" i="0" u="none" strike="noStrike">
                          <a:solidFill>
                            <a:srgbClr val="000000"/>
                          </a:solidFill>
                          <a:effectLst/>
                          <a:latin typeface="Times New Roman" panose="02020603050405020304" pitchFamily="18" charset="0"/>
                        </a:rPr>
                        <a:t>109</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Площадь земель, обработанных от борщевика Сосновского</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a:t>
                      </a:r>
                      <a:br>
                        <a:rPr lang="ru-RU" sz="1400" b="0" i="0" u="none" strike="noStrike">
                          <a:solidFill>
                            <a:srgbClr val="000000"/>
                          </a:solidFill>
                          <a:effectLst/>
                          <a:latin typeface="Times New Roman" panose="02020603050405020304" pitchFamily="18" charset="0"/>
                        </a:rPr>
                      </a:br>
                      <a:r>
                        <a:rPr lang="ru-RU" sz="1400" b="0" i="0" u="none" strike="noStrike">
                          <a:solidFill>
                            <a:srgbClr val="000000"/>
                          </a:solidFill>
                          <a:effectLst/>
                          <a:latin typeface="Times New Roman" panose="02020603050405020304" pitchFamily="18" charset="0"/>
                        </a:rPr>
                        <a:t>Рейтинг - 50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Гектар</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161,22</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172</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66123">
                <a:tc>
                  <a:txBody>
                    <a:bodyPr/>
                    <a:lstStyle/>
                    <a:p>
                      <a:pPr algn="l" fontAlgn="ctr"/>
                      <a:r>
                        <a:rPr lang="ru-RU" sz="1400" b="0" i="0" u="none" strike="noStrike">
                          <a:solidFill>
                            <a:srgbClr val="000000"/>
                          </a:solidFill>
                          <a:effectLst/>
                          <a:latin typeface="Times New Roman" panose="02020603050405020304" pitchFamily="18" charset="0"/>
                        </a:rPr>
                        <a:t>110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Комплексное развитие сельских территорий</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Доля сельских населенных пунктов, обслуживаемых по доставке продовольственных и непродовольственных товаров</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отраслевой</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8841">
                <a:tc>
                  <a:txBody>
                    <a:bodyPr/>
                    <a:lstStyle/>
                    <a:p>
                      <a:pPr algn="l" fontAlgn="ctr"/>
                      <a:r>
                        <a:rPr lang="ru-RU" sz="1400" b="0" i="0" u="none" strike="noStrike">
                          <a:solidFill>
                            <a:srgbClr val="000000"/>
                          </a:solidFill>
                          <a:effectLst/>
                          <a:latin typeface="Times New Roman" panose="02020603050405020304" pitchFamily="18" charset="0"/>
                        </a:rPr>
                        <a:t>111</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Ввод в действие локальных водопроводов</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Соглашение с ФОИВ</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Километр</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4608">
                <a:tc>
                  <a:txBody>
                    <a:bodyPr/>
                    <a:lstStyle/>
                    <a:p>
                      <a:pPr algn="l" fontAlgn="ctr"/>
                      <a:r>
                        <a:rPr lang="ru-RU" sz="1400" b="0" i="0" u="none" strike="noStrike">
                          <a:solidFill>
                            <a:srgbClr val="000000"/>
                          </a:solidFill>
                          <a:effectLst/>
                          <a:latin typeface="Times New Roman" panose="02020603050405020304" pitchFamily="18" charset="0"/>
                        </a:rPr>
                        <a:t>112</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Ввод в действие распределительных газовых сетей</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Соглашение с ФОИВ</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Километр</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6685" marR="6685" marT="6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685" marR="6685" marT="6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88317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122</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4103738250"/>
              </p:ext>
            </p:extLst>
          </p:nvPr>
        </p:nvGraphicFramePr>
        <p:xfrm>
          <a:off x="219202" y="117141"/>
          <a:ext cx="11704093" cy="6168601"/>
        </p:xfrm>
        <a:graphic>
          <a:graphicData uri="http://schemas.openxmlformats.org/drawingml/2006/table">
            <a:tbl>
              <a:tblPr/>
              <a:tblGrid>
                <a:gridCol w="303573">
                  <a:extLst>
                    <a:ext uri="{9D8B030D-6E8A-4147-A177-3AD203B41FA5}">
                      <a16:colId xmlns:a16="http://schemas.microsoft.com/office/drawing/2014/main" val="20000"/>
                    </a:ext>
                  </a:extLst>
                </a:gridCol>
                <a:gridCol w="1498530">
                  <a:extLst>
                    <a:ext uri="{9D8B030D-6E8A-4147-A177-3AD203B41FA5}">
                      <a16:colId xmlns:a16="http://schemas.microsoft.com/office/drawing/2014/main" val="20001"/>
                    </a:ext>
                  </a:extLst>
                </a:gridCol>
                <a:gridCol w="3332748">
                  <a:extLst>
                    <a:ext uri="{9D8B030D-6E8A-4147-A177-3AD203B41FA5}">
                      <a16:colId xmlns:a16="http://schemas.microsoft.com/office/drawing/2014/main" val="20002"/>
                    </a:ext>
                  </a:extLst>
                </a:gridCol>
                <a:gridCol w="1263315">
                  <a:extLst>
                    <a:ext uri="{9D8B030D-6E8A-4147-A177-3AD203B41FA5}">
                      <a16:colId xmlns:a16="http://schemas.microsoft.com/office/drawing/2014/main" val="20003"/>
                    </a:ext>
                  </a:extLst>
                </a:gridCol>
                <a:gridCol w="986590">
                  <a:extLst>
                    <a:ext uri="{9D8B030D-6E8A-4147-A177-3AD203B41FA5}">
                      <a16:colId xmlns:a16="http://schemas.microsoft.com/office/drawing/2014/main" val="20004"/>
                    </a:ext>
                  </a:extLst>
                </a:gridCol>
                <a:gridCol w="1058779">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2117558">
                  <a:extLst>
                    <a:ext uri="{9D8B030D-6E8A-4147-A177-3AD203B41FA5}">
                      <a16:colId xmlns:a16="http://schemas.microsoft.com/office/drawing/2014/main" val="20007"/>
                    </a:ext>
                  </a:extLst>
                </a:gridCol>
              </a:tblGrid>
              <a:tr h="73843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93130">
                <a:tc>
                  <a:txBody>
                    <a:bodyPr/>
                    <a:lstStyle/>
                    <a:p>
                      <a:pPr algn="ctr" fontAlgn="ctr"/>
                      <a:r>
                        <a:rPr lang="ru-RU" sz="1400" b="0" i="0" u="none" strike="noStrike">
                          <a:solidFill>
                            <a:srgbClr val="000000"/>
                          </a:solidFill>
                          <a:effectLst/>
                          <a:latin typeface="Times New Roman" panose="02020603050405020304" pitchFamily="18" charset="0"/>
                        </a:rPr>
                        <a:t>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7912" marR="7912" marT="7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3130">
                <a:tc gridSpan="7">
                  <a:txBody>
                    <a:bodyPr/>
                    <a:lstStyle/>
                    <a:p>
                      <a:pPr algn="ctr" fontAlgn="ctr"/>
                      <a:r>
                        <a:rPr lang="ru-RU" sz="1400" b="1" i="0" u="none" strike="noStrike" dirty="0" smtClean="0">
                          <a:solidFill>
                            <a:srgbClr val="000000"/>
                          </a:solidFill>
                          <a:effectLst/>
                          <a:latin typeface="Times New Roman" panose="02020603050405020304" pitchFamily="18" charset="0"/>
                        </a:rPr>
                        <a:t>                                                          06</a:t>
                      </a:r>
                      <a:r>
                        <a:rPr lang="ru-RU" sz="1400" b="1" i="0" u="none" strike="noStrike" dirty="0">
                          <a:solidFill>
                            <a:srgbClr val="000000"/>
                          </a:solidFill>
                          <a:effectLst/>
                          <a:latin typeface="Times New Roman" panose="02020603050405020304" pitchFamily="18" charset="0"/>
                        </a:rPr>
                        <a:t>. Развитие сельского хозяйства</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912" marR="7912" marT="7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482936">
                <a:tc>
                  <a:txBody>
                    <a:bodyPr/>
                    <a:lstStyle/>
                    <a:p>
                      <a:pPr algn="l" fontAlgn="ctr"/>
                      <a:r>
                        <a:rPr lang="ru-RU" sz="1400" b="0" i="0" u="none" strike="noStrike">
                          <a:solidFill>
                            <a:srgbClr val="000000"/>
                          </a:solidFill>
                          <a:effectLst/>
                          <a:latin typeface="Times New Roman" panose="02020603050405020304" pitchFamily="18" charset="0"/>
                        </a:rPr>
                        <a:t>113</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Комплексное развитие сельских территорий</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Ввод в эксплуатацию автомобильных дорог общего пользования с твердым покрытием, ведущих от сети   автомобильных дорог общего пользования к общественно значимым объектам населенных пунктов,  расположенных на сельских территориях, объектам производства и переработки продукции</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Соглашение с ФОИВ</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Километр</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912" marR="7912" marT="7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3203">
                <a:tc>
                  <a:txBody>
                    <a:bodyPr/>
                    <a:lstStyle/>
                    <a:p>
                      <a:pPr algn="l" fontAlgn="ctr"/>
                      <a:r>
                        <a:rPr lang="ru-RU" sz="1400" b="0" i="0" u="none" strike="noStrike">
                          <a:solidFill>
                            <a:srgbClr val="000000"/>
                          </a:solidFill>
                          <a:effectLst/>
                          <a:latin typeface="Times New Roman" panose="02020603050405020304" pitchFamily="18" charset="0"/>
                        </a:rPr>
                        <a:t>114</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реализованных проектов по благоустройству сельских территорий</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Соглашение с ФОИВ</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912" marR="7912" marT="7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6259">
                <a:tc>
                  <a:txBody>
                    <a:bodyPr/>
                    <a:lstStyle/>
                    <a:p>
                      <a:pPr algn="l" fontAlgn="ctr"/>
                      <a:r>
                        <a:rPr lang="ru-RU" sz="1400" b="0" i="0" u="none" strike="noStrike">
                          <a:solidFill>
                            <a:srgbClr val="000000"/>
                          </a:solidFill>
                          <a:effectLst/>
                          <a:latin typeface="Times New Roman" panose="02020603050405020304" pitchFamily="18" charset="0"/>
                        </a:rPr>
                        <a:t>115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Объем ввода (приобретения) жилья</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Соглашение с ФОИВ</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Квадратный метр</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42</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финансирования</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7286">
                <a:tc>
                  <a:txBody>
                    <a:bodyPr/>
                    <a:lstStyle/>
                    <a:p>
                      <a:pPr algn="l" fontAlgn="ctr"/>
                      <a:r>
                        <a:rPr lang="ru-RU" sz="1400" b="0" i="0" u="none" strike="noStrike">
                          <a:solidFill>
                            <a:srgbClr val="000000"/>
                          </a:solidFill>
                          <a:effectLst/>
                          <a:latin typeface="Times New Roman" panose="02020603050405020304" pitchFamily="18" charset="0"/>
                        </a:rPr>
                        <a:t>116</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Обеспечение эпизоотического и ветеринарно-санитарного благополучия</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отловленных животных без владельцев</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отраслевой</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565</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791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912" marR="7912" marT="79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53479">
                <a:tc>
                  <a:txBody>
                    <a:bodyPr/>
                    <a:lstStyle/>
                    <a:p>
                      <a:pPr algn="l" fontAlgn="ctr"/>
                      <a:r>
                        <a:rPr lang="ru-RU" sz="1400" b="0" i="0" u="none" strike="noStrike">
                          <a:solidFill>
                            <a:srgbClr val="000000"/>
                          </a:solidFill>
                          <a:effectLst/>
                          <a:latin typeface="Times New Roman" panose="02020603050405020304" pitchFamily="18" charset="0"/>
                        </a:rPr>
                        <a:t>117</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обустроенных сибиреязвенных скотомогильников</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Штука</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Осуществляются мероприятия по переводу земель лесного фонда на которых расположены </a:t>
                      </a:r>
                      <a:r>
                        <a:rPr lang="ru-RU" sz="1400" b="0" i="0" u="none" strike="noStrike" dirty="0" smtClean="0">
                          <a:solidFill>
                            <a:srgbClr val="000000"/>
                          </a:solidFill>
                          <a:effectLst/>
                          <a:latin typeface="Times New Roman" panose="02020603050405020304" pitchFamily="18" charset="0"/>
                        </a:rPr>
                        <a:t>сибиреязвенные </a:t>
                      </a:r>
                      <a:r>
                        <a:rPr lang="ru-RU" sz="1400" b="0" i="0" u="none" strike="noStrike" dirty="0">
                          <a:solidFill>
                            <a:srgbClr val="000000"/>
                          </a:solidFill>
                          <a:effectLst/>
                          <a:latin typeface="Times New Roman" panose="02020603050405020304" pitchFamily="18" charset="0"/>
                        </a:rPr>
                        <a:t>скотомогильники, в иную категорию с целью их </a:t>
                      </a:r>
                      <a:r>
                        <a:rPr lang="ru-RU" sz="1400" b="0" i="0" u="none" strike="noStrike" dirty="0" smtClean="0">
                          <a:solidFill>
                            <a:srgbClr val="000000"/>
                          </a:solidFill>
                          <a:effectLst/>
                          <a:latin typeface="Times New Roman" panose="02020603050405020304" pitchFamily="18" charset="0"/>
                        </a:rPr>
                        <a:t>обустройства</a:t>
                      </a:r>
                      <a:endParaRPr lang="ru-RU" sz="1400" b="0" i="0" u="none" strike="noStrike" dirty="0">
                        <a:solidFill>
                          <a:srgbClr val="000000"/>
                        </a:solidFill>
                        <a:effectLst/>
                        <a:latin typeface="Times New Roman" panose="02020603050405020304" pitchFamily="18" charset="0"/>
                      </a:endParaRPr>
                    </a:p>
                  </a:txBody>
                  <a:tcPr marL="7912" marR="7912" marT="7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246551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123</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197954978"/>
              </p:ext>
            </p:extLst>
          </p:nvPr>
        </p:nvGraphicFramePr>
        <p:xfrm>
          <a:off x="260685" y="203137"/>
          <a:ext cx="11685893" cy="5483043"/>
        </p:xfrm>
        <a:graphic>
          <a:graphicData uri="http://schemas.openxmlformats.org/drawingml/2006/table">
            <a:tbl>
              <a:tblPr/>
              <a:tblGrid>
                <a:gridCol w="303101">
                  <a:extLst>
                    <a:ext uri="{9D8B030D-6E8A-4147-A177-3AD203B41FA5}">
                      <a16:colId xmlns:a16="http://schemas.microsoft.com/office/drawing/2014/main" val="20000"/>
                    </a:ext>
                  </a:extLst>
                </a:gridCol>
                <a:gridCol w="1686828">
                  <a:extLst>
                    <a:ext uri="{9D8B030D-6E8A-4147-A177-3AD203B41FA5}">
                      <a16:colId xmlns:a16="http://schemas.microsoft.com/office/drawing/2014/main" val="20001"/>
                    </a:ext>
                  </a:extLst>
                </a:gridCol>
                <a:gridCol w="2715773">
                  <a:extLst>
                    <a:ext uri="{9D8B030D-6E8A-4147-A177-3AD203B41FA5}">
                      <a16:colId xmlns:a16="http://schemas.microsoft.com/office/drawing/2014/main" val="20002"/>
                    </a:ext>
                  </a:extLst>
                </a:gridCol>
                <a:gridCol w="1265837">
                  <a:extLst>
                    <a:ext uri="{9D8B030D-6E8A-4147-A177-3AD203B41FA5}">
                      <a16:colId xmlns:a16="http://schemas.microsoft.com/office/drawing/2014/main" val="20003"/>
                    </a:ext>
                  </a:extLst>
                </a:gridCol>
                <a:gridCol w="927322">
                  <a:extLst>
                    <a:ext uri="{9D8B030D-6E8A-4147-A177-3AD203B41FA5}">
                      <a16:colId xmlns:a16="http://schemas.microsoft.com/office/drawing/2014/main" val="20004"/>
                    </a:ext>
                  </a:extLst>
                </a:gridCol>
                <a:gridCol w="975197">
                  <a:extLst>
                    <a:ext uri="{9D8B030D-6E8A-4147-A177-3AD203B41FA5}">
                      <a16:colId xmlns:a16="http://schemas.microsoft.com/office/drawing/2014/main" val="20005"/>
                    </a:ext>
                  </a:extLst>
                </a:gridCol>
                <a:gridCol w="1057561">
                  <a:extLst>
                    <a:ext uri="{9D8B030D-6E8A-4147-A177-3AD203B41FA5}">
                      <a16:colId xmlns:a16="http://schemas.microsoft.com/office/drawing/2014/main" val="20006"/>
                    </a:ext>
                  </a:extLst>
                </a:gridCol>
                <a:gridCol w="2754274">
                  <a:extLst>
                    <a:ext uri="{9D8B030D-6E8A-4147-A177-3AD203B41FA5}">
                      <a16:colId xmlns:a16="http://schemas.microsoft.com/office/drawing/2014/main" val="20007"/>
                    </a:ext>
                  </a:extLst>
                </a:gridCol>
              </a:tblGrid>
              <a:tr h="191158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4721">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9953">
                <a:tc gridSpan="7">
                  <a:txBody>
                    <a:bodyPr/>
                    <a:lstStyle/>
                    <a:p>
                      <a:pPr algn="ctr" fontAlgn="ctr"/>
                      <a:r>
                        <a:rPr lang="ru-RU" sz="1400" b="1" i="0" u="none" strike="noStrike" dirty="0" smtClean="0">
                          <a:solidFill>
                            <a:srgbClr val="000000"/>
                          </a:solidFill>
                          <a:effectLst/>
                          <a:latin typeface="Times New Roman" panose="02020603050405020304" pitchFamily="18" charset="0"/>
                        </a:rPr>
                        <a:t>                                                                06</a:t>
                      </a:r>
                      <a:r>
                        <a:rPr lang="ru-RU" sz="1400" b="1" i="0" u="none" strike="noStrike" dirty="0">
                          <a:solidFill>
                            <a:srgbClr val="000000"/>
                          </a:solidFill>
                          <a:effectLst/>
                          <a:latin typeface="Times New Roman" panose="02020603050405020304" pitchFamily="18" charset="0"/>
                        </a:rPr>
                        <a:t>. Развитие сельского хозяйства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846788">
                <a:tc>
                  <a:txBody>
                    <a:bodyPr/>
                    <a:lstStyle/>
                    <a:p>
                      <a:pPr algn="l" fontAlgn="ctr"/>
                      <a:r>
                        <a:rPr lang="ru-RU" sz="1400" b="0" i="0" u="none" strike="noStrike">
                          <a:solidFill>
                            <a:srgbClr val="000000"/>
                          </a:solidFill>
                          <a:effectLst/>
                          <a:latin typeface="Times New Roman" panose="02020603050405020304" pitchFamily="18" charset="0"/>
                        </a:rPr>
                        <a:t>118</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7. Экспорт продукции агропромышленного комплекса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Объем экспорта продукции АПК</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Указ Президента № 204</a:t>
                      </a:r>
                      <a:br>
                        <a:rPr lang="ru-RU" sz="1400" b="0" i="0" u="none" strike="noStrike" dirty="0">
                          <a:solidFill>
                            <a:srgbClr val="000000"/>
                          </a:solidFill>
                          <a:effectLst/>
                          <a:latin typeface="Times New Roman" panose="02020603050405020304" pitchFamily="18" charset="0"/>
                        </a:rPr>
                      </a:b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долларов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493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493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0806804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Прямоугольник 1"/>
          <p:cNvSpPr>
            <a:spLocks noChangeArrowheads="1"/>
          </p:cNvSpPr>
          <p:nvPr/>
        </p:nvSpPr>
        <p:spPr bwMode="auto">
          <a:xfrm>
            <a:off x="3627128" y="436747"/>
            <a:ext cx="4578350" cy="475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ru-RU" altLang="ru-RU" dirty="0">
                <a:solidFill>
                  <a:prstClr val="black"/>
                </a:solidFill>
              </a:rPr>
              <a:t> </a:t>
            </a:r>
          </a:p>
          <a:p>
            <a:pPr algn="ctr">
              <a:lnSpc>
                <a:spcPct val="115000"/>
              </a:lnSpc>
              <a:defRPr/>
            </a:pPr>
            <a:r>
              <a:rPr lang="ru-RU"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defRPr/>
            </a:pPr>
            <a:r>
              <a:rPr lang="ru-RU"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ru-RU"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Экология и окружающая среда» (07)</a:t>
            </a: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defRPr/>
            </a:pPr>
            <a:r>
              <a:rPr lang="ru-RU"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Цель программы – </a:t>
            </a:r>
            <a:r>
              <a:rPr lang="ru-RU" spc="-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обеспечение конституционного права жителей района на благоприятную окружающую среду</a:t>
            </a: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в 2021 году предусмотрены средства в сумме </a:t>
            </a:r>
            <a:r>
              <a:rPr lang="ru-RU"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62 710,3 </a:t>
            </a: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41 742,1 </a:t>
            </a: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тыс.рублей.</a:t>
            </a:r>
          </a:p>
          <a:p>
            <a:pPr>
              <a:lnSpc>
                <a:spcPct val="115000"/>
              </a:lnSpc>
              <a:defRPr/>
            </a:pP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defRPr/>
            </a:pP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defRPr/>
            </a:pP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6915"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66916"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66917" name="Picture 4" descr="экология&quot; БАРНАУЛ :: Официальный сайт горо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82" y="194965"/>
            <a:ext cx="2978482" cy="182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6" descr="экология картинки, Фотографии и изображения - 123R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390" y="3550616"/>
            <a:ext cx="3125788"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20076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614145356"/>
              </p:ext>
            </p:extLst>
          </p:nvPr>
        </p:nvGraphicFramePr>
        <p:xfrm>
          <a:off x="260685" y="203138"/>
          <a:ext cx="11840271" cy="5877028"/>
        </p:xfrm>
        <a:graphic>
          <a:graphicData uri="http://schemas.openxmlformats.org/drawingml/2006/table">
            <a:tbl>
              <a:tblPr/>
              <a:tblGrid>
                <a:gridCol w="307105">
                  <a:extLst>
                    <a:ext uri="{9D8B030D-6E8A-4147-A177-3AD203B41FA5}">
                      <a16:colId xmlns:a16="http://schemas.microsoft.com/office/drawing/2014/main" val="20000"/>
                    </a:ext>
                  </a:extLst>
                </a:gridCol>
                <a:gridCol w="1709112">
                  <a:extLst>
                    <a:ext uri="{9D8B030D-6E8A-4147-A177-3AD203B41FA5}">
                      <a16:colId xmlns:a16="http://schemas.microsoft.com/office/drawing/2014/main" val="20001"/>
                    </a:ext>
                  </a:extLst>
                </a:gridCol>
                <a:gridCol w="2751650">
                  <a:extLst>
                    <a:ext uri="{9D8B030D-6E8A-4147-A177-3AD203B41FA5}">
                      <a16:colId xmlns:a16="http://schemas.microsoft.com/office/drawing/2014/main" val="20002"/>
                    </a:ext>
                  </a:extLst>
                </a:gridCol>
                <a:gridCol w="1282560">
                  <a:extLst>
                    <a:ext uri="{9D8B030D-6E8A-4147-A177-3AD203B41FA5}">
                      <a16:colId xmlns:a16="http://schemas.microsoft.com/office/drawing/2014/main" val="20003"/>
                    </a:ext>
                  </a:extLst>
                </a:gridCol>
                <a:gridCol w="939572">
                  <a:extLst>
                    <a:ext uri="{9D8B030D-6E8A-4147-A177-3AD203B41FA5}">
                      <a16:colId xmlns:a16="http://schemas.microsoft.com/office/drawing/2014/main" val="20004"/>
                    </a:ext>
                  </a:extLst>
                </a:gridCol>
                <a:gridCol w="988080">
                  <a:extLst>
                    <a:ext uri="{9D8B030D-6E8A-4147-A177-3AD203B41FA5}">
                      <a16:colId xmlns:a16="http://schemas.microsoft.com/office/drawing/2014/main" val="20005"/>
                    </a:ext>
                  </a:extLst>
                </a:gridCol>
                <a:gridCol w="1071532">
                  <a:extLst>
                    <a:ext uri="{9D8B030D-6E8A-4147-A177-3AD203B41FA5}">
                      <a16:colId xmlns:a16="http://schemas.microsoft.com/office/drawing/2014/main" val="20006"/>
                    </a:ext>
                  </a:extLst>
                </a:gridCol>
                <a:gridCol w="2790660">
                  <a:extLst>
                    <a:ext uri="{9D8B030D-6E8A-4147-A177-3AD203B41FA5}">
                      <a16:colId xmlns:a16="http://schemas.microsoft.com/office/drawing/2014/main" val="20007"/>
                    </a:ext>
                  </a:extLst>
                </a:gridCol>
              </a:tblGrid>
              <a:tr h="1445883">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78155">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8155">
                <a:tc gridSpan="7">
                  <a:txBody>
                    <a:bodyPr/>
                    <a:lstStyle/>
                    <a:p>
                      <a:pPr algn="ctr" fontAlgn="ctr"/>
                      <a:r>
                        <a:rPr lang="ru-RU" sz="1400" b="1" i="0" u="none" strike="noStrike" dirty="0" smtClean="0">
                          <a:solidFill>
                            <a:srgbClr val="000000"/>
                          </a:solidFill>
                          <a:effectLst/>
                          <a:latin typeface="Times New Roman" panose="02020603050405020304" pitchFamily="18" charset="0"/>
                        </a:rPr>
                        <a:t>                                                                          07</a:t>
                      </a:r>
                      <a:r>
                        <a:rPr lang="ru-RU" sz="1400" b="1" i="0" u="none" strike="noStrike" dirty="0">
                          <a:solidFill>
                            <a:srgbClr val="000000"/>
                          </a:solidFill>
                          <a:effectLst/>
                          <a:latin typeface="Times New Roman" panose="02020603050405020304" pitchFamily="18" charset="0"/>
                        </a:rPr>
                        <a:t>. Экология и окружающая среда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898734">
                <a:tc>
                  <a:txBody>
                    <a:bodyPr/>
                    <a:lstStyle/>
                    <a:p>
                      <a:pPr algn="l" fontAlgn="ctr"/>
                      <a:r>
                        <a:rPr lang="ru-RU" sz="1400" b="0" i="0" u="none" strike="noStrike">
                          <a:solidFill>
                            <a:srgbClr val="000000"/>
                          </a:solidFill>
                          <a:effectLst/>
                          <a:latin typeface="Times New Roman" panose="02020603050405020304" pitchFamily="18" charset="0"/>
                        </a:rPr>
                        <a:t>119</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Охрана окружающей среды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проведенных исследований состояния окружающей среды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госпрограммы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78754">
                <a:tc>
                  <a:txBody>
                    <a:bodyPr/>
                    <a:lstStyle/>
                    <a:p>
                      <a:pPr algn="l" fontAlgn="ctr"/>
                      <a:r>
                        <a:rPr lang="ru-RU" sz="1400" b="0" i="0" u="none" strike="noStrike">
                          <a:solidFill>
                            <a:srgbClr val="000000"/>
                          </a:solidFill>
                          <a:effectLst/>
                          <a:latin typeface="Times New Roman" panose="02020603050405020304" pitchFamily="18" charset="0"/>
                        </a:rPr>
                        <a:t>120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проведенных экологических мероприятий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Показатель госпрограммы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97347">
                <a:tc>
                  <a:txBody>
                    <a:bodyPr/>
                    <a:lstStyle/>
                    <a:p>
                      <a:pPr algn="l" fontAlgn="ctr"/>
                      <a:r>
                        <a:rPr lang="ru-RU" sz="1400" b="0" i="0" u="none" strike="noStrike">
                          <a:solidFill>
                            <a:srgbClr val="000000"/>
                          </a:solidFill>
                          <a:effectLst/>
                          <a:latin typeface="Times New Roman" panose="02020603050405020304" pitchFamily="18" charset="0"/>
                        </a:rPr>
                        <a:t>121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Развитие водохозяйственного комплекса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гидротехнических сооружений с неудовлетворительным и опасным уровнем безопасности, приведенных в безопасное техническое состояние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Приоритетный показатель (показатель госпрограммы)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Штука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финансирования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539085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126</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814671647"/>
              </p:ext>
            </p:extLst>
          </p:nvPr>
        </p:nvGraphicFramePr>
        <p:xfrm>
          <a:off x="253499" y="105109"/>
          <a:ext cx="11754018" cy="5922712"/>
        </p:xfrm>
        <a:graphic>
          <a:graphicData uri="http://schemas.openxmlformats.org/drawingml/2006/table">
            <a:tbl>
              <a:tblPr/>
              <a:tblGrid>
                <a:gridCol w="304869">
                  <a:extLst>
                    <a:ext uri="{9D8B030D-6E8A-4147-A177-3AD203B41FA5}">
                      <a16:colId xmlns:a16="http://schemas.microsoft.com/office/drawing/2014/main" val="20000"/>
                    </a:ext>
                  </a:extLst>
                </a:gridCol>
                <a:gridCol w="1696661">
                  <a:extLst>
                    <a:ext uri="{9D8B030D-6E8A-4147-A177-3AD203B41FA5}">
                      <a16:colId xmlns:a16="http://schemas.microsoft.com/office/drawing/2014/main" val="20001"/>
                    </a:ext>
                  </a:extLst>
                </a:gridCol>
                <a:gridCol w="2853175">
                  <a:extLst>
                    <a:ext uri="{9D8B030D-6E8A-4147-A177-3AD203B41FA5}">
                      <a16:colId xmlns:a16="http://schemas.microsoft.com/office/drawing/2014/main" val="20002"/>
                    </a:ext>
                  </a:extLst>
                </a:gridCol>
                <a:gridCol w="1356172">
                  <a:extLst>
                    <a:ext uri="{9D8B030D-6E8A-4147-A177-3AD203B41FA5}">
                      <a16:colId xmlns:a16="http://schemas.microsoft.com/office/drawing/2014/main" val="20003"/>
                    </a:ext>
                  </a:extLst>
                </a:gridCol>
                <a:gridCol w="1179133">
                  <a:extLst>
                    <a:ext uri="{9D8B030D-6E8A-4147-A177-3AD203B41FA5}">
                      <a16:colId xmlns:a16="http://schemas.microsoft.com/office/drawing/2014/main" val="20004"/>
                    </a:ext>
                  </a:extLst>
                </a:gridCol>
                <a:gridCol w="1312850">
                  <a:extLst>
                    <a:ext uri="{9D8B030D-6E8A-4147-A177-3AD203B41FA5}">
                      <a16:colId xmlns:a16="http://schemas.microsoft.com/office/drawing/2014/main" val="20005"/>
                    </a:ext>
                  </a:extLst>
                </a:gridCol>
                <a:gridCol w="1373629">
                  <a:extLst>
                    <a:ext uri="{9D8B030D-6E8A-4147-A177-3AD203B41FA5}">
                      <a16:colId xmlns:a16="http://schemas.microsoft.com/office/drawing/2014/main" val="20006"/>
                    </a:ext>
                  </a:extLst>
                </a:gridCol>
                <a:gridCol w="1677529">
                  <a:extLst>
                    <a:ext uri="{9D8B030D-6E8A-4147-A177-3AD203B41FA5}">
                      <a16:colId xmlns:a16="http://schemas.microsoft.com/office/drawing/2014/main" val="20007"/>
                    </a:ext>
                  </a:extLst>
                </a:gridCol>
              </a:tblGrid>
              <a:tr h="911765">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3584">
                <a:tc>
                  <a:txBody>
                    <a:bodyPr/>
                    <a:lstStyle/>
                    <a:p>
                      <a:pPr algn="ctr" fontAlgn="ctr"/>
                      <a:r>
                        <a:rPr lang="ru-RU" sz="1400" b="0" i="0" u="none" strike="noStrike">
                          <a:solidFill>
                            <a:srgbClr val="000000"/>
                          </a:solidFill>
                          <a:effectLst/>
                          <a:latin typeface="Times New Roman" panose="02020603050405020304" pitchFamily="18" charset="0"/>
                        </a:rPr>
                        <a:t>1</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7101" marR="7101" marT="7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584">
                <a:tc gridSpan="7">
                  <a:txBody>
                    <a:bodyPr/>
                    <a:lstStyle/>
                    <a:p>
                      <a:pPr algn="ctr" fontAlgn="ctr"/>
                      <a:r>
                        <a:rPr lang="ru-RU" sz="1400" b="1" i="0" u="none" strike="noStrike" dirty="0" smtClean="0">
                          <a:solidFill>
                            <a:srgbClr val="000000"/>
                          </a:solidFill>
                          <a:effectLst/>
                          <a:latin typeface="Times New Roman" panose="02020603050405020304" pitchFamily="18" charset="0"/>
                        </a:rPr>
                        <a:t>                                                          07. Экология и окружающая среда</a:t>
                      </a:r>
                      <a:endParaRPr lang="ru-RU" sz="1400" b="1" i="0" u="none" strike="noStrike" dirty="0">
                        <a:solidFill>
                          <a:srgbClr val="000000"/>
                        </a:solidFill>
                        <a:effectLst/>
                        <a:latin typeface="Times New Roman" panose="02020603050405020304" pitchFamily="18" charset="0"/>
                      </a:endParaRP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101" marR="7101" marT="7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363886">
                <a:tc>
                  <a:txBody>
                    <a:bodyPr/>
                    <a:lstStyle/>
                    <a:p>
                      <a:pPr algn="l" fontAlgn="ctr"/>
                      <a:r>
                        <a:rPr lang="ru-RU" sz="1400" b="0" i="0" u="none" strike="noStrike">
                          <a:solidFill>
                            <a:srgbClr val="000000"/>
                          </a:solidFill>
                          <a:effectLst/>
                          <a:latin typeface="Times New Roman" panose="02020603050405020304" pitchFamily="18" charset="0"/>
                        </a:rPr>
                        <a:t>122</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Региональная программа в области обращения с отходами, в том числе с твердыми коммунальными отходами</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Ликвидировано объектов накопленного вреда (в том числе наиболее опасных объектов накопленного вреда)</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показатель (национальный проект) (показатель госпрограммы)</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7101" marR="7101" marT="7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63886">
                <a:tc>
                  <a:txBody>
                    <a:bodyPr/>
                    <a:lstStyle/>
                    <a:p>
                      <a:pPr algn="l" fontAlgn="ctr"/>
                      <a:r>
                        <a:rPr lang="ru-RU" sz="1400" b="0" i="0" u="none" strike="noStrike">
                          <a:solidFill>
                            <a:srgbClr val="000000"/>
                          </a:solidFill>
                          <a:effectLst/>
                          <a:latin typeface="Times New Roman" panose="02020603050405020304" pitchFamily="18" charset="0"/>
                        </a:rPr>
                        <a:t>123</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Общая площадь восстановленных, в том числе рекультивированных земель подверженных негативному воздействию накопленного вреда окружающей среде</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показатель</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(Соглашение с ФОИВ, ФП, показатель </a:t>
                      </a:r>
                      <a:r>
                        <a:rPr lang="ru-RU" sz="1400" b="0" i="0" u="none" strike="noStrike" dirty="0" smtClean="0">
                          <a:solidFill>
                            <a:srgbClr val="000000"/>
                          </a:solidFill>
                          <a:effectLst/>
                          <a:latin typeface="Times New Roman" panose="02020603050405020304" pitchFamily="18" charset="0"/>
                        </a:rPr>
                        <a:t>госпрограммы</a:t>
                      </a:r>
                      <a:r>
                        <a:rPr lang="ru-RU" sz="1400" b="0" i="0" u="none" strike="noStrike" dirty="0">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Гектар</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101" marR="7101" marT="7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16007">
                <a:tc>
                  <a:txBody>
                    <a:bodyPr/>
                    <a:lstStyle/>
                    <a:p>
                      <a:pPr algn="l" fontAlgn="ctr"/>
                      <a:r>
                        <a:rPr lang="ru-RU" sz="1400" b="0" i="0" u="none" strike="noStrike">
                          <a:solidFill>
                            <a:srgbClr val="000000"/>
                          </a:solidFill>
                          <a:effectLst/>
                          <a:latin typeface="Times New Roman" panose="02020603050405020304" pitchFamily="18" charset="0"/>
                        </a:rPr>
                        <a:t>124</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Численность населения, качество жизни которого улучшится в связи с ликвидацией выявленных на 1 января 2018 г. несанкционированных свалок в границах городов и наиболее опасных объектов накопленного экологического вреда</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показатель</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(Соглашение с ФОИВ, ФП, показатель </a:t>
                      </a:r>
                      <a:r>
                        <a:rPr lang="ru-RU" sz="1400" b="0" i="0" u="none" strike="noStrike" dirty="0" smtClean="0">
                          <a:solidFill>
                            <a:srgbClr val="000000"/>
                          </a:solidFill>
                          <a:effectLst/>
                          <a:latin typeface="Times New Roman" panose="02020603050405020304" pitchFamily="18" charset="0"/>
                        </a:rPr>
                        <a:t>госпрограммы</a:t>
                      </a:r>
                      <a:r>
                        <a:rPr lang="ru-RU" sz="1400" b="0" i="0" u="none" strike="noStrike" dirty="0">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Тысяча человек</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7101" marR="7101" marT="71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101" marR="7101" marT="71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235938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127</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867976421"/>
              </p:ext>
            </p:extLst>
          </p:nvPr>
        </p:nvGraphicFramePr>
        <p:xfrm>
          <a:off x="188175" y="107685"/>
          <a:ext cx="11817777" cy="5155337"/>
        </p:xfrm>
        <a:graphic>
          <a:graphicData uri="http://schemas.openxmlformats.org/drawingml/2006/table">
            <a:tbl>
              <a:tblPr/>
              <a:tblGrid>
                <a:gridCol w="306524">
                  <a:extLst>
                    <a:ext uri="{9D8B030D-6E8A-4147-A177-3AD203B41FA5}">
                      <a16:colId xmlns:a16="http://schemas.microsoft.com/office/drawing/2014/main" val="20000"/>
                    </a:ext>
                  </a:extLst>
                </a:gridCol>
                <a:gridCol w="1841320">
                  <a:extLst>
                    <a:ext uri="{9D8B030D-6E8A-4147-A177-3AD203B41FA5}">
                      <a16:colId xmlns:a16="http://schemas.microsoft.com/office/drawing/2014/main" val="20001"/>
                    </a:ext>
                  </a:extLst>
                </a:gridCol>
                <a:gridCol w="2277427">
                  <a:extLst>
                    <a:ext uri="{9D8B030D-6E8A-4147-A177-3AD203B41FA5}">
                      <a16:colId xmlns:a16="http://schemas.microsoft.com/office/drawing/2014/main" val="20002"/>
                    </a:ext>
                  </a:extLst>
                </a:gridCol>
                <a:gridCol w="1230055">
                  <a:extLst>
                    <a:ext uri="{9D8B030D-6E8A-4147-A177-3AD203B41FA5}">
                      <a16:colId xmlns:a16="http://schemas.microsoft.com/office/drawing/2014/main" val="20003"/>
                    </a:ext>
                  </a:extLst>
                </a:gridCol>
                <a:gridCol w="889049">
                  <a:extLst>
                    <a:ext uri="{9D8B030D-6E8A-4147-A177-3AD203B41FA5}">
                      <a16:colId xmlns:a16="http://schemas.microsoft.com/office/drawing/2014/main" val="20004"/>
                    </a:ext>
                  </a:extLst>
                </a:gridCol>
                <a:gridCol w="1156982">
                  <a:extLst>
                    <a:ext uri="{9D8B030D-6E8A-4147-A177-3AD203B41FA5}">
                      <a16:colId xmlns:a16="http://schemas.microsoft.com/office/drawing/2014/main" val="20005"/>
                    </a:ext>
                  </a:extLst>
                </a:gridCol>
                <a:gridCol w="1254412">
                  <a:extLst>
                    <a:ext uri="{9D8B030D-6E8A-4147-A177-3AD203B41FA5}">
                      <a16:colId xmlns:a16="http://schemas.microsoft.com/office/drawing/2014/main" val="20006"/>
                    </a:ext>
                  </a:extLst>
                </a:gridCol>
                <a:gridCol w="2862008">
                  <a:extLst>
                    <a:ext uri="{9D8B030D-6E8A-4147-A177-3AD203B41FA5}">
                      <a16:colId xmlns:a16="http://schemas.microsoft.com/office/drawing/2014/main" val="20007"/>
                    </a:ext>
                  </a:extLst>
                </a:gridCol>
              </a:tblGrid>
              <a:tr h="1317959">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9400">
                <a:tc>
                  <a:txBody>
                    <a:bodyPr/>
                    <a:lstStyle/>
                    <a:p>
                      <a:pPr algn="ctr" fontAlgn="ctr"/>
                      <a:r>
                        <a:rPr lang="ru-RU" sz="1400" b="0" i="0" u="none" strike="noStrike">
                          <a:solidFill>
                            <a:srgbClr val="000000"/>
                          </a:solidFill>
                          <a:effectLst/>
                          <a:latin typeface="Times New Roman" panose="02020603050405020304" pitchFamily="18" charset="0"/>
                        </a:rPr>
                        <a:t>1</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243">
                <a:tc gridSpan="7">
                  <a:txBody>
                    <a:bodyPr/>
                    <a:lstStyle/>
                    <a:p>
                      <a:pPr algn="ctr" fontAlgn="ctr"/>
                      <a:r>
                        <a:rPr lang="ru-RU" sz="1400" b="1" i="0" u="none" strike="noStrike" dirty="0" smtClean="0">
                          <a:solidFill>
                            <a:srgbClr val="000000"/>
                          </a:solidFill>
                          <a:effectLst/>
                          <a:latin typeface="Times New Roman" panose="02020603050405020304" pitchFamily="18" charset="0"/>
                        </a:rPr>
                        <a:t>                                                                                07. Экология и окружающая среда</a:t>
                      </a:r>
                      <a:endParaRPr lang="ru-RU" sz="1400" b="1" i="0" u="none" strike="noStrike" dirty="0">
                        <a:solidFill>
                          <a:srgbClr val="000000"/>
                        </a:solidFill>
                        <a:effectLst/>
                        <a:latin typeface="Times New Roman" panose="02020603050405020304" pitchFamily="18" charset="0"/>
                      </a:endParaRP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3289391">
                <a:tc>
                  <a:txBody>
                    <a:bodyPr/>
                    <a:lstStyle/>
                    <a:p>
                      <a:pPr algn="l" fontAlgn="ctr"/>
                      <a:r>
                        <a:rPr lang="ru-RU" sz="1400" b="0" i="0" u="none" strike="noStrike">
                          <a:solidFill>
                            <a:srgbClr val="000000"/>
                          </a:solidFill>
                          <a:effectLst/>
                          <a:latin typeface="Times New Roman" panose="02020603050405020304" pitchFamily="18" charset="0"/>
                        </a:rPr>
                        <a:t>125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Региональная программа в области обращения с отходами, в том числе с твердыми коммунальными отходами</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построенных, реконструированных объектов инженерной инфраструктуры для заводов по термическому обезвреживанию отходов </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госпрограммы</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Работы по контракту приостановлены, т.к. в ходе выполнения работ по контракту была выявлена необходимость в выполнении дополнительных работ, не предусмотренных контрактом. В настоящее время проводятся дополнительные работы, при завершении которых, работы будут продолжены.</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14210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Прямоугольник 1"/>
          <p:cNvSpPr>
            <a:spLocks noChangeArrowheads="1"/>
          </p:cNvSpPr>
          <p:nvPr/>
        </p:nvSpPr>
        <p:spPr bwMode="auto">
          <a:xfrm>
            <a:off x="1197527" y="489642"/>
            <a:ext cx="5491508" cy="543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dirty="0">
                <a:solidFill>
                  <a:srgbClr val="000000"/>
                </a:solidFill>
                <a:latin typeface="Arial" panose="020B0604020202020204" pitchFamily="34" charset="0"/>
              </a:rPr>
              <a:t> </a:t>
            </a:r>
          </a:p>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«Безопасность и обеспечение безопасности жизнедеятельности населения» (08)</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Цель программы – комплексное обеспечение безопасности населения и объектов на территории городского округа Воскресенск Московской области, повышение уровня и результативности профилактики преступлений и правонарушений</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144 685,5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127 104,5 тыс.рублей</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ct val="0"/>
              </a:spcBef>
              <a:buClrTx/>
              <a:buFontTx/>
              <a:buNone/>
            </a:pPr>
            <a:endPar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1011"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71012"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71013" name="Picture 2" descr="Безопас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789" y="1682994"/>
            <a:ext cx="3781721" cy="323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12823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129</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662723029"/>
              </p:ext>
            </p:extLst>
          </p:nvPr>
        </p:nvGraphicFramePr>
        <p:xfrm>
          <a:off x="188175" y="107685"/>
          <a:ext cx="11829653" cy="5444882"/>
        </p:xfrm>
        <a:graphic>
          <a:graphicData uri="http://schemas.openxmlformats.org/drawingml/2006/table">
            <a:tbl>
              <a:tblPr/>
              <a:tblGrid>
                <a:gridCol w="306832">
                  <a:extLst>
                    <a:ext uri="{9D8B030D-6E8A-4147-A177-3AD203B41FA5}">
                      <a16:colId xmlns:a16="http://schemas.microsoft.com/office/drawing/2014/main" val="20000"/>
                    </a:ext>
                  </a:extLst>
                </a:gridCol>
                <a:gridCol w="1843170">
                  <a:extLst>
                    <a:ext uri="{9D8B030D-6E8A-4147-A177-3AD203B41FA5}">
                      <a16:colId xmlns:a16="http://schemas.microsoft.com/office/drawing/2014/main" val="20001"/>
                    </a:ext>
                  </a:extLst>
                </a:gridCol>
                <a:gridCol w="2279716">
                  <a:extLst>
                    <a:ext uri="{9D8B030D-6E8A-4147-A177-3AD203B41FA5}">
                      <a16:colId xmlns:a16="http://schemas.microsoft.com/office/drawing/2014/main" val="20002"/>
                    </a:ext>
                  </a:extLst>
                </a:gridCol>
                <a:gridCol w="1231291">
                  <a:extLst>
                    <a:ext uri="{9D8B030D-6E8A-4147-A177-3AD203B41FA5}">
                      <a16:colId xmlns:a16="http://schemas.microsoft.com/office/drawing/2014/main" val="20003"/>
                    </a:ext>
                  </a:extLst>
                </a:gridCol>
                <a:gridCol w="889942">
                  <a:extLst>
                    <a:ext uri="{9D8B030D-6E8A-4147-A177-3AD203B41FA5}">
                      <a16:colId xmlns:a16="http://schemas.microsoft.com/office/drawing/2014/main" val="20004"/>
                    </a:ext>
                  </a:extLst>
                </a:gridCol>
                <a:gridCol w="1158145">
                  <a:extLst>
                    <a:ext uri="{9D8B030D-6E8A-4147-A177-3AD203B41FA5}">
                      <a16:colId xmlns:a16="http://schemas.microsoft.com/office/drawing/2014/main" val="20005"/>
                    </a:ext>
                  </a:extLst>
                </a:gridCol>
                <a:gridCol w="1255673">
                  <a:extLst>
                    <a:ext uri="{9D8B030D-6E8A-4147-A177-3AD203B41FA5}">
                      <a16:colId xmlns:a16="http://schemas.microsoft.com/office/drawing/2014/main" val="20006"/>
                    </a:ext>
                  </a:extLst>
                </a:gridCol>
                <a:gridCol w="2864884">
                  <a:extLst>
                    <a:ext uri="{9D8B030D-6E8A-4147-A177-3AD203B41FA5}">
                      <a16:colId xmlns:a16="http://schemas.microsoft.com/office/drawing/2014/main" val="20007"/>
                    </a:ext>
                  </a:extLst>
                </a:gridCol>
              </a:tblGrid>
              <a:tr h="139417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8184">
                <a:tc>
                  <a:txBody>
                    <a:bodyPr/>
                    <a:lstStyle/>
                    <a:p>
                      <a:pPr algn="ctr" fontAlgn="ctr"/>
                      <a:r>
                        <a:rPr lang="ru-RU" sz="1400" b="0" i="0" u="none" strike="noStrike">
                          <a:solidFill>
                            <a:srgbClr val="000000"/>
                          </a:solidFill>
                          <a:effectLst/>
                          <a:latin typeface="Times New Roman" panose="02020603050405020304" pitchFamily="18" charset="0"/>
                        </a:rPr>
                        <a:t>1</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1457">
                <a:tc gridSpan="7">
                  <a:txBody>
                    <a:bodyPr/>
                    <a:lstStyle/>
                    <a:p>
                      <a:pPr algn="ctr" fontAlgn="ctr"/>
                      <a:r>
                        <a:rPr lang="ru-RU" sz="1400" b="1" i="0" u="none" strike="noStrike" dirty="0" smtClean="0">
                          <a:solidFill>
                            <a:srgbClr val="000000"/>
                          </a:solidFill>
                          <a:effectLst/>
                          <a:latin typeface="Times New Roman" panose="02020603050405020304" pitchFamily="18" charset="0"/>
                        </a:rPr>
                        <a:t>                                                       08</a:t>
                      </a:r>
                      <a:r>
                        <a:rPr lang="ru-RU" sz="1400" b="1" i="0" u="none" strike="noStrike" dirty="0">
                          <a:solidFill>
                            <a:srgbClr val="000000"/>
                          </a:solidFill>
                          <a:effectLst/>
                          <a:latin typeface="Times New Roman" panose="02020603050405020304" pitchFamily="18" charset="0"/>
                        </a:rPr>
                        <a:t>. Безопасность и обеспечение безопасности жизнедеятельности населения</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1394178">
                <a:tc>
                  <a:txBody>
                    <a:bodyPr/>
                    <a:lstStyle/>
                    <a:p>
                      <a:pPr algn="l" fontAlgn="ctr"/>
                      <a:r>
                        <a:rPr lang="ru-RU" sz="1400" b="0" i="0" u="none" strike="noStrike">
                          <a:solidFill>
                            <a:srgbClr val="000000"/>
                          </a:solidFill>
                          <a:effectLst/>
                          <a:latin typeface="Times New Roman" panose="02020603050405020304" pitchFamily="18" charset="0"/>
                        </a:rPr>
                        <a:t>126</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Профилактика преступлений и иных правонарушений</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Благоустроим кладбища «Доля кладбищ, соответствующих Региональному стандарту»</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целевой, Рейтинг - 45</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77,22</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80,14</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89325">
                <a:tc>
                  <a:txBody>
                    <a:bodyPr/>
                    <a:lstStyle/>
                    <a:p>
                      <a:pPr algn="l" fontAlgn="ctr"/>
                      <a:r>
                        <a:rPr lang="ru-RU" sz="1400" b="0" i="0" u="none" strike="noStrike">
                          <a:solidFill>
                            <a:srgbClr val="000000"/>
                          </a:solidFill>
                          <a:effectLst/>
                          <a:latin typeface="Times New Roman" panose="02020603050405020304" pitchFamily="18" charset="0"/>
                        </a:rPr>
                        <a:t>127</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Снижение общего количества преступлений, совершенных на территории муниципального образования, не менее чем на 5 % ежегодно</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целевой</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единица/процент</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1509</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1434</a:t>
                      </a:r>
                    </a:p>
                  </a:txBody>
                  <a:tcPr marL="2384" marR="2384" marT="23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384" marR="2384" marT="23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1672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3A9A18-93E0-4615-B7AA-B8C8FBB14464}"/>
              </a:ext>
            </a:extLst>
          </p:cNvPr>
          <p:cNvSpPr>
            <a:spLocks noGrp="1"/>
          </p:cNvSpPr>
          <p:nvPr>
            <p:ph type="title"/>
          </p:nvPr>
        </p:nvSpPr>
        <p:spPr>
          <a:xfrm>
            <a:off x="515938" y="195943"/>
            <a:ext cx="4937211" cy="1191987"/>
          </a:xfrm>
        </p:spPr>
        <p:txBody>
          <a:bodyPr rtlCol="0"/>
          <a:lstStyle/>
          <a:p>
            <a:pPr rtl="0"/>
            <a:r>
              <a:rPr lang="ru-RU" sz="1600" dirty="0" smtClean="0">
                <a:solidFill>
                  <a:schemeClr val="accent6">
                    <a:lumMod val="75000"/>
                  </a:schemeClr>
                </a:solidFill>
                <a:effectLst>
                  <a:outerShdw blurRad="38100" dist="38100" dir="2700000" algn="tl">
                    <a:srgbClr val="000000">
                      <a:alpha val="43137"/>
                    </a:srgbClr>
                  </a:outerShdw>
                </a:effectLst>
              </a:rPr>
              <a:t>В зависимости от соотношения доходной и расходной частей бюджета, можно выделить следующие виды бюджетов</a:t>
            </a:r>
            <a:r>
              <a:rPr lang="ru-RU" dirty="0"/>
              <a:t/>
            </a:r>
            <a:br>
              <a:rPr lang="ru-RU" dirty="0"/>
            </a:br>
            <a:endParaRPr lang="ru-RU" dirty="0"/>
          </a:p>
        </p:txBody>
      </p:sp>
      <p:sp>
        <p:nvSpPr>
          <p:cNvPr id="3" name="Объект 2">
            <a:extLst>
              <a:ext uri="{FF2B5EF4-FFF2-40B4-BE49-F238E27FC236}">
                <a16:creationId xmlns:a16="http://schemas.microsoft.com/office/drawing/2014/main" id="{B91B32C0-5E61-447F-9557-57AF415D6FE9}"/>
              </a:ext>
            </a:extLst>
          </p:cNvPr>
          <p:cNvSpPr>
            <a:spLocks noGrp="1"/>
          </p:cNvSpPr>
          <p:nvPr>
            <p:ph idx="1"/>
          </p:nvPr>
        </p:nvSpPr>
        <p:spPr>
          <a:xfrm>
            <a:off x="538960" y="1061358"/>
            <a:ext cx="4433090" cy="5115606"/>
          </a:xfrm>
        </p:spPr>
        <p:txBody>
          <a:bodyPr rtlCol="0"/>
          <a:lstStyle/>
          <a:p>
            <a:pPr marL="0" indent="0" algn="just">
              <a:buNone/>
            </a:pPr>
            <a:endParaRPr lang="ru-RU" altLang="ru-RU" sz="1200" b="1" u="sng" dirty="0" smtClean="0">
              <a:latin typeface="Times New Roman" panose="02020603050405020304" pitchFamily="18" charset="0"/>
              <a:cs typeface="Times New Roman" panose="02020603050405020304" pitchFamily="18" charset="0"/>
            </a:endParaRPr>
          </a:p>
          <a:p>
            <a:pPr marL="0" indent="0" algn="just">
              <a:buNone/>
            </a:pPr>
            <a:r>
              <a:rPr lang="ru-RU" altLang="ru-RU" sz="1200" b="1" u="sng" dirty="0" smtClean="0">
                <a:latin typeface="Times New Roman" panose="02020603050405020304" pitchFamily="18" charset="0"/>
                <a:cs typeface="Times New Roman" panose="02020603050405020304" pitchFamily="18" charset="0"/>
              </a:rPr>
              <a:t>Профицитный бюджет </a:t>
            </a:r>
            <a:r>
              <a:rPr lang="ru-RU" altLang="ru-RU" sz="1200" b="1" dirty="0">
                <a:latin typeface="Times New Roman" panose="02020603050405020304" pitchFamily="18" charset="0"/>
                <a:cs typeface="Times New Roman" panose="02020603050405020304" pitchFamily="18" charset="0"/>
              </a:rPr>
              <a:t>– превышение доходов бюджета над </a:t>
            </a:r>
            <a:r>
              <a:rPr lang="ru-RU" altLang="ru-RU" sz="1200" b="1" dirty="0" smtClean="0">
                <a:latin typeface="Times New Roman" panose="02020603050405020304" pitchFamily="18" charset="0"/>
                <a:cs typeface="Times New Roman" panose="02020603050405020304" pitchFamily="18" charset="0"/>
              </a:rPr>
              <a:t>его расходами (в указанном случае принимается решение как их использовать, например, накапливать резервы, остатки, либо погашать долг)</a:t>
            </a:r>
          </a:p>
          <a:p>
            <a:pPr marL="0" indent="0" algn="just">
              <a:buNone/>
            </a:pPr>
            <a:endParaRPr lang="ru-RU" altLang="ru-RU" sz="1200" b="1" u="sng" dirty="0" smtClean="0">
              <a:latin typeface="Times New Roman" panose="02020603050405020304" pitchFamily="18" charset="0"/>
              <a:cs typeface="Times New Roman" panose="02020603050405020304" pitchFamily="18" charset="0"/>
            </a:endParaRPr>
          </a:p>
          <a:p>
            <a:pPr marL="0" indent="0" algn="just">
              <a:buNone/>
            </a:pPr>
            <a:r>
              <a:rPr lang="ru-RU" altLang="ru-RU" sz="1200" b="1" u="sng" dirty="0" smtClean="0">
                <a:latin typeface="Times New Roman" panose="02020603050405020304" pitchFamily="18" charset="0"/>
                <a:cs typeface="Times New Roman" panose="02020603050405020304" pitchFamily="18" charset="0"/>
              </a:rPr>
              <a:t>Дефицитный бюджет </a:t>
            </a:r>
            <a:r>
              <a:rPr lang="ru-RU" altLang="ru-RU" sz="1200" b="1" dirty="0">
                <a:latin typeface="Times New Roman" panose="02020603050405020304" pitchFamily="18" charset="0"/>
                <a:cs typeface="Times New Roman" panose="02020603050405020304" pitchFamily="18" charset="0"/>
              </a:rPr>
              <a:t>– превышение расходов бюджета </a:t>
            </a:r>
            <a:r>
              <a:rPr lang="ru-RU" altLang="ru-RU" sz="1200" b="1" dirty="0" smtClean="0">
                <a:latin typeface="Times New Roman" panose="02020603050405020304" pitchFamily="18" charset="0"/>
                <a:cs typeface="Times New Roman" panose="02020603050405020304" pitchFamily="18" charset="0"/>
              </a:rPr>
              <a:t>над его доходами (в указанном случае принимается решение об источниках покрытия дефицита, например, использовать имеющиеся накопления, остатки, взять в долг)</a:t>
            </a:r>
          </a:p>
          <a:p>
            <a:pPr marL="0" indent="0">
              <a:buNone/>
            </a:pPr>
            <a:endParaRPr lang="ru-RU" sz="1200" b="1" dirty="0" smtClean="0">
              <a:latin typeface="Times New Roman" pitchFamily="18" charset="0"/>
              <a:cs typeface="Times New Roman" pitchFamily="18" charset="0"/>
            </a:endParaRPr>
          </a:p>
          <a:p>
            <a:pPr marL="0" indent="0" algn="just">
              <a:buNone/>
            </a:pPr>
            <a:r>
              <a:rPr lang="ru-RU" sz="1200" b="1" dirty="0" smtClean="0">
                <a:latin typeface="Times New Roman" pitchFamily="18" charset="0"/>
                <a:cs typeface="Times New Roman" pitchFamily="18" charset="0"/>
              </a:rPr>
              <a:t>Сбалансированность </a:t>
            </a:r>
            <a:r>
              <a:rPr lang="ru-RU" sz="1200" b="1" dirty="0">
                <a:latin typeface="Times New Roman" pitchFamily="18" charset="0"/>
                <a:cs typeface="Times New Roman" pitchFamily="18" charset="0"/>
              </a:rPr>
              <a:t>бюджета по доходам и расходам- основополагающее требование, предъявляемое к органам, составляющим и утверждающим бюджет.</a:t>
            </a:r>
            <a:endParaRPr lang="ru-RU" altLang="ru-RU" sz="1200" b="1" dirty="0" smtClean="0">
              <a:latin typeface="Times New Roman" panose="02020603050405020304" pitchFamily="18" charset="0"/>
              <a:cs typeface="Times New Roman" panose="02020603050405020304" pitchFamily="18" charset="0"/>
            </a:endParaRPr>
          </a:p>
          <a:p>
            <a:pPr marL="0" indent="0" algn="just">
              <a:buNone/>
            </a:pPr>
            <a:endParaRPr lang="ru-RU" altLang="ru-RU" sz="1200" b="1" u="sng" dirty="0" smtClean="0">
              <a:latin typeface="Times New Roman" panose="02020603050405020304" pitchFamily="18" charset="0"/>
              <a:cs typeface="Times New Roman" panose="02020603050405020304" pitchFamily="18" charset="0"/>
            </a:endParaRPr>
          </a:p>
          <a:p>
            <a:pPr marL="0" indent="0" algn="just">
              <a:buNone/>
            </a:pPr>
            <a:r>
              <a:rPr lang="ru-RU" altLang="ru-RU" sz="1200" b="1" u="sng" dirty="0" smtClean="0">
                <a:latin typeface="Times New Roman" panose="02020603050405020304" pitchFamily="18" charset="0"/>
                <a:cs typeface="Times New Roman" panose="02020603050405020304" pitchFamily="18" charset="0"/>
              </a:rPr>
              <a:t>Муниципальный </a:t>
            </a:r>
            <a:r>
              <a:rPr lang="ru-RU" altLang="ru-RU" sz="1200" b="1" u="sng" dirty="0">
                <a:latin typeface="Times New Roman" panose="02020603050405020304" pitchFamily="18" charset="0"/>
                <a:cs typeface="Times New Roman" panose="02020603050405020304" pitchFamily="18" charset="0"/>
              </a:rPr>
              <a:t>долг </a:t>
            </a:r>
            <a:r>
              <a:rPr lang="ru-RU" altLang="ru-RU" sz="1200" b="1" dirty="0">
                <a:latin typeface="Times New Roman" panose="02020603050405020304" pitchFamily="18" charset="0"/>
                <a:cs typeface="Times New Roman" panose="02020603050405020304" pitchFamily="18" charset="0"/>
              </a:rPr>
              <a:t>–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принятые на себя муниципальным образованием;</a:t>
            </a:r>
          </a:p>
          <a:p>
            <a:pPr marL="0" indent="0">
              <a:buNone/>
            </a:pPr>
            <a:endParaRPr lang="ru-RU" altLang="ru-RU" sz="1800" b="1" dirty="0">
              <a:latin typeface="Times New Roman" panose="02020603050405020304" pitchFamily="18" charset="0"/>
              <a:cs typeface="Times New Roman" panose="02020603050405020304" pitchFamily="18" charset="0"/>
            </a:endParaRPr>
          </a:p>
          <a:p>
            <a:pPr marL="0" indent="0" rtl="0">
              <a:buNone/>
            </a:pPr>
            <a:endParaRPr lang="ru-RU" sz="1800" dirty="0"/>
          </a:p>
        </p:txBody>
      </p:sp>
      <p:pic>
        <p:nvPicPr>
          <p:cNvPr id="7" name="Рисунок 6">
            <a:extLst>
              <a:ext uri="{FF2B5EF4-FFF2-40B4-BE49-F238E27FC236}">
                <a16:creationId xmlns:a16="http://schemas.microsoft.com/office/drawing/2014/main" id="{29305ED8-D39E-4A20-A7CB-7EC58B3E32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453149" y="942535"/>
            <a:ext cx="4884848" cy="4909625"/>
          </a:xfr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1157"/>
            <a:ext cx="2010031" cy="1206843"/>
          </a:xfrm>
          <a:prstGeom prst="rect">
            <a:avLst/>
          </a:prstGeom>
        </p:spPr>
      </p:pic>
      <p:sp>
        <p:nvSpPr>
          <p:cNvPr id="4" name="Номер слайда 3"/>
          <p:cNvSpPr>
            <a:spLocks noGrp="1"/>
          </p:cNvSpPr>
          <p:nvPr>
            <p:ph type="sldNum" sz="quarter" idx="12"/>
          </p:nvPr>
        </p:nvSpPr>
        <p:spPr/>
        <p:txBody>
          <a:bodyPr/>
          <a:lstStyle/>
          <a:p>
            <a:pPr rtl="0"/>
            <a:fld id="{9EC71654-96A5-4280-94F3-931C61A9F92C}" type="slidenum">
              <a:rPr lang="ru-RU" noProof="0" smtClean="0"/>
              <a:pPr rtl="0"/>
              <a:t>13</a:t>
            </a:fld>
            <a:endParaRPr lang="ru-RU" noProof="0"/>
          </a:p>
        </p:txBody>
      </p:sp>
    </p:spTree>
    <p:extLst>
      <p:ext uri="{BB962C8B-B14F-4D97-AF65-F5344CB8AC3E}">
        <p14:creationId xmlns:p14="http://schemas.microsoft.com/office/powerpoint/2010/main" val="96173016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111079494"/>
              </p:ext>
            </p:extLst>
          </p:nvPr>
        </p:nvGraphicFramePr>
        <p:xfrm>
          <a:off x="189123" y="105107"/>
          <a:ext cx="11782298" cy="6007443"/>
        </p:xfrm>
        <a:graphic>
          <a:graphicData uri="http://schemas.openxmlformats.org/drawingml/2006/table">
            <a:tbl>
              <a:tblPr/>
              <a:tblGrid>
                <a:gridCol w="305604">
                  <a:extLst>
                    <a:ext uri="{9D8B030D-6E8A-4147-A177-3AD203B41FA5}">
                      <a16:colId xmlns:a16="http://schemas.microsoft.com/office/drawing/2014/main" val="20000"/>
                    </a:ext>
                  </a:extLst>
                </a:gridCol>
                <a:gridCol w="1502515">
                  <a:extLst>
                    <a:ext uri="{9D8B030D-6E8A-4147-A177-3AD203B41FA5}">
                      <a16:colId xmlns:a16="http://schemas.microsoft.com/office/drawing/2014/main" val="20001"/>
                    </a:ext>
                  </a:extLst>
                </a:gridCol>
                <a:gridCol w="3427661">
                  <a:extLst>
                    <a:ext uri="{9D8B030D-6E8A-4147-A177-3AD203B41FA5}">
                      <a16:colId xmlns:a16="http://schemas.microsoft.com/office/drawing/2014/main" val="20002"/>
                    </a:ext>
                  </a:extLst>
                </a:gridCol>
                <a:gridCol w="1024777">
                  <a:extLst>
                    <a:ext uri="{9D8B030D-6E8A-4147-A177-3AD203B41FA5}">
                      <a16:colId xmlns:a16="http://schemas.microsoft.com/office/drawing/2014/main" val="20003"/>
                    </a:ext>
                  </a:extLst>
                </a:gridCol>
                <a:gridCol w="144674">
                  <a:extLst>
                    <a:ext uri="{9D8B030D-6E8A-4147-A177-3AD203B41FA5}">
                      <a16:colId xmlns:a16="http://schemas.microsoft.com/office/drawing/2014/main" val="20004"/>
                    </a:ext>
                  </a:extLst>
                </a:gridCol>
                <a:gridCol w="916271">
                  <a:extLst>
                    <a:ext uri="{9D8B030D-6E8A-4147-A177-3AD203B41FA5}">
                      <a16:colId xmlns:a16="http://schemas.microsoft.com/office/drawing/2014/main" val="20005"/>
                    </a:ext>
                  </a:extLst>
                </a:gridCol>
                <a:gridCol w="1193564">
                  <a:extLst>
                    <a:ext uri="{9D8B030D-6E8A-4147-A177-3AD203B41FA5}">
                      <a16:colId xmlns:a16="http://schemas.microsoft.com/office/drawing/2014/main" val="20006"/>
                    </a:ext>
                  </a:extLst>
                </a:gridCol>
                <a:gridCol w="1314126">
                  <a:extLst>
                    <a:ext uri="{9D8B030D-6E8A-4147-A177-3AD203B41FA5}">
                      <a16:colId xmlns:a16="http://schemas.microsoft.com/office/drawing/2014/main" val="20007"/>
                    </a:ext>
                  </a:extLst>
                </a:gridCol>
                <a:gridCol w="1953106">
                  <a:extLst>
                    <a:ext uri="{9D8B030D-6E8A-4147-A177-3AD203B41FA5}">
                      <a16:colId xmlns:a16="http://schemas.microsoft.com/office/drawing/2014/main" val="20008"/>
                    </a:ext>
                  </a:extLst>
                </a:gridCol>
              </a:tblGrid>
              <a:tr h="718339">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1391">
                <a:tc>
                  <a:txBody>
                    <a:bodyPr/>
                    <a:lstStyle/>
                    <a:p>
                      <a:pPr algn="ctr" fontAlgn="ctr"/>
                      <a:r>
                        <a:rPr lang="ru-RU" sz="1400" b="0" i="0" u="none" strike="noStrike">
                          <a:solidFill>
                            <a:srgbClr val="000000"/>
                          </a:solidFill>
                          <a:effectLst/>
                          <a:latin typeface="Times New Roman" panose="02020603050405020304" pitchFamily="18" charset="0"/>
                        </a:rPr>
                        <a:t>1</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a:solidFill>
                            <a:srgbClr val="000000"/>
                          </a:solidFill>
                          <a:effectLst/>
                          <a:latin typeface="Times New Roman" panose="02020603050405020304" pitchFamily="18" charset="0"/>
                        </a:rPr>
                        <a:t>5</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871" marR="2871" marT="2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1391">
                <a:tc gridSpan="8">
                  <a:txBody>
                    <a:bodyPr/>
                    <a:lstStyle/>
                    <a:p>
                      <a:pPr algn="ctr" fontAlgn="ctr"/>
                      <a:r>
                        <a:rPr lang="ru-RU" sz="1400" b="1" i="0" u="none" strike="noStrike" dirty="0" smtClean="0">
                          <a:solidFill>
                            <a:srgbClr val="000000"/>
                          </a:solidFill>
                          <a:effectLst/>
                          <a:latin typeface="Times New Roman" panose="02020603050405020304" pitchFamily="18" charset="0"/>
                        </a:rPr>
                        <a:t>                                                                      08. Безопасность и обеспечение безопасности жизнедеятельности населения</a:t>
                      </a:r>
                      <a:endParaRPr lang="ru-RU" sz="1400" b="1" i="0" u="none" strike="noStrike" dirty="0">
                        <a:solidFill>
                          <a:srgbClr val="000000"/>
                        </a:solidFill>
                        <a:effectLst/>
                        <a:latin typeface="Times New Roman" panose="02020603050405020304" pitchFamily="18" charset="0"/>
                      </a:endParaRP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871" marR="2871" marT="2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255287">
                <a:tc>
                  <a:txBody>
                    <a:bodyPr/>
                    <a:lstStyle/>
                    <a:p>
                      <a:pPr algn="l" fontAlgn="ctr"/>
                      <a:r>
                        <a:rPr lang="ru-RU" sz="1400" b="0" i="0" u="none" strike="noStrike">
                          <a:solidFill>
                            <a:srgbClr val="000000"/>
                          </a:solidFill>
                          <a:effectLst/>
                          <a:latin typeface="Times New Roman" panose="02020603050405020304" pitchFamily="18" charset="0"/>
                        </a:rPr>
                        <a:t>128</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Профилактика преступлений и иных правонарушений</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Приоритетный, целевой</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r>
                        <a:rPr lang="ru-RU" sz="1400" b="0" i="0" u="none" strike="noStrike" dirty="0" smtClean="0">
                          <a:solidFill>
                            <a:srgbClr val="000000"/>
                          </a:solidFill>
                          <a:effectLst/>
                          <a:latin typeface="Times New Roman" panose="02020603050405020304" pitchFamily="18" charset="0"/>
                        </a:rPr>
                        <a:t>/</a:t>
                      </a:r>
                    </a:p>
                    <a:p>
                      <a:pPr algn="ctr" fontAlgn="ctr"/>
                      <a:r>
                        <a:rPr lang="ru-RU" sz="1400" b="0" i="0" u="none" strike="noStrike" dirty="0" smtClean="0">
                          <a:solidFill>
                            <a:srgbClr val="000000"/>
                          </a:solidFill>
                          <a:effectLst/>
                          <a:latin typeface="Times New Roman" panose="02020603050405020304" pitchFamily="18" charset="0"/>
                        </a:rPr>
                        <a:t>процент</a:t>
                      </a:r>
                      <a:endParaRPr lang="ru-RU" sz="1400" b="0" i="0" u="none" strike="noStrike" dirty="0">
                        <a:solidFill>
                          <a:srgbClr val="000000"/>
                        </a:solidFill>
                        <a:effectLst/>
                        <a:latin typeface="Times New Roman" panose="02020603050405020304" pitchFamily="18" charset="0"/>
                      </a:endParaRP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469</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608</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871" marR="2871" marT="2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6304">
                <a:tc>
                  <a:txBody>
                    <a:bodyPr/>
                    <a:lstStyle/>
                    <a:p>
                      <a:pPr algn="l" fontAlgn="ctr"/>
                      <a:r>
                        <a:rPr lang="ru-RU" sz="1400" b="0" i="0" u="none" strike="noStrike">
                          <a:solidFill>
                            <a:srgbClr val="000000"/>
                          </a:solidFill>
                          <a:effectLst/>
                          <a:latin typeface="Times New Roman" panose="02020603050405020304" pitchFamily="18" charset="0"/>
                        </a:rPr>
                        <a:t>129</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транспортировок умерших в морг с мест обнаружения или происшествия для производства судебно-медицинской экспертизы, произведенных в соответствии с установленными требованиями</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2871" marR="2871" marT="2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76304">
                <a:tc>
                  <a:txBody>
                    <a:bodyPr/>
                    <a:lstStyle/>
                    <a:p>
                      <a:pPr algn="l" fontAlgn="ctr"/>
                      <a:r>
                        <a:rPr lang="ru-RU" sz="1400" b="0" i="0" u="none" strike="noStrike">
                          <a:solidFill>
                            <a:srgbClr val="000000"/>
                          </a:solidFill>
                          <a:effectLst/>
                          <a:latin typeface="Times New Roman" panose="02020603050405020304" pitchFamily="18" charset="0"/>
                        </a:rPr>
                        <a:t>130</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Инвентаризация мест захоронений</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16,6</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Снятие денежных средств. Инвентаризация проведена в рамках выделенного финансирования и заключенного контракта.</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76304">
                <a:tc>
                  <a:txBody>
                    <a:bodyPr/>
                    <a:lstStyle/>
                    <a:p>
                      <a:pPr algn="l" fontAlgn="ctr"/>
                      <a:r>
                        <a:rPr lang="ru-RU" sz="1400" b="0" i="0" u="none" strike="noStrike">
                          <a:solidFill>
                            <a:srgbClr val="000000"/>
                          </a:solidFill>
                          <a:effectLst/>
                          <a:latin typeface="Times New Roman" panose="02020603050405020304" pitchFamily="18" charset="0"/>
                        </a:rPr>
                        <a:t>131</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отремонтированных зданий (помещений), находящихся в собственности муниципальных образований Московской области, в которых располагаются городские (районные) суды</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2871" marR="2871" marT="28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871" marR="2871" marT="28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185694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131</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943936260"/>
              </p:ext>
            </p:extLst>
          </p:nvPr>
        </p:nvGraphicFramePr>
        <p:xfrm>
          <a:off x="158380" y="153236"/>
          <a:ext cx="11776947" cy="6218320"/>
        </p:xfrm>
        <a:graphic>
          <a:graphicData uri="http://schemas.openxmlformats.org/drawingml/2006/table">
            <a:tbl>
              <a:tblPr/>
              <a:tblGrid>
                <a:gridCol w="305465">
                  <a:extLst>
                    <a:ext uri="{9D8B030D-6E8A-4147-A177-3AD203B41FA5}">
                      <a16:colId xmlns:a16="http://schemas.microsoft.com/office/drawing/2014/main" val="20000"/>
                    </a:ext>
                  </a:extLst>
                </a:gridCol>
                <a:gridCol w="1473239">
                  <a:extLst>
                    <a:ext uri="{9D8B030D-6E8A-4147-A177-3AD203B41FA5}">
                      <a16:colId xmlns:a16="http://schemas.microsoft.com/office/drawing/2014/main" val="20001"/>
                    </a:ext>
                  </a:extLst>
                </a:gridCol>
                <a:gridCol w="3862137">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902368">
                  <a:extLst>
                    <a:ext uri="{9D8B030D-6E8A-4147-A177-3AD203B41FA5}">
                      <a16:colId xmlns:a16="http://schemas.microsoft.com/office/drawing/2014/main" val="20004"/>
                    </a:ext>
                  </a:extLst>
                </a:gridCol>
                <a:gridCol w="1239253">
                  <a:extLst>
                    <a:ext uri="{9D8B030D-6E8A-4147-A177-3AD203B41FA5}">
                      <a16:colId xmlns:a16="http://schemas.microsoft.com/office/drawing/2014/main" val="20005"/>
                    </a:ext>
                  </a:extLst>
                </a:gridCol>
                <a:gridCol w="1058779">
                  <a:extLst>
                    <a:ext uri="{9D8B030D-6E8A-4147-A177-3AD203B41FA5}">
                      <a16:colId xmlns:a16="http://schemas.microsoft.com/office/drawing/2014/main" val="20006"/>
                    </a:ext>
                  </a:extLst>
                </a:gridCol>
                <a:gridCol w="1792706">
                  <a:extLst>
                    <a:ext uri="{9D8B030D-6E8A-4147-A177-3AD203B41FA5}">
                      <a16:colId xmlns:a16="http://schemas.microsoft.com/office/drawing/2014/main" val="20007"/>
                    </a:ext>
                  </a:extLst>
                </a:gridCol>
              </a:tblGrid>
              <a:tr h="35677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93310">
                <a:tc>
                  <a:txBody>
                    <a:bodyPr/>
                    <a:lstStyle/>
                    <a:p>
                      <a:pPr algn="ctr" fontAlgn="ctr"/>
                      <a:r>
                        <a:rPr lang="ru-RU" sz="1400" b="0" i="0" u="none" strike="noStrike">
                          <a:solidFill>
                            <a:srgbClr val="000000"/>
                          </a:solidFill>
                          <a:effectLst/>
                          <a:latin typeface="Times New Roman" panose="02020603050405020304" pitchFamily="18" charset="0"/>
                        </a:rPr>
                        <a:t>1</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3860" marR="3860" marT="3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310">
                <a:tc gridSpan="7">
                  <a:txBody>
                    <a:bodyPr/>
                    <a:lstStyle/>
                    <a:p>
                      <a:pPr algn="ctr" fontAlgn="ctr"/>
                      <a:r>
                        <a:rPr lang="ru-RU" sz="1400" b="1" i="0" u="none" strike="noStrike" dirty="0" smtClean="0">
                          <a:solidFill>
                            <a:srgbClr val="000000"/>
                          </a:solidFill>
                          <a:effectLst/>
                          <a:latin typeface="Times New Roman" panose="02020603050405020304" pitchFamily="18" charset="0"/>
                        </a:rPr>
                        <a:t>                                         08. Безопасность и обеспечение безопасности жизнедеятельности населения</a:t>
                      </a:r>
                      <a:endParaRPr lang="ru-RU" sz="1400" b="1" i="0" u="none" strike="noStrike" dirty="0">
                        <a:solidFill>
                          <a:srgbClr val="000000"/>
                        </a:solidFill>
                        <a:effectLst/>
                        <a:latin typeface="Times New Roman" panose="02020603050405020304" pitchFamily="18" charset="0"/>
                      </a:endParaRP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860" marR="3860" marT="3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92796">
                <a:tc>
                  <a:txBody>
                    <a:bodyPr/>
                    <a:lstStyle/>
                    <a:p>
                      <a:pPr algn="l" fontAlgn="ctr"/>
                      <a:r>
                        <a:rPr lang="ru-RU" sz="1400" b="0" i="0" u="none" strike="noStrike">
                          <a:solidFill>
                            <a:srgbClr val="000000"/>
                          </a:solidFill>
                          <a:effectLst/>
                          <a:latin typeface="Times New Roman" panose="02020603050405020304" pitchFamily="18" charset="0"/>
                        </a:rPr>
                        <a:t>132</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Профилактика преступлений и иных правонарушений</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отремонтированных) зданий (помещений), находящихся в собственности муниципальных образований Московской области, в которых располагаются подразделения Военного комиссариата Московской области</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860" marR="3860" marT="3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6479">
                <a:tc>
                  <a:txBody>
                    <a:bodyPr/>
                    <a:lstStyle/>
                    <a:p>
                      <a:pPr algn="l" fontAlgn="ctr"/>
                      <a:r>
                        <a:rPr lang="ru-RU" sz="1400" b="0" i="0" u="none" strike="noStrike">
                          <a:solidFill>
                            <a:srgbClr val="000000"/>
                          </a:solidFill>
                          <a:effectLst/>
                          <a:latin typeface="Times New Roman" panose="02020603050405020304" pitchFamily="18" charset="0"/>
                        </a:rPr>
                        <a:t>133</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отремонтированных зданий (помещений), находящихся в собственности муниципальных образований Московской области, в целях размещения подразделений Главного следственного управления Следственного комитета Российской Федерации по Московской области</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860" marR="3860" marT="3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3945">
                <a:tc>
                  <a:txBody>
                    <a:bodyPr/>
                    <a:lstStyle/>
                    <a:p>
                      <a:pPr algn="l" fontAlgn="ctr"/>
                      <a:r>
                        <a:rPr lang="ru-RU" sz="1400" b="0" i="0" u="none" strike="noStrike">
                          <a:solidFill>
                            <a:srgbClr val="000000"/>
                          </a:solidFill>
                          <a:effectLst/>
                          <a:latin typeface="Times New Roman" panose="02020603050405020304" pitchFamily="18" charset="0"/>
                        </a:rPr>
                        <a:t>134</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отремонтированных зданий (помещений) территориальных органов МВД</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860" marR="3860" marT="3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9926">
                <a:tc>
                  <a:txBody>
                    <a:bodyPr/>
                    <a:lstStyle/>
                    <a:p>
                      <a:pPr algn="l" fontAlgn="ctr"/>
                      <a:r>
                        <a:rPr lang="ru-RU" sz="1400" b="0" i="0" u="none" strike="noStrike">
                          <a:solidFill>
                            <a:srgbClr val="000000"/>
                          </a:solidFill>
                          <a:effectLst/>
                          <a:latin typeface="Times New Roman" panose="02020603050405020304" pitchFamily="18" charset="0"/>
                        </a:rPr>
                        <a:t>135</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отремонтированных зданий (помещений) территориальных органов УФСБ</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Выполненный ремонт не соответствует требованиям контракта</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8434">
                <a:tc>
                  <a:txBody>
                    <a:bodyPr/>
                    <a:lstStyle/>
                    <a:p>
                      <a:pPr algn="l" fontAlgn="ctr"/>
                      <a:r>
                        <a:rPr lang="ru-RU" sz="1400" b="0" i="0" u="none" strike="noStrike">
                          <a:solidFill>
                            <a:srgbClr val="000000"/>
                          </a:solidFill>
                          <a:effectLst/>
                          <a:latin typeface="Times New Roman" panose="02020603050405020304" pitchFamily="18" charset="0"/>
                        </a:rPr>
                        <a:t>136</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снесенных объектов самовольного строительства, право на снос которых в судебном порядке предоставлено администрациям муниципальных образований Московской области, являющимися взыскателями по исполнительным производствам</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860" marR="3860" marT="38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860" marR="3860" marT="3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417983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132</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834928503"/>
              </p:ext>
            </p:extLst>
          </p:nvPr>
        </p:nvGraphicFramePr>
        <p:xfrm>
          <a:off x="178211" y="97804"/>
          <a:ext cx="11733051" cy="6446405"/>
        </p:xfrm>
        <a:graphic>
          <a:graphicData uri="http://schemas.openxmlformats.org/drawingml/2006/table">
            <a:tbl>
              <a:tblPr/>
              <a:tblGrid>
                <a:gridCol w="304325">
                  <a:extLst>
                    <a:ext uri="{9D8B030D-6E8A-4147-A177-3AD203B41FA5}">
                      <a16:colId xmlns:a16="http://schemas.microsoft.com/office/drawing/2014/main" val="20000"/>
                    </a:ext>
                  </a:extLst>
                </a:gridCol>
                <a:gridCol w="1693634">
                  <a:extLst>
                    <a:ext uri="{9D8B030D-6E8A-4147-A177-3AD203B41FA5}">
                      <a16:colId xmlns:a16="http://schemas.microsoft.com/office/drawing/2014/main" val="20001"/>
                    </a:ext>
                  </a:extLst>
                </a:gridCol>
                <a:gridCol w="2371767">
                  <a:extLst>
                    <a:ext uri="{9D8B030D-6E8A-4147-A177-3AD203B41FA5}">
                      <a16:colId xmlns:a16="http://schemas.microsoft.com/office/drawing/2014/main" val="20002"/>
                    </a:ext>
                  </a:extLst>
                </a:gridCol>
                <a:gridCol w="938463">
                  <a:extLst>
                    <a:ext uri="{9D8B030D-6E8A-4147-A177-3AD203B41FA5}">
                      <a16:colId xmlns:a16="http://schemas.microsoft.com/office/drawing/2014/main" val="20003"/>
                    </a:ext>
                  </a:extLst>
                </a:gridCol>
                <a:gridCol w="1155032">
                  <a:extLst>
                    <a:ext uri="{9D8B030D-6E8A-4147-A177-3AD203B41FA5}">
                      <a16:colId xmlns:a16="http://schemas.microsoft.com/office/drawing/2014/main" val="20004"/>
                    </a:ext>
                  </a:extLst>
                </a:gridCol>
                <a:gridCol w="1106905">
                  <a:extLst>
                    <a:ext uri="{9D8B030D-6E8A-4147-A177-3AD203B41FA5}">
                      <a16:colId xmlns:a16="http://schemas.microsoft.com/office/drawing/2014/main" val="20005"/>
                    </a:ext>
                  </a:extLst>
                </a:gridCol>
                <a:gridCol w="1311442">
                  <a:extLst>
                    <a:ext uri="{9D8B030D-6E8A-4147-A177-3AD203B41FA5}">
                      <a16:colId xmlns:a16="http://schemas.microsoft.com/office/drawing/2014/main" val="20006"/>
                    </a:ext>
                  </a:extLst>
                </a:gridCol>
                <a:gridCol w="2851483">
                  <a:extLst>
                    <a:ext uri="{9D8B030D-6E8A-4147-A177-3AD203B41FA5}">
                      <a16:colId xmlns:a16="http://schemas.microsoft.com/office/drawing/2014/main" val="20007"/>
                    </a:ext>
                  </a:extLst>
                </a:gridCol>
              </a:tblGrid>
              <a:tr h="624255">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63104">
                <a:tc>
                  <a:txBody>
                    <a:bodyPr/>
                    <a:lstStyle/>
                    <a:p>
                      <a:pPr algn="ctr" fontAlgn="ctr"/>
                      <a:r>
                        <a:rPr lang="ru-RU" sz="1400" b="0" i="0" u="none" strike="noStrike">
                          <a:solidFill>
                            <a:srgbClr val="000000"/>
                          </a:solidFill>
                          <a:effectLst/>
                          <a:latin typeface="Times New Roman" panose="02020603050405020304" pitchFamily="18" charset="0"/>
                        </a:rPr>
                        <a:t>1</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515" marR="6515" marT="6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3104">
                <a:tc gridSpan="7">
                  <a:txBody>
                    <a:bodyPr/>
                    <a:lstStyle/>
                    <a:p>
                      <a:pPr algn="ctr" fontAlgn="ctr"/>
                      <a:r>
                        <a:rPr lang="ru-RU" sz="1400" b="1" i="0" u="none" strike="noStrike" dirty="0" smtClean="0">
                          <a:solidFill>
                            <a:srgbClr val="000000"/>
                          </a:solidFill>
                          <a:effectLst/>
                          <a:latin typeface="Times New Roman" panose="02020603050405020304" pitchFamily="18" charset="0"/>
                        </a:rPr>
                        <a:t>                                                          08. Безопасность и обеспечение безопасности жизнедеятельности населения</a:t>
                      </a:r>
                      <a:endParaRPr lang="ru-RU" sz="1400" b="1" i="0" u="none" strike="noStrike" dirty="0">
                        <a:solidFill>
                          <a:srgbClr val="000000"/>
                        </a:solidFill>
                        <a:effectLst/>
                        <a:latin typeface="Times New Roman" panose="02020603050405020304" pitchFamily="18" charset="0"/>
                      </a:endParaRP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515" marR="6515" marT="6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63278">
                <a:tc>
                  <a:txBody>
                    <a:bodyPr/>
                    <a:lstStyle/>
                    <a:p>
                      <a:pPr algn="l" fontAlgn="ctr"/>
                      <a:r>
                        <a:rPr lang="ru-RU" sz="1400" b="0" i="0" u="none" strike="noStrike">
                          <a:solidFill>
                            <a:srgbClr val="000000"/>
                          </a:solidFill>
                          <a:effectLst/>
                          <a:latin typeface="Times New Roman" panose="02020603050405020304" pitchFamily="18" charset="0"/>
                        </a:rPr>
                        <a:t>137</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Профилактика преступлений и иных правонарушений</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Рост числа лиц, состоящих на диспансерном наблюдении с диагнозом «Употребление наркотиков с вредными последствиями»</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104</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164,2</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515" marR="6515" marT="6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5857">
                <a:tc>
                  <a:txBody>
                    <a:bodyPr/>
                    <a:lstStyle/>
                    <a:p>
                      <a:pPr algn="l" fontAlgn="ctr"/>
                      <a:r>
                        <a:rPr lang="ru-RU" sz="1400" b="0" i="0" u="none" strike="noStrike">
                          <a:solidFill>
                            <a:srgbClr val="000000"/>
                          </a:solidFill>
                          <a:effectLst/>
                          <a:latin typeface="Times New Roman" panose="02020603050405020304" pitchFamily="18" charset="0"/>
                        </a:rPr>
                        <a:t>138</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Снижение доли несовершеннолетних в общем числе лиц, совершивших преступления</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99,8</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101,5</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В 2021 показатель повысился за счет прироста зарегистрированных преступлений, совершенных несовершеннолетними за 11 месяцев 2021г. -51 человек, из них за счет иногородних несовершеннолетних (8 человек), совершивших преступление на территории г.о. Воскресенск</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38797">
                <a:tc>
                  <a:txBody>
                    <a:bodyPr/>
                    <a:lstStyle/>
                    <a:p>
                      <a:pPr algn="l" fontAlgn="ctr"/>
                      <a:r>
                        <a:rPr lang="ru-RU" sz="1400" b="0" i="0" u="none" strike="noStrike">
                          <a:solidFill>
                            <a:srgbClr val="000000"/>
                          </a:solidFill>
                          <a:effectLst/>
                          <a:latin typeface="Times New Roman" panose="02020603050405020304" pitchFamily="18" charset="0"/>
                        </a:rPr>
                        <a:t>139</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Снижение уровня вовлеченности населения в незаконный оборот наркотиков на 100 тыс. населения</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человек на 100 тыс. населения</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85,5 случаев на 100 тыс. человек населения округа</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34,36</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515" marR="6515" marT="6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53191">
                <a:tc>
                  <a:txBody>
                    <a:bodyPr/>
                    <a:lstStyle/>
                    <a:p>
                      <a:pPr algn="l" fontAlgn="ctr"/>
                      <a:r>
                        <a:rPr lang="ru-RU" sz="1400" b="0" i="0" u="none" strike="noStrike">
                          <a:solidFill>
                            <a:srgbClr val="000000"/>
                          </a:solidFill>
                          <a:effectLst/>
                          <a:latin typeface="Times New Roman" panose="02020603050405020304" pitchFamily="18" charset="0"/>
                        </a:rPr>
                        <a:t>140</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Снижение уровня криминогенности наркомании на 100 тыс. человек</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человек на 100 тыс. населения</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57,0 случаев на 100 тыс. человек населения округа</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28,53</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515" marR="6515" marT="65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0377101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133</a:t>
            </a:fld>
            <a:endParaRPr lang="en-US" noProof="0" dirty="0"/>
          </a:p>
        </p:txBody>
      </p:sp>
      <p:graphicFrame>
        <p:nvGraphicFramePr>
          <p:cNvPr id="5" name="Таблица 4"/>
          <p:cNvGraphicFramePr>
            <a:graphicFrameLocks noGrp="1"/>
          </p:cNvGraphicFramePr>
          <p:nvPr>
            <p:extLst>
              <p:ext uri="{D42A27DB-BD31-4B8C-83A1-F6EECF244321}">
                <p14:modId xmlns:p14="http://schemas.microsoft.com/office/powerpoint/2010/main" val="463410565"/>
              </p:ext>
            </p:extLst>
          </p:nvPr>
        </p:nvGraphicFramePr>
        <p:xfrm>
          <a:off x="211842" y="110916"/>
          <a:ext cx="11687390" cy="6203094"/>
        </p:xfrm>
        <a:graphic>
          <a:graphicData uri="http://schemas.openxmlformats.org/drawingml/2006/table">
            <a:tbl>
              <a:tblPr/>
              <a:tblGrid>
                <a:gridCol w="303142">
                  <a:extLst>
                    <a:ext uri="{9D8B030D-6E8A-4147-A177-3AD203B41FA5}">
                      <a16:colId xmlns:a16="http://schemas.microsoft.com/office/drawing/2014/main" val="20000"/>
                    </a:ext>
                  </a:extLst>
                </a:gridCol>
                <a:gridCol w="1687045">
                  <a:extLst>
                    <a:ext uri="{9D8B030D-6E8A-4147-A177-3AD203B41FA5}">
                      <a16:colId xmlns:a16="http://schemas.microsoft.com/office/drawing/2014/main" val="20001"/>
                    </a:ext>
                  </a:extLst>
                </a:gridCol>
                <a:gridCol w="2718887">
                  <a:extLst>
                    <a:ext uri="{9D8B030D-6E8A-4147-A177-3AD203B41FA5}">
                      <a16:colId xmlns:a16="http://schemas.microsoft.com/office/drawing/2014/main" val="20002"/>
                    </a:ext>
                  </a:extLst>
                </a:gridCol>
                <a:gridCol w="2502568">
                  <a:extLst>
                    <a:ext uri="{9D8B030D-6E8A-4147-A177-3AD203B41FA5}">
                      <a16:colId xmlns:a16="http://schemas.microsoft.com/office/drawing/2014/main" val="20003"/>
                    </a:ext>
                  </a:extLst>
                </a:gridCol>
                <a:gridCol w="878305">
                  <a:extLst>
                    <a:ext uri="{9D8B030D-6E8A-4147-A177-3AD203B41FA5}">
                      <a16:colId xmlns:a16="http://schemas.microsoft.com/office/drawing/2014/main" val="20004"/>
                    </a:ext>
                  </a:extLst>
                </a:gridCol>
                <a:gridCol w="1167064">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287379">
                  <a:extLst>
                    <a:ext uri="{9D8B030D-6E8A-4147-A177-3AD203B41FA5}">
                      <a16:colId xmlns:a16="http://schemas.microsoft.com/office/drawing/2014/main" val="20007"/>
                    </a:ext>
                  </a:extLst>
                </a:gridCol>
              </a:tblGrid>
              <a:tr h="236317">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Наименование муниципальной программы/ подпрограммы</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61572">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609" marR="2609" marT="2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603">
                <a:tc gridSpan="7">
                  <a:txBody>
                    <a:bodyPr/>
                    <a:lstStyle/>
                    <a:p>
                      <a:pPr algn="ctr" fontAlgn="ctr"/>
                      <a:r>
                        <a:rPr lang="ru-RU" sz="1400" b="1" i="0" u="none" strike="noStrike" dirty="0" smtClean="0">
                          <a:solidFill>
                            <a:srgbClr val="000000"/>
                          </a:solidFill>
                          <a:effectLst/>
                          <a:latin typeface="Times New Roman" panose="02020603050405020304" pitchFamily="18" charset="0"/>
                        </a:rPr>
                        <a:t>                                                    08. Безопасность и обеспечение безопасности жизнедеятельности населения</a:t>
                      </a:r>
                      <a:endParaRPr lang="ru-RU" sz="1400" b="1" i="0" u="none" strike="noStrike" dirty="0">
                        <a:solidFill>
                          <a:srgbClr val="000000"/>
                        </a:solidFill>
                        <a:effectLst/>
                        <a:latin typeface="Times New Roman" panose="02020603050405020304" pitchFamily="18" charset="0"/>
                      </a:endParaRP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609" marR="2609" marT="2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15349">
                <a:tc>
                  <a:txBody>
                    <a:bodyPr/>
                    <a:lstStyle/>
                    <a:p>
                      <a:pPr algn="l" fontAlgn="ctr"/>
                      <a:r>
                        <a:rPr lang="ru-RU" sz="1400" b="0" i="0" u="none" strike="noStrike">
                          <a:solidFill>
                            <a:srgbClr val="000000"/>
                          </a:solidFill>
                          <a:effectLst/>
                          <a:latin typeface="Times New Roman" panose="02020603050405020304" pitchFamily="18" charset="0"/>
                        </a:rPr>
                        <a:t>141</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Профилактика преступлений и иных правонарушений</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Увеличение доли от числа граждан, принимающих участие в деятельности народных дружин</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110</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141</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2609" marR="2609" marT="2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864">
                <a:tc>
                  <a:txBody>
                    <a:bodyPr/>
                    <a:lstStyle/>
                    <a:p>
                      <a:pPr algn="l" fontAlgn="ctr"/>
                      <a:r>
                        <a:rPr lang="ru-RU" sz="1400" b="0" i="0" u="none" strike="noStrike" dirty="0">
                          <a:solidFill>
                            <a:srgbClr val="000000"/>
                          </a:solidFill>
                          <a:effectLst/>
                          <a:latin typeface="Times New Roman" panose="02020603050405020304" pitchFamily="18" charset="0"/>
                        </a:rPr>
                        <a:t>142</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Увеличение доли социально значимых объектов (учреждений), оборудованных в целях антитеррористической защищенности средствами безопасности</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85</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93</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2609" marR="2609" marT="2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8288">
                <a:tc>
                  <a:txBody>
                    <a:bodyPr/>
                    <a:lstStyle/>
                    <a:p>
                      <a:pPr algn="l" fontAlgn="ctr"/>
                      <a:r>
                        <a:rPr lang="ru-RU" sz="1400" b="0" i="0" u="none" strike="noStrike">
                          <a:solidFill>
                            <a:srgbClr val="000000"/>
                          </a:solidFill>
                          <a:effectLst/>
                          <a:latin typeface="Times New Roman" panose="02020603050405020304" pitchFamily="18" charset="0"/>
                        </a:rPr>
                        <a:t>143</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Прирост уровня безопасности людей на водных объектах, расположенных на территории  Московской области</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Приоритетный показатель Указ Президента </a:t>
                      </a:r>
                      <a:r>
                        <a:rPr lang="ru-RU" sz="1400" b="0" i="0" u="none" strike="noStrike" dirty="0" smtClean="0">
                          <a:solidFill>
                            <a:srgbClr val="000000"/>
                          </a:solidFill>
                          <a:effectLst/>
                          <a:latin typeface="Times New Roman" panose="02020603050405020304" pitchFamily="18" charset="0"/>
                        </a:rPr>
                        <a:t>Российской </a:t>
                      </a:r>
                      <a:r>
                        <a:rPr lang="ru-RU" sz="1400" b="0" i="0" u="none" strike="noStrike" dirty="0">
                          <a:solidFill>
                            <a:srgbClr val="000000"/>
                          </a:solidFill>
                          <a:effectLst/>
                          <a:latin typeface="Times New Roman" panose="02020603050405020304" pitchFamily="18" charset="0"/>
                        </a:rPr>
                        <a:t>Федерации от 11.01.2018 № 12 «Об утверждении Основ государственной политики Российской Федерации в области защиты населения и территорий от чрезвычайных </a:t>
                      </a:r>
                      <a:r>
                        <a:rPr lang="ru-RU" sz="1400" b="0" i="0" u="none" strike="noStrike" dirty="0" smtClean="0">
                          <a:solidFill>
                            <a:srgbClr val="000000"/>
                          </a:solidFill>
                          <a:effectLst/>
                          <a:latin typeface="Times New Roman" panose="02020603050405020304" pitchFamily="18" charset="0"/>
                        </a:rPr>
                        <a:t>ситуаций </a:t>
                      </a:r>
                      <a:r>
                        <a:rPr lang="ru-RU" sz="1400" b="0" i="0" u="none" strike="noStrike" dirty="0">
                          <a:solidFill>
                            <a:srgbClr val="000000"/>
                          </a:solidFill>
                          <a:effectLst/>
                          <a:latin typeface="Times New Roman" panose="02020603050405020304" pitchFamily="18" charset="0"/>
                        </a:rPr>
                        <a:t>на период до 2030 года»</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18</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27,75</a:t>
                      </a:r>
                    </a:p>
                  </a:txBody>
                  <a:tcPr marL="2609" marR="2609" marT="26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609" marR="2609" marT="26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943560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134</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266084925"/>
              </p:ext>
            </p:extLst>
          </p:nvPr>
        </p:nvGraphicFramePr>
        <p:xfrm>
          <a:off x="312200" y="105790"/>
          <a:ext cx="11564115" cy="6581296"/>
        </p:xfrm>
        <a:graphic>
          <a:graphicData uri="http://schemas.openxmlformats.org/drawingml/2006/table">
            <a:tbl>
              <a:tblPr/>
              <a:tblGrid>
                <a:gridCol w="299942">
                  <a:extLst>
                    <a:ext uri="{9D8B030D-6E8A-4147-A177-3AD203B41FA5}">
                      <a16:colId xmlns:a16="http://schemas.microsoft.com/office/drawing/2014/main" val="20000"/>
                    </a:ext>
                  </a:extLst>
                </a:gridCol>
                <a:gridCol w="1271087">
                  <a:extLst>
                    <a:ext uri="{9D8B030D-6E8A-4147-A177-3AD203B41FA5}">
                      <a16:colId xmlns:a16="http://schemas.microsoft.com/office/drawing/2014/main" val="20001"/>
                    </a:ext>
                  </a:extLst>
                </a:gridCol>
                <a:gridCol w="1884540">
                  <a:extLst>
                    <a:ext uri="{9D8B030D-6E8A-4147-A177-3AD203B41FA5}">
                      <a16:colId xmlns:a16="http://schemas.microsoft.com/office/drawing/2014/main" val="20002"/>
                    </a:ext>
                  </a:extLst>
                </a:gridCol>
                <a:gridCol w="3242631">
                  <a:extLst>
                    <a:ext uri="{9D8B030D-6E8A-4147-A177-3AD203B41FA5}">
                      <a16:colId xmlns:a16="http://schemas.microsoft.com/office/drawing/2014/main" val="20003"/>
                    </a:ext>
                  </a:extLst>
                </a:gridCol>
                <a:gridCol w="76200">
                  <a:extLst>
                    <a:ext uri="{9D8B030D-6E8A-4147-A177-3AD203B41FA5}">
                      <a16:colId xmlns:a16="http://schemas.microsoft.com/office/drawing/2014/main" val="20004"/>
                    </a:ext>
                  </a:extLst>
                </a:gridCol>
                <a:gridCol w="849086">
                  <a:extLst>
                    <a:ext uri="{9D8B030D-6E8A-4147-A177-3AD203B41FA5}">
                      <a16:colId xmlns:a16="http://schemas.microsoft.com/office/drawing/2014/main" val="20005"/>
                    </a:ext>
                  </a:extLst>
                </a:gridCol>
                <a:gridCol w="1099457">
                  <a:extLst>
                    <a:ext uri="{9D8B030D-6E8A-4147-A177-3AD203B41FA5}">
                      <a16:colId xmlns:a16="http://schemas.microsoft.com/office/drawing/2014/main" val="20006"/>
                    </a:ext>
                  </a:extLst>
                </a:gridCol>
                <a:gridCol w="1056308">
                  <a:extLst>
                    <a:ext uri="{9D8B030D-6E8A-4147-A177-3AD203B41FA5}">
                      <a16:colId xmlns:a16="http://schemas.microsoft.com/office/drawing/2014/main" val="20007"/>
                    </a:ext>
                  </a:extLst>
                </a:gridCol>
                <a:gridCol w="1784864">
                  <a:extLst>
                    <a:ext uri="{9D8B030D-6E8A-4147-A177-3AD203B41FA5}">
                      <a16:colId xmlns:a16="http://schemas.microsoft.com/office/drawing/2014/main" val="20008"/>
                    </a:ext>
                  </a:extLst>
                </a:gridCol>
              </a:tblGrid>
              <a:tr h="816285">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400" b="1" i="0" u="none" strike="noStrike" dirty="0">
                        <a:solidFill>
                          <a:srgbClr val="000000"/>
                        </a:solidFill>
                        <a:effectLst/>
                        <a:latin typeface="Times New Roman" panose="02020603050405020304" pitchFamily="18" charset="0"/>
                      </a:endParaRP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6682">
                <a:tc>
                  <a:txBody>
                    <a:bodyPr/>
                    <a:lstStyle/>
                    <a:p>
                      <a:pPr algn="ctr" fontAlgn="ctr"/>
                      <a:r>
                        <a:rPr lang="ru-RU" sz="1400" b="0" i="0" u="none" strike="noStrike">
                          <a:solidFill>
                            <a:srgbClr val="000000"/>
                          </a:solidFill>
                          <a:effectLst/>
                          <a:latin typeface="Times New Roman" panose="02020603050405020304" pitchFamily="18" charset="0"/>
                        </a:rPr>
                        <a:t>1</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400" b="0" i="0" u="none" strike="noStrike">
                          <a:solidFill>
                            <a:srgbClr val="000000"/>
                          </a:solidFill>
                          <a:effectLst/>
                          <a:latin typeface="Times New Roman" panose="02020603050405020304" pitchFamily="18" charset="0"/>
                        </a:rPr>
                        <a:t>5</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3655" marR="3655" marT="3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6682">
                <a:tc gridSpan="8">
                  <a:txBody>
                    <a:bodyPr/>
                    <a:lstStyle/>
                    <a:p>
                      <a:pPr algn="ctr" fontAlgn="ctr"/>
                      <a:r>
                        <a:rPr lang="ru-RU" sz="1400" b="1" i="0" u="none" strike="noStrike" dirty="0" smtClean="0">
                          <a:solidFill>
                            <a:srgbClr val="000000"/>
                          </a:solidFill>
                          <a:effectLst/>
                          <a:latin typeface="Times New Roman" panose="02020603050405020304" pitchFamily="18" charset="0"/>
                        </a:rPr>
                        <a:t>                                                                            08</a:t>
                      </a:r>
                      <a:r>
                        <a:rPr lang="ru-RU" sz="1400" b="1" i="0" u="none" strike="noStrike" dirty="0">
                          <a:solidFill>
                            <a:srgbClr val="000000"/>
                          </a:solidFill>
                          <a:effectLst/>
                          <a:latin typeface="Times New Roman" panose="02020603050405020304" pitchFamily="18" charset="0"/>
                        </a:rPr>
                        <a:t>. Безопасность и обеспечение безопасности жизнедеятельности населения</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655" marR="3655" marT="365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238693">
                <a:tc rowSpan="2">
                  <a:txBody>
                    <a:bodyPr/>
                    <a:lstStyle/>
                    <a:p>
                      <a:pPr algn="l" fontAlgn="ctr"/>
                      <a:r>
                        <a:rPr lang="ru-RU" sz="1400" b="0" i="0" u="none" strike="noStrike">
                          <a:solidFill>
                            <a:srgbClr val="000000"/>
                          </a:solidFill>
                          <a:effectLst/>
                          <a:latin typeface="Times New Roman" panose="02020603050405020304" pitchFamily="18" charset="0"/>
                        </a:rPr>
                        <a:t>144</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Сокращение среднего времени совместного реагирования нескольких экстренных оперативных служб на обращения населения по единому номеру «112» на территории муниципального образования</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1400" b="0" i="0" u="none" strike="noStrike" dirty="0">
                          <a:solidFill>
                            <a:srgbClr val="000000"/>
                          </a:solidFill>
                          <a:effectLst/>
                          <a:latin typeface="Times New Roman" panose="02020603050405020304" pitchFamily="18" charset="0"/>
                        </a:rPr>
                        <a:t>Приоритетный показатель, Указ Президента </a:t>
                      </a:r>
                      <a:r>
                        <a:rPr lang="ru-RU" sz="1400" b="0" i="0" u="none" strike="noStrike" dirty="0" smtClean="0">
                          <a:solidFill>
                            <a:srgbClr val="000000"/>
                          </a:solidFill>
                          <a:effectLst/>
                          <a:latin typeface="Times New Roman" panose="02020603050405020304" pitchFamily="18" charset="0"/>
                        </a:rPr>
                        <a:t>Российской </a:t>
                      </a:r>
                      <a:r>
                        <a:rPr lang="ru-RU" sz="1400" b="0" i="0" u="none" strike="noStrike" dirty="0">
                          <a:solidFill>
                            <a:srgbClr val="000000"/>
                          </a:solidFill>
                          <a:effectLst/>
                          <a:latin typeface="Times New Roman" panose="02020603050405020304" pitchFamily="18" charset="0"/>
                        </a:rPr>
                        <a:t>Федерации от 13.11.2012 № 1522 «О создании комплексной системы экстренного оповещения населения об угрозе возникновения или о возникновении чрезвычайных </a:t>
                      </a:r>
                      <a:r>
                        <a:rPr lang="ru-RU" sz="1400" b="0" i="0" u="none" strike="noStrike" dirty="0" smtClean="0">
                          <a:solidFill>
                            <a:srgbClr val="000000"/>
                          </a:solidFill>
                          <a:effectLst/>
                          <a:latin typeface="Times New Roman" panose="02020603050405020304" pitchFamily="18" charset="0"/>
                        </a:rPr>
                        <a:t>ситуаций</a:t>
                      </a:r>
                      <a:r>
                        <a:rPr lang="ru-RU" sz="1400" b="0" i="0" u="none" strike="noStrike" dirty="0">
                          <a:solidFill>
                            <a:srgbClr val="000000"/>
                          </a:solidFill>
                          <a:effectLst/>
                          <a:latin typeface="Times New Roman" panose="02020603050405020304" pitchFamily="18" charset="0"/>
                        </a:rPr>
                        <a:t>»; от 28.12.2010 № 1632 «О совершенствовании системы обеспечения вызова экстренных оперативных служб на территории </a:t>
                      </a:r>
                      <a:r>
                        <a:rPr lang="ru-RU" sz="1400" b="0" i="0" u="none" strike="noStrike" dirty="0" smtClean="0">
                          <a:solidFill>
                            <a:srgbClr val="000000"/>
                          </a:solidFill>
                          <a:effectLst/>
                          <a:latin typeface="Times New Roman" panose="02020603050405020304" pitchFamily="18" charset="0"/>
                        </a:rPr>
                        <a:t>Российской </a:t>
                      </a:r>
                      <a:r>
                        <a:rPr lang="ru-RU" sz="1400" b="0" i="0" u="none" strike="noStrike" dirty="0">
                          <a:solidFill>
                            <a:srgbClr val="000000"/>
                          </a:solidFill>
                          <a:effectLst/>
                          <a:latin typeface="Times New Roman" panose="02020603050405020304" pitchFamily="18" charset="0"/>
                        </a:rPr>
                        <a:t>Федерации»</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80</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80</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5221">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2021  Степень готовности муниципального образования Московской области к действиям по предназначению при возникновении чрезвычайных ситуациях (происшествиях) природного и техногенного характера.</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ru-RU" sz="1400" b="0" i="0" u="none" strike="noStrike" dirty="0">
                          <a:solidFill>
                            <a:srgbClr val="000000"/>
                          </a:solidFill>
                          <a:effectLst/>
                          <a:latin typeface="Times New Roman" panose="02020603050405020304" pitchFamily="18" charset="0"/>
                        </a:rPr>
                        <a:t>Приоритетный показатель, Указ Президента </a:t>
                      </a:r>
                      <a:r>
                        <a:rPr lang="ru-RU" sz="1400" b="0" i="0" u="none" strike="noStrike" dirty="0" smtClean="0">
                          <a:solidFill>
                            <a:srgbClr val="000000"/>
                          </a:solidFill>
                          <a:effectLst/>
                          <a:latin typeface="Times New Roman" panose="02020603050405020304" pitchFamily="18" charset="0"/>
                        </a:rPr>
                        <a:t>Российской </a:t>
                      </a:r>
                      <a:r>
                        <a:rPr lang="ru-RU" sz="1400" b="0" i="0" u="none" strike="noStrike" dirty="0">
                          <a:solidFill>
                            <a:srgbClr val="000000"/>
                          </a:solidFill>
                          <a:effectLst/>
                          <a:latin typeface="Times New Roman" panose="02020603050405020304" pitchFamily="18" charset="0"/>
                        </a:rPr>
                        <a:t>Федерации от 11.01.2018 № 12 «Об утверждении Основ государственной политики Российской Федерации в области защиты населения и территорий от чрезвычайных </a:t>
                      </a:r>
                      <a:r>
                        <a:rPr lang="ru-RU" sz="1400" b="0" i="0" u="none" strike="noStrike" dirty="0" smtClean="0">
                          <a:solidFill>
                            <a:srgbClr val="000000"/>
                          </a:solidFill>
                          <a:effectLst/>
                          <a:latin typeface="Times New Roman" panose="02020603050405020304" pitchFamily="18" charset="0"/>
                        </a:rPr>
                        <a:t>ситуаций </a:t>
                      </a:r>
                      <a:r>
                        <a:rPr lang="ru-RU" sz="1400" b="0" i="0" u="none" strike="noStrike" dirty="0">
                          <a:solidFill>
                            <a:srgbClr val="000000"/>
                          </a:solidFill>
                          <a:effectLst/>
                          <a:latin typeface="Times New Roman" panose="02020603050405020304" pitchFamily="18" charset="0"/>
                        </a:rPr>
                        <a:t>на период до 2030 года»; от 16.10.2019 №501 «О Стратегии в области развития гражданской обороны, защиты </a:t>
                      </a:r>
                      <a:r>
                        <a:rPr lang="ru-RU" sz="1400" b="0" i="0" u="none" strike="noStrike" dirty="0" smtClean="0">
                          <a:solidFill>
                            <a:srgbClr val="000000"/>
                          </a:solidFill>
                          <a:effectLst/>
                          <a:latin typeface="Times New Roman" panose="02020603050405020304" pitchFamily="18" charset="0"/>
                        </a:rPr>
                        <a:t>населения </a:t>
                      </a:r>
                      <a:r>
                        <a:rPr lang="ru-RU" sz="1400" b="0" i="0" u="none" strike="noStrike" dirty="0">
                          <a:solidFill>
                            <a:srgbClr val="000000"/>
                          </a:solidFill>
                          <a:effectLst/>
                          <a:latin typeface="Times New Roman" panose="02020603050405020304" pitchFamily="18" charset="0"/>
                        </a:rPr>
                        <a:t>и территорий от чрезвычайных ситуаций, </a:t>
                      </a:r>
                      <a:r>
                        <a:rPr lang="ru-RU" sz="1400" b="0" i="0" u="none" strike="noStrike" dirty="0" smtClean="0">
                          <a:solidFill>
                            <a:srgbClr val="000000"/>
                          </a:solidFill>
                          <a:effectLst/>
                          <a:latin typeface="Times New Roman" panose="02020603050405020304" pitchFamily="18" charset="0"/>
                        </a:rPr>
                        <a:t>обеспечения </a:t>
                      </a:r>
                      <a:r>
                        <a:rPr lang="ru-RU" sz="1400" b="0" i="0" u="none" strike="noStrike" dirty="0">
                          <a:solidFill>
                            <a:srgbClr val="000000"/>
                          </a:solidFill>
                          <a:effectLst/>
                          <a:latin typeface="Times New Roman" panose="02020603050405020304" pitchFamily="18" charset="0"/>
                        </a:rPr>
                        <a:t>пожарной безопасности и безопасности </a:t>
                      </a:r>
                      <a:r>
                        <a:rPr lang="ru-RU" sz="1400" b="0" i="0" u="none" strike="noStrike" dirty="0" smtClean="0">
                          <a:solidFill>
                            <a:srgbClr val="000000"/>
                          </a:solidFill>
                          <a:effectLst/>
                          <a:latin typeface="Times New Roman" panose="02020603050405020304" pitchFamily="18" charset="0"/>
                        </a:rPr>
                        <a:t>людей </a:t>
                      </a:r>
                      <a:r>
                        <a:rPr lang="ru-RU" sz="1400" b="0" i="0" u="none" strike="noStrike" dirty="0">
                          <a:solidFill>
                            <a:srgbClr val="000000"/>
                          </a:solidFill>
                          <a:effectLst/>
                          <a:latin typeface="Times New Roman" panose="02020603050405020304" pitchFamily="18" charset="0"/>
                        </a:rPr>
                        <a:t>на водных объектах на период до 2030 года»</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ru-RU"/>
                    </a:p>
                  </a:txBody>
                  <a:tcPr/>
                </a:tc>
                <a:tc rowSpan="2">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a:solidFill>
                            <a:srgbClr val="000000"/>
                          </a:solidFill>
                          <a:effectLst/>
                          <a:latin typeface="Times New Roman" panose="02020603050405020304" pitchFamily="18" charset="0"/>
                        </a:rPr>
                        <a:t>12,5</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7,7</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2E2E2E"/>
                          </a:solidFill>
                          <a:effectLst/>
                          <a:latin typeface="Times New Roman" panose="02020603050405020304" pitchFamily="18" charset="0"/>
                        </a:rPr>
                        <a:t>Показатель не достигнут в следствии того, что осуществлены не все мероприятия, необходимые для достижения данного показателя из-за недостаточности финансирования.</a:t>
                      </a: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54335">
                <a:tc>
                  <a:txBody>
                    <a:bodyPr/>
                    <a:lstStyle/>
                    <a:p>
                      <a:pPr algn="l" fontAlgn="ctr"/>
                      <a:r>
                        <a:rPr lang="ru-RU" sz="1400" b="0" i="0" u="none" strike="noStrike" dirty="0">
                          <a:solidFill>
                            <a:srgbClr val="000000"/>
                          </a:solidFill>
                          <a:effectLst/>
                          <a:latin typeface="Times New Roman" panose="02020603050405020304" pitchFamily="18" charset="0"/>
                        </a:rPr>
                        <a:t>145</a:t>
                      </a: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3655" marR="3655" marT="365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ctr"/>
                      <a:endParaRPr lang="ru-RU" sz="1400" b="0" i="0" u="none" strike="noStrike" dirty="0">
                        <a:solidFill>
                          <a:srgbClr val="2E2E2E"/>
                        </a:solidFill>
                        <a:effectLst/>
                        <a:latin typeface="Times New Roman" panose="02020603050405020304" pitchFamily="18" charset="0"/>
                      </a:endParaRPr>
                    </a:p>
                  </a:txBody>
                  <a:tcPr marL="3655" marR="3655" marT="36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971490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043657229"/>
              </p:ext>
            </p:extLst>
          </p:nvPr>
        </p:nvGraphicFramePr>
        <p:xfrm>
          <a:off x="303834" y="91027"/>
          <a:ext cx="11730121" cy="5987850"/>
        </p:xfrm>
        <a:graphic>
          <a:graphicData uri="http://schemas.openxmlformats.org/drawingml/2006/table">
            <a:tbl>
              <a:tblPr/>
              <a:tblGrid>
                <a:gridCol w="304250">
                  <a:extLst>
                    <a:ext uri="{9D8B030D-6E8A-4147-A177-3AD203B41FA5}">
                      <a16:colId xmlns:a16="http://schemas.microsoft.com/office/drawing/2014/main" val="20000"/>
                    </a:ext>
                  </a:extLst>
                </a:gridCol>
                <a:gridCol w="148036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731912">
                  <a:extLst>
                    <a:ext uri="{9D8B030D-6E8A-4147-A177-3AD203B41FA5}">
                      <a16:colId xmlns:a16="http://schemas.microsoft.com/office/drawing/2014/main" val="20003"/>
                    </a:ext>
                  </a:extLst>
                </a:gridCol>
                <a:gridCol w="970844">
                  <a:extLst>
                    <a:ext uri="{9D8B030D-6E8A-4147-A177-3AD203B41FA5}">
                      <a16:colId xmlns:a16="http://schemas.microsoft.com/office/drawing/2014/main" val="20004"/>
                    </a:ext>
                  </a:extLst>
                </a:gridCol>
                <a:gridCol w="1253067">
                  <a:extLst>
                    <a:ext uri="{9D8B030D-6E8A-4147-A177-3AD203B41FA5}">
                      <a16:colId xmlns:a16="http://schemas.microsoft.com/office/drawing/2014/main" val="20005"/>
                    </a:ext>
                  </a:extLst>
                </a:gridCol>
                <a:gridCol w="1106311">
                  <a:extLst>
                    <a:ext uri="{9D8B030D-6E8A-4147-A177-3AD203B41FA5}">
                      <a16:colId xmlns:a16="http://schemas.microsoft.com/office/drawing/2014/main" val="20006"/>
                    </a:ext>
                  </a:extLst>
                </a:gridCol>
                <a:gridCol w="1749777">
                  <a:extLst>
                    <a:ext uri="{9D8B030D-6E8A-4147-A177-3AD203B41FA5}">
                      <a16:colId xmlns:a16="http://schemas.microsoft.com/office/drawing/2014/main" val="20007"/>
                    </a:ext>
                  </a:extLst>
                </a:gridCol>
              </a:tblGrid>
              <a:tr h="261510">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68287">
                <a:tc>
                  <a:txBody>
                    <a:bodyPr/>
                    <a:lstStyle/>
                    <a:p>
                      <a:pPr algn="ctr" fontAlgn="ctr"/>
                      <a:r>
                        <a:rPr lang="ru-RU" sz="1400" b="0" i="0" u="none" strike="noStrike">
                          <a:solidFill>
                            <a:srgbClr val="000000"/>
                          </a:solidFill>
                          <a:effectLst/>
                          <a:latin typeface="Times New Roman" panose="02020603050405020304" pitchFamily="18" charset="0"/>
                        </a:rPr>
                        <a:t>1</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2754" marR="2754" marT="2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8287">
                <a:tc gridSpan="7">
                  <a:txBody>
                    <a:bodyPr/>
                    <a:lstStyle/>
                    <a:p>
                      <a:pPr algn="ctr" fontAlgn="ctr"/>
                      <a:r>
                        <a:rPr lang="ru-RU" sz="1400" b="1" i="0" u="none" strike="noStrike" dirty="0" smtClean="0">
                          <a:solidFill>
                            <a:srgbClr val="000000"/>
                          </a:solidFill>
                          <a:effectLst/>
                          <a:latin typeface="Times New Roman" panose="02020603050405020304" pitchFamily="18" charset="0"/>
                        </a:rPr>
                        <a:t>                                                              08</a:t>
                      </a:r>
                      <a:r>
                        <a:rPr lang="ru-RU" sz="1400" b="1" i="0" u="none" strike="noStrike" dirty="0">
                          <a:solidFill>
                            <a:srgbClr val="000000"/>
                          </a:solidFill>
                          <a:effectLst/>
                          <a:latin typeface="Times New Roman" panose="02020603050405020304" pitchFamily="18" charset="0"/>
                        </a:rPr>
                        <a:t>. Безопасность и обеспечение безопасности жизнедеятельности населения</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754" marR="2754" marT="2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064921">
                <a:tc>
                  <a:txBody>
                    <a:bodyPr/>
                    <a:lstStyle/>
                    <a:p>
                      <a:pPr algn="l" fontAlgn="ctr"/>
                      <a:r>
                        <a:rPr lang="ru-RU" sz="1400" b="0" i="0" u="none" strike="noStrike">
                          <a:solidFill>
                            <a:srgbClr val="000000"/>
                          </a:solidFill>
                          <a:effectLst/>
                          <a:latin typeface="Times New Roman" panose="02020603050405020304" pitchFamily="18" charset="0"/>
                        </a:rPr>
                        <a:t>146</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Развитие и совершенствование систем оповещения и информирования населения муниципального образования  Московской области</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показатель, Указ Президента </a:t>
                      </a:r>
                      <a:r>
                        <a:rPr lang="ru-RU" sz="1400" b="0" i="0" u="none" strike="noStrike" dirty="0" smtClean="0">
                          <a:solidFill>
                            <a:srgbClr val="000000"/>
                          </a:solidFill>
                          <a:effectLst/>
                          <a:latin typeface="Times New Roman" panose="02020603050405020304" pitchFamily="18" charset="0"/>
                        </a:rPr>
                        <a:t>Российской </a:t>
                      </a:r>
                      <a:r>
                        <a:rPr lang="ru-RU" sz="1400" b="0" i="0" u="none" strike="noStrike" dirty="0">
                          <a:solidFill>
                            <a:srgbClr val="000000"/>
                          </a:solidFill>
                          <a:effectLst/>
                          <a:latin typeface="Times New Roman" panose="02020603050405020304" pitchFamily="18" charset="0"/>
                        </a:rPr>
                        <a:t>Федерации от 13.11.2012 № 1522 «О создании комплексной </a:t>
                      </a:r>
                      <a:r>
                        <a:rPr lang="ru-RU" sz="1400" b="0" i="0" u="none" strike="noStrike" dirty="0" smtClean="0">
                          <a:solidFill>
                            <a:srgbClr val="000000"/>
                          </a:solidFill>
                          <a:effectLst/>
                          <a:latin typeface="Times New Roman" panose="02020603050405020304" pitchFamily="18" charset="0"/>
                        </a:rPr>
                        <a:t>системы </a:t>
                      </a:r>
                      <a:r>
                        <a:rPr lang="ru-RU" sz="1400" b="0" i="0" u="none" strike="noStrike" dirty="0">
                          <a:solidFill>
                            <a:srgbClr val="000000"/>
                          </a:solidFill>
                          <a:effectLst/>
                          <a:latin typeface="Times New Roman" panose="02020603050405020304" pitchFamily="18" charset="0"/>
                        </a:rPr>
                        <a:t>экстренного оповещения </a:t>
                      </a:r>
                      <a:r>
                        <a:rPr lang="ru-RU" sz="1400" b="0" i="0" u="none" strike="noStrike" dirty="0" smtClean="0">
                          <a:solidFill>
                            <a:srgbClr val="000000"/>
                          </a:solidFill>
                          <a:effectLst/>
                          <a:latin typeface="Times New Roman" panose="02020603050405020304" pitchFamily="18" charset="0"/>
                        </a:rPr>
                        <a:t>населения </a:t>
                      </a:r>
                      <a:r>
                        <a:rPr lang="ru-RU" sz="1400" b="0" i="0" u="none" strike="noStrike" dirty="0">
                          <a:solidFill>
                            <a:srgbClr val="000000"/>
                          </a:solidFill>
                          <a:effectLst/>
                          <a:latin typeface="Times New Roman" panose="02020603050405020304" pitchFamily="18" charset="0"/>
                        </a:rPr>
                        <a:t>об угрозе возникновения или о возникновении чрезвычайных </a:t>
                      </a:r>
                      <a:r>
                        <a:rPr lang="ru-RU" sz="1400" b="0" i="0" u="none" strike="noStrike" dirty="0" smtClean="0">
                          <a:solidFill>
                            <a:srgbClr val="000000"/>
                          </a:solidFill>
                          <a:effectLst/>
                          <a:latin typeface="Times New Roman" panose="02020603050405020304" pitchFamily="18" charset="0"/>
                        </a:rPr>
                        <a:t>ситуаций</a:t>
                      </a:r>
                      <a:r>
                        <a:rPr lang="ru-RU" sz="1400" b="0" i="0" u="none" strike="noStrike" dirty="0">
                          <a:solidFill>
                            <a:srgbClr val="000000"/>
                          </a:solidFill>
                          <a:effectLst/>
                          <a:latin typeface="Times New Roman" panose="02020603050405020304" pitchFamily="18" charset="0"/>
                        </a:rPr>
                        <a:t>»; от 20.12.2016 № 696 «Об утверждении основ </a:t>
                      </a:r>
                      <a:r>
                        <a:rPr lang="ru-RU" sz="1400" b="0" i="0" u="none" strike="noStrike" dirty="0" smtClean="0">
                          <a:solidFill>
                            <a:srgbClr val="000000"/>
                          </a:solidFill>
                          <a:effectLst/>
                          <a:latin typeface="Times New Roman" panose="02020603050405020304" pitchFamily="18" charset="0"/>
                        </a:rPr>
                        <a:t>государственной </a:t>
                      </a:r>
                      <a:r>
                        <a:rPr lang="ru-RU" sz="1400" b="0" i="0" u="none" strike="noStrike" dirty="0">
                          <a:solidFill>
                            <a:srgbClr val="000000"/>
                          </a:solidFill>
                          <a:effectLst/>
                          <a:latin typeface="Times New Roman" panose="02020603050405020304" pitchFamily="18" charset="0"/>
                        </a:rPr>
                        <a:t>политики Российской Феде-рации в области гражданской </a:t>
                      </a:r>
                      <a:r>
                        <a:rPr lang="ru-RU" sz="1400" b="0" i="0" u="none" strike="noStrike" dirty="0" smtClean="0">
                          <a:solidFill>
                            <a:srgbClr val="000000"/>
                          </a:solidFill>
                          <a:effectLst/>
                          <a:latin typeface="Times New Roman" panose="02020603050405020304" pitchFamily="18" charset="0"/>
                        </a:rPr>
                        <a:t>обороны </a:t>
                      </a:r>
                      <a:r>
                        <a:rPr lang="ru-RU" sz="1400" b="0" i="0" u="none" strike="noStrike" dirty="0">
                          <a:solidFill>
                            <a:srgbClr val="000000"/>
                          </a:solidFill>
                          <a:effectLst/>
                          <a:latin typeface="Times New Roman" panose="02020603050405020304" pitchFamily="18" charset="0"/>
                        </a:rPr>
                        <a:t>на период до 2030 года»</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98</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754" marR="2754" marT="275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16307">
                <a:tc>
                  <a:txBody>
                    <a:bodyPr/>
                    <a:lstStyle/>
                    <a:p>
                      <a:pPr algn="l" fontAlgn="ctr"/>
                      <a:r>
                        <a:rPr lang="ru-RU" sz="1400" b="0" i="0" u="none" strike="noStrike">
                          <a:solidFill>
                            <a:srgbClr val="000000"/>
                          </a:solidFill>
                          <a:effectLst/>
                          <a:latin typeface="Times New Roman" panose="02020603050405020304" pitchFamily="18" charset="0"/>
                        </a:rPr>
                        <a:t>147</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Обеспечение пожарной безопасности на территории муниципального образования Московской области</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Повышение степени пожарной защищенности городского округа, по отношению к базовому периоду 2019 года</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показатель Указ Президента Рос-сийской Федерации от 01.01.2018 № 2 «Об утверждении Основ государственной политики Российской Федерации в области пожарной безопас-ности на период до 2030 года»</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17</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0,17</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не достигнут в следствии того, что в 2021 году произошло увеличение числа погибших и пострадавших на пожарах.</a:t>
                      </a:r>
                    </a:p>
                  </a:txBody>
                  <a:tcPr marL="2754" marR="2754" marT="275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58114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136</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745287390"/>
              </p:ext>
            </p:extLst>
          </p:nvPr>
        </p:nvGraphicFramePr>
        <p:xfrm>
          <a:off x="259734" y="92891"/>
          <a:ext cx="11740355" cy="6445589"/>
        </p:xfrm>
        <a:graphic>
          <a:graphicData uri="http://schemas.openxmlformats.org/drawingml/2006/table">
            <a:tbl>
              <a:tblPr/>
              <a:tblGrid>
                <a:gridCol w="304515">
                  <a:extLst>
                    <a:ext uri="{9D8B030D-6E8A-4147-A177-3AD203B41FA5}">
                      <a16:colId xmlns:a16="http://schemas.microsoft.com/office/drawing/2014/main" val="20000"/>
                    </a:ext>
                  </a:extLst>
                </a:gridCol>
                <a:gridCol w="1694688">
                  <a:extLst>
                    <a:ext uri="{9D8B030D-6E8A-4147-A177-3AD203B41FA5}">
                      <a16:colId xmlns:a16="http://schemas.microsoft.com/office/drawing/2014/main" val="20001"/>
                    </a:ext>
                  </a:extLst>
                </a:gridCol>
                <a:gridCol w="1692174">
                  <a:extLst>
                    <a:ext uri="{9D8B030D-6E8A-4147-A177-3AD203B41FA5}">
                      <a16:colId xmlns:a16="http://schemas.microsoft.com/office/drawing/2014/main" val="20002"/>
                    </a:ext>
                  </a:extLst>
                </a:gridCol>
                <a:gridCol w="2220175">
                  <a:extLst>
                    <a:ext uri="{9D8B030D-6E8A-4147-A177-3AD203B41FA5}">
                      <a16:colId xmlns:a16="http://schemas.microsoft.com/office/drawing/2014/main" val="20003"/>
                    </a:ext>
                  </a:extLst>
                </a:gridCol>
                <a:gridCol w="906847">
                  <a:extLst>
                    <a:ext uri="{9D8B030D-6E8A-4147-A177-3AD203B41FA5}">
                      <a16:colId xmlns:a16="http://schemas.microsoft.com/office/drawing/2014/main" val="20004"/>
                    </a:ext>
                  </a:extLst>
                </a:gridCol>
                <a:gridCol w="1092356">
                  <a:extLst>
                    <a:ext uri="{9D8B030D-6E8A-4147-A177-3AD203B41FA5}">
                      <a16:colId xmlns:a16="http://schemas.microsoft.com/office/drawing/2014/main" val="20005"/>
                    </a:ext>
                  </a:extLst>
                </a:gridCol>
                <a:gridCol w="1062491">
                  <a:extLst>
                    <a:ext uri="{9D8B030D-6E8A-4147-A177-3AD203B41FA5}">
                      <a16:colId xmlns:a16="http://schemas.microsoft.com/office/drawing/2014/main" val="20006"/>
                    </a:ext>
                  </a:extLst>
                </a:gridCol>
                <a:gridCol w="2767109">
                  <a:extLst>
                    <a:ext uri="{9D8B030D-6E8A-4147-A177-3AD203B41FA5}">
                      <a16:colId xmlns:a16="http://schemas.microsoft.com/office/drawing/2014/main" val="20007"/>
                    </a:ext>
                  </a:extLst>
                </a:gridCol>
              </a:tblGrid>
              <a:tr h="546585">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42828">
                <a:tc>
                  <a:txBody>
                    <a:bodyPr/>
                    <a:lstStyle/>
                    <a:p>
                      <a:pPr algn="ctr" fontAlgn="ctr"/>
                      <a:r>
                        <a:rPr lang="ru-RU" sz="1400" b="0" i="0" u="none" strike="noStrike">
                          <a:solidFill>
                            <a:srgbClr val="000000"/>
                          </a:solidFill>
                          <a:effectLst/>
                          <a:latin typeface="Times New Roman" panose="02020603050405020304" pitchFamily="18" charset="0"/>
                        </a:rPr>
                        <a:t>1</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5600" marR="5600" marT="56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828">
                <a:tc gridSpan="7">
                  <a:txBody>
                    <a:bodyPr/>
                    <a:lstStyle/>
                    <a:p>
                      <a:pPr algn="ctr" fontAlgn="ctr"/>
                      <a:r>
                        <a:rPr lang="ru-RU" sz="1400" b="1" i="0" u="none" strike="noStrike" dirty="0" smtClean="0">
                          <a:solidFill>
                            <a:srgbClr val="000000"/>
                          </a:solidFill>
                          <a:effectLst/>
                          <a:latin typeface="Times New Roman" panose="02020603050405020304" pitchFamily="18" charset="0"/>
                        </a:rPr>
                        <a:t>                                                             08</a:t>
                      </a:r>
                      <a:r>
                        <a:rPr lang="ru-RU" sz="1400" b="1" i="0" u="none" strike="noStrike" dirty="0">
                          <a:solidFill>
                            <a:srgbClr val="000000"/>
                          </a:solidFill>
                          <a:effectLst/>
                          <a:latin typeface="Times New Roman" panose="02020603050405020304" pitchFamily="18" charset="0"/>
                        </a:rPr>
                        <a:t>. Безопасность и обеспечение безопасности жизнедеятельности населения</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600" marR="5600" marT="56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522021">
                <a:tc>
                  <a:txBody>
                    <a:bodyPr/>
                    <a:lstStyle/>
                    <a:p>
                      <a:pPr algn="l" fontAlgn="ctr"/>
                      <a:r>
                        <a:rPr lang="ru-RU" sz="1400" b="0" i="0" u="none" strike="noStrike">
                          <a:solidFill>
                            <a:srgbClr val="000000"/>
                          </a:solidFill>
                          <a:effectLst/>
                          <a:latin typeface="Times New Roman" panose="02020603050405020304" pitchFamily="18" charset="0"/>
                        </a:rPr>
                        <a:t>148</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Обеспечение мероприятий гражданской обороны на территории муниципального образования Московской области</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Темп прироста степени обеспеченности запасами материально-технических, продовольственных, медицинских и иных средств для целей гражданской обороны</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показатель, Указ Президента </a:t>
                      </a:r>
                      <a:r>
                        <a:rPr lang="ru-RU" sz="1400" b="0" i="0" u="none" strike="noStrike" dirty="0" smtClean="0">
                          <a:solidFill>
                            <a:srgbClr val="000000"/>
                          </a:solidFill>
                          <a:effectLst/>
                          <a:latin typeface="Times New Roman" panose="02020603050405020304" pitchFamily="18" charset="0"/>
                        </a:rPr>
                        <a:t>Российской </a:t>
                      </a:r>
                      <a:r>
                        <a:rPr lang="ru-RU" sz="1400" b="0" i="0" u="none" strike="noStrike" dirty="0">
                          <a:solidFill>
                            <a:srgbClr val="000000"/>
                          </a:solidFill>
                          <a:effectLst/>
                          <a:latin typeface="Times New Roman" panose="02020603050405020304" pitchFamily="18" charset="0"/>
                        </a:rPr>
                        <a:t>Федерации от 20.12.2016 № 696 «Об утверждении основ государственной политики Российской Федерации в области гражданской обороны на период до 2030 года»</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не достигнут в следствии того, что в 2021 году закупка материально-технических, продовольственных, медицинских и иных средств для целей гражданской обороны не проводилась.</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0928">
                <a:tc>
                  <a:txBody>
                    <a:bodyPr/>
                    <a:lstStyle/>
                    <a:p>
                      <a:pPr algn="l" fontAlgn="ctr"/>
                      <a:r>
                        <a:rPr lang="ru-RU" sz="1400" b="0" i="0" u="none" strike="noStrike">
                          <a:solidFill>
                            <a:srgbClr val="000000"/>
                          </a:solidFill>
                          <a:effectLst/>
                          <a:latin typeface="Times New Roman" panose="02020603050405020304" pitchFamily="18" charset="0"/>
                        </a:rPr>
                        <a:t>149</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Увеличение степени готовности к использованию по предназначению защитных сооружений и иных объектов ГО</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показатель, Указ Президента </a:t>
                      </a:r>
                      <a:r>
                        <a:rPr lang="ru-RU" sz="1400" b="0" i="0" u="none" strike="noStrike" dirty="0" smtClean="0">
                          <a:solidFill>
                            <a:srgbClr val="000000"/>
                          </a:solidFill>
                          <a:effectLst/>
                          <a:latin typeface="Times New Roman" panose="02020603050405020304" pitchFamily="18" charset="0"/>
                        </a:rPr>
                        <a:t>Российской </a:t>
                      </a:r>
                      <a:r>
                        <a:rPr lang="ru-RU" sz="1400" b="0" i="0" u="none" strike="noStrike" dirty="0">
                          <a:solidFill>
                            <a:srgbClr val="000000"/>
                          </a:solidFill>
                          <a:effectLst/>
                          <a:latin typeface="Times New Roman" panose="02020603050405020304" pitchFamily="18" charset="0"/>
                        </a:rPr>
                        <a:t>Федерации от 20.12.2016 № 696 «Об утверждении основ государственной политики Российской Федерации в области гражданской обороны на период до 2030 года»</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12</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не достигнут в следствии того, что в 2021 году восстановительные работы в защитных сооружениях гражданской обороны не проводились.</a:t>
                      </a:r>
                    </a:p>
                  </a:txBody>
                  <a:tcPr marL="5600" marR="5600" marT="56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1437">
                <a:tc>
                  <a:txBody>
                    <a:bodyPr/>
                    <a:lstStyle/>
                    <a:p>
                      <a:pPr algn="l" fontAlgn="ctr"/>
                      <a:r>
                        <a:rPr lang="ru-RU" sz="1400" b="0" i="0" u="none" strike="noStrike">
                          <a:solidFill>
                            <a:srgbClr val="000000"/>
                          </a:solidFill>
                          <a:effectLst/>
                          <a:latin typeface="Times New Roman" panose="02020603050405020304" pitchFamily="18" charset="0"/>
                        </a:rPr>
                        <a:t> </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6. Обеспечивающая подпрограмма</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5600" marR="5600" marT="56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effectLst/>
                          <a:latin typeface="Times New Roman" panose="02020603050405020304" pitchFamily="18" charset="0"/>
                        </a:rPr>
                        <a:t> </a:t>
                      </a:r>
                    </a:p>
                  </a:txBody>
                  <a:tcPr marL="5600" marR="5600" marT="56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8333416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Прямоугольник 1"/>
          <p:cNvSpPr>
            <a:spLocks noChangeArrowheads="1"/>
          </p:cNvSpPr>
          <p:nvPr/>
        </p:nvSpPr>
        <p:spPr bwMode="auto">
          <a:xfrm>
            <a:off x="3782678" y="273589"/>
            <a:ext cx="5598828" cy="383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dirty="0">
                <a:solidFill>
                  <a:srgbClr val="000000"/>
                </a:solidFill>
                <a:latin typeface="Arial" panose="020B0604020202020204" pitchFamily="34" charset="0"/>
              </a:rPr>
              <a:t> </a:t>
            </a:r>
          </a:p>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«Жилище» (09)</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Цель программы – повышение доступности жилья для населения, обеспечение безопасных и комфортных условий проживания в городском округе Воскресенск</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51 157,1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51 075,7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Bef>
                <a:spcPct val="0"/>
              </a:spcBef>
              <a:buClrTx/>
              <a:buFontTx/>
              <a:buNone/>
            </a:pP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6131"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76132"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76133" name="Picture 2" descr="Ипотека на улучшение жилищных условий в 2020 году: программ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382"/>
            <a:ext cx="27368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4" name="Picture 4" descr="Новост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6197" y="4473204"/>
            <a:ext cx="2906735" cy="184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37121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138</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253962665"/>
              </p:ext>
            </p:extLst>
          </p:nvPr>
        </p:nvGraphicFramePr>
        <p:xfrm>
          <a:off x="225724" y="98425"/>
          <a:ext cx="11706631" cy="6650166"/>
        </p:xfrm>
        <a:graphic>
          <a:graphicData uri="http://schemas.openxmlformats.org/drawingml/2006/table">
            <a:tbl>
              <a:tblPr/>
              <a:tblGrid>
                <a:gridCol w="303640">
                  <a:extLst>
                    <a:ext uri="{9D8B030D-6E8A-4147-A177-3AD203B41FA5}">
                      <a16:colId xmlns:a16="http://schemas.microsoft.com/office/drawing/2014/main" val="20000"/>
                    </a:ext>
                  </a:extLst>
                </a:gridCol>
                <a:gridCol w="1242992">
                  <a:extLst>
                    <a:ext uri="{9D8B030D-6E8A-4147-A177-3AD203B41FA5}">
                      <a16:colId xmlns:a16="http://schemas.microsoft.com/office/drawing/2014/main" val="20001"/>
                    </a:ext>
                  </a:extLst>
                </a:gridCol>
                <a:gridCol w="2968977">
                  <a:extLst>
                    <a:ext uri="{9D8B030D-6E8A-4147-A177-3AD203B41FA5}">
                      <a16:colId xmlns:a16="http://schemas.microsoft.com/office/drawing/2014/main" val="20002"/>
                    </a:ext>
                  </a:extLst>
                </a:gridCol>
                <a:gridCol w="1174045">
                  <a:extLst>
                    <a:ext uri="{9D8B030D-6E8A-4147-A177-3AD203B41FA5}">
                      <a16:colId xmlns:a16="http://schemas.microsoft.com/office/drawing/2014/main" val="20003"/>
                    </a:ext>
                  </a:extLst>
                </a:gridCol>
                <a:gridCol w="982133">
                  <a:extLst>
                    <a:ext uri="{9D8B030D-6E8A-4147-A177-3AD203B41FA5}">
                      <a16:colId xmlns:a16="http://schemas.microsoft.com/office/drawing/2014/main" val="20004"/>
                    </a:ext>
                  </a:extLst>
                </a:gridCol>
                <a:gridCol w="1309511">
                  <a:extLst>
                    <a:ext uri="{9D8B030D-6E8A-4147-A177-3AD203B41FA5}">
                      <a16:colId xmlns:a16="http://schemas.microsoft.com/office/drawing/2014/main" val="20005"/>
                    </a:ext>
                  </a:extLst>
                </a:gridCol>
                <a:gridCol w="1106311">
                  <a:extLst>
                    <a:ext uri="{9D8B030D-6E8A-4147-A177-3AD203B41FA5}">
                      <a16:colId xmlns:a16="http://schemas.microsoft.com/office/drawing/2014/main" val="20006"/>
                    </a:ext>
                  </a:extLst>
                </a:gridCol>
                <a:gridCol w="2619022">
                  <a:extLst>
                    <a:ext uri="{9D8B030D-6E8A-4147-A177-3AD203B41FA5}">
                      <a16:colId xmlns:a16="http://schemas.microsoft.com/office/drawing/2014/main" val="20007"/>
                    </a:ext>
                  </a:extLst>
                </a:gridCol>
              </a:tblGrid>
              <a:tr h="562964">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47237">
                <a:tc>
                  <a:txBody>
                    <a:bodyPr/>
                    <a:lstStyle/>
                    <a:p>
                      <a:pPr algn="ctr" fontAlgn="ctr"/>
                      <a:r>
                        <a:rPr lang="ru-RU" sz="1400" b="0" i="0" u="none" strike="noStrike">
                          <a:solidFill>
                            <a:srgbClr val="000000"/>
                          </a:solidFill>
                          <a:effectLst/>
                          <a:latin typeface="Times New Roman" panose="02020603050405020304" pitchFamily="18" charset="0"/>
                        </a:rPr>
                        <a:t>1</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001" marR="6001" marT="6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7237">
                <a:tc gridSpan="7">
                  <a:txBody>
                    <a:bodyPr/>
                    <a:lstStyle/>
                    <a:p>
                      <a:pPr algn="ctr" fontAlgn="ctr"/>
                      <a:r>
                        <a:rPr lang="ru-RU" sz="1400" b="1" i="0" u="none" strike="noStrike" dirty="0" smtClean="0">
                          <a:solidFill>
                            <a:srgbClr val="000000"/>
                          </a:solidFill>
                          <a:effectLst/>
                          <a:latin typeface="Times New Roman" panose="02020603050405020304" pitchFamily="18" charset="0"/>
                        </a:rPr>
                        <a:t>                                                                              09</a:t>
                      </a:r>
                      <a:r>
                        <a:rPr lang="ru-RU" sz="1400" b="1" i="0" u="none" strike="noStrike" dirty="0">
                          <a:solidFill>
                            <a:srgbClr val="000000"/>
                          </a:solidFill>
                          <a:effectLst/>
                          <a:latin typeface="Times New Roman" panose="02020603050405020304" pitchFamily="18" charset="0"/>
                        </a:rPr>
                        <a:t>. Жилище</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001" marR="6001" marT="6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19660">
                <a:tc>
                  <a:txBody>
                    <a:bodyPr/>
                    <a:lstStyle/>
                    <a:p>
                      <a:pPr algn="l" fontAlgn="ctr"/>
                      <a:r>
                        <a:rPr lang="ru-RU" sz="1400" b="0" i="0" u="none" strike="noStrike">
                          <a:solidFill>
                            <a:srgbClr val="000000"/>
                          </a:solidFill>
                          <a:effectLst/>
                          <a:latin typeface="Times New Roman" panose="02020603050405020304" pitchFamily="18" charset="0"/>
                        </a:rPr>
                        <a:t>150</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Комплексное освоение земельных участков в целях жилищного строительства и развитие застроенных территорий</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семей, улучшивших жилищные условия</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Указы Президента РФ (иные)</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Семья</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6001" marR="6001" marT="60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3771">
                <a:tc>
                  <a:txBody>
                    <a:bodyPr/>
                    <a:lstStyle/>
                    <a:p>
                      <a:pPr algn="l" fontAlgn="ctr"/>
                      <a:r>
                        <a:rPr lang="ru-RU" sz="1400" b="0" i="0" u="none" strike="noStrike">
                          <a:solidFill>
                            <a:srgbClr val="000000"/>
                          </a:solidFill>
                          <a:effectLst/>
                          <a:latin typeface="Times New Roman" panose="02020603050405020304" pitchFamily="18" charset="0"/>
                        </a:rPr>
                        <a:t>151</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уведомлений о соответствии (несоответствии) построенных или реконструированных объектов ИЖС или садового дома</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Государственная программа </a:t>
                      </a:r>
                      <a:r>
                        <a:rPr lang="ru-RU" sz="1400" b="0" i="0" u="none" strike="noStrike" dirty="0" smtClean="0">
                          <a:solidFill>
                            <a:srgbClr val="000000"/>
                          </a:solidFill>
                          <a:effectLst/>
                          <a:latin typeface="Times New Roman" panose="02020603050405020304" pitchFamily="18" charset="0"/>
                        </a:rPr>
                        <a:t>Московской </a:t>
                      </a:r>
                      <a:r>
                        <a:rPr lang="ru-RU" sz="1400" b="0" i="0" u="none" strike="noStrike" dirty="0">
                          <a:solidFill>
                            <a:srgbClr val="000000"/>
                          </a:solidFill>
                          <a:effectLst/>
                          <a:latin typeface="Times New Roman" panose="02020603050405020304" pitchFamily="18" charset="0"/>
                        </a:rPr>
                        <a:t>области</a:t>
                      </a:r>
                    </a:p>
                  </a:txBody>
                  <a:tcPr marL="6001" marR="6001" marT="60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1218</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842</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В отношении индивидуального жилищного строительства выдано 614 уведомлений на планируемое строительство и 150 уведомлений о завершенном (положительные результаты, без учета отказов)</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36900">
                <a:tc>
                  <a:txBody>
                    <a:bodyPr/>
                    <a:lstStyle/>
                    <a:p>
                      <a:pPr algn="l" fontAlgn="ctr"/>
                      <a:r>
                        <a:rPr lang="ru-RU" sz="1400" b="0" i="0" u="none" strike="noStrike">
                          <a:solidFill>
                            <a:srgbClr val="000000"/>
                          </a:solidFill>
                          <a:effectLst/>
                          <a:latin typeface="Times New Roman" panose="02020603050405020304" pitchFamily="18" charset="0"/>
                        </a:rPr>
                        <a:t>152</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Объем ввода индивидуального жилищного строительства, построенного населением за счет собственных и (или) кредитных средств</a:t>
                      </a:r>
                    </a:p>
                  </a:txBody>
                  <a:tcPr marL="6001" marR="6001" marT="60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Указ Президента РФ № 204</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Показатель </a:t>
                      </a:r>
                      <a:r>
                        <a:rPr lang="ru-RU" sz="1400" b="0" i="0" u="none" strike="noStrike" dirty="0" smtClean="0">
                          <a:solidFill>
                            <a:srgbClr val="000000"/>
                          </a:solidFill>
                          <a:effectLst/>
                          <a:latin typeface="Times New Roman" panose="02020603050405020304" pitchFamily="18" charset="0"/>
                        </a:rPr>
                        <a:t>Национального </a:t>
                      </a:r>
                      <a:r>
                        <a:rPr lang="ru-RU" sz="1400" b="0" i="0" u="none" strike="noStrike" dirty="0">
                          <a:solidFill>
                            <a:srgbClr val="000000"/>
                          </a:solidFill>
                          <a:effectLst/>
                          <a:latin typeface="Times New Roman" panose="02020603050405020304" pitchFamily="18" charset="0"/>
                        </a:rPr>
                        <a:t>проекта (Регионального проекта)</a:t>
                      </a:r>
                    </a:p>
                  </a:txBody>
                  <a:tcPr marL="6001" marR="6001" marT="60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квадратных метров</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103</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16,9</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В отношении индивидуального жилищного строительства выдано 614 уведомлений на планируемое строительство и 150 уведомлений о завершенном (положительные результаты, без учета отказов)</a:t>
                      </a:r>
                    </a:p>
                  </a:txBody>
                  <a:tcPr marL="6001" marR="6001" marT="60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468950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139</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432909916"/>
              </p:ext>
            </p:extLst>
          </p:nvPr>
        </p:nvGraphicFramePr>
        <p:xfrm>
          <a:off x="228601" y="97389"/>
          <a:ext cx="11816642" cy="6290445"/>
        </p:xfrm>
        <a:graphic>
          <a:graphicData uri="http://schemas.openxmlformats.org/drawingml/2006/table">
            <a:tbl>
              <a:tblPr/>
              <a:tblGrid>
                <a:gridCol w="306493">
                  <a:extLst>
                    <a:ext uri="{9D8B030D-6E8A-4147-A177-3AD203B41FA5}">
                      <a16:colId xmlns:a16="http://schemas.microsoft.com/office/drawing/2014/main" val="20000"/>
                    </a:ext>
                  </a:extLst>
                </a:gridCol>
                <a:gridCol w="1705701">
                  <a:extLst>
                    <a:ext uri="{9D8B030D-6E8A-4147-A177-3AD203B41FA5}">
                      <a16:colId xmlns:a16="http://schemas.microsoft.com/office/drawing/2014/main" val="20001"/>
                    </a:ext>
                  </a:extLst>
                </a:gridCol>
                <a:gridCol w="2868376">
                  <a:extLst>
                    <a:ext uri="{9D8B030D-6E8A-4147-A177-3AD203B41FA5}">
                      <a16:colId xmlns:a16="http://schemas.microsoft.com/office/drawing/2014/main" val="20002"/>
                    </a:ext>
                  </a:extLst>
                </a:gridCol>
                <a:gridCol w="1291629">
                  <a:extLst>
                    <a:ext uri="{9D8B030D-6E8A-4147-A177-3AD203B41FA5}">
                      <a16:colId xmlns:a16="http://schemas.microsoft.com/office/drawing/2014/main" val="20003"/>
                    </a:ext>
                  </a:extLst>
                </a:gridCol>
                <a:gridCol w="1004711">
                  <a:extLst>
                    <a:ext uri="{9D8B030D-6E8A-4147-A177-3AD203B41FA5}">
                      <a16:colId xmlns:a16="http://schemas.microsoft.com/office/drawing/2014/main" val="20004"/>
                    </a:ext>
                  </a:extLst>
                </a:gridCol>
                <a:gridCol w="1185333">
                  <a:extLst>
                    <a:ext uri="{9D8B030D-6E8A-4147-A177-3AD203B41FA5}">
                      <a16:colId xmlns:a16="http://schemas.microsoft.com/office/drawing/2014/main" val="20005"/>
                    </a:ext>
                  </a:extLst>
                </a:gridCol>
                <a:gridCol w="1896534">
                  <a:extLst>
                    <a:ext uri="{9D8B030D-6E8A-4147-A177-3AD203B41FA5}">
                      <a16:colId xmlns:a16="http://schemas.microsoft.com/office/drawing/2014/main" val="20006"/>
                    </a:ext>
                  </a:extLst>
                </a:gridCol>
                <a:gridCol w="1557865">
                  <a:extLst>
                    <a:ext uri="{9D8B030D-6E8A-4147-A177-3AD203B41FA5}">
                      <a16:colId xmlns:a16="http://schemas.microsoft.com/office/drawing/2014/main" val="20007"/>
                    </a:ext>
                  </a:extLst>
                </a:gridCol>
              </a:tblGrid>
              <a:tr h="107242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80480">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0480">
                <a:tc gridSpan="7">
                  <a:txBody>
                    <a:bodyPr/>
                    <a:lstStyle/>
                    <a:p>
                      <a:pPr algn="ctr" fontAlgn="ctr"/>
                      <a:r>
                        <a:rPr lang="ru-RU" sz="1400" b="1" i="0" u="none" strike="noStrike" dirty="0" smtClean="0">
                          <a:solidFill>
                            <a:srgbClr val="000000"/>
                          </a:solidFill>
                          <a:effectLst/>
                          <a:latin typeface="Times New Roman" panose="02020603050405020304" pitchFamily="18" charset="0"/>
                        </a:rPr>
                        <a:t>                                         09</a:t>
                      </a:r>
                      <a:r>
                        <a:rPr lang="ru-RU" sz="1400" b="1" i="0" u="none" strike="noStrike" dirty="0">
                          <a:solidFill>
                            <a:srgbClr val="000000"/>
                          </a:solidFill>
                          <a:effectLst/>
                          <a:latin typeface="Times New Roman" panose="02020603050405020304" pitchFamily="18" charset="0"/>
                        </a:rPr>
                        <a:t>. Жилище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89927">
                <a:tc>
                  <a:txBody>
                    <a:bodyPr/>
                    <a:lstStyle/>
                    <a:p>
                      <a:pPr algn="l" fontAlgn="ctr"/>
                      <a:r>
                        <a:rPr lang="ru-RU" sz="1400" b="0" i="0" u="none" strike="noStrike">
                          <a:solidFill>
                            <a:srgbClr val="000000"/>
                          </a:solidFill>
                          <a:effectLst/>
                          <a:latin typeface="Times New Roman" panose="02020603050405020304" pitchFamily="18" charset="0"/>
                        </a:rPr>
                        <a:t>153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Комплексное освоение земельных участков в целях жилищного строительства и развитие застроенных территорий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Решаем проблемы дольщиков. Сопровождение проблемных объектов до восстановления прав пострадавших граждан</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Рейтинг-50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02398">
                <a:tc>
                  <a:txBody>
                    <a:bodyPr/>
                    <a:lstStyle/>
                    <a:p>
                      <a:pPr algn="l" fontAlgn="ctr"/>
                      <a:r>
                        <a:rPr lang="ru-RU" sz="1400" b="0" i="0" u="none" strike="noStrike">
                          <a:solidFill>
                            <a:srgbClr val="000000"/>
                          </a:solidFill>
                          <a:effectLst/>
                          <a:latin typeface="Times New Roman" panose="02020603050405020304" pitchFamily="18" charset="0"/>
                        </a:rPr>
                        <a:t>154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земельных участков, вовлеченных в индивидуальное жилищное строительство</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Показатель Нацио-нального проекта (Регионального проекта)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02398">
                <a:tc>
                  <a:txBody>
                    <a:bodyPr/>
                    <a:lstStyle/>
                    <a:p>
                      <a:pPr algn="l" fontAlgn="ctr"/>
                      <a:r>
                        <a:rPr lang="ru-RU" sz="1400" b="0" i="0" u="none" strike="noStrike">
                          <a:solidFill>
                            <a:srgbClr val="000000"/>
                          </a:solidFill>
                          <a:effectLst/>
                          <a:latin typeface="Times New Roman" panose="02020603050405020304" pitchFamily="18" charset="0"/>
                        </a:rPr>
                        <a:t>155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Площадь земельных участков, вовлеченных в индивидуальное жилищное строительство</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Показатель Нацио-нального проекта (Регионального проекта)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Гектар</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41439">
                <a:tc>
                  <a:txBody>
                    <a:bodyPr/>
                    <a:lstStyle/>
                    <a:p>
                      <a:pPr algn="l" fontAlgn="ctr"/>
                      <a:r>
                        <a:rPr lang="ru-RU" sz="1400" b="0" i="0" u="none" strike="noStrike">
                          <a:solidFill>
                            <a:srgbClr val="000000"/>
                          </a:solidFill>
                          <a:effectLst/>
                          <a:latin typeface="Times New Roman" panose="02020603050405020304" pitchFamily="18" charset="0"/>
                        </a:rPr>
                        <a:t>156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Обеспечение жильем молодых семей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молодых семей, получивших свидетельство о праве на получение социальной выплаты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Соглашение с ФОИВ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Семья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1452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Объект 2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9074" y="1390650"/>
            <a:ext cx="5591175" cy="5467349"/>
          </a:xfrm>
        </p:spPr>
      </p:pic>
      <p:pic>
        <p:nvPicPr>
          <p:cNvPr id="21" name="Объект 2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390650"/>
            <a:ext cx="5494338" cy="4786314"/>
          </a:xfrm>
        </p:spPr>
      </p:pic>
      <p:sp>
        <p:nvSpPr>
          <p:cNvPr id="18" name="Заголовок 17"/>
          <p:cNvSpPr>
            <a:spLocks noGrp="1"/>
          </p:cNvSpPr>
          <p:nvPr>
            <p:ph type="title"/>
          </p:nvPr>
        </p:nvSpPr>
        <p:spPr>
          <a:xfrm>
            <a:off x="515938" y="246620"/>
            <a:ext cx="11150600" cy="667779"/>
          </a:xfrm>
        </p:spPr>
        <p:txBody>
          <a:bodyPr/>
          <a:lstStyle/>
          <a:p>
            <a:pPr algn="ctr"/>
            <a:r>
              <a:rPr lang="ru-RU" sz="2800" dirty="0" smtClean="0">
                <a:effectLst>
                  <a:outerShdw blurRad="38100" dist="38100" dir="2700000" algn="tl">
                    <a:srgbClr val="000000">
                      <a:alpha val="43137"/>
                    </a:srgbClr>
                  </a:outerShdw>
                </a:effectLst>
              </a:rPr>
              <a:t>участие в бюджетном процессе </a:t>
            </a:r>
            <a:br>
              <a:rPr lang="ru-RU" sz="2800" dirty="0" smtClean="0">
                <a:effectLst>
                  <a:outerShdw blurRad="38100" dist="38100" dir="2700000" algn="tl">
                    <a:srgbClr val="000000">
                      <a:alpha val="43137"/>
                    </a:srgbClr>
                  </a:outerShdw>
                </a:effectLst>
              </a:rPr>
            </a:br>
            <a:r>
              <a:rPr lang="ru-RU" sz="2800" dirty="0" smtClean="0">
                <a:effectLst>
                  <a:outerShdw blurRad="38100" dist="38100" dir="2700000" algn="tl">
                    <a:srgbClr val="000000">
                      <a:alpha val="43137"/>
                    </a:srgbClr>
                  </a:outerShdw>
                </a:effectLst>
              </a:rPr>
              <a:t>и влияние гражданина на него</a:t>
            </a:r>
            <a:endParaRPr lang="ru-RU" sz="2800" dirty="0">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14</a:t>
            </a:fld>
            <a:endParaRPr lang="ru-RU" noProof="0" dirty="0"/>
          </a:p>
        </p:txBody>
      </p:sp>
    </p:spTree>
    <p:extLst>
      <p:ext uri="{BB962C8B-B14F-4D97-AF65-F5344CB8AC3E}">
        <p14:creationId xmlns:p14="http://schemas.microsoft.com/office/powerpoint/2010/main" val="15783275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714720263"/>
              </p:ext>
            </p:extLst>
          </p:nvPr>
        </p:nvGraphicFramePr>
        <p:xfrm>
          <a:off x="252412" y="79825"/>
          <a:ext cx="11657367" cy="6569595"/>
        </p:xfrm>
        <a:graphic>
          <a:graphicData uri="http://schemas.openxmlformats.org/drawingml/2006/table">
            <a:tbl>
              <a:tblPr/>
              <a:tblGrid>
                <a:gridCol w="302362">
                  <a:extLst>
                    <a:ext uri="{9D8B030D-6E8A-4147-A177-3AD203B41FA5}">
                      <a16:colId xmlns:a16="http://schemas.microsoft.com/office/drawing/2014/main" val="20000"/>
                    </a:ext>
                  </a:extLst>
                </a:gridCol>
                <a:gridCol w="1296604">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gridCol w="1230489">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1275644">
                  <a:extLst>
                    <a:ext uri="{9D8B030D-6E8A-4147-A177-3AD203B41FA5}">
                      <a16:colId xmlns:a16="http://schemas.microsoft.com/office/drawing/2014/main" val="20005"/>
                    </a:ext>
                  </a:extLst>
                </a:gridCol>
                <a:gridCol w="1467556">
                  <a:extLst>
                    <a:ext uri="{9D8B030D-6E8A-4147-A177-3AD203B41FA5}">
                      <a16:colId xmlns:a16="http://schemas.microsoft.com/office/drawing/2014/main" val="20006"/>
                    </a:ext>
                  </a:extLst>
                </a:gridCol>
                <a:gridCol w="1117601">
                  <a:extLst>
                    <a:ext uri="{9D8B030D-6E8A-4147-A177-3AD203B41FA5}">
                      <a16:colId xmlns:a16="http://schemas.microsoft.com/office/drawing/2014/main" val="20007"/>
                    </a:ext>
                  </a:extLst>
                </a:gridCol>
              </a:tblGrid>
              <a:tr h="71054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5612">
                <a:tc>
                  <a:txBody>
                    <a:bodyPr/>
                    <a:lstStyle/>
                    <a:p>
                      <a:pPr algn="ctr" fontAlgn="ctr"/>
                      <a:r>
                        <a:rPr lang="ru-RU" sz="1400" b="0" i="0" u="none" strike="noStrike">
                          <a:solidFill>
                            <a:srgbClr val="000000"/>
                          </a:solidFill>
                          <a:effectLst/>
                          <a:latin typeface="Times New Roman" panose="02020603050405020304" pitchFamily="18" charset="0"/>
                        </a:rPr>
                        <a:t>1</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7409" marR="7409" marT="7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5612">
                <a:tc gridSpan="7">
                  <a:txBody>
                    <a:bodyPr/>
                    <a:lstStyle/>
                    <a:p>
                      <a:pPr algn="ctr" fontAlgn="ctr"/>
                      <a:r>
                        <a:rPr lang="ru-RU" sz="1400" b="1" i="0" u="none" strike="noStrike" dirty="0" smtClean="0">
                          <a:solidFill>
                            <a:srgbClr val="000000"/>
                          </a:solidFill>
                          <a:effectLst/>
                          <a:latin typeface="Times New Roman" panose="02020603050405020304" pitchFamily="18" charset="0"/>
                        </a:rPr>
                        <a:t>                                             09</a:t>
                      </a:r>
                      <a:r>
                        <a:rPr lang="ru-RU" sz="1400" b="1" i="0" u="none" strike="noStrike" dirty="0">
                          <a:solidFill>
                            <a:srgbClr val="000000"/>
                          </a:solidFill>
                          <a:effectLst/>
                          <a:latin typeface="Times New Roman" panose="02020603050405020304" pitchFamily="18" charset="0"/>
                        </a:rPr>
                        <a:t>. Жилище</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409" marR="7409" marT="7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730506">
                <a:tc>
                  <a:txBody>
                    <a:bodyPr/>
                    <a:lstStyle/>
                    <a:p>
                      <a:pPr algn="l" fontAlgn="ctr"/>
                      <a:r>
                        <a:rPr lang="ru-RU" sz="1400" b="0" i="0" u="none" strike="noStrike">
                          <a:solidFill>
                            <a:srgbClr val="000000"/>
                          </a:solidFill>
                          <a:effectLst/>
                          <a:latin typeface="Times New Roman" panose="02020603050405020304" pitchFamily="18" charset="0"/>
                        </a:rPr>
                        <a:t>157</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Обеспечение жильем детей-сирот и детей, оставшихся без попечения родителей, лиц из числа детей-сирот и детей, оставшихся без попечения родителей</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жилыми помещениями, в отчетном году</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Соглашение с ФОИВ</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409" marR="7409" marT="7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00592">
                <a:tc>
                  <a:txBody>
                    <a:bodyPr/>
                    <a:lstStyle/>
                    <a:p>
                      <a:pPr algn="l" fontAlgn="ctr"/>
                      <a:r>
                        <a:rPr lang="ru-RU" sz="1400" b="0" i="0" u="none" strike="noStrike">
                          <a:solidFill>
                            <a:srgbClr val="000000"/>
                          </a:solidFill>
                          <a:effectLst/>
                          <a:latin typeface="Times New Roman" panose="02020603050405020304" pitchFamily="18" charset="0"/>
                        </a:rPr>
                        <a:t>158</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Численность детей 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Соглашение с ФОИВ</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Человек</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22</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22</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409" marR="7409" marT="7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5527">
                <a:tc>
                  <a:txBody>
                    <a:bodyPr/>
                    <a:lstStyle/>
                    <a:p>
                      <a:pPr algn="l" fontAlgn="ctr"/>
                      <a:r>
                        <a:rPr lang="ru-RU" sz="1400" b="0" i="0" u="none" strike="noStrike">
                          <a:solidFill>
                            <a:srgbClr val="000000"/>
                          </a:solidFill>
                          <a:effectLst/>
                          <a:latin typeface="Times New Roman" panose="02020603050405020304" pitchFamily="18" charset="0"/>
                        </a:rPr>
                        <a:t>159</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Социальная ипотека</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участников подпрограммы, получивших финансовую помощь, предоставляемую для погашения основной части долга по ипотечному жилищному кредиту (I этап)</a:t>
                      </a:r>
                    </a:p>
                  </a:txBody>
                  <a:tcPr marL="7409" marR="7409" marT="74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smtClean="0">
                          <a:solidFill>
                            <a:srgbClr val="000000"/>
                          </a:solidFill>
                          <a:effectLst/>
                          <a:latin typeface="Times New Roman" panose="02020603050405020304" pitchFamily="18" charset="0"/>
                        </a:rPr>
                        <a:t>Гос.программа </a:t>
                      </a:r>
                      <a:r>
                        <a:rPr lang="ru-RU" sz="1400" b="0" i="0" u="none" strike="noStrike" dirty="0">
                          <a:solidFill>
                            <a:srgbClr val="000000"/>
                          </a:solidFill>
                          <a:effectLst/>
                          <a:latin typeface="Times New Roman" panose="02020603050405020304" pitchFamily="18" charset="0"/>
                        </a:rPr>
                        <a:t>Московской области</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Штука</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7409" marR="7409" marT="74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409" marR="7409" marT="74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40672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141</a:t>
            </a:fld>
            <a:endParaRPr lang="en-US"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560924487"/>
              </p:ext>
            </p:extLst>
          </p:nvPr>
        </p:nvGraphicFramePr>
        <p:xfrm>
          <a:off x="195872" y="86318"/>
          <a:ext cx="11826795" cy="6601992"/>
        </p:xfrm>
        <a:graphic>
          <a:graphicData uri="http://schemas.openxmlformats.org/drawingml/2006/table">
            <a:tbl>
              <a:tblPr/>
              <a:tblGrid>
                <a:gridCol w="306756">
                  <a:extLst>
                    <a:ext uri="{9D8B030D-6E8A-4147-A177-3AD203B41FA5}">
                      <a16:colId xmlns:a16="http://schemas.microsoft.com/office/drawing/2014/main" val="20000"/>
                    </a:ext>
                  </a:extLst>
                </a:gridCol>
                <a:gridCol w="1707166">
                  <a:extLst>
                    <a:ext uri="{9D8B030D-6E8A-4147-A177-3AD203B41FA5}">
                      <a16:colId xmlns:a16="http://schemas.microsoft.com/office/drawing/2014/main" val="20001"/>
                    </a:ext>
                  </a:extLst>
                </a:gridCol>
                <a:gridCol w="3310473">
                  <a:extLst>
                    <a:ext uri="{9D8B030D-6E8A-4147-A177-3AD203B41FA5}">
                      <a16:colId xmlns:a16="http://schemas.microsoft.com/office/drawing/2014/main" val="20002"/>
                    </a:ext>
                  </a:extLst>
                </a:gridCol>
                <a:gridCol w="1591733">
                  <a:extLst>
                    <a:ext uri="{9D8B030D-6E8A-4147-A177-3AD203B41FA5}">
                      <a16:colId xmlns:a16="http://schemas.microsoft.com/office/drawing/2014/main" val="20003"/>
                    </a:ext>
                  </a:extLst>
                </a:gridCol>
                <a:gridCol w="1027289">
                  <a:extLst>
                    <a:ext uri="{9D8B030D-6E8A-4147-A177-3AD203B41FA5}">
                      <a16:colId xmlns:a16="http://schemas.microsoft.com/office/drawing/2014/main" val="20004"/>
                    </a:ext>
                  </a:extLst>
                </a:gridCol>
                <a:gridCol w="1286933">
                  <a:extLst>
                    <a:ext uri="{9D8B030D-6E8A-4147-A177-3AD203B41FA5}">
                      <a16:colId xmlns:a16="http://schemas.microsoft.com/office/drawing/2014/main" val="20005"/>
                    </a:ext>
                  </a:extLst>
                </a:gridCol>
                <a:gridCol w="1106311">
                  <a:extLst>
                    <a:ext uri="{9D8B030D-6E8A-4147-A177-3AD203B41FA5}">
                      <a16:colId xmlns:a16="http://schemas.microsoft.com/office/drawing/2014/main" val="20006"/>
                    </a:ext>
                  </a:extLst>
                </a:gridCol>
                <a:gridCol w="1490134">
                  <a:extLst>
                    <a:ext uri="{9D8B030D-6E8A-4147-A177-3AD203B41FA5}">
                      <a16:colId xmlns:a16="http://schemas.microsoft.com/office/drawing/2014/main" val="20007"/>
                    </a:ext>
                  </a:extLst>
                </a:gridCol>
              </a:tblGrid>
              <a:tr h="79671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8355">
                <a:tc>
                  <a:txBody>
                    <a:bodyPr/>
                    <a:lstStyle/>
                    <a:p>
                      <a:pPr algn="ctr" fontAlgn="ctr"/>
                      <a:r>
                        <a:rPr lang="ru-RU" sz="1400" b="0" i="0" u="none" strike="noStrike">
                          <a:solidFill>
                            <a:srgbClr val="000000"/>
                          </a:solidFill>
                          <a:effectLst/>
                          <a:latin typeface="Times New Roman" panose="02020603050405020304" pitchFamily="18" charset="0"/>
                        </a:rPr>
                        <a:t>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556" marR="8556" marT="85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8355">
                <a:tc gridSpan="7">
                  <a:txBody>
                    <a:bodyPr/>
                    <a:lstStyle/>
                    <a:p>
                      <a:pPr algn="ctr" fontAlgn="ctr"/>
                      <a:r>
                        <a:rPr lang="ru-RU" sz="1400" b="1" i="0" u="none" strike="noStrike" dirty="0">
                          <a:solidFill>
                            <a:srgbClr val="000000"/>
                          </a:solidFill>
                          <a:effectLst/>
                          <a:latin typeface="Times New Roman" panose="02020603050405020304" pitchFamily="18" charset="0"/>
                        </a:rPr>
                        <a:t>09. Жилище</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556" marR="8556" marT="85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076527">
                <a:tc>
                  <a:txBody>
                    <a:bodyPr/>
                    <a:lstStyle/>
                    <a:p>
                      <a:pPr algn="l" fontAlgn="ctr"/>
                      <a:r>
                        <a:rPr lang="ru-RU" sz="1400" b="0" i="0" u="none" strike="noStrike">
                          <a:solidFill>
                            <a:srgbClr val="000000"/>
                          </a:solidFill>
                          <a:effectLst/>
                          <a:latin typeface="Times New Roman" panose="02020603050405020304" pitchFamily="18" charset="0"/>
                        </a:rPr>
                        <a:t>160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7. Улучшение жилищных условий отдельных категорий многодетных семей</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свидетельств о праве на получение жилищной субсидии на приобретение жилого помещения или строительство индивидуального жилого дома, выданных многодетным семьям</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Государственная программа Московской области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56" marR="8556" marT="85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1017">
                <a:tc>
                  <a:txBody>
                    <a:bodyPr/>
                    <a:lstStyle/>
                    <a:p>
                      <a:pPr algn="l" fontAlgn="ctr"/>
                      <a:r>
                        <a:rPr lang="ru-RU" sz="1400" b="0" i="0" u="none" strike="noStrike">
                          <a:solidFill>
                            <a:srgbClr val="000000"/>
                          </a:solidFill>
                          <a:effectLst/>
                          <a:latin typeface="Times New Roman" panose="02020603050405020304" pitchFamily="18" charset="0"/>
                        </a:rPr>
                        <a:t>161</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8. Обеспечение жильем отдельных категорий граждан, установленных федеральным законодательством</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граждан, уволенных с </a:t>
                      </a:r>
                      <a:r>
                        <a:rPr lang="ru-RU" sz="1400" b="0" i="0" u="none" strike="noStrike" dirty="0" smtClean="0">
                          <a:solidFill>
                            <a:srgbClr val="000000"/>
                          </a:solidFill>
                          <a:effectLst/>
                          <a:latin typeface="Times New Roman" panose="02020603050405020304" pitchFamily="18" charset="0"/>
                        </a:rPr>
                        <a:t>военной </a:t>
                      </a:r>
                      <a:r>
                        <a:rPr lang="ru-RU" sz="1400" b="0" i="0" u="none" strike="noStrike" dirty="0">
                          <a:solidFill>
                            <a:srgbClr val="000000"/>
                          </a:solidFill>
                          <a:effectLst/>
                          <a:latin typeface="Times New Roman" panose="02020603050405020304" pitchFamily="18" charset="0"/>
                        </a:rPr>
                        <a:t>службы, и приравненных к ним лиц, получивших государственную поддержку по обеспечению жилыми помещениями за счет средств федерального бюджета</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Государственная программа Московской области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Человек</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56" marR="8556" marT="85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28845">
                <a:tc>
                  <a:txBody>
                    <a:bodyPr/>
                    <a:lstStyle/>
                    <a:p>
                      <a:pPr algn="l" fontAlgn="ctr"/>
                      <a:r>
                        <a:rPr lang="ru-RU" sz="1400" b="0" i="0" u="none" strike="noStrike">
                          <a:solidFill>
                            <a:srgbClr val="000000"/>
                          </a:solidFill>
                          <a:effectLst/>
                          <a:latin typeface="Times New Roman" panose="02020603050405020304" pitchFamily="18" charset="0"/>
                        </a:rPr>
                        <a:t>162</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инвалидов и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Государственная программа Московской области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Человек</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56" marR="8556" marT="85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14355">
                <a:tc>
                  <a:txBody>
                    <a:bodyPr/>
                    <a:lstStyle/>
                    <a:p>
                      <a:pPr algn="l" fontAlgn="ctr"/>
                      <a:r>
                        <a:rPr lang="ru-RU" sz="1400" b="0" i="0" u="none" strike="noStrike">
                          <a:solidFill>
                            <a:srgbClr val="000000"/>
                          </a:solidFill>
                          <a:effectLst/>
                          <a:latin typeface="Times New Roman" panose="02020603050405020304" pitchFamily="18" charset="0"/>
                        </a:rPr>
                        <a:t>163</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Государственная программа Москов-ской области</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Человек</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556" marR="8556" marT="85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556" marR="8556" marT="85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65384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Прямоугольник 1"/>
          <p:cNvSpPr>
            <a:spLocks noChangeArrowheads="1"/>
          </p:cNvSpPr>
          <p:nvPr/>
        </p:nvSpPr>
        <p:spPr bwMode="auto">
          <a:xfrm>
            <a:off x="3025624" y="166289"/>
            <a:ext cx="7377159" cy="442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dirty="0">
                <a:solidFill>
                  <a:srgbClr val="000000"/>
                </a:solidFill>
                <a:latin typeface="Arial" panose="020B0604020202020204" pitchFamily="34" charset="0"/>
              </a:rPr>
              <a:t> </a:t>
            </a: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alt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Tx/>
              <a:buNone/>
            </a:pPr>
            <a:r>
              <a:rPr lang="ru-RU" alt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Развитие инженерной инфраструктуры и энергоэффективности» (10)</a:t>
            </a:r>
            <a:endPar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Цель программы – обеспечение комфортных условий проживания, повышения качества и условий жизни населения на территории городского округа Воскресенск,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 развитие газификации на территории городского округа Воскресенск</a:t>
            </a:r>
          </a:p>
          <a:p>
            <a:pPr>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61 704,8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59 002,8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6371"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86372"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86373"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86374"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86375"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86376"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507" y="166275"/>
            <a:ext cx="218916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377" name="Picture 8" descr="Инфраструктура — что это такое простыми словами | KtoNaNovenkogo.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5313" y="4553882"/>
            <a:ext cx="29813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748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143</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345650146"/>
              </p:ext>
            </p:extLst>
          </p:nvPr>
        </p:nvGraphicFramePr>
        <p:xfrm>
          <a:off x="199527" y="112274"/>
          <a:ext cx="11552206" cy="6309825"/>
        </p:xfrm>
        <a:graphic>
          <a:graphicData uri="http://schemas.openxmlformats.org/drawingml/2006/table">
            <a:tbl>
              <a:tblPr/>
              <a:tblGrid>
                <a:gridCol w="299634">
                  <a:extLst>
                    <a:ext uri="{9D8B030D-6E8A-4147-A177-3AD203B41FA5}">
                      <a16:colId xmlns:a16="http://schemas.microsoft.com/office/drawing/2014/main" val="20000"/>
                    </a:ext>
                  </a:extLst>
                </a:gridCol>
                <a:gridCol w="1374795">
                  <a:extLst>
                    <a:ext uri="{9D8B030D-6E8A-4147-A177-3AD203B41FA5}">
                      <a16:colId xmlns:a16="http://schemas.microsoft.com/office/drawing/2014/main" val="20001"/>
                    </a:ext>
                  </a:extLst>
                </a:gridCol>
                <a:gridCol w="3096922">
                  <a:extLst>
                    <a:ext uri="{9D8B030D-6E8A-4147-A177-3AD203B41FA5}">
                      <a16:colId xmlns:a16="http://schemas.microsoft.com/office/drawing/2014/main" val="20002"/>
                    </a:ext>
                  </a:extLst>
                </a:gridCol>
                <a:gridCol w="2547522">
                  <a:extLst>
                    <a:ext uri="{9D8B030D-6E8A-4147-A177-3AD203B41FA5}">
                      <a16:colId xmlns:a16="http://schemas.microsoft.com/office/drawing/2014/main" val="20003"/>
                    </a:ext>
                  </a:extLst>
                </a:gridCol>
                <a:gridCol w="948267">
                  <a:extLst>
                    <a:ext uri="{9D8B030D-6E8A-4147-A177-3AD203B41FA5}">
                      <a16:colId xmlns:a16="http://schemas.microsoft.com/office/drawing/2014/main" val="20004"/>
                    </a:ext>
                  </a:extLst>
                </a:gridCol>
                <a:gridCol w="1162755">
                  <a:extLst>
                    <a:ext uri="{9D8B030D-6E8A-4147-A177-3AD203B41FA5}">
                      <a16:colId xmlns:a16="http://schemas.microsoft.com/office/drawing/2014/main" val="20005"/>
                    </a:ext>
                  </a:extLst>
                </a:gridCol>
                <a:gridCol w="1038578">
                  <a:extLst>
                    <a:ext uri="{9D8B030D-6E8A-4147-A177-3AD203B41FA5}">
                      <a16:colId xmlns:a16="http://schemas.microsoft.com/office/drawing/2014/main" val="20006"/>
                    </a:ext>
                  </a:extLst>
                </a:gridCol>
                <a:gridCol w="1083733">
                  <a:extLst>
                    <a:ext uri="{9D8B030D-6E8A-4147-A177-3AD203B41FA5}">
                      <a16:colId xmlns:a16="http://schemas.microsoft.com/office/drawing/2014/main" val="20007"/>
                    </a:ext>
                  </a:extLst>
                </a:gridCol>
              </a:tblGrid>
              <a:tr h="69743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2119">
                <a:tc>
                  <a:txBody>
                    <a:bodyPr/>
                    <a:lstStyle/>
                    <a:p>
                      <a:pPr algn="ctr" fontAlgn="ctr"/>
                      <a:r>
                        <a:rPr lang="ru-RU" sz="1400" b="0" i="0" u="none" strike="noStrike">
                          <a:solidFill>
                            <a:srgbClr val="000000"/>
                          </a:solidFill>
                          <a:effectLst/>
                          <a:latin typeface="Times New Roman" panose="02020603050405020304" pitchFamily="18" charset="0"/>
                        </a:rPr>
                        <a:t>1</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119">
                <a:tc gridSpan="7">
                  <a:txBody>
                    <a:bodyPr/>
                    <a:lstStyle/>
                    <a:p>
                      <a:pPr algn="ctr" fontAlgn="ctr"/>
                      <a:r>
                        <a:rPr lang="ru-RU" sz="1400" b="1" i="0" u="none" strike="noStrike" dirty="0" smtClean="0">
                          <a:solidFill>
                            <a:srgbClr val="000000"/>
                          </a:solidFill>
                          <a:effectLst/>
                          <a:latin typeface="Times New Roman" panose="02020603050405020304" pitchFamily="18" charset="0"/>
                        </a:rPr>
                        <a:t>                                                      10</a:t>
                      </a:r>
                      <a:r>
                        <a:rPr lang="ru-RU" sz="1400" b="1" i="0" u="none" strike="noStrike" dirty="0">
                          <a:solidFill>
                            <a:srgbClr val="000000"/>
                          </a:solidFill>
                          <a:effectLst/>
                          <a:latin typeface="Times New Roman" panose="02020603050405020304" pitchFamily="18" charset="0"/>
                        </a:rPr>
                        <a:t>. Развитие инженерной инфраструктуры и </a:t>
                      </a:r>
                      <a:r>
                        <a:rPr lang="ru-RU" sz="1400" b="1" i="0" u="none" strike="noStrike" dirty="0" smtClean="0">
                          <a:solidFill>
                            <a:srgbClr val="000000"/>
                          </a:solidFill>
                          <a:effectLst/>
                          <a:latin typeface="Times New Roman" panose="02020603050405020304" pitchFamily="18" charset="0"/>
                        </a:rPr>
                        <a:t>энергоэффективности</a:t>
                      </a:r>
                      <a:endParaRPr lang="ru-RU" sz="1400" b="1" i="0" u="none" strike="noStrike" dirty="0">
                        <a:solidFill>
                          <a:srgbClr val="000000"/>
                        </a:solidFill>
                        <a:effectLst/>
                        <a:latin typeface="Times New Roman" panose="02020603050405020304" pitchFamily="18" charset="0"/>
                      </a:endParaRP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703705">
                <a:tc>
                  <a:txBody>
                    <a:bodyPr/>
                    <a:lstStyle/>
                    <a:p>
                      <a:pPr algn="l" fontAlgn="ctr"/>
                      <a:r>
                        <a:rPr lang="ru-RU" sz="1400" b="0" i="0" u="none" strike="noStrike">
                          <a:solidFill>
                            <a:srgbClr val="000000"/>
                          </a:solidFill>
                          <a:effectLst/>
                          <a:latin typeface="Times New Roman" panose="02020603050405020304" pitchFamily="18" charset="0"/>
                        </a:rPr>
                        <a:t>164</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Чистая вода</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созданных и восстановленных ВЗУ, ВНС и станций водоподготовки</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Губернатора Московской области</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9573">
                <a:tc>
                  <a:txBody>
                    <a:bodyPr/>
                    <a:lstStyle/>
                    <a:p>
                      <a:pPr algn="l" fontAlgn="ctr"/>
                      <a:r>
                        <a:rPr lang="ru-RU" sz="1400" b="0" i="0" u="none" strike="noStrike">
                          <a:solidFill>
                            <a:srgbClr val="000000"/>
                          </a:solidFill>
                          <a:effectLst/>
                          <a:latin typeface="Times New Roman" panose="02020603050405020304" pitchFamily="18" charset="0"/>
                        </a:rPr>
                        <a:t>165</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объектов водоснабжения, на которых проведены работы, связанные со строительством и реконструкцией, в том числе ПИР</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Показатель соглашения</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0968">
                <a:tc>
                  <a:txBody>
                    <a:bodyPr/>
                    <a:lstStyle/>
                    <a:p>
                      <a:pPr algn="l" fontAlgn="ctr"/>
                      <a:r>
                        <a:rPr lang="ru-RU" sz="1400" b="0" i="0" u="none" strike="noStrike">
                          <a:solidFill>
                            <a:srgbClr val="000000"/>
                          </a:solidFill>
                          <a:effectLst/>
                          <a:latin typeface="Times New Roman" panose="02020603050405020304" pitchFamily="18" charset="0"/>
                        </a:rPr>
                        <a:t>166</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Увеличение доли населения, обеспеченного доброкачественной питьевой водой из централизованных источников водоснабжения</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Региональный проект </a:t>
                      </a:r>
                      <a:br>
                        <a:rPr lang="ru-RU" sz="1400" b="0" i="0" u="none" strike="noStrike">
                          <a:solidFill>
                            <a:srgbClr val="000000"/>
                          </a:solidFill>
                          <a:effectLst/>
                          <a:latin typeface="Times New Roman" panose="02020603050405020304" pitchFamily="18" charset="0"/>
                        </a:rPr>
                      </a:br>
                      <a:r>
                        <a:rPr lang="ru-RU" sz="1400" b="0" i="0" u="none" strike="noStrike">
                          <a:solidFill>
                            <a:srgbClr val="000000"/>
                          </a:solidFill>
                          <a:effectLst/>
                          <a:latin typeface="Times New Roman" panose="02020603050405020304" pitchFamily="18" charset="0"/>
                        </a:rPr>
                        <a:t>«Чистая</a:t>
                      </a:r>
                      <a:br>
                        <a:rPr lang="ru-RU" sz="1400" b="0" i="0" u="none" strike="noStrike">
                          <a:solidFill>
                            <a:srgbClr val="000000"/>
                          </a:solidFill>
                          <a:effectLst/>
                          <a:latin typeface="Times New Roman" panose="02020603050405020304" pitchFamily="18" charset="0"/>
                        </a:rPr>
                      </a:br>
                      <a:r>
                        <a:rPr lang="ru-RU" sz="1400" b="0" i="0" u="none" strike="noStrike">
                          <a:solidFill>
                            <a:srgbClr val="000000"/>
                          </a:solidFill>
                          <a:effectLst/>
                          <a:latin typeface="Times New Roman" panose="02020603050405020304" pitchFamily="18" charset="0"/>
                        </a:rPr>
                        <a:t> вода»</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r>
                        <a:rPr lang="ru-RU" sz="1400" b="0" i="0" u="none" strike="noStrike" dirty="0" smtClean="0">
                          <a:solidFill>
                            <a:srgbClr val="000000"/>
                          </a:solidFill>
                          <a:effectLst/>
                          <a:latin typeface="Times New Roman" panose="02020603050405020304" pitchFamily="18" charset="0"/>
                        </a:rPr>
                        <a:t>/</a:t>
                      </a:r>
                    </a:p>
                    <a:p>
                      <a:pPr algn="ctr" fontAlgn="ctr"/>
                      <a:r>
                        <a:rPr lang="ru-RU" sz="1400" b="0" i="0" u="none" strike="noStrike" dirty="0" smtClean="0">
                          <a:solidFill>
                            <a:srgbClr val="000000"/>
                          </a:solidFill>
                          <a:effectLst/>
                          <a:latin typeface="Times New Roman" panose="02020603050405020304" pitchFamily="18" charset="0"/>
                        </a:rPr>
                        <a:t>человек</a:t>
                      </a:r>
                      <a:endParaRPr lang="ru-RU" sz="1400" b="0" i="0" u="none" strike="noStrike" dirty="0">
                        <a:solidFill>
                          <a:srgbClr val="000000"/>
                        </a:solidFill>
                        <a:effectLst/>
                        <a:latin typeface="Times New Roman" panose="02020603050405020304" pitchFamily="18" charset="0"/>
                      </a:endParaRP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99,1</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99,6</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0917">
                <a:tc>
                  <a:txBody>
                    <a:bodyPr/>
                    <a:lstStyle/>
                    <a:p>
                      <a:pPr algn="l" fontAlgn="ctr"/>
                      <a:r>
                        <a:rPr lang="ru-RU" sz="1400" b="0" i="0" u="none" strike="noStrike">
                          <a:solidFill>
                            <a:srgbClr val="000000"/>
                          </a:solidFill>
                          <a:effectLst/>
                          <a:latin typeface="Times New Roman" panose="02020603050405020304" pitchFamily="18" charset="0"/>
                        </a:rPr>
                        <a:t>167</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Чистая вода. Обеспечение населения качественной питьевой водой из систем централизованного водоснабжения</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Рейтинг-50</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20300">
                <a:tc>
                  <a:txBody>
                    <a:bodyPr/>
                    <a:lstStyle/>
                    <a:p>
                      <a:pPr algn="l" fontAlgn="ctr"/>
                      <a:r>
                        <a:rPr lang="ru-RU" sz="1400" b="0" i="0" u="none" strike="noStrike">
                          <a:solidFill>
                            <a:srgbClr val="000000"/>
                          </a:solidFill>
                          <a:effectLst/>
                          <a:latin typeface="Times New Roman" panose="02020603050405020304" pitchFamily="18" charset="0"/>
                        </a:rPr>
                        <a:t>168</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Системы водоотведения</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построенных, реконструированных, отремонтированных коллекторов (участков), канализационных насосных станций</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Губернатора Московской области</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02362">
                <a:tc>
                  <a:txBody>
                    <a:bodyPr/>
                    <a:lstStyle/>
                    <a:p>
                      <a:pPr algn="l" fontAlgn="ctr"/>
                      <a:r>
                        <a:rPr lang="ru-RU" sz="1400" b="0" i="0" u="none" strike="noStrike">
                          <a:solidFill>
                            <a:srgbClr val="000000"/>
                          </a:solidFill>
                          <a:effectLst/>
                          <a:latin typeface="Times New Roman" panose="02020603050405020304" pitchFamily="18" charset="0"/>
                        </a:rPr>
                        <a:t>169</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созданных и восстановленных объектов очистки сточных вод суммарной производительностью</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 на тысячу кубических метров</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7345" marR="7345" marT="73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345" marR="7345" marT="7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768656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144</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085127459"/>
              </p:ext>
            </p:extLst>
          </p:nvPr>
        </p:nvGraphicFramePr>
        <p:xfrm>
          <a:off x="247433" y="87136"/>
          <a:ext cx="11673636" cy="6522889"/>
        </p:xfrm>
        <a:graphic>
          <a:graphicData uri="http://schemas.openxmlformats.org/drawingml/2006/table">
            <a:tbl>
              <a:tblPr/>
              <a:tblGrid>
                <a:gridCol w="302784">
                  <a:extLst>
                    <a:ext uri="{9D8B030D-6E8A-4147-A177-3AD203B41FA5}">
                      <a16:colId xmlns:a16="http://schemas.microsoft.com/office/drawing/2014/main" val="20000"/>
                    </a:ext>
                  </a:extLst>
                </a:gridCol>
                <a:gridCol w="143662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gridCol w="1106311">
                  <a:extLst>
                    <a:ext uri="{9D8B030D-6E8A-4147-A177-3AD203B41FA5}">
                      <a16:colId xmlns:a16="http://schemas.microsoft.com/office/drawing/2014/main" val="20003"/>
                    </a:ext>
                  </a:extLst>
                </a:gridCol>
                <a:gridCol w="1061156">
                  <a:extLst>
                    <a:ext uri="{9D8B030D-6E8A-4147-A177-3AD203B41FA5}">
                      <a16:colId xmlns:a16="http://schemas.microsoft.com/office/drawing/2014/main" val="20004"/>
                    </a:ext>
                  </a:extLst>
                </a:gridCol>
                <a:gridCol w="1174044">
                  <a:extLst>
                    <a:ext uri="{9D8B030D-6E8A-4147-A177-3AD203B41FA5}">
                      <a16:colId xmlns:a16="http://schemas.microsoft.com/office/drawing/2014/main" val="20005"/>
                    </a:ext>
                  </a:extLst>
                </a:gridCol>
                <a:gridCol w="1343378">
                  <a:extLst>
                    <a:ext uri="{9D8B030D-6E8A-4147-A177-3AD203B41FA5}">
                      <a16:colId xmlns:a16="http://schemas.microsoft.com/office/drawing/2014/main" val="20006"/>
                    </a:ext>
                  </a:extLst>
                </a:gridCol>
                <a:gridCol w="3285069">
                  <a:extLst>
                    <a:ext uri="{9D8B030D-6E8A-4147-A177-3AD203B41FA5}">
                      <a16:colId xmlns:a16="http://schemas.microsoft.com/office/drawing/2014/main" val="20007"/>
                    </a:ext>
                  </a:extLst>
                </a:gridCol>
              </a:tblGrid>
              <a:tr h="74897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95887">
                <a:tc>
                  <a:txBody>
                    <a:bodyPr/>
                    <a:lstStyle/>
                    <a:p>
                      <a:pPr algn="ctr" fontAlgn="ctr"/>
                      <a:r>
                        <a:rPr lang="ru-RU" sz="1400" b="0" i="0" u="none" strike="noStrike">
                          <a:solidFill>
                            <a:srgbClr val="000000"/>
                          </a:solidFill>
                          <a:effectLst/>
                          <a:latin typeface="Times New Roman" panose="02020603050405020304" pitchFamily="18" charset="0"/>
                        </a:rPr>
                        <a:t>1</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086" marR="8086" marT="80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5887">
                <a:tc gridSpan="7">
                  <a:txBody>
                    <a:bodyPr/>
                    <a:lstStyle/>
                    <a:p>
                      <a:pPr algn="ctr" fontAlgn="ctr"/>
                      <a:r>
                        <a:rPr lang="ru-RU" sz="1400" b="1" i="0" u="none" strike="noStrike" dirty="0" smtClean="0">
                          <a:solidFill>
                            <a:srgbClr val="000000"/>
                          </a:solidFill>
                          <a:effectLst/>
                          <a:latin typeface="Times New Roman" panose="02020603050405020304" pitchFamily="18" charset="0"/>
                        </a:rPr>
                        <a:t>                                                              10</a:t>
                      </a:r>
                      <a:r>
                        <a:rPr lang="ru-RU" sz="1400" b="1" i="0" u="none" strike="noStrike" dirty="0">
                          <a:solidFill>
                            <a:srgbClr val="000000"/>
                          </a:solidFill>
                          <a:effectLst/>
                          <a:latin typeface="Times New Roman" panose="02020603050405020304" pitchFamily="18" charset="0"/>
                        </a:rPr>
                        <a:t>. Развитие инженерной инфраструктуры и энергоэффективности</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086" marR="8086" marT="80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755125">
                <a:tc>
                  <a:txBody>
                    <a:bodyPr/>
                    <a:lstStyle/>
                    <a:p>
                      <a:pPr algn="l" fontAlgn="ctr"/>
                      <a:r>
                        <a:rPr lang="ru-RU" sz="1400" b="0" i="0" u="none" strike="noStrike">
                          <a:solidFill>
                            <a:srgbClr val="000000"/>
                          </a:solidFill>
                          <a:effectLst/>
                          <a:latin typeface="Times New Roman" panose="02020603050405020304" pitchFamily="18" charset="0"/>
                        </a:rPr>
                        <a:t>170</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Системы водоотведения</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Увеличение доли сточных вод, очищенных до нормативных значений, в общем объеме сточных вод, пропущенных через очистные сооружения</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Отраслевой</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60,5</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60,5</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086" marR="8086" marT="80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7093">
                <a:tc>
                  <a:txBody>
                    <a:bodyPr/>
                    <a:lstStyle/>
                    <a:p>
                      <a:pPr algn="l" fontAlgn="ctr"/>
                      <a:r>
                        <a:rPr lang="ru-RU" sz="1400" b="0" i="0" u="none" strike="noStrike">
                          <a:solidFill>
                            <a:srgbClr val="000000"/>
                          </a:solidFill>
                          <a:effectLst/>
                          <a:latin typeface="Times New Roman" panose="02020603050405020304" pitchFamily="18" charset="0"/>
                        </a:rPr>
                        <a:t>171</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Создание условий для обеспечения качественными коммунальными услугами</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актуальных схем теплоснабжения, водоснабжения и водоотведения, программ комплексного развития систем коммунальной инфраструктуры</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Показатель МП</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66,6</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Разработаны и утверждены: -единая схема теплоснобжения; - схема водоснабжения и водоотведения городского округа Воскресенск. Программа комплексного развития систем коммунальной инфраструктуры разработана, к утверждению планируется в 2022 году.</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3547">
                <a:tc>
                  <a:txBody>
                    <a:bodyPr/>
                    <a:lstStyle/>
                    <a:p>
                      <a:pPr algn="l" fontAlgn="ctr"/>
                      <a:r>
                        <a:rPr lang="ru-RU" sz="1400" b="0" i="0" u="none" strike="noStrike">
                          <a:solidFill>
                            <a:srgbClr val="000000"/>
                          </a:solidFill>
                          <a:effectLst/>
                          <a:latin typeface="Times New Roman" panose="02020603050405020304" pitchFamily="18" charset="0"/>
                        </a:rPr>
                        <a:t>172</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созданных и восстановленных объектов коммунальной инфраструктуры (котельные, ЦТП, сети)</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Губернатора Московской области</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086" marR="8086" marT="80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0128">
                <a:tc>
                  <a:txBody>
                    <a:bodyPr/>
                    <a:lstStyle/>
                    <a:p>
                      <a:pPr algn="l" fontAlgn="ctr"/>
                      <a:r>
                        <a:rPr lang="ru-RU" sz="1400" b="0" i="0" u="none" strike="noStrike">
                          <a:solidFill>
                            <a:srgbClr val="000000"/>
                          </a:solidFill>
                          <a:effectLst/>
                          <a:latin typeface="Times New Roman" panose="02020603050405020304" pitchFamily="18" charset="0"/>
                        </a:rPr>
                        <a:t>173</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ЖКХ без долгов. Снижение задолженности за потребление ТЭР</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Рейтинг-50</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Рублей за единицу</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086" marR="8086" marT="80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086" marR="8086" marT="80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21124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841087018"/>
              </p:ext>
            </p:extLst>
          </p:nvPr>
        </p:nvGraphicFramePr>
        <p:xfrm>
          <a:off x="199967" y="91772"/>
          <a:ext cx="11754966" cy="6428854"/>
        </p:xfrm>
        <a:graphic>
          <a:graphicData uri="http://schemas.openxmlformats.org/drawingml/2006/table">
            <a:tbl>
              <a:tblPr/>
              <a:tblGrid>
                <a:gridCol w="304893">
                  <a:extLst>
                    <a:ext uri="{9D8B030D-6E8A-4147-A177-3AD203B41FA5}">
                      <a16:colId xmlns:a16="http://schemas.microsoft.com/office/drawing/2014/main" val="20000"/>
                    </a:ext>
                  </a:extLst>
                </a:gridCol>
                <a:gridCol w="1696798">
                  <a:extLst>
                    <a:ext uri="{9D8B030D-6E8A-4147-A177-3AD203B41FA5}">
                      <a16:colId xmlns:a16="http://schemas.microsoft.com/office/drawing/2014/main" val="20001"/>
                    </a:ext>
                  </a:extLst>
                </a:gridCol>
                <a:gridCol w="3205720">
                  <a:extLst>
                    <a:ext uri="{9D8B030D-6E8A-4147-A177-3AD203B41FA5}">
                      <a16:colId xmlns:a16="http://schemas.microsoft.com/office/drawing/2014/main" val="20002"/>
                    </a:ext>
                  </a:extLst>
                </a:gridCol>
                <a:gridCol w="970844">
                  <a:extLst>
                    <a:ext uri="{9D8B030D-6E8A-4147-A177-3AD203B41FA5}">
                      <a16:colId xmlns:a16="http://schemas.microsoft.com/office/drawing/2014/main" val="20003"/>
                    </a:ext>
                  </a:extLst>
                </a:gridCol>
                <a:gridCol w="1196622">
                  <a:extLst>
                    <a:ext uri="{9D8B030D-6E8A-4147-A177-3AD203B41FA5}">
                      <a16:colId xmlns:a16="http://schemas.microsoft.com/office/drawing/2014/main" val="20004"/>
                    </a:ext>
                  </a:extLst>
                </a:gridCol>
                <a:gridCol w="1162756">
                  <a:extLst>
                    <a:ext uri="{9D8B030D-6E8A-4147-A177-3AD203B41FA5}">
                      <a16:colId xmlns:a16="http://schemas.microsoft.com/office/drawing/2014/main" val="20005"/>
                    </a:ext>
                  </a:extLst>
                </a:gridCol>
                <a:gridCol w="1230489">
                  <a:extLst>
                    <a:ext uri="{9D8B030D-6E8A-4147-A177-3AD203B41FA5}">
                      <a16:colId xmlns:a16="http://schemas.microsoft.com/office/drawing/2014/main" val="20006"/>
                    </a:ext>
                  </a:extLst>
                </a:gridCol>
                <a:gridCol w="1986844">
                  <a:extLst>
                    <a:ext uri="{9D8B030D-6E8A-4147-A177-3AD203B41FA5}">
                      <a16:colId xmlns:a16="http://schemas.microsoft.com/office/drawing/2014/main" val="20007"/>
                    </a:ext>
                  </a:extLst>
                </a:gridCol>
              </a:tblGrid>
              <a:tr h="795157">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7818">
                <a:tc>
                  <a:txBody>
                    <a:bodyPr/>
                    <a:lstStyle/>
                    <a:p>
                      <a:pPr algn="ctr" fontAlgn="ctr"/>
                      <a:r>
                        <a:rPr lang="ru-RU" sz="1400" b="0" i="0" u="none" strike="noStrike">
                          <a:solidFill>
                            <a:srgbClr val="000000"/>
                          </a:solidFill>
                          <a:effectLst/>
                          <a:latin typeface="Times New Roman" panose="02020603050405020304" pitchFamily="18" charset="0"/>
                        </a:rPr>
                        <a:t>1</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434" marR="8434" marT="84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7818">
                <a:tc gridSpan="7">
                  <a:txBody>
                    <a:bodyPr/>
                    <a:lstStyle/>
                    <a:p>
                      <a:pPr algn="ctr" fontAlgn="ctr"/>
                      <a:r>
                        <a:rPr lang="ru-RU" sz="1400" b="1" i="0" u="none" strike="noStrike" dirty="0" smtClean="0">
                          <a:solidFill>
                            <a:srgbClr val="000000"/>
                          </a:solidFill>
                          <a:effectLst/>
                          <a:latin typeface="Times New Roman" panose="02020603050405020304" pitchFamily="18" charset="0"/>
                        </a:rPr>
                        <a:t>                                               10</a:t>
                      </a:r>
                      <a:r>
                        <a:rPr lang="ru-RU" sz="1400" b="1" i="0" u="none" strike="noStrike" dirty="0">
                          <a:solidFill>
                            <a:srgbClr val="000000"/>
                          </a:solidFill>
                          <a:effectLst/>
                          <a:latin typeface="Times New Roman" panose="02020603050405020304" pitchFamily="18" charset="0"/>
                        </a:rPr>
                        <a:t>. Развитие инженерной инфраструктуры и энергоэффективности</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434" marR="8434" marT="84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80093">
                <a:tc>
                  <a:txBody>
                    <a:bodyPr/>
                    <a:lstStyle/>
                    <a:p>
                      <a:pPr algn="l" fontAlgn="ctr"/>
                      <a:r>
                        <a:rPr lang="ru-RU" sz="1400" b="0" i="0" u="none" strike="noStrike">
                          <a:solidFill>
                            <a:srgbClr val="000000"/>
                          </a:solidFill>
                          <a:effectLst/>
                          <a:latin typeface="Times New Roman" panose="02020603050405020304" pitchFamily="18" charset="0"/>
                        </a:rPr>
                        <a:t>174</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Создание условий для обеспечения качественными коммунальными услугами</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Качество работы УК</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Рейтинг-50</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434" marR="8434" marT="84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0763">
                <a:tc>
                  <a:txBody>
                    <a:bodyPr/>
                    <a:lstStyle/>
                    <a:p>
                      <a:pPr algn="l" fontAlgn="ctr"/>
                      <a:r>
                        <a:rPr lang="ru-RU" sz="1400" b="0" i="0" u="none" strike="noStrike">
                          <a:solidFill>
                            <a:srgbClr val="000000"/>
                          </a:solidFill>
                          <a:effectLst/>
                          <a:latin typeface="Times New Roman" panose="02020603050405020304" pitchFamily="18" charset="0"/>
                        </a:rPr>
                        <a:t>175</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организаций в сфере ЖКК, для которых созданы условия повышения эффективности работы</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МП</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434" marR="8434" marT="84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9689">
                <a:tc>
                  <a:txBody>
                    <a:bodyPr/>
                    <a:lstStyle/>
                    <a:p>
                      <a:pPr algn="l" fontAlgn="ctr"/>
                      <a:r>
                        <a:rPr lang="ru-RU" sz="1400" b="0" i="0" u="none" strike="noStrike">
                          <a:solidFill>
                            <a:srgbClr val="000000"/>
                          </a:solidFill>
                          <a:effectLst/>
                          <a:latin typeface="Times New Roman" panose="02020603050405020304" pitchFamily="18" charset="0"/>
                        </a:rPr>
                        <a:t>176</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Платим вовремя за ЖКУ. Снижение задолженности населения за ЖКУ</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Рейтинг-50</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Рублей за единицу</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434" marR="8434" marT="84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1935">
                <a:tc>
                  <a:txBody>
                    <a:bodyPr/>
                    <a:lstStyle/>
                    <a:p>
                      <a:pPr algn="l" fontAlgn="ctr"/>
                      <a:r>
                        <a:rPr lang="ru-RU" sz="1400" b="0" i="0" u="none" strike="noStrike">
                          <a:solidFill>
                            <a:srgbClr val="000000"/>
                          </a:solidFill>
                          <a:effectLst/>
                          <a:latin typeface="Times New Roman" panose="02020603050405020304" pitchFamily="18" charset="0"/>
                        </a:rPr>
                        <a:t>177</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Энергосбережение и повышение энергетической эффективности</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Бережливый учет - оснащенность многоквартирных домов общедомовыми приборами учета</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ГП</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44,27</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27,66</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финансовых средств в УК, РСО</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41724">
                <a:tc>
                  <a:txBody>
                    <a:bodyPr/>
                    <a:lstStyle/>
                    <a:p>
                      <a:pPr algn="l" fontAlgn="ctr"/>
                      <a:r>
                        <a:rPr lang="ru-RU" sz="1400" b="0" i="0" u="none" strike="noStrike">
                          <a:solidFill>
                            <a:srgbClr val="000000"/>
                          </a:solidFill>
                          <a:effectLst/>
                          <a:latin typeface="Times New Roman" panose="02020603050405020304" pitchFamily="18" charset="0"/>
                        </a:rPr>
                        <a:t>178</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зданий, строений, сооружений муниципальной собственности, соответствующих нормальному уровню энергетической эффективности и выше (А, B, C, D)</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ГП</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40</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41</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434" marR="8434" marT="84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17164">
                <a:tc>
                  <a:txBody>
                    <a:bodyPr/>
                    <a:lstStyle/>
                    <a:p>
                      <a:pPr algn="l" fontAlgn="ctr"/>
                      <a:r>
                        <a:rPr lang="ru-RU" sz="1400" b="0" i="0" u="none" strike="noStrike">
                          <a:solidFill>
                            <a:srgbClr val="000000"/>
                          </a:solidFill>
                          <a:effectLst/>
                          <a:latin typeface="Times New Roman" panose="02020603050405020304" pitchFamily="18" charset="0"/>
                        </a:rPr>
                        <a:t>179</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ГП</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99,6</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Недостаточное финансирование</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77844">
                <a:tc>
                  <a:txBody>
                    <a:bodyPr/>
                    <a:lstStyle/>
                    <a:p>
                      <a:pPr algn="l" fontAlgn="ctr"/>
                      <a:r>
                        <a:rPr lang="ru-RU" sz="1400" b="0" i="0" u="none" strike="noStrike">
                          <a:solidFill>
                            <a:srgbClr val="000000"/>
                          </a:solidFill>
                          <a:effectLst/>
                          <a:latin typeface="Times New Roman" panose="02020603050405020304" pitchFamily="18" charset="0"/>
                        </a:rPr>
                        <a:t>180</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Доля многоквартирных домов с присвоенными классами энергоэфективности</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ГП</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15,60</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11,25</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финансовых средств в УК, РСО</a:t>
                      </a:r>
                    </a:p>
                  </a:txBody>
                  <a:tcPr marL="8434" marR="8434" marT="8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530792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146</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194204383"/>
              </p:ext>
            </p:extLst>
          </p:nvPr>
        </p:nvGraphicFramePr>
        <p:xfrm>
          <a:off x="191398" y="95331"/>
          <a:ext cx="11814554" cy="5699826"/>
        </p:xfrm>
        <a:graphic>
          <a:graphicData uri="http://schemas.openxmlformats.org/drawingml/2006/table">
            <a:tbl>
              <a:tblPr/>
              <a:tblGrid>
                <a:gridCol w="306439">
                  <a:extLst>
                    <a:ext uri="{9D8B030D-6E8A-4147-A177-3AD203B41FA5}">
                      <a16:colId xmlns:a16="http://schemas.microsoft.com/office/drawing/2014/main" val="20000"/>
                    </a:ext>
                  </a:extLst>
                </a:gridCol>
                <a:gridCol w="1705399">
                  <a:extLst>
                    <a:ext uri="{9D8B030D-6E8A-4147-A177-3AD203B41FA5}">
                      <a16:colId xmlns:a16="http://schemas.microsoft.com/office/drawing/2014/main" val="20001"/>
                    </a:ext>
                  </a:extLst>
                </a:gridCol>
                <a:gridCol w="3923905">
                  <a:extLst>
                    <a:ext uri="{9D8B030D-6E8A-4147-A177-3AD203B41FA5}">
                      <a16:colId xmlns:a16="http://schemas.microsoft.com/office/drawing/2014/main" val="20002"/>
                    </a:ext>
                  </a:extLst>
                </a:gridCol>
                <a:gridCol w="1421747">
                  <a:extLst>
                    <a:ext uri="{9D8B030D-6E8A-4147-A177-3AD203B41FA5}">
                      <a16:colId xmlns:a16="http://schemas.microsoft.com/office/drawing/2014/main" val="20003"/>
                    </a:ext>
                  </a:extLst>
                </a:gridCol>
                <a:gridCol w="891413">
                  <a:extLst>
                    <a:ext uri="{9D8B030D-6E8A-4147-A177-3AD203B41FA5}">
                      <a16:colId xmlns:a16="http://schemas.microsoft.com/office/drawing/2014/main" val="20004"/>
                    </a:ext>
                  </a:extLst>
                </a:gridCol>
                <a:gridCol w="1105803">
                  <a:extLst>
                    <a:ext uri="{9D8B030D-6E8A-4147-A177-3AD203B41FA5}">
                      <a16:colId xmlns:a16="http://schemas.microsoft.com/office/drawing/2014/main" val="20005"/>
                    </a:ext>
                  </a:extLst>
                </a:gridCol>
                <a:gridCol w="1286342">
                  <a:extLst>
                    <a:ext uri="{9D8B030D-6E8A-4147-A177-3AD203B41FA5}">
                      <a16:colId xmlns:a16="http://schemas.microsoft.com/office/drawing/2014/main" val="20006"/>
                    </a:ext>
                  </a:extLst>
                </a:gridCol>
                <a:gridCol w="1173506">
                  <a:extLst>
                    <a:ext uri="{9D8B030D-6E8A-4147-A177-3AD203B41FA5}">
                      <a16:colId xmlns:a16="http://schemas.microsoft.com/office/drawing/2014/main" val="20007"/>
                    </a:ext>
                  </a:extLst>
                </a:gridCol>
              </a:tblGrid>
              <a:tr h="133822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39856">
                <a:tc>
                  <a:txBody>
                    <a:bodyPr/>
                    <a:lstStyle/>
                    <a:p>
                      <a:pPr algn="ctr" fontAlgn="ctr"/>
                      <a:r>
                        <a:rPr lang="ru-RU" sz="1400" b="0" i="0" u="none" strike="noStrike">
                          <a:solidFill>
                            <a:srgbClr val="000000"/>
                          </a:solidFill>
                          <a:effectLst/>
                          <a:latin typeface="Times New Roman" panose="02020603050405020304" pitchFamily="18" charset="0"/>
                        </a:rPr>
                        <a:t>1</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9856">
                <a:tc gridSpan="7">
                  <a:txBody>
                    <a:bodyPr/>
                    <a:lstStyle/>
                    <a:p>
                      <a:pPr algn="ctr" fontAlgn="ctr"/>
                      <a:r>
                        <a:rPr lang="ru-RU" sz="1400" b="1" i="0" u="none" strike="noStrike" dirty="0">
                          <a:solidFill>
                            <a:srgbClr val="000000"/>
                          </a:solidFill>
                          <a:effectLst/>
                          <a:latin typeface="Times New Roman" panose="02020603050405020304" pitchFamily="18" charset="0"/>
                        </a:rPr>
                        <a:t>10. Развитие инженерной инфраструктуры и энергоэффективности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338226">
                <a:tc>
                  <a:txBody>
                    <a:bodyPr/>
                    <a:lstStyle/>
                    <a:p>
                      <a:pPr algn="l" fontAlgn="ctr"/>
                      <a:r>
                        <a:rPr lang="ru-RU" sz="1400" b="0" i="0" u="none" strike="noStrike">
                          <a:solidFill>
                            <a:srgbClr val="000000"/>
                          </a:solidFill>
                          <a:effectLst/>
                          <a:latin typeface="Times New Roman" panose="02020603050405020304" pitchFamily="18" charset="0"/>
                        </a:rPr>
                        <a:t>181</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6. Развитие газификации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газифицированных сельских населенных пунктов численностью свыше 100 человек в общем количестве сельских населенных пунктов численностью свыше 100 человек</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Губернатора </a:t>
                      </a:r>
                      <a:r>
                        <a:rPr lang="ru-RU" sz="1400" b="0" i="0" u="none" strike="noStrike" dirty="0" smtClean="0">
                          <a:solidFill>
                            <a:srgbClr val="000000"/>
                          </a:solidFill>
                          <a:effectLst/>
                          <a:latin typeface="Times New Roman" panose="02020603050405020304" pitchFamily="18" charset="0"/>
                        </a:rPr>
                        <a:t>Московского </a:t>
                      </a:r>
                      <a:r>
                        <a:rPr lang="ru-RU" sz="1400" b="0" i="0" u="none" strike="noStrike" dirty="0">
                          <a:solidFill>
                            <a:srgbClr val="000000"/>
                          </a:solidFill>
                          <a:effectLst/>
                          <a:latin typeface="Times New Roman" panose="02020603050405020304" pitchFamily="18" charset="0"/>
                        </a:rPr>
                        <a:t>области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38226">
                <a:tc>
                  <a:txBody>
                    <a:bodyPr/>
                    <a:lstStyle/>
                    <a:p>
                      <a:pPr algn="l" fontAlgn="ctr"/>
                      <a:r>
                        <a:rPr lang="ru-RU" sz="1400" b="0" i="0" u="none" strike="noStrike">
                          <a:solidFill>
                            <a:srgbClr val="000000"/>
                          </a:solidFill>
                          <a:effectLst/>
                          <a:latin typeface="Times New Roman" panose="02020603050405020304" pitchFamily="18" charset="0"/>
                        </a:rPr>
                        <a:t>182</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Обеспечение населенных пунктов источниками газификации – газопроводами высокого и низкого давления</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Губернатора Московско области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98,25</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98,25</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05436">
                <a:tc>
                  <a:txBody>
                    <a:bodyPr/>
                    <a:lstStyle/>
                    <a:p>
                      <a:pPr algn="l" fontAlgn="ctr"/>
                      <a:r>
                        <a:rPr lang="ru-RU" sz="1400" b="0" i="0" u="none" strike="noStrike">
                          <a:solidFill>
                            <a:srgbClr val="000000"/>
                          </a:solidFill>
                          <a:effectLst/>
                          <a:latin typeface="Times New Roman" panose="02020603050405020304" pitchFamily="18" charset="0"/>
                        </a:rPr>
                        <a:t> </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8. Обеспечивающая подпрограмма</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7320100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Прямоугольник 1"/>
          <p:cNvSpPr>
            <a:spLocks noChangeArrowheads="1"/>
          </p:cNvSpPr>
          <p:nvPr/>
        </p:nvSpPr>
        <p:spPr bwMode="auto">
          <a:xfrm>
            <a:off x="3409123" y="296883"/>
            <a:ext cx="5521122"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«Предпринимательство» (11)</a:t>
            </a: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buClr>
                <a:srgbClr val="A53010"/>
              </a:buClr>
              <a:buFont typeface="Wingdings 3" panose="05040102010807070707" pitchFamily="18" charset="2"/>
              <a:buNone/>
            </a:pPr>
            <a:endParaRPr lang="ru-RU" altLang="ru-RU" dirty="0">
              <a:ea typeface="Calibri" panose="020F0502020204030204" pitchFamily="34" charset="0"/>
            </a:endParaRPr>
          </a:p>
          <a:p>
            <a:pPr algn="just">
              <a:lnSpc>
                <a:spcPct val="115000"/>
              </a:lnSpc>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Достижение устойчиво высоких темпов экономического роста, обеспечивающих повышение уровня жизни жителей городского округа Воскресенск</a:t>
            </a:r>
            <a:r>
              <a:rPr lang="ru-RU" altLang="ru-RU" sz="16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buClr>
                <a:srgbClr val="A53010"/>
              </a:buClr>
              <a:buNone/>
            </a:pP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2 000,0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2 000,0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altLang="ru-RU" sz="1600" dirty="0">
              <a:latin typeface="Calibri" panose="020F0502020204030204" pitchFamily="34" charset="0"/>
              <a:ea typeface="Calibri" panose="020F0502020204030204" pitchFamily="34" charset="0"/>
              <a:cs typeface="Calibri" panose="020F0502020204030204" pitchFamily="34" charset="0"/>
            </a:endParaRPr>
          </a:p>
        </p:txBody>
      </p:sp>
      <p:sp>
        <p:nvSpPr>
          <p:cNvPr id="194563"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94564"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94565"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94566"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94567"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94568" name="Picture 2" descr="Совместное предприниматель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71" y="4483100"/>
            <a:ext cx="31654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9" name="Picture 4" descr="Мероприятия, направленные на поддержку субъектов малого и среднего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39" y="366178"/>
            <a:ext cx="2238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28476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148</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596536326"/>
              </p:ext>
            </p:extLst>
          </p:nvPr>
        </p:nvGraphicFramePr>
        <p:xfrm>
          <a:off x="191397" y="95333"/>
          <a:ext cx="11826431" cy="5794828"/>
        </p:xfrm>
        <a:graphic>
          <a:graphicData uri="http://schemas.openxmlformats.org/drawingml/2006/table">
            <a:tbl>
              <a:tblPr/>
              <a:tblGrid>
                <a:gridCol w="306747">
                  <a:extLst>
                    <a:ext uri="{9D8B030D-6E8A-4147-A177-3AD203B41FA5}">
                      <a16:colId xmlns:a16="http://schemas.microsoft.com/office/drawing/2014/main" val="20000"/>
                    </a:ext>
                  </a:extLst>
                </a:gridCol>
                <a:gridCol w="1707113">
                  <a:extLst>
                    <a:ext uri="{9D8B030D-6E8A-4147-A177-3AD203B41FA5}">
                      <a16:colId xmlns:a16="http://schemas.microsoft.com/office/drawing/2014/main" val="20001"/>
                    </a:ext>
                  </a:extLst>
                </a:gridCol>
                <a:gridCol w="3927850">
                  <a:extLst>
                    <a:ext uri="{9D8B030D-6E8A-4147-A177-3AD203B41FA5}">
                      <a16:colId xmlns:a16="http://schemas.microsoft.com/office/drawing/2014/main" val="20002"/>
                    </a:ext>
                  </a:extLst>
                </a:gridCol>
                <a:gridCol w="1423176">
                  <a:extLst>
                    <a:ext uri="{9D8B030D-6E8A-4147-A177-3AD203B41FA5}">
                      <a16:colId xmlns:a16="http://schemas.microsoft.com/office/drawing/2014/main" val="20003"/>
                    </a:ext>
                  </a:extLst>
                </a:gridCol>
                <a:gridCol w="892309">
                  <a:extLst>
                    <a:ext uri="{9D8B030D-6E8A-4147-A177-3AD203B41FA5}">
                      <a16:colId xmlns:a16="http://schemas.microsoft.com/office/drawing/2014/main" val="20004"/>
                    </a:ext>
                  </a:extLst>
                </a:gridCol>
                <a:gridCol w="1106915">
                  <a:extLst>
                    <a:ext uri="{9D8B030D-6E8A-4147-A177-3AD203B41FA5}">
                      <a16:colId xmlns:a16="http://schemas.microsoft.com/office/drawing/2014/main" val="20005"/>
                    </a:ext>
                  </a:extLst>
                </a:gridCol>
                <a:gridCol w="1287635">
                  <a:extLst>
                    <a:ext uri="{9D8B030D-6E8A-4147-A177-3AD203B41FA5}">
                      <a16:colId xmlns:a16="http://schemas.microsoft.com/office/drawing/2014/main" val="20006"/>
                    </a:ext>
                  </a:extLst>
                </a:gridCol>
                <a:gridCol w="1174686">
                  <a:extLst>
                    <a:ext uri="{9D8B030D-6E8A-4147-A177-3AD203B41FA5}">
                      <a16:colId xmlns:a16="http://schemas.microsoft.com/office/drawing/2014/main" val="20007"/>
                    </a:ext>
                  </a:extLst>
                </a:gridCol>
              </a:tblGrid>
              <a:tr h="121827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9392">
                <a:tc>
                  <a:txBody>
                    <a:bodyPr/>
                    <a:lstStyle/>
                    <a:p>
                      <a:pPr algn="ctr" fontAlgn="ctr"/>
                      <a:r>
                        <a:rPr lang="ru-RU" sz="1400" b="0" i="0" u="none" strike="noStrike">
                          <a:solidFill>
                            <a:srgbClr val="000000"/>
                          </a:solidFill>
                          <a:effectLst/>
                          <a:latin typeface="Times New Roman" panose="02020603050405020304" pitchFamily="18" charset="0"/>
                        </a:rPr>
                        <a:t>1</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392">
                <a:tc gridSpan="7">
                  <a:txBody>
                    <a:bodyPr/>
                    <a:lstStyle/>
                    <a:p>
                      <a:pPr algn="ctr" fontAlgn="ctr"/>
                      <a:r>
                        <a:rPr lang="ru-RU" sz="1400" b="1" i="0" u="none" strike="noStrike" dirty="0" smtClean="0">
                          <a:solidFill>
                            <a:srgbClr val="000000"/>
                          </a:solidFill>
                          <a:effectLst/>
                          <a:latin typeface="Times New Roman" panose="02020603050405020304" pitchFamily="18" charset="0"/>
                        </a:rPr>
                        <a:t>           11</a:t>
                      </a:r>
                      <a:r>
                        <a:rPr lang="ru-RU" sz="1400" b="1" i="0" u="none" strike="noStrike" dirty="0">
                          <a:solidFill>
                            <a:srgbClr val="000000"/>
                          </a:solidFill>
                          <a:effectLst/>
                          <a:latin typeface="Times New Roman" panose="02020603050405020304" pitchFamily="18" charset="0"/>
                        </a:rPr>
                        <a:t>. Предпринимательство</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6"/>
                  </a:ext>
                </a:extLst>
              </a:tr>
              <a:tr h="1218271">
                <a:tc>
                  <a:txBody>
                    <a:bodyPr/>
                    <a:lstStyle/>
                    <a:p>
                      <a:pPr algn="l" fontAlgn="ctr"/>
                      <a:r>
                        <a:rPr lang="ru-RU" sz="1400" b="0" i="0" u="none" strike="noStrike">
                          <a:solidFill>
                            <a:srgbClr val="000000"/>
                          </a:solidFill>
                          <a:effectLst/>
                          <a:latin typeface="Times New Roman" panose="02020603050405020304" pitchFamily="18" charset="0"/>
                        </a:rPr>
                        <a:t>183</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Инвестиции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многофункциональных индустриальных парков, технологических парков, промышленных площадок</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a:t>
                      </a:r>
                      <a:r>
                        <a:rPr lang="ru-RU" sz="1400" b="0" i="0" u="none" strike="noStrike" dirty="0" smtClean="0">
                          <a:solidFill>
                            <a:srgbClr val="000000"/>
                          </a:solidFill>
                          <a:effectLst/>
                          <a:latin typeface="Times New Roman" panose="02020603050405020304" pitchFamily="18" charset="0"/>
                        </a:rPr>
                        <a:t>Губернатора </a:t>
                      </a:r>
                      <a:r>
                        <a:rPr lang="ru-RU" sz="1400" b="0" i="0" u="none" strike="noStrike" dirty="0">
                          <a:solidFill>
                            <a:srgbClr val="000000"/>
                          </a:solidFill>
                          <a:effectLst/>
                          <a:latin typeface="Times New Roman" panose="02020603050405020304" pitchFamily="18" charset="0"/>
                        </a:rPr>
                        <a:t>Московской области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21231">
                <a:tc>
                  <a:txBody>
                    <a:bodyPr/>
                    <a:lstStyle/>
                    <a:p>
                      <a:pPr algn="l" fontAlgn="ctr"/>
                      <a:r>
                        <a:rPr lang="ru-RU" sz="1400" b="0" i="0" u="none" strike="noStrike">
                          <a:solidFill>
                            <a:srgbClr val="000000"/>
                          </a:solidFill>
                          <a:effectLst/>
                          <a:latin typeface="Times New Roman" panose="02020603050405020304" pitchFamily="18" charset="0"/>
                        </a:rPr>
                        <a:t>184</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привлеченных резидентов на территории многофункциональных индустриальных парков, технологических парков, промышленных площадок муниципальных образований Московской области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18271">
                <a:tc>
                  <a:txBody>
                    <a:bodyPr/>
                    <a:lstStyle/>
                    <a:p>
                      <a:pPr algn="l" fontAlgn="ctr"/>
                      <a:r>
                        <a:rPr lang="ru-RU" sz="1400" b="0" i="0" u="none" strike="noStrike">
                          <a:solidFill>
                            <a:srgbClr val="000000"/>
                          </a:solidFill>
                          <a:effectLst/>
                          <a:latin typeface="Times New Roman" panose="02020603050405020304" pitchFamily="18" charset="0"/>
                        </a:rPr>
                        <a:t>185</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созданных рабочих мест</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a:t>
                      </a:r>
                      <a:r>
                        <a:rPr lang="ru-RU" sz="1400" b="0" i="0" u="none" strike="noStrike" dirty="0" smtClean="0">
                          <a:solidFill>
                            <a:srgbClr val="000000"/>
                          </a:solidFill>
                          <a:effectLst/>
                          <a:latin typeface="Times New Roman" panose="02020603050405020304" pitchFamily="18" charset="0"/>
                        </a:rPr>
                        <a:t>Губернатора </a:t>
                      </a:r>
                      <a:r>
                        <a:rPr lang="ru-RU" sz="1400" b="0" i="0" u="none" strike="noStrike" dirty="0">
                          <a:solidFill>
                            <a:srgbClr val="000000"/>
                          </a:solidFill>
                          <a:effectLst/>
                          <a:latin typeface="Times New Roman" panose="02020603050405020304" pitchFamily="18" charset="0"/>
                        </a:rPr>
                        <a:t>Московской области</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491</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497</a:t>
                      </a:r>
                    </a:p>
                  </a:txBody>
                  <a:tcPr marL="4530" marR="4530" marT="4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530" marR="4530" marT="4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4845115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149</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394707255"/>
              </p:ext>
            </p:extLst>
          </p:nvPr>
        </p:nvGraphicFramePr>
        <p:xfrm>
          <a:off x="211636" y="98425"/>
          <a:ext cx="11585254" cy="6407091"/>
        </p:xfrm>
        <a:graphic>
          <a:graphicData uri="http://schemas.openxmlformats.org/drawingml/2006/table">
            <a:tbl>
              <a:tblPr/>
              <a:tblGrid>
                <a:gridCol w="300492">
                  <a:extLst>
                    <a:ext uri="{9D8B030D-6E8A-4147-A177-3AD203B41FA5}">
                      <a16:colId xmlns:a16="http://schemas.microsoft.com/office/drawing/2014/main" val="20000"/>
                    </a:ext>
                  </a:extLst>
                </a:gridCol>
                <a:gridCol w="1672301">
                  <a:extLst>
                    <a:ext uri="{9D8B030D-6E8A-4147-A177-3AD203B41FA5}">
                      <a16:colId xmlns:a16="http://schemas.microsoft.com/office/drawing/2014/main" val="20001"/>
                    </a:ext>
                  </a:extLst>
                </a:gridCol>
                <a:gridCol w="3968015">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959556">
                  <a:extLst>
                    <a:ext uri="{9D8B030D-6E8A-4147-A177-3AD203B41FA5}">
                      <a16:colId xmlns:a16="http://schemas.microsoft.com/office/drawing/2014/main" val="20004"/>
                    </a:ext>
                  </a:extLst>
                </a:gridCol>
                <a:gridCol w="1196622">
                  <a:extLst>
                    <a:ext uri="{9D8B030D-6E8A-4147-A177-3AD203B41FA5}">
                      <a16:colId xmlns:a16="http://schemas.microsoft.com/office/drawing/2014/main" val="20005"/>
                    </a:ext>
                  </a:extLst>
                </a:gridCol>
                <a:gridCol w="1095022">
                  <a:extLst>
                    <a:ext uri="{9D8B030D-6E8A-4147-A177-3AD203B41FA5}">
                      <a16:colId xmlns:a16="http://schemas.microsoft.com/office/drawing/2014/main" val="20006"/>
                    </a:ext>
                  </a:extLst>
                </a:gridCol>
                <a:gridCol w="1072446">
                  <a:extLst>
                    <a:ext uri="{9D8B030D-6E8A-4147-A177-3AD203B41FA5}">
                      <a16:colId xmlns:a16="http://schemas.microsoft.com/office/drawing/2014/main" val="20007"/>
                    </a:ext>
                  </a:extLst>
                </a:gridCol>
              </a:tblGrid>
              <a:tr h="904119">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6752">
                <a:tc>
                  <a:txBody>
                    <a:bodyPr/>
                    <a:lstStyle/>
                    <a:p>
                      <a:pPr algn="ctr" fontAlgn="ctr"/>
                      <a:r>
                        <a:rPr lang="ru-RU" sz="1400" b="0" i="0" u="none" strike="noStrike">
                          <a:solidFill>
                            <a:srgbClr val="000000"/>
                          </a:solidFill>
                          <a:effectLst/>
                          <a:latin typeface="Times New Roman" panose="02020603050405020304" pitchFamily="18" charset="0"/>
                        </a:rPr>
                        <a:t>1</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816" marR="8816" marT="8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752">
                <a:tc gridSpan="7">
                  <a:txBody>
                    <a:bodyPr/>
                    <a:lstStyle/>
                    <a:p>
                      <a:pPr algn="ctr" fontAlgn="ctr"/>
                      <a:r>
                        <a:rPr lang="ru-RU" sz="1400" b="1" i="0" u="none" strike="noStrike" dirty="0" smtClean="0">
                          <a:solidFill>
                            <a:srgbClr val="000000"/>
                          </a:solidFill>
                          <a:effectLst/>
                          <a:latin typeface="Times New Roman" panose="02020603050405020304" pitchFamily="18" charset="0"/>
                        </a:rPr>
                        <a:t>                                              11</a:t>
                      </a:r>
                      <a:r>
                        <a:rPr lang="ru-RU" sz="1400" b="1" i="0" u="none" strike="noStrike" dirty="0">
                          <a:solidFill>
                            <a:srgbClr val="000000"/>
                          </a:solidFill>
                          <a:effectLst/>
                          <a:latin typeface="Times New Roman" panose="02020603050405020304" pitchFamily="18" charset="0"/>
                        </a:rPr>
                        <a:t>. Предпринимательство</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816" marR="8816" marT="8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04119">
                <a:tc>
                  <a:txBody>
                    <a:bodyPr/>
                    <a:lstStyle/>
                    <a:p>
                      <a:pPr algn="l" fontAlgn="ctr"/>
                      <a:r>
                        <a:rPr lang="ru-RU" sz="1400" b="0" i="0" u="none" strike="noStrike">
                          <a:solidFill>
                            <a:srgbClr val="000000"/>
                          </a:solidFill>
                          <a:effectLst/>
                          <a:latin typeface="Times New Roman" panose="02020603050405020304" pitchFamily="18" charset="0"/>
                        </a:rPr>
                        <a:t>186</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Инвестиции</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Объем инвестиций, привлеченных в основной капитал (без учета бюджетных инвестиций), на душу населения</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Отраслевой </a:t>
                      </a:r>
                      <a:r>
                        <a:rPr lang="ru-RU" sz="1400" b="0" i="0" u="none" strike="noStrike" dirty="0" smtClean="0">
                          <a:solidFill>
                            <a:srgbClr val="000000"/>
                          </a:solidFill>
                          <a:effectLst/>
                          <a:latin typeface="Times New Roman" panose="02020603050405020304" pitchFamily="18" charset="0"/>
                        </a:rPr>
                        <a:t>показатель </a:t>
                      </a:r>
                      <a:r>
                        <a:rPr lang="ru-RU" sz="1400" b="0" i="0" u="none" strike="noStrike" dirty="0">
                          <a:solidFill>
                            <a:srgbClr val="000000"/>
                          </a:solidFill>
                          <a:effectLst/>
                          <a:latin typeface="Times New Roman" panose="02020603050405020304" pitchFamily="18" charset="0"/>
                        </a:rPr>
                        <a:t>(показатель госпрограммы)</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рублей</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23,86</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23,86</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816" marR="8816" marT="8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4119">
                <a:tc>
                  <a:txBody>
                    <a:bodyPr/>
                    <a:lstStyle/>
                    <a:p>
                      <a:pPr algn="l" fontAlgn="ctr"/>
                      <a:r>
                        <a:rPr lang="ru-RU" sz="1400" b="0" i="0" u="none" strike="noStrike">
                          <a:solidFill>
                            <a:srgbClr val="000000"/>
                          </a:solidFill>
                          <a:effectLst/>
                          <a:latin typeface="Times New Roman" panose="02020603050405020304" pitchFamily="18" charset="0"/>
                        </a:rPr>
                        <a:t>187</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Площадь территории, на которую привлечены новые резиденты</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Отраслевой </a:t>
                      </a:r>
                      <a:r>
                        <a:rPr lang="ru-RU" sz="1400" b="0" i="0" u="none" strike="noStrike" dirty="0" smtClean="0">
                          <a:solidFill>
                            <a:srgbClr val="000000"/>
                          </a:solidFill>
                          <a:effectLst/>
                          <a:latin typeface="Times New Roman" panose="02020603050405020304" pitchFamily="18" charset="0"/>
                        </a:rPr>
                        <a:t>показатель </a:t>
                      </a:r>
                      <a:r>
                        <a:rPr lang="ru-RU" sz="1400" b="0" i="0" u="none" strike="noStrike" dirty="0">
                          <a:solidFill>
                            <a:srgbClr val="000000"/>
                          </a:solidFill>
                          <a:effectLst/>
                          <a:latin typeface="Times New Roman" panose="02020603050405020304" pitchFamily="18" charset="0"/>
                        </a:rPr>
                        <a:t>(показатель госпрограммы)</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Гектар</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19,14</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816" marR="8816" marT="8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4119">
                <a:tc>
                  <a:txBody>
                    <a:bodyPr/>
                    <a:lstStyle/>
                    <a:p>
                      <a:pPr algn="l" fontAlgn="ctr"/>
                      <a:r>
                        <a:rPr lang="ru-RU" sz="1400" b="0" i="0" u="none" strike="noStrike">
                          <a:solidFill>
                            <a:srgbClr val="000000"/>
                          </a:solidFill>
                          <a:effectLst/>
                          <a:latin typeface="Times New Roman" panose="02020603050405020304" pitchFamily="18" charset="0"/>
                        </a:rPr>
                        <a:t>188</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Процент заполняемости многофункциональных индустриальных парков, технологических парков, промышленных площадок</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Отраслевой </a:t>
                      </a:r>
                      <a:r>
                        <a:rPr lang="ru-RU" sz="1400" b="0" i="0" u="none" strike="noStrike" dirty="0" smtClean="0">
                          <a:solidFill>
                            <a:srgbClr val="000000"/>
                          </a:solidFill>
                          <a:effectLst/>
                          <a:latin typeface="Times New Roman" panose="02020603050405020304" pitchFamily="18" charset="0"/>
                        </a:rPr>
                        <a:t>показатель </a:t>
                      </a:r>
                      <a:r>
                        <a:rPr lang="ru-RU" sz="1400" b="0" i="0" u="none" strike="noStrike" dirty="0">
                          <a:solidFill>
                            <a:srgbClr val="000000"/>
                          </a:solidFill>
                          <a:effectLst/>
                          <a:latin typeface="Times New Roman" panose="02020603050405020304" pitchFamily="18" charset="0"/>
                        </a:rPr>
                        <a:t>(показатель госпрограммы)</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63</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816" marR="8816" marT="8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2144">
                <a:tc>
                  <a:txBody>
                    <a:bodyPr/>
                    <a:lstStyle/>
                    <a:p>
                      <a:pPr algn="l" fontAlgn="ctr"/>
                      <a:r>
                        <a:rPr lang="ru-RU" sz="1400" b="0" i="0" u="none" strike="noStrike">
                          <a:solidFill>
                            <a:srgbClr val="000000"/>
                          </a:solidFill>
                          <a:effectLst/>
                          <a:latin typeface="Times New Roman" panose="02020603050405020304" pitchFamily="18" charset="0"/>
                        </a:rPr>
                        <a:t>189</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ВДЛ (Указ Президента РФ № 193)</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100,5</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100,5</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816" marR="8816" marT="8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4119">
                <a:tc>
                  <a:txBody>
                    <a:bodyPr/>
                    <a:lstStyle/>
                    <a:p>
                      <a:pPr algn="l" fontAlgn="ctr"/>
                      <a:r>
                        <a:rPr lang="ru-RU" sz="1400" b="0" i="0" u="none" strike="noStrike">
                          <a:solidFill>
                            <a:srgbClr val="000000"/>
                          </a:solidFill>
                          <a:effectLst/>
                          <a:latin typeface="Times New Roman" panose="02020603050405020304" pitchFamily="18" charset="0"/>
                        </a:rPr>
                        <a:t>190</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Увеличение среднемесячной заработной платы работников организаций, не относящихся к субъектам малого предпринимательства</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Указной</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106.8</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108</a:t>
                      </a:r>
                    </a:p>
                  </a:txBody>
                  <a:tcPr marL="8816" marR="8816" marT="88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816" marR="8816" marT="881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9081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9512" y="188640"/>
            <a:ext cx="11755814" cy="64807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3600" dirty="0" smtClean="0">
                <a:solidFill>
                  <a:schemeClr val="tx1"/>
                </a:solidFill>
              </a:rPr>
              <a:t>Этапы бюджетного процесса</a:t>
            </a:r>
            <a:endParaRPr lang="ru-RU" sz="3600" dirty="0">
              <a:solidFill>
                <a:schemeClr val="tx1"/>
              </a:solidFill>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9409"/>
            <a:ext cx="1563757" cy="1318591"/>
          </a:xfrm>
          <a:prstGeom prst="rect">
            <a:avLst/>
          </a:prstGeom>
        </p:spPr>
      </p:pic>
      <p:sp>
        <p:nvSpPr>
          <p:cNvPr id="14" name="Прямоугольник 13"/>
          <p:cNvSpPr/>
          <p:nvPr/>
        </p:nvSpPr>
        <p:spPr>
          <a:xfrm>
            <a:off x="8203096" y="967409"/>
            <a:ext cx="3732230" cy="83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Деятельность, направленная на обеспечение соблюдения бюджетного законодательства РФ и ных нормативных правовых актов, регулирующих бюджетные правоотношения</a:t>
            </a:r>
            <a:endParaRPr lang="ru-RU" sz="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8203096" y="1948072"/>
            <a:ext cx="3732229" cy="100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dirty="0" smtClean="0">
                <a:solidFill>
                  <a:schemeClr val="tx1"/>
                </a:solidFill>
                <a:effectLst>
                  <a:outerShdw blurRad="38100" dist="38100" dir="2700000" algn="tl">
                    <a:srgbClr val="000000">
                      <a:alpha val="43137"/>
                    </a:srgbClr>
                  </a:outerShdw>
                </a:effectLst>
              </a:rPr>
              <a:t>Проводится подготовка и составление отчетности об исполнении бюджета. Готовиться проект решения Совета депутатов об исполнении бюджета, направляемый для проверки в контрольно-счетную палату, назначаются публичные слушания и по итогу выносится на утверждение Советом депутатов городского округа.</a:t>
            </a:r>
            <a:endParaRPr lang="ru-RU" sz="1000" dirty="0">
              <a:solidFill>
                <a:schemeClr val="tx1"/>
              </a:solidFill>
              <a:effectLst>
                <a:outerShdw blurRad="38100" dist="38100" dir="2700000" algn="tl">
                  <a:srgbClr val="000000">
                    <a:alpha val="43137"/>
                  </a:srgbClr>
                </a:outerShdw>
              </a:effectLst>
            </a:endParaRPr>
          </a:p>
        </p:txBody>
      </p:sp>
      <p:sp>
        <p:nvSpPr>
          <p:cNvPr id="16" name="Прямоугольник 15"/>
          <p:cNvSpPr/>
          <p:nvPr/>
        </p:nvSpPr>
        <p:spPr>
          <a:xfrm>
            <a:off x="8203095" y="3101011"/>
            <a:ext cx="3732229" cy="155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effectLst>
                  <a:outerShdw blurRad="38100" dist="38100" dir="2700000" algn="tl">
                    <a:srgbClr val="000000">
                      <a:alpha val="43137"/>
                    </a:srgbClr>
                  </a:outerShdw>
                </a:effectLst>
              </a:rPr>
              <a:t>Исполнение бюджета организуется Финансовым управлением Администрации городского округа Воскресенск на основе сводной бюджетной росписи и кассового плана. Бюджет исполняется по доходам, расходам и источникам финансирования дефицита бюджета на основе принципов единства кассы и подведомственности расходов</a:t>
            </a:r>
            <a:endParaRPr lang="ru-RU" sz="1200" dirty="0">
              <a:solidFill>
                <a:schemeClr val="tx1"/>
              </a:solidFill>
              <a:effectLst>
                <a:outerShdw blurRad="38100" dist="38100" dir="2700000" algn="tl">
                  <a:srgbClr val="000000">
                    <a:alpha val="43137"/>
                  </a:srgbClr>
                </a:outerShdw>
              </a:effectLst>
            </a:endParaRPr>
          </a:p>
        </p:txBody>
      </p:sp>
      <p:sp>
        <p:nvSpPr>
          <p:cNvPr id="17" name="Прямоугольник 16"/>
          <p:cNvSpPr/>
          <p:nvPr/>
        </p:nvSpPr>
        <p:spPr>
          <a:xfrm>
            <a:off x="8203094" y="4651514"/>
            <a:ext cx="3732229" cy="1086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effectLst>
                  <a:outerShdw blurRad="38100" dist="38100" dir="2700000" algn="tl">
                    <a:srgbClr val="000000">
                      <a:alpha val="43137"/>
                    </a:srgbClr>
                  </a:outerShdw>
                </a:effectLst>
              </a:rPr>
              <a:t>Составляется прогноз социально-экономического развития, определяются основные характеристики бюджета на очередной финансовый год и плановый период, налоговая, бюджетная и долговая политика на предстоящий трехлетний период </a:t>
            </a:r>
            <a:endParaRPr lang="ru-RU" sz="1200" dirty="0">
              <a:solidFill>
                <a:schemeClr val="tx1"/>
              </a:solidFill>
              <a:effectLst>
                <a:outerShdw blurRad="38100" dist="38100" dir="2700000" algn="tl">
                  <a:srgbClr val="000000">
                    <a:alpha val="43137"/>
                  </a:srgbClr>
                </a:outerShdw>
              </a:effectLst>
            </a:endParaRPr>
          </a:p>
        </p:txBody>
      </p:sp>
      <p:sp>
        <p:nvSpPr>
          <p:cNvPr id="18" name="Прямоугольник 17"/>
          <p:cNvSpPr/>
          <p:nvPr/>
        </p:nvSpPr>
        <p:spPr>
          <a:xfrm>
            <a:off x="8203095" y="5883967"/>
            <a:ext cx="3732228" cy="974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effectLst>
                  <a:outerShdw blurRad="38100" dist="38100" dir="2700000" algn="tl">
                    <a:srgbClr val="000000">
                      <a:alpha val="43137"/>
                    </a:srgbClr>
                  </a:outerShdw>
                </a:effectLst>
              </a:rPr>
              <a:t>Подготовленный проект бюджета вносится в Совет депутатов городского округа Воскресенск, рассматривается и утверждается до начала очередного финансового года</a:t>
            </a:r>
            <a:endParaRPr lang="ru-RU" sz="1200" dirty="0">
              <a:solidFill>
                <a:schemeClr val="tx1"/>
              </a:solidFill>
              <a:effectLst>
                <a:outerShdw blurRad="38100" dist="38100" dir="2700000" algn="tl">
                  <a:srgbClr val="000000">
                    <a:alpha val="43137"/>
                  </a:srgbClr>
                </a:outerShdw>
              </a:effectLst>
            </a:endParaRPr>
          </a:p>
        </p:txBody>
      </p:sp>
      <p:graphicFrame>
        <p:nvGraphicFramePr>
          <p:cNvPr id="28" name="Схема 27"/>
          <p:cNvGraphicFramePr/>
          <p:nvPr>
            <p:extLst>
              <p:ext uri="{D42A27DB-BD31-4B8C-83A1-F6EECF244321}">
                <p14:modId xmlns:p14="http://schemas.microsoft.com/office/powerpoint/2010/main" val="3622141285"/>
              </p:ext>
            </p:extLst>
          </p:nvPr>
        </p:nvGraphicFramePr>
        <p:xfrm>
          <a:off x="371063" y="1086678"/>
          <a:ext cx="5517148" cy="5771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Стрелка вниз 29"/>
          <p:cNvSpPr/>
          <p:nvPr/>
        </p:nvSpPr>
        <p:spPr>
          <a:xfrm rot="7958643">
            <a:off x="1563704" y="4671959"/>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2" name="Стрелка вниз 31"/>
          <p:cNvSpPr/>
          <p:nvPr/>
        </p:nvSpPr>
        <p:spPr>
          <a:xfrm rot="2700785">
            <a:off x="4164854" y="4731765"/>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3" name="Стрелка вниз 32"/>
          <p:cNvSpPr/>
          <p:nvPr/>
        </p:nvSpPr>
        <p:spPr>
          <a:xfrm rot="18909284">
            <a:off x="4099940" y="2359639"/>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4" name="Овал 33"/>
          <p:cNvSpPr/>
          <p:nvPr/>
        </p:nvSpPr>
        <p:spPr>
          <a:xfrm>
            <a:off x="6109253" y="982489"/>
            <a:ext cx="2093842" cy="965584"/>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t>непрерывно</a:t>
            </a:r>
            <a:endParaRPr lang="ru-RU" dirty="0"/>
          </a:p>
        </p:txBody>
      </p:sp>
      <p:sp>
        <p:nvSpPr>
          <p:cNvPr id="35" name="Овал 34"/>
          <p:cNvSpPr/>
          <p:nvPr/>
        </p:nvSpPr>
        <p:spPr>
          <a:xfrm>
            <a:off x="6109252" y="1948073"/>
            <a:ext cx="2093842" cy="1007161"/>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ru-RU" dirty="0"/>
              <a:t>я</a:t>
            </a:r>
            <a:r>
              <a:rPr lang="ru-RU" dirty="0" smtClean="0"/>
              <a:t>нварь-май</a:t>
            </a:r>
            <a:endParaRPr lang="ru-RU" dirty="0"/>
          </a:p>
        </p:txBody>
      </p:sp>
      <p:sp>
        <p:nvSpPr>
          <p:cNvPr id="36" name="Овал 35"/>
          <p:cNvSpPr/>
          <p:nvPr/>
        </p:nvSpPr>
        <p:spPr>
          <a:xfrm>
            <a:off x="6016487" y="3101012"/>
            <a:ext cx="2160104" cy="13782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smtClean="0"/>
              <a:t>январь-декабрь</a:t>
            </a:r>
            <a:endParaRPr lang="ru-RU" dirty="0"/>
          </a:p>
        </p:txBody>
      </p:sp>
      <p:sp>
        <p:nvSpPr>
          <p:cNvPr id="37" name="Овал 36"/>
          <p:cNvSpPr/>
          <p:nvPr/>
        </p:nvSpPr>
        <p:spPr>
          <a:xfrm>
            <a:off x="6109251" y="4625012"/>
            <a:ext cx="2067339" cy="111317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t>август-ноябрь</a:t>
            </a:r>
            <a:endParaRPr lang="ru-RU" dirty="0"/>
          </a:p>
        </p:txBody>
      </p:sp>
      <p:sp>
        <p:nvSpPr>
          <p:cNvPr id="38" name="Овал 37"/>
          <p:cNvSpPr/>
          <p:nvPr/>
        </p:nvSpPr>
        <p:spPr>
          <a:xfrm>
            <a:off x="6109251" y="5883967"/>
            <a:ext cx="2053705" cy="97403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dirty="0" smtClean="0"/>
              <a:t>ноябрь-декабрь</a:t>
            </a:r>
            <a:endParaRPr lang="ru-RU" dirty="0"/>
          </a:p>
        </p:txBody>
      </p:sp>
    </p:spTree>
    <p:extLst>
      <p:ext uri="{BB962C8B-B14F-4D97-AF65-F5344CB8AC3E}">
        <p14:creationId xmlns:p14="http://schemas.microsoft.com/office/powerpoint/2010/main" val="2806839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452665932"/>
              </p:ext>
            </p:extLst>
          </p:nvPr>
        </p:nvGraphicFramePr>
        <p:xfrm>
          <a:off x="200729" y="49181"/>
          <a:ext cx="11776782" cy="6678997"/>
        </p:xfrm>
        <a:graphic>
          <a:graphicData uri="http://schemas.openxmlformats.org/drawingml/2006/table">
            <a:tbl>
              <a:tblPr/>
              <a:tblGrid>
                <a:gridCol w="305460">
                  <a:extLst>
                    <a:ext uri="{9D8B030D-6E8A-4147-A177-3AD203B41FA5}">
                      <a16:colId xmlns:a16="http://schemas.microsoft.com/office/drawing/2014/main" val="20000"/>
                    </a:ext>
                  </a:extLst>
                </a:gridCol>
                <a:gridCol w="1232300">
                  <a:extLst>
                    <a:ext uri="{9D8B030D-6E8A-4147-A177-3AD203B41FA5}">
                      <a16:colId xmlns:a16="http://schemas.microsoft.com/office/drawing/2014/main" val="20001"/>
                    </a:ext>
                  </a:extLst>
                </a:gridCol>
                <a:gridCol w="3838222">
                  <a:extLst>
                    <a:ext uri="{9D8B030D-6E8A-4147-A177-3AD203B41FA5}">
                      <a16:colId xmlns:a16="http://schemas.microsoft.com/office/drawing/2014/main" val="20002"/>
                    </a:ext>
                  </a:extLst>
                </a:gridCol>
                <a:gridCol w="1964267">
                  <a:extLst>
                    <a:ext uri="{9D8B030D-6E8A-4147-A177-3AD203B41FA5}">
                      <a16:colId xmlns:a16="http://schemas.microsoft.com/office/drawing/2014/main" val="20003"/>
                    </a:ext>
                  </a:extLst>
                </a:gridCol>
                <a:gridCol w="1049866">
                  <a:extLst>
                    <a:ext uri="{9D8B030D-6E8A-4147-A177-3AD203B41FA5}">
                      <a16:colId xmlns:a16="http://schemas.microsoft.com/office/drawing/2014/main" val="20004"/>
                    </a:ext>
                  </a:extLst>
                </a:gridCol>
                <a:gridCol w="1095023">
                  <a:extLst>
                    <a:ext uri="{9D8B030D-6E8A-4147-A177-3AD203B41FA5}">
                      <a16:colId xmlns:a16="http://schemas.microsoft.com/office/drawing/2014/main" val="20005"/>
                    </a:ext>
                  </a:extLst>
                </a:gridCol>
                <a:gridCol w="114017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tblGrid>
              <a:tr h="840977">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5181">
                <a:tc>
                  <a:txBody>
                    <a:bodyPr/>
                    <a:lstStyle/>
                    <a:p>
                      <a:pPr algn="ctr" fontAlgn="ctr"/>
                      <a:r>
                        <a:rPr lang="ru-RU" sz="1400" b="0" i="0" u="none" strike="noStrike">
                          <a:solidFill>
                            <a:srgbClr val="000000"/>
                          </a:solidFill>
                          <a:effectLst/>
                          <a:latin typeface="Times New Roman" panose="02020603050405020304" pitchFamily="18" charset="0"/>
                        </a:rPr>
                        <a:t>1</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181">
                <a:tc gridSpan="7">
                  <a:txBody>
                    <a:bodyPr/>
                    <a:lstStyle/>
                    <a:p>
                      <a:pPr algn="ctr" fontAlgn="ctr"/>
                      <a:r>
                        <a:rPr lang="ru-RU" sz="1400" b="1" i="0" u="none" strike="noStrike" dirty="0" smtClean="0">
                          <a:solidFill>
                            <a:srgbClr val="000000"/>
                          </a:solidFill>
                          <a:effectLst/>
                          <a:latin typeface="Times New Roman" panose="02020603050405020304" pitchFamily="18" charset="0"/>
                        </a:rPr>
                        <a:t>                                                            11</a:t>
                      </a:r>
                      <a:r>
                        <a:rPr lang="ru-RU" sz="1400" b="1" i="0" u="none" strike="noStrike" dirty="0">
                          <a:solidFill>
                            <a:srgbClr val="000000"/>
                          </a:solidFill>
                          <a:effectLst/>
                          <a:latin typeface="Times New Roman" panose="02020603050405020304" pitchFamily="18" charset="0"/>
                        </a:rPr>
                        <a:t>. Предпринимательство</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675373">
                <a:tc>
                  <a:txBody>
                    <a:bodyPr/>
                    <a:lstStyle/>
                    <a:p>
                      <a:pPr algn="l" fontAlgn="ctr"/>
                      <a:r>
                        <a:rPr lang="ru-RU" sz="1380" b="0" i="0" u="none" strike="noStrike" dirty="0">
                          <a:solidFill>
                            <a:srgbClr val="000000"/>
                          </a:solidFill>
                          <a:effectLst/>
                          <a:latin typeface="Times New Roman" panose="02020603050405020304" pitchFamily="18" charset="0"/>
                        </a:rPr>
                        <a:t>191</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ru-RU" sz="1380" b="1" i="0" u="none" strike="noStrike" dirty="0">
                          <a:solidFill>
                            <a:srgbClr val="000000"/>
                          </a:solidFill>
                          <a:effectLst/>
                          <a:latin typeface="Times New Roman" panose="02020603050405020304" pitchFamily="18" charset="0"/>
                        </a:rPr>
                        <a:t>Подпрограмма 2. Развитие конкуренции</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2021 Доля закупок среди субъектов малого и среднего предпринимательства, социально ориентированных некоммерческих организаций, осуществляемых в соответствии с Федеральным законом от 05.04.2013 № 44-ФЗ «О контрактной системе в сфере закупок товаров, работ, услуг для обеспечения государственных и муниципальных нужд»</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Приоритетный показатель (показатель госпрограммы)</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Процент</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33</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69,17</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3163">
                <a:tc>
                  <a:txBody>
                    <a:bodyPr/>
                    <a:lstStyle/>
                    <a:p>
                      <a:pPr algn="l" fontAlgn="ctr"/>
                      <a:r>
                        <a:rPr lang="ru-RU" sz="1380" b="0" i="0" u="none" strike="noStrike">
                          <a:solidFill>
                            <a:srgbClr val="000000"/>
                          </a:solidFill>
                          <a:effectLst/>
                          <a:latin typeface="Times New Roman" panose="02020603050405020304" pitchFamily="18" charset="0"/>
                        </a:rPr>
                        <a:t>192</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a:solidFill>
                            <a:srgbClr val="000000"/>
                          </a:solidFill>
                          <a:effectLst/>
                          <a:latin typeface="Times New Roman" panose="02020603050405020304" pitchFamily="18" charset="0"/>
                        </a:rPr>
                        <a:t>2021 Доля несостоявшихся торгов от общего количества объявленных торгов</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Приоритетный показатель (показатель госпрограммы)</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Процент</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40</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16,44</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a:solidFill>
                            <a:srgbClr val="000000"/>
                          </a:solidFill>
                          <a:effectLst/>
                          <a:latin typeface="Times New Roman" panose="02020603050405020304" pitchFamily="18" charset="0"/>
                        </a:rPr>
                        <a:t> </a:t>
                      </a: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0977">
                <a:tc>
                  <a:txBody>
                    <a:bodyPr/>
                    <a:lstStyle/>
                    <a:p>
                      <a:pPr algn="l" fontAlgn="ctr"/>
                      <a:r>
                        <a:rPr lang="ru-RU" sz="1380" b="0" i="0" u="none" strike="noStrike">
                          <a:solidFill>
                            <a:srgbClr val="000000"/>
                          </a:solidFill>
                          <a:effectLst/>
                          <a:latin typeface="Times New Roman" panose="02020603050405020304" pitchFamily="18" charset="0"/>
                        </a:rPr>
                        <a:t>193</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a:solidFill>
                            <a:srgbClr val="000000"/>
                          </a:solidFill>
                          <a:effectLst/>
                          <a:latin typeface="Times New Roman" panose="02020603050405020304" pitchFamily="18" charset="0"/>
                        </a:rPr>
                        <a:t>2021 Доля обоснованных, частично обоснованных жалоб в Федеральную антимонопольную службу (ФАС России) (от общего количества опубликованных торгов)</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Приоритетный показатель (показатель госпрограммы)</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Процент</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3,6</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1,06</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a:solidFill>
                            <a:srgbClr val="000000"/>
                          </a:solidFill>
                          <a:effectLst/>
                          <a:latin typeface="Times New Roman" panose="02020603050405020304" pitchFamily="18" charset="0"/>
                        </a:rPr>
                        <a:t> </a:t>
                      </a: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79632">
                <a:tc rowSpan="2">
                  <a:txBody>
                    <a:bodyPr/>
                    <a:lstStyle/>
                    <a:p>
                      <a:pPr algn="l" fontAlgn="ctr"/>
                      <a:r>
                        <a:rPr lang="ru-RU" sz="1380" b="0" i="0" u="none" strike="noStrike">
                          <a:solidFill>
                            <a:srgbClr val="000000"/>
                          </a:solidFill>
                          <a:effectLst/>
                          <a:latin typeface="Times New Roman" panose="02020603050405020304" pitchFamily="18" charset="0"/>
                        </a:rPr>
                        <a:t>194</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a:solidFill>
                            <a:srgbClr val="000000"/>
                          </a:solidFill>
                          <a:effectLst/>
                          <a:latin typeface="Times New Roman" panose="02020603050405020304" pitchFamily="18" charset="0"/>
                        </a:rPr>
                        <a:t>2021 Доля общей экономии денежных средств от общей суммы состоявшихся торгов</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Приоритетный показатель (показатель госпрограммы)</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Процент</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10</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12,77</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endParaRPr lang="ru-RU"/>
                    </a:p>
                  </a:txBody>
                  <a:tcPr/>
                </a:tc>
                <a:tc vMerge="1">
                  <a:txBody>
                    <a:bodyPr/>
                    <a:lstStyle/>
                    <a:p>
                      <a:endParaRPr lang="ru-RU"/>
                    </a:p>
                  </a:txBody>
                  <a:tcPr/>
                </a:tc>
                <a:tc rowSpan="2">
                  <a:txBody>
                    <a:bodyPr/>
                    <a:lstStyle/>
                    <a:p>
                      <a:pPr algn="l" fontAlgn="ctr"/>
                      <a:r>
                        <a:rPr lang="ru-RU" sz="1380" b="0" i="0" u="none" strike="noStrike">
                          <a:solidFill>
                            <a:srgbClr val="000000"/>
                          </a:solidFill>
                          <a:effectLst/>
                          <a:latin typeface="Times New Roman" panose="02020603050405020304" pitchFamily="18" charset="0"/>
                        </a:rPr>
                        <a:t>2021 Количество реализованных требований Стандарта развития конкуренции в муниципальном образовании Московской области</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380" b="0" i="0" u="none" strike="noStrike">
                          <a:solidFill>
                            <a:srgbClr val="000000"/>
                          </a:solidFill>
                          <a:effectLst/>
                          <a:latin typeface="Times New Roman" panose="02020603050405020304" pitchFamily="18" charset="0"/>
                        </a:rPr>
                        <a:t>Приоритетный показатель (показатель госпрограммы)</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380" b="0" i="0" u="none" strike="noStrike">
                          <a:solidFill>
                            <a:srgbClr val="000000"/>
                          </a:solidFill>
                          <a:effectLst/>
                          <a:latin typeface="Times New Roman" panose="02020603050405020304" pitchFamily="18" charset="0"/>
                        </a:rPr>
                        <a:t>единиц</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380" b="0" i="0" u="none" strike="noStrike">
                          <a:solidFill>
                            <a:srgbClr val="000000"/>
                          </a:solidFill>
                          <a:effectLst/>
                          <a:latin typeface="Times New Roman" panose="02020603050405020304" pitchFamily="18" charset="0"/>
                        </a:rPr>
                        <a:t>5</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380" b="0" i="0" u="none" strike="noStrike" dirty="0">
                          <a:solidFill>
                            <a:srgbClr val="000000"/>
                          </a:solidFill>
                          <a:effectLst/>
                          <a:latin typeface="Times New Roman" panose="02020603050405020304" pitchFamily="18" charset="0"/>
                        </a:rPr>
                        <a:t>5</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380" b="0" i="0" u="none" strike="noStrike" dirty="0">
                          <a:solidFill>
                            <a:srgbClr val="000000"/>
                          </a:solidFill>
                          <a:effectLst/>
                          <a:latin typeface="Times New Roman" panose="02020603050405020304" pitchFamily="18" charset="0"/>
                        </a:rPr>
                        <a:t> </a:t>
                      </a: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68838">
                <a:tc>
                  <a:txBody>
                    <a:bodyPr/>
                    <a:lstStyle/>
                    <a:p>
                      <a:pPr algn="l" fontAlgn="ctr"/>
                      <a:r>
                        <a:rPr lang="ru-RU" sz="1380" b="0" i="0" u="none" strike="noStrike" dirty="0">
                          <a:solidFill>
                            <a:srgbClr val="000000"/>
                          </a:solidFill>
                          <a:effectLst/>
                          <a:latin typeface="Times New Roman" panose="02020603050405020304" pitchFamily="18" charset="0"/>
                        </a:rPr>
                        <a:t>195</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88424">
                <a:tc>
                  <a:txBody>
                    <a:bodyPr/>
                    <a:lstStyle/>
                    <a:p>
                      <a:pPr algn="l" fontAlgn="ctr"/>
                      <a:r>
                        <a:rPr lang="ru-RU" sz="1380" b="0" i="0" u="none" strike="noStrike">
                          <a:solidFill>
                            <a:srgbClr val="000000"/>
                          </a:solidFill>
                          <a:effectLst/>
                          <a:latin typeface="Times New Roman" panose="02020603050405020304" pitchFamily="18" charset="0"/>
                        </a:rPr>
                        <a:t>196</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dirty="0">
                          <a:solidFill>
                            <a:srgbClr val="000000"/>
                          </a:solidFill>
                          <a:effectLst/>
                          <a:latin typeface="Times New Roman" panose="02020603050405020304" pitchFamily="18" charset="0"/>
                        </a:rPr>
                        <a:t>2021 Среднее количество участников на состоявшихся торгах</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Приоритетный показатель (показатель госпрограммы)</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единиц</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4,2</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5,6</a:t>
                      </a:r>
                    </a:p>
                  </a:txBody>
                  <a:tcPr marL="6732" marR="6732" marT="67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6732" marR="6732" marT="67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31781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151</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522764716"/>
              </p:ext>
            </p:extLst>
          </p:nvPr>
        </p:nvGraphicFramePr>
        <p:xfrm>
          <a:off x="176976" y="91232"/>
          <a:ext cx="11868268" cy="6128944"/>
        </p:xfrm>
        <a:graphic>
          <a:graphicData uri="http://schemas.openxmlformats.org/drawingml/2006/table">
            <a:tbl>
              <a:tblPr/>
              <a:tblGrid>
                <a:gridCol w="307831">
                  <a:extLst>
                    <a:ext uri="{9D8B030D-6E8A-4147-A177-3AD203B41FA5}">
                      <a16:colId xmlns:a16="http://schemas.microsoft.com/office/drawing/2014/main" val="20000"/>
                    </a:ext>
                  </a:extLst>
                </a:gridCol>
                <a:gridCol w="1916188">
                  <a:extLst>
                    <a:ext uri="{9D8B030D-6E8A-4147-A177-3AD203B41FA5}">
                      <a16:colId xmlns:a16="http://schemas.microsoft.com/office/drawing/2014/main" val="20001"/>
                    </a:ext>
                  </a:extLst>
                </a:gridCol>
                <a:gridCol w="3677795">
                  <a:extLst>
                    <a:ext uri="{9D8B030D-6E8A-4147-A177-3AD203B41FA5}">
                      <a16:colId xmlns:a16="http://schemas.microsoft.com/office/drawing/2014/main" val="20002"/>
                    </a:ext>
                  </a:extLst>
                </a:gridCol>
                <a:gridCol w="1354976">
                  <a:extLst>
                    <a:ext uri="{9D8B030D-6E8A-4147-A177-3AD203B41FA5}">
                      <a16:colId xmlns:a16="http://schemas.microsoft.com/office/drawing/2014/main" val="20003"/>
                    </a:ext>
                  </a:extLst>
                </a:gridCol>
                <a:gridCol w="1150023">
                  <a:extLst>
                    <a:ext uri="{9D8B030D-6E8A-4147-A177-3AD203B41FA5}">
                      <a16:colId xmlns:a16="http://schemas.microsoft.com/office/drawing/2014/main" val="20004"/>
                    </a:ext>
                  </a:extLst>
                </a:gridCol>
                <a:gridCol w="1263887">
                  <a:extLst>
                    <a:ext uri="{9D8B030D-6E8A-4147-A177-3AD203B41FA5}">
                      <a16:colId xmlns:a16="http://schemas.microsoft.com/office/drawing/2014/main" val="20005"/>
                    </a:ext>
                  </a:extLst>
                </a:gridCol>
                <a:gridCol w="1115864">
                  <a:extLst>
                    <a:ext uri="{9D8B030D-6E8A-4147-A177-3AD203B41FA5}">
                      <a16:colId xmlns:a16="http://schemas.microsoft.com/office/drawing/2014/main" val="20006"/>
                    </a:ext>
                  </a:extLst>
                </a:gridCol>
                <a:gridCol w="1081704">
                  <a:extLst>
                    <a:ext uri="{9D8B030D-6E8A-4147-A177-3AD203B41FA5}">
                      <a16:colId xmlns:a16="http://schemas.microsoft.com/office/drawing/2014/main" val="20007"/>
                    </a:ext>
                  </a:extLst>
                </a:gridCol>
              </a:tblGrid>
              <a:tr h="941987">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8511">
                <a:tc>
                  <a:txBody>
                    <a:bodyPr/>
                    <a:lstStyle/>
                    <a:p>
                      <a:pPr algn="ctr" fontAlgn="ctr"/>
                      <a:r>
                        <a:rPr lang="ru-RU" sz="1400" b="1" i="0" u="none" strike="noStrike">
                          <a:solidFill>
                            <a:srgbClr val="000000"/>
                          </a:solidFill>
                          <a:effectLst/>
                          <a:latin typeface="Times New Roman" panose="02020603050405020304" pitchFamily="18" charset="0"/>
                        </a:rPr>
                        <a:t>1</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2</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3</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4</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5</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6</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7</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1" i="0" u="none" strike="noStrike" dirty="0">
                          <a:solidFill>
                            <a:srgbClr val="000000"/>
                          </a:solidFill>
                          <a:effectLst/>
                          <a:latin typeface="Times New Roman" panose="02020603050405020304" pitchFamily="18" charset="0"/>
                        </a:rPr>
                        <a:t> </a:t>
                      </a:r>
                      <a:r>
                        <a:rPr lang="ru-RU" sz="1400" b="1" i="0" u="none" strike="noStrike" dirty="0" smtClean="0">
                          <a:solidFill>
                            <a:srgbClr val="000000"/>
                          </a:solidFill>
                          <a:effectLst/>
                          <a:latin typeface="Times New Roman" panose="02020603050405020304" pitchFamily="18" charset="0"/>
                        </a:rPr>
                        <a:t>8</a:t>
                      </a:r>
                      <a:endParaRPr lang="ru-RU" sz="1400" b="1" i="0" u="none" strike="noStrike" dirty="0">
                        <a:solidFill>
                          <a:srgbClr val="000000"/>
                        </a:solidFill>
                        <a:effectLst/>
                        <a:latin typeface="Times New Roman" panose="02020603050405020304" pitchFamily="18" charset="0"/>
                      </a:endParaRP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511">
                <a:tc gridSpan="7">
                  <a:txBody>
                    <a:bodyPr/>
                    <a:lstStyle/>
                    <a:p>
                      <a:pPr algn="ctr" fontAlgn="ctr"/>
                      <a:r>
                        <a:rPr lang="ru-RU" sz="1400" b="1" i="0" u="none" strike="noStrike" dirty="0" smtClean="0">
                          <a:solidFill>
                            <a:srgbClr val="000000"/>
                          </a:solidFill>
                          <a:effectLst/>
                          <a:latin typeface="Times New Roman" panose="02020603050405020304" pitchFamily="18" charset="0"/>
                        </a:rPr>
                        <a:t>                                          11</a:t>
                      </a:r>
                      <a:r>
                        <a:rPr lang="ru-RU" sz="1400" b="1" i="0" u="none" strike="noStrike" dirty="0">
                          <a:solidFill>
                            <a:srgbClr val="000000"/>
                          </a:solidFill>
                          <a:effectLst/>
                          <a:latin typeface="Times New Roman" panose="02020603050405020304" pitchFamily="18" charset="0"/>
                        </a:rPr>
                        <a:t>. Предпринимательство</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410971">
                <a:tc>
                  <a:txBody>
                    <a:bodyPr/>
                    <a:lstStyle/>
                    <a:p>
                      <a:pPr algn="l" fontAlgn="ctr"/>
                      <a:r>
                        <a:rPr lang="ru-RU" sz="1400" b="0" i="0" u="none" strike="noStrike" dirty="0">
                          <a:solidFill>
                            <a:srgbClr val="000000"/>
                          </a:solidFill>
                          <a:effectLst/>
                          <a:latin typeface="Times New Roman" panose="02020603050405020304" pitchFamily="18" charset="0"/>
                        </a:rPr>
                        <a:t>197</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Развитие малого и среднего предпринимательства</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Указной (Указ 607)</a:t>
                      </a:r>
                      <a:br>
                        <a:rPr lang="ru-RU" sz="1400" b="0" i="0" u="none" strike="noStrike" dirty="0">
                          <a:solidFill>
                            <a:srgbClr val="000000"/>
                          </a:solidFill>
                          <a:effectLst/>
                          <a:latin typeface="Times New Roman" panose="02020603050405020304" pitchFamily="18" charset="0"/>
                        </a:rPr>
                      </a:br>
                      <a:endParaRPr lang="ru-RU" sz="1400" b="0" i="0" u="none" strike="noStrike" dirty="0">
                        <a:solidFill>
                          <a:srgbClr val="000000"/>
                        </a:solidFill>
                        <a:effectLst/>
                        <a:latin typeface="Times New Roman" panose="02020603050405020304" pitchFamily="18" charset="0"/>
                      </a:endParaRP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29,5</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29,53</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3003">
                <a:tc>
                  <a:txBody>
                    <a:bodyPr/>
                    <a:lstStyle/>
                    <a:p>
                      <a:pPr algn="l" fontAlgn="ctr"/>
                      <a:r>
                        <a:rPr lang="ru-RU" sz="1400" b="0" i="0" u="none" strike="noStrike" dirty="0">
                          <a:solidFill>
                            <a:srgbClr val="000000"/>
                          </a:solidFill>
                          <a:effectLst/>
                          <a:latin typeface="Times New Roman" panose="02020603050405020304" pitchFamily="18" charset="0"/>
                        </a:rPr>
                        <a:t>198</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вновь созданных субъектов малого и среднего бизнеса</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718</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1218</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6479">
                <a:tc>
                  <a:txBody>
                    <a:bodyPr/>
                    <a:lstStyle/>
                    <a:p>
                      <a:pPr algn="l" fontAlgn="ctr"/>
                      <a:r>
                        <a:rPr lang="ru-RU" sz="1400" b="0" i="0" u="none" strike="noStrike">
                          <a:solidFill>
                            <a:srgbClr val="000000"/>
                          </a:solidFill>
                          <a:effectLst/>
                          <a:latin typeface="Times New Roman" panose="02020603050405020304" pitchFamily="18" charset="0"/>
                        </a:rPr>
                        <a:t>199</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самозанятых граждан, зафиксировавших свой статус, с учетом введения налогового режима для самозанятых, нарастающим итогом</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effectLst/>
                          <a:latin typeface="Times New Roman" panose="02020603050405020304" pitchFamily="18" charset="0"/>
                        </a:rPr>
                        <a:t>Показатель Национального проекта (Регионального проекта)</a:t>
                      </a: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Человек</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2580</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2746</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41987">
                <a:tc>
                  <a:txBody>
                    <a:bodyPr/>
                    <a:lstStyle/>
                    <a:p>
                      <a:pPr algn="l" fontAlgn="ctr"/>
                      <a:r>
                        <a:rPr lang="ru-RU" sz="1400" b="0" i="0" u="none" strike="noStrike">
                          <a:solidFill>
                            <a:srgbClr val="000000"/>
                          </a:solidFill>
                          <a:effectLst/>
                          <a:latin typeface="Times New Roman" panose="02020603050405020304" pitchFamily="18" charset="0"/>
                        </a:rPr>
                        <a:t>200</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Малый бизнес большого региона. Прирост количества субъектов малого и среднего предпринимательства на 10 тыс. населения</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Рейтинг-45</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0,01</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12,29</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07495">
                <a:tc>
                  <a:txBody>
                    <a:bodyPr/>
                    <a:lstStyle/>
                    <a:p>
                      <a:pPr algn="l" fontAlgn="ctr"/>
                      <a:r>
                        <a:rPr lang="ru-RU" sz="1400" b="0" i="0" u="none" strike="noStrike">
                          <a:solidFill>
                            <a:srgbClr val="000000"/>
                          </a:solidFill>
                          <a:effectLst/>
                          <a:latin typeface="Times New Roman" panose="02020603050405020304" pitchFamily="18" charset="0"/>
                        </a:rPr>
                        <a:t>201</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Число субъектов малого и среднего предпринимательства в расчете на 10 тыс. человек населения</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Указной (Указ 607)</a:t>
                      </a:r>
                      <a:br>
                        <a:rPr lang="ru-RU" sz="1400" b="0" i="0" u="none" strike="noStrike">
                          <a:solidFill>
                            <a:srgbClr val="000000"/>
                          </a:solidFill>
                          <a:effectLst/>
                          <a:latin typeface="Times New Roman" panose="02020603050405020304" pitchFamily="18" charset="0"/>
                        </a:rPr>
                      </a:br>
                      <a:endParaRPr lang="ru-RU" sz="1400" b="0" i="0" u="none" strike="noStrike">
                        <a:solidFill>
                          <a:srgbClr val="000000"/>
                        </a:solidFill>
                        <a:effectLst/>
                        <a:latin typeface="Times New Roman" panose="02020603050405020304" pitchFamily="18" charset="0"/>
                      </a:endParaRP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317,69</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326,9</a:t>
                      </a:r>
                    </a:p>
                  </a:txBody>
                  <a:tcPr marL="3657" marR="3657" marT="36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57" marR="3657" marT="36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68486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152</a:t>
            </a:fld>
            <a:endParaRPr lang="en-US" noProof="0" dirty="0"/>
          </a:p>
        </p:txBody>
      </p:sp>
      <p:graphicFrame>
        <p:nvGraphicFramePr>
          <p:cNvPr id="5" name="Таблица 4"/>
          <p:cNvGraphicFramePr>
            <a:graphicFrameLocks noGrp="1"/>
          </p:cNvGraphicFramePr>
          <p:nvPr>
            <p:extLst>
              <p:ext uri="{D42A27DB-BD31-4B8C-83A1-F6EECF244321}">
                <p14:modId xmlns:p14="http://schemas.microsoft.com/office/powerpoint/2010/main" val="2043998701"/>
              </p:ext>
            </p:extLst>
          </p:nvPr>
        </p:nvGraphicFramePr>
        <p:xfrm>
          <a:off x="105279" y="87136"/>
          <a:ext cx="11883522" cy="6620548"/>
        </p:xfrm>
        <a:graphic>
          <a:graphicData uri="http://schemas.openxmlformats.org/drawingml/2006/table">
            <a:tbl>
              <a:tblPr/>
              <a:tblGrid>
                <a:gridCol w="308228">
                  <a:extLst>
                    <a:ext uri="{9D8B030D-6E8A-4147-A177-3AD203B41FA5}">
                      <a16:colId xmlns:a16="http://schemas.microsoft.com/office/drawing/2014/main" val="20000"/>
                    </a:ext>
                  </a:extLst>
                </a:gridCol>
                <a:gridCol w="1437871">
                  <a:extLst>
                    <a:ext uri="{9D8B030D-6E8A-4147-A177-3AD203B41FA5}">
                      <a16:colId xmlns:a16="http://schemas.microsoft.com/office/drawing/2014/main" val="20001"/>
                    </a:ext>
                  </a:extLst>
                </a:gridCol>
                <a:gridCol w="2596444">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140178">
                  <a:extLst>
                    <a:ext uri="{9D8B030D-6E8A-4147-A177-3AD203B41FA5}">
                      <a16:colId xmlns:a16="http://schemas.microsoft.com/office/drawing/2014/main" val="20005"/>
                    </a:ext>
                  </a:extLst>
                </a:gridCol>
                <a:gridCol w="1174044">
                  <a:extLst>
                    <a:ext uri="{9D8B030D-6E8A-4147-A177-3AD203B41FA5}">
                      <a16:colId xmlns:a16="http://schemas.microsoft.com/office/drawing/2014/main" val="20006"/>
                    </a:ext>
                  </a:extLst>
                </a:gridCol>
                <a:gridCol w="2280357">
                  <a:extLst>
                    <a:ext uri="{9D8B030D-6E8A-4147-A177-3AD203B41FA5}">
                      <a16:colId xmlns:a16="http://schemas.microsoft.com/office/drawing/2014/main" val="20007"/>
                    </a:ext>
                  </a:extLst>
                </a:gridCol>
              </a:tblGrid>
              <a:tr h="47216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23490">
                <a:tc>
                  <a:txBody>
                    <a:bodyPr/>
                    <a:lstStyle/>
                    <a:p>
                      <a:pPr algn="ctr" fontAlgn="ctr"/>
                      <a:r>
                        <a:rPr lang="ru-RU" sz="1400" b="0" i="0" u="none" strike="noStrike">
                          <a:solidFill>
                            <a:srgbClr val="000000"/>
                          </a:solidFill>
                          <a:effectLst/>
                          <a:latin typeface="Times New Roman" panose="02020603050405020304" pitchFamily="18" charset="0"/>
                        </a:rPr>
                        <a:t>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5135" marR="5135" marT="5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490">
                <a:tc gridSpan="7">
                  <a:txBody>
                    <a:bodyPr/>
                    <a:lstStyle/>
                    <a:p>
                      <a:pPr algn="ctr" fontAlgn="ctr"/>
                      <a:r>
                        <a:rPr lang="ru-RU" sz="1400" b="1" i="0" u="none" strike="noStrike" dirty="0" smtClean="0">
                          <a:solidFill>
                            <a:srgbClr val="000000"/>
                          </a:solidFill>
                          <a:effectLst/>
                          <a:latin typeface="Times New Roman" panose="02020603050405020304" pitchFamily="18" charset="0"/>
                        </a:rPr>
                        <a:t>                                                                                          11</a:t>
                      </a:r>
                      <a:r>
                        <a:rPr lang="ru-RU" sz="1400" b="1" i="0" u="none" strike="noStrike" dirty="0">
                          <a:solidFill>
                            <a:srgbClr val="000000"/>
                          </a:solidFill>
                          <a:effectLst/>
                          <a:latin typeface="Times New Roman" panose="02020603050405020304" pitchFamily="18" charset="0"/>
                        </a:rPr>
                        <a:t>. Предпринимательство</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135" marR="5135" marT="5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37311">
                <a:tc>
                  <a:txBody>
                    <a:bodyPr/>
                    <a:lstStyle/>
                    <a:p>
                      <a:pPr algn="l" fontAlgn="ctr"/>
                      <a:r>
                        <a:rPr lang="ru-RU" sz="1400" b="0" i="0" u="none" strike="noStrike">
                          <a:solidFill>
                            <a:srgbClr val="000000"/>
                          </a:solidFill>
                          <a:effectLst/>
                          <a:latin typeface="Times New Roman" panose="02020603050405020304" pitchFamily="18" charset="0"/>
                        </a:rPr>
                        <a:t>202</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Развитие потребительского рынка и услуг на территории муниципального образования Московской области</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обращений по вопросу защиты прав потребителей от общего количества поступивших обращений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отраслевой показатель (показатель </a:t>
                      </a:r>
                      <a:r>
                        <a:rPr lang="ru-RU" sz="1400" b="0" i="0" u="none" strike="noStrike" dirty="0" smtClean="0">
                          <a:solidFill>
                            <a:srgbClr val="000000"/>
                          </a:solidFill>
                          <a:effectLst/>
                          <a:latin typeface="Times New Roman" panose="02020603050405020304" pitchFamily="18" charset="0"/>
                        </a:rPr>
                        <a:t>региональной </a:t>
                      </a:r>
                      <a:r>
                        <a:rPr lang="ru-RU" sz="1400" b="0" i="0" u="none" strike="noStrike" dirty="0">
                          <a:solidFill>
                            <a:srgbClr val="000000"/>
                          </a:solidFill>
                          <a:effectLst/>
                          <a:latin typeface="Times New Roman" panose="02020603050405020304" pitchFamily="18" charset="0"/>
                        </a:rPr>
                        <a:t>программы)</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5135" marR="5135" marT="5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3204">
                <a:tc>
                  <a:txBody>
                    <a:bodyPr/>
                    <a:lstStyle/>
                    <a:p>
                      <a:pPr algn="l" fontAlgn="ctr"/>
                      <a:r>
                        <a:rPr lang="ru-RU" sz="1400" b="0" i="0" u="none" strike="noStrike">
                          <a:solidFill>
                            <a:srgbClr val="000000"/>
                          </a:solidFill>
                          <a:effectLst/>
                          <a:latin typeface="Times New Roman" panose="02020603050405020304" pitchFamily="18" charset="0"/>
                        </a:rPr>
                        <a:t>203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ОДС, соответствующих требованиям, нормам и стандартам действующего законодательства, от общего количества ОДС</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перечень поручений Губернатора </a:t>
                      </a:r>
                      <a:r>
                        <a:rPr lang="ru-RU" sz="1400" b="0" i="0" u="none" strike="noStrike" dirty="0" smtClean="0">
                          <a:solidFill>
                            <a:srgbClr val="000000"/>
                          </a:solidFill>
                          <a:effectLst/>
                          <a:latin typeface="Times New Roman" panose="02020603050405020304" pitchFamily="18" charset="0"/>
                        </a:rPr>
                        <a:t>Московской </a:t>
                      </a:r>
                      <a:r>
                        <a:rPr lang="ru-RU" sz="1400" b="0" i="0" u="none" strike="noStrike" dirty="0">
                          <a:solidFill>
                            <a:srgbClr val="000000"/>
                          </a:solidFill>
                          <a:effectLst/>
                          <a:latin typeface="Times New Roman" panose="02020603050405020304" pitchFamily="18" charset="0"/>
                        </a:rPr>
                        <a:t>области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56,3</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несоответствие у 36 объектов дорожного сервиса виду разрешенного использования земельного участка в соответствии с осуществляемой деятельностью.</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63963">
                <a:tc>
                  <a:txBody>
                    <a:bodyPr/>
                    <a:lstStyle/>
                    <a:p>
                      <a:pPr algn="l" fontAlgn="ctr"/>
                      <a:r>
                        <a:rPr lang="ru-RU" sz="1400" b="0" i="0" u="none" strike="noStrike">
                          <a:solidFill>
                            <a:srgbClr val="000000"/>
                          </a:solidFill>
                          <a:effectLst/>
                          <a:latin typeface="Times New Roman" panose="02020603050405020304" pitchFamily="18" charset="0"/>
                        </a:rPr>
                        <a:t>204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Обеспеченность населения площадью торговых объектов</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отраслевой (показатель госпрограммы)</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квадратных метров на 1000 человек</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1246,5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1228,59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на территории новых торговых объектов</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6941">
                <a:tc>
                  <a:txBody>
                    <a:bodyPr/>
                    <a:lstStyle/>
                    <a:p>
                      <a:pPr algn="l" fontAlgn="ctr"/>
                      <a:r>
                        <a:rPr lang="ru-RU" sz="1400" b="0" i="0" u="none" strike="noStrike">
                          <a:solidFill>
                            <a:srgbClr val="000000"/>
                          </a:solidFill>
                          <a:effectLst/>
                          <a:latin typeface="Times New Roman" panose="02020603050405020304" pitchFamily="18" charset="0"/>
                        </a:rPr>
                        <a:t>205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Прирост площадей торговых объектов</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отраслевой (показатель госпрограммы)</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Тысяча квадратных метров</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1,5</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3,74</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35" marR="5135" marT="513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3212">
                <a:tc>
                  <a:txBody>
                    <a:bodyPr/>
                    <a:lstStyle/>
                    <a:p>
                      <a:pPr algn="l" fontAlgn="ctr"/>
                      <a:r>
                        <a:rPr lang="ru-RU" sz="1400" b="0" i="0" u="none" strike="noStrike">
                          <a:solidFill>
                            <a:srgbClr val="000000"/>
                          </a:solidFill>
                          <a:effectLst/>
                          <a:latin typeface="Times New Roman" panose="02020603050405020304" pitchFamily="18" charset="0"/>
                        </a:rPr>
                        <a:t>206</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Прирост посадочных мест на объектах общественного питания</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отраслевой (показатель госпрограммы)</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мест</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30</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49</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5135" marR="5135" marT="51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162472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153</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804610142"/>
              </p:ext>
            </p:extLst>
          </p:nvPr>
        </p:nvGraphicFramePr>
        <p:xfrm>
          <a:off x="159757" y="86841"/>
          <a:ext cx="11893697" cy="5696441"/>
        </p:xfrm>
        <a:graphic>
          <a:graphicData uri="http://schemas.openxmlformats.org/drawingml/2006/table">
            <a:tbl>
              <a:tblPr/>
              <a:tblGrid>
                <a:gridCol w="308492">
                  <a:extLst>
                    <a:ext uri="{9D8B030D-6E8A-4147-A177-3AD203B41FA5}">
                      <a16:colId xmlns:a16="http://schemas.microsoft.com/office/drawing/2014/main" val="20000"/>
                    </a:ext>
                  </a:extLst>
                </a:gridCol>
                <a:gridCol w="1468959">
                  <a:extLst>
                    <a:ext uri="{9D8B030D-6E8A-4147-A177-3AD203B41FA5}">
                      <a16:colId xmlns:a16="http://schemas.microsoft.com/office/drawing/2014/main" val="20001"/>
                    </a:ext>
                  </a:extLst>
                </a:gridCol>
                <a:gridCol w="2634557">
                  <a:extLst>
                    <a:ext uri="{9D8B030D-6E8A-4147-A177-3AD203B41FA5}">
                      <a16:colId xmlns:a16="http://schemas.microsoft.com/office/drawing/2014/main" val="20002"/>
                    </a:ext>
                  </a:extLst>
                </a:gridCol>
                <a:gridCol w="2440673">
                  <a:extLst>
                    <a:ext uri="{9D8B030D-6E8A-4147-A177-3AD203B41FA5}">
                      <a16:colId xmlns:a16="http://schemas.microsoft.com/office/drawing/2014/main" val="20003"/>
                    </a:ext>
                  </a:extLst>
                </a:gridCol>
                <a:gridCol w="900996">
                  <a:extLst>
                    <a:ext uri="{9D8B030D-6E8A-4147-A177-3AD203B41FA5}">
                      <a16:colId xmlns:a16="http://schemas.microsoft.com/office/drawing/2014/main" val="20004"/>
                    </a:ext>
                  </a:extLst>
                </a:gridCol>
                <a:gridCol w="1208931">
                  <a:extLst>
                    <a:ext uri="{9D8B030D-6E8A-4147-A177-3AD203B41FA5}">
                      <a16:colId xmlns:a16="http://schemas.microsoft.com/office/drawing/2014/main" val="20005"/>
                    </a:ext>
                  </a:extLst>
                </a:gridCol>
                <a:gridCol w="1163312">
                  <a:extLst>
                    <a:ext uri="{9D8B030D-6E8A-4147-A177-3AD203B41FA5}">
                      <a16:colId xmlns:a16="http://schemas.microsoft.com/office/drawing/2014/main" val="20006"/>
                    </a:ext>
                  </a:extLst>
                </a:gridCol>
                <a:gridCol w="1767777">
                  <a:extLst>
                    <a:ext uri="{9D8B030D-6E8A-4147-A177-3AD203B41FA5}">
                      <a16:colId xmlns:a16="http://schemas.microsoft.com/office/drawing/2014/main" val="20007"/>
                    </a:ext>
                  </a:extLst>
                </a:gridCol>
              </a:tblGrid>
              <a:tr h="151865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84156">
                <a:tc>
                  <a:txBody>
                    <a:bodyPr/>
                    <a:lstStyle/>
                    <a:p>
                      <a:pPr algn="ctr" fontAlgn="ctr"/>
                      <a:r>
                        <a:rPr lang="ru-RU" sz="1400" b="0" i="0" u="none" strike="noStrike">
                          <a:solidFill>
                            <a:srgbClr val="000000"/>
                          </a:solidFill>
                          <a:effectLst/>
                          <a:latin typeface="Times New Roman" panose="02020603050405020304" pitchFamily="18" charset="0"/>
                        </a:rPr>
                        <a:t>1</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156">
                <a:tc gridSpan="7">
                  <a:txBody>
                    <a:bodyPr/>
                    <a:lstStyle/>
                    <a:p>
                      <a:pPr algn="ctr" fontAlgn="ctr"/>
                      <a:r>
                        <a:rPr lang="ru-RU" sz="1400" b="1" i="0" u="none" strike="noStrike" dirty="0" smtClean="0">
                          <a:solidFill>
                            <a:srgbClr val="000000"/>
                          </a:solidFill>
                          <a:effectLst/>
                          <a:latin typeface="Times New Roman" panose="02020603050405020304" pitchFamily="18" charset="0"/>
                        </a:rPr>
                        <a:t>                                                                     11</a:t>
                      </a:r>
                      <a:r>
                        <a:rPr lang="ru-RU" sz="1400" b="1" i="0" u="none" strike="noStrike" dirty="0">
                          <a:solidFill>
                            <a:srgbClr val="000000"/>
                          </a:solidFill>
                          <a:effectLst/>
                          <a:latin typeface="Times New Roman" panose="02020603050405020304" pitchFamily="18" charset="0"/>
                        </a:rPr>
                        <a:t>. Предпринимательство</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380" marR="3380" marT="33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083692">
                <a:tc>
                  <a:txBody>
                    <a:bodyPr/>
                    <a:lstStyle/>
                    <a:p>
                      <a:pPr algn="l" fontAlgn="ctr"/>
                      <a:r>
                        <a:rPr lang="ru-RU" sz="1400" b="0" i="0" u="none" strike="noStrike" dirty="0">
                          <a:solidFill>
                            <a:srgbClr val="000000"/>
                          </a:solidFill>
                          <a:effectLst/>
                          <a:latin typeface="Times New Roman" panose="02020603050405020304" pitchFamily="18" charset="0"/>
                        </a:rPr>
                        <a:t>207</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Развитие потребительского рынка и услуг на территории муниципального образования Московской области</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Прирост рабочих мест на объектах бытового обслуживания</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отраслевой (показатель госпрограммы)</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мест</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380" marR="3380" marT="33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5785">
                <a:tc>
                  <a:txBody>
                    <a:bodyPr/>
                    <a:lstStyle/>
                    <a:p>
                      <a:pPr algn="l" fontAlgn="ctr"/>
                      <a:r>
                        <a:rPr lang="ru-RU" sz="1400" b="0" i="0" u="none" strike="noStrike">
                          <a:solidFill>
                            <a:srgbClr val="000000"/>
                          </a:solidFill>
                          <a:effectLst/>
                          <a:latin typeface="Times New Roman" panose="02020603050405020304" pitchFamily="18" charset="0"/>
                        </a:rPr>
                        <a:t>208</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Стандарт потребительского рынка и услуг</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Рейтинг-45</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балл</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 2 664</a:t>
                      </a:r>
                      <a:endParaRPr lang="ru-RU" sz="1400" b="0" i="0" u="none" strike="noStrike" dirty="0">
                        <a:solidFill>
                          <a:srgbClr val="000000"/>
                        </a:solidFill>
                        <a:effectLst/>
                        <a:latin typeface="Times New Roman" panose="02020603050405020304" pitchFamily="18" charset="0"/>
                      </a:endParaRP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2 715,22</a:t>
                      </a:r>
                      <a:endParaRPr lang="ru-RU" sz="1400" b="0" i="0" u="none" strike="noStrike" dirty="0">
                        <a:solidFill>
                          <a:srgbClr val="000000"/>
                        </a:solidFill>
                        <a:effectLst/>
                        <a:latin typeface="Times New Roman" panose="02020603050405020304" pitchFamily="18" charset="0"/>
                      </a:endParaRP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005750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Прямоугольник 1"/>
          <p:cNvSpPr>
            <a:spLocks noChangeArrowheads="1"/>
          </p:cNvSpPr>
          <p:nvPr/>
        </p:nvSpPr>
        <p:spPr bwMode="auto">
          <a:xfrm>
            <a:off x="3308956" y="360240"/>
            <a:ext cx="562128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«Управление имуществом и муниципальными финансами» (12)</a:t>
            </a:r>
          </a:p>
          <a:p>
            <a:pPr algn="ctr">
              <a:buClr>
                <a:srgbClr val="A53010"/>
              </a:buClr>
              <a:buFont typeface="Wingdings 3" panose="05040102010807070707" pitchFamily="18" charset="2"/>
              <a:buNone/>
            </a:pPr>
            <a:endParaRPr lang="ru-RU" altLang="ru-RU" dirty="0">
              <a:latin typeface="Times New Roman" panose="02020603050405020304" pitchFamily="18" charset="0"/>
              <a:ea typeface="Calibri" panose="020F0502020204030204" pitchFamily="34" charset="0"/>
              <a:cs typeface="Times New Roman" panose="02020603050405020304" pitchFamily="18" charset="0"/>
            </a:endParaRPr>
          </a:p>
          <a:p>
            <a:pPr algn="just">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повышение эффективности управления имуществом и финансами городского округа Воскресенск Московской области, совершенствование муниципальной службы городского округа Воскресенск.</a:t>
            </a:r>
          </a:p>
          <a:p>
            <a:pPr algn="just">
              <a:buClr>
                <a:srgbClr val="A53010"/>
              </a:buClr>
              <a:buNone/>
            </a:pPr>
            <a:endParaRPr lang="ru-RU" alt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buClr>
                <a:srgbClr val="A53010"/>
              </a:buClr>
              <a:buNone/>
            </a:pP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727 212,1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718 114,7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p>
          <a:p>
            <a:pPr algn="just">
              <a:buClr>
                <a:srgbClr val="A53010"/>
              </a:buClr>
              <a:buNone/>
            </a:pPr>
            <a:endParaRPr lang="ru-RU" altLang="ru-RU" dirty="0">
              <a:latin typeface="Times New Roman" panose="02020603050405020304" pitchFamily="18" charset="0"/>
              <a:ea typeface="Calibri" panose="020F0502020204030204" pitchFamily="34" charset="0"/>
              <a:cs typeface="Times New Roman" panose="02020603050405020304" pitchFamily="18" charset="0"/>
            </a:endParaRPr>
          </a:p>
          <a:p>
            <a:pPr>
              <a:buClr>
                <a:srgbClr val="A53010"/>
              </a:buClr>
              <a:buFont typeface="Wingdings 3" panose="05040102010807070707" pitchFamily="18" charset="2"/>
              <a:buNone/>
            </a:pP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4803"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04804"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04805"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04806"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04807"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04808"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04809" name="Picture 6" descr="Муниципальное имуществ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524" y="4288952"/>
            <a:ext cx="3088304" cy="246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8" descr="муниципальное имущество | Евпаторийская Здравниц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148"/>
            <a:ext cx="26828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51749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72095380"/>
              </p:ext>
            </p:extLst>
          </p:nvPr>
        </p:nvGraphicFramePr>
        <p:xfrm>
          <a:off x="159757" y="86841"/>
          <a:ext cx="11929323" cy="5803319"/>
        </p:xfrm>
        <a:graphic>
          <a:graphicData uri="http://schemas.openxmlformats.org/drawingml/2006/table">
            <a:tbl>
              <a:tblPr/>
              <a:tblGrid>
                <a:gridCol w="309416">
                  <a:extLst>
                    <a:ext uri="{9D8B030D-6E8A-4147-A177-3AD203B41FA5}">
                      <a16:colId xmlns:a16="http://schemas.microsoft.com/office/drawing/2014/main" val="20000"/>
                    </a:ext>
                  </a:extLst>
                </a:gridCol>
                <a:gridCol w="1473359">
                  <a:extLst>
                    <a:ext uri="{9D8B030D-6E8A-4147-A177-3AD203B41FA5}">
                      <a16:colId xmlns:a16="http://schemas.microsoft.com/office/drawing/2014/main" val="20001"/>
                    </a:ext>
                  </a:extLst>
                </a:gridCol>
                <a:gridCol w="2642449">
                  <a:extLst>
                    <a:ext uri="{9D8B030D-6E8A-4147-A177-3AD203B41FA5}">
                      <a16:colId xmlns:a16="http://schemas.microsoft.com/office/drawing/2014/main" val="20002"/>
                    </a:ext>
                  </a:extLst>
                </a:gridCol>
                <a:gridCol w="2447984">
                  <a:extLst>
                    <a:ext uri="{9D8B030D-6E8A-4147-A177-3AD203B41FA5}">
                      <a16:colId xmlns:a16="http://schemas.microsoft.com/office/drawing/2014/main" val="20003"/>
                    </a:ext>
                  </a:extLst>
                </a:gridCol>
                <a:gridCol w="903695">
                  <a:extLst>
                    <a:ext uri="{9D8B030D-6E8A-4147-A177-3AD203B41FA5}">
                      <a16:colId xmlns:a16="http://schemas.microsoft.com/office/drawing/2014/main" val="20004"/>
                    </a:ext>
                  </a:extLst>
                </a:gridCol>
                <a:gridCol w="1212552">
                  <a:extLst>
                    <a:ext uri="{9D8B030D-6E8A-4147-A177-3AD203B41FA5}">
                      <a16:colId xmlns:a16="http://schemas.microsoft.com/office/drawing/2014/main" val="20005"/>
                    </a:ext>
                  </a:extLst>
                </a:gridCol>
                <a:gridCol w="1166796">
                  <a:extLst>
                    <a:ext uri="{9D8B030D-6E8A-4147-A177-3AD203B41FA5}">
                      <a16:colId xmlns:a16="http://schemas.microsoft.com/office/drawing/2014/main" val="20006"/>
                    </a:ext>
                  </a:extLst>
                </a:gridCol>
                <a:gridCol w="1773072">
                  <a:extLst>
                    <a:ext uri="{9D8B030D-6E8A-4147-A177-3AD203B41FA5}">
                      <a16:colId xmlns:a16="http://schemas.microsoft.com/office/drawing/2014/main" val="20007"/>
                    </a:ext>
                  </a:extLst>
                </a:gridCol>
              </a:tblGrid>
              <a:tr h="122149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8988">
                <a:tc>
                  <a:txBody>
                    <a:bodyPr/>
                    <a:lstStyle/>
                    <a:p>
                      <a:pPr algn="ctr" fontAlgn="ctr"/>
                      <a:r>
                        <a:rPr lang="ru-RU" sz="1400" b="0" i="0" u="none" strike="noStrike">
                          <a:solidFill>
                            <a:srgbClr val="000000"/>
                          </a:solidFill>
                          <a:effectLst/>
                          <a:latin typeface="Times New Roman" panose="02020603050405020304" pitchFamily="18" charset="0"/>
                        </a:rPr>
                        <a:t>1</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8988">
                <a:tc gridSpan="7">
                  <a:txBody>
                    <a:bodyPr/>
                    <a:lstStyle/>
                    <a:p>
                      <a:pPr algn="ctr" fontAlgn="ctr"/>
                      <a:r>
                        <a:rPr lang="ru-RU" sz="1400" b="1" i="0" u="none" strike="noStrike" dirty="0" smtClean="0">
                          <a:solidFill>
                            <a:srgbClr val="000000"/>
                          </a:solidFill>
                          <a:effectLst/>
                          <a:latin typeface="Times New Roman" panose="02020603050405020304" pitchFamily="18" charset="0"/>
                        </a:rPr>
                        <a:t>                                                                                    12</a:t>
                      </a:r>
                      <a:r>
                        <a:rPr lang="ru-RU" sz="1400" b="1" i="0" u="none" strike="noStrike" dirty="0">
                          <a:solidFill>
                            <a:srgbClr val="000000"/>
                          </a:solidFill>
                          <a:effectLst/>
                          <a:latin typeface="Times New Roman" panose="02020603050405020304" pitchFamily="18" charset="0"/>
                        </a:rPr>
                        <a:t>. Управление имуществом и муниципальными финансами</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380" marR="3380" marT="33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5"/>
                  </a:ext>
                </a:extLst>
              </a:tr>
              <a:tr h="1525668">
                <a:tc>
                  <a:txBody>
                    <a:bodyPr/>
                    <a:lstStyle/>
                    <a:p>
                      <a:pPr algn="l" fontAlgn="ctr"/>
                      <a:r>
                        <a:rPr lang="ru-RU" sz="1400" b="0" i="0" u="none" strike="noStrike">
                          <a:solidFill>
                            <a:srgbClr val="000000"/>
                          </a:solidFill>
                          <a:effectLst/>
                          <a:latin typeface="Times New Roman" panose="02020603050405020304" pitchFamily="18" charset="0"/>
                        </a:rPr>
                        <a:t>209</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имущественного комплекса</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объектов недвижимого имущества, поставленных на кадастровый учет от выявленных земельных участков с объектами без прав</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Рейтинг-50</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Распоряжение 65-р от 26.12.2017</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50</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392,75</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380" marR="3380" marT="33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38177">
                <a:tc>
                  <a:txBody>
                    <a:bodyPr/>
                    <a:lstStyle/>
                    <a:p>
                      <a:pPr algn="l" fontAlgn="ctr"/>
                      <a:r>
                        <a:rPr lang="ru-RU" sz="1400" b="0" i="0" u="none" strike="noStrike">
                          <a:solidFill>
                            <a:srgbClr val="000000"/>
                          </a:solidFill>
                          <a:effectLst/>
                          <a:latin typeface="Times New Roman" panose="02020603050405020304" pitchFamily="18" charset="0"/>
                        </a:rPr>
                        <a:t>210</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p>
                  </a:txBody>
                  <a:tcPr marL="3380" marR="3380" marT="33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Государственная программа МО "</a:t>
                      </a:r>
                      <a:r>
                        <a:rPr lang="ru-RU" sz="1400" b="0" i="0" u="none" strike="noStrike" dirty="0" smtClean="0">
                          <a:solidFill>
                            <a:srgbClr val="000000"/>
                          </a:solidFill>
                          <a:effectLst/>
                          <a:latin typeface="Times New Roman" panose="02020603050405020304" pitchFamily="18" charset="0"/>
                        </a:rPr>
                        <a:t>Предпринимательство </a:t>
                      </a:r>
                      <a:r>
                        <a:rPr lang="ru-RU" sz="1400" b="0" i="0" u="none" strike="noStrike" dirty="0">
                          <a:solidFill>
                            <a:srgbClr val="000000"/>
                          </a:solidFill>
                          <a:effectLst/>
                          <a:latin typeface="Times New Roman" panose="02020603050405020304" pitchFamily="18" charset="0"/>
                        </a:rPr>
                        <a:t>Подмосковья" на 2017-2024 годы"</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Региональный проект «Улучшение условий ведения </a:t>
                      </a:r>
                      <a:r>
                        <a:rPr lang="ru-RU" sz="1400" b="0" i="0" u="none" strike="noStrike" dirty="0" smtClean="0">
                          <a:solidFill>
                            <a:srgbClr val="000000"/>
                          </a:solidFill>
                          <a:effectLst/>
                          <a:latin typeface="Times New Roman" panose="02020603050405020304" pitchFamily="18" charset="0"/>
                        </a:rPr>
                        <a:t>предпринимательской </a:t>
                      </a:r>
                      <a:r>
                        <a:rPr lang="ru-RU" sz="1400" b="0" i="0" u="none" strike="noStrike" dirty="0">
                          <a:solidFill>
                            <a:srgbClr val="000000"/>
                          </a:solidFill>
                          <a:effectLst/>
                          <a:latin typeface="Times New Roman" panose="02020603050405020304" pitchFamily="18" charset="0"/>
                        </a:rPr>
                        <a:t>деятельности»</a:t>
                      </a:r>
                    </a:p>
                  </a:txBody>
                  <a:tcPr marL="3380" marR="3380" marT="33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380" marR="3380" marT="33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20</a:t>
                      </a:r>
                    </a:p>
                  </a:txBody>
                  <a:tcPr marL="3380" marR="3380" marT="33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380" marR="3380" marT="33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Отсутствие заинтересованности </a:t>
                      </a:r>
                      <a:r>
                        <a:rPr lang="ru-RU" sz="1400" b="0" i="0" u="none" strike="noStrike" dirty="0">
                          <a:solidFill>
                            <a:srgbClr val="000000"/>
                          </a:solidFill>
                          <a:effectLst/>
                          <a:latin typeface="Times New Roman" panose="02020603050405020304" pitchFamily="18" charset="0"/>
                        </a:rPr>
                        <a:t>у субъектов малого и </a:t>
                      </a:r>
                      <a:r>
                        <a:rPr lang="ru-RU" sz="1400" b="0" i="0" u="none" strike="noStrike" dirty="0" smtClean="0">
                          <a:solidFill>
                            <a:srgbClr val="000000"/>
                          </a:solidFill>
                          <a:effectLst/>
                          <a:latin typeface="Times New Roman" panose="02020603050405020304" pitchFamily="18" charset="0"/>
                        </a:rPr>
                        <a:t>среднего </a:t>
                      </a:r>
                      <a:r>
                        <a:rPr lang="ru-RU" sz="1400" b="0" i="0" u="none" strike="noStrike" dirty="0">
                          <a:solidFill>
                            <a:srgbClr val="000000"/>
                          </a:solidFill>
                          <a:effectLst/>
                          <a:latin typeface="Times New Roman" panose="02020603050405020304" pitchFamily="18" charset="0"/>
                        </a:rPr>
                        <a:t>предпринимательства</a:t>
                      </a:r>
                    </a:p>
                  </a:txBody>
                  <a:tcPr marL="3380" marR="3380" marT="33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356307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156</a:t>
            </a:fld>
            <a:endParaRPr lang="en-US"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2096938864"/>
              </p:ext>
            </p:extLst>
          </p:nvPr>
        </p:nvGraphicFramePr>
        <p:xfrm>
          <a:off x="167514" y="101600"/>
          <a:ext cx="11843863" cy="6655312"/>
        </p:xfrm>
        <a:graphic>
          <a:graphicData uri="http://schemas.openxmlformats.org/drawingml/2006/table">
            <a:tbl>
              <a:tblPr/>
              <a:tblGrid>
                <a:gridCol w="307199">
                  <a:extLst>
                    <a:ext uri="{9D8B030D-6E8A-4147-A177-3AD203B41FA5}">
                      <a16:colId xmlns:a16="http://schemas.microsoft.com/office/drawing/2014/main" val="20000"/>
                    </a:ext>
                  </a:extLst>
                </a:gridCol>
                <a:gridCol w="1478265">
                  <a:extLst>
                    <a:ext uri="{9D8B030D-6E8A-4147-A177-3AD203B41FA5}">
                      <a16:colId xmlns:a16="http://schemas.microsoft.com/office/drawing/2014/main" val="20001"/>
                    </a:ext>
                  </a:extLst>
                </a:gridCol>
                <a:gridCol w="3183466">
                  <a:extLst>
                    <a:ext uri="{9D8B030D-6E8A-4147-A177-3AD203B41FA5}">
                      <a16:colId xmlns:a16="http://schemas.microsoft.com/office/drawing/2014/main" val="20002"/>
                    </a:ext>
                  </a:extLst>
                </a:gridCol>
                <a:gridCol w="2336800">
                  <a:extLst>
                    <a:ext uri="{9D8B030D-6E8A-4147-A177-3AD203B41FA5}">
                      <a16:colId xmlns:a16="http://schemas.microsoft.com/office/drawing/2014/main" val="20003"/>
                    </a:ext>
                  </a:extLst>
                </a:gridCol>
                <a:gridCol w="925689">
                  <a:extLst>
                    <a:ext uri="{9D8B030D-6E8A-4147-A177-3AD203B41FA5}">
                      <a16:colId xmlns:a16="http://schemas.microsoft.com/office/drawing/2014/main" val="20004"/>
                    </a:ext>
                  </a:extLst>
                </a:gridCol>
                <a:gridCol w="1162756">
                  <a:extLst>
                    <a:ext uri="{9D8B030D-6E8A-4147-A177-3AD203B41FA5}">
                      <a16:colId xmlns:a16="http://schemas.microsoft.com/office/drawing/2014/main" val="20005"/>
                    </a:ext>
                  </a:extLst>
                </a:gridCol>
                <a:gridCol w="1095022">
                  <a:extLst>
                    <a:ext uri="{9D8B030D-6E8A-4147-A177-3AD203B41FA5}">
                      <a16:colId xmlns:a16="http://schemas.microsoft.com/office/drawing/2014/main" val="20006"/>
                    </a:ext>
                  </a:extLst>
                </a:gridCol>
                <a:gridCol w="1354666">
                  <a:extLst>
                    <a:ext uri="{9D8B030D-6E8A-4147-A177-3AD203B41FA5}">
                      <a16:colId xmlns:a16="http://schemas.microsoft.com/office/drawing/2014/main" val="20007"/>
                    </a:ext>
                  </a:extLst>
                </a:gridCol>
              </a:tblGrid>
              <a:tr h="48579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27053">
                <a:tc>
                  <a:txBody>
                    <a:bodyPr/>
                    <a:lstStyle/>
                    <a:p>
                      <a:pPr algn="ctr" fontAlgn="ctr"/>
                      <a:r>
                        <a:rPr lang="ru-RU" sz="1400" b="0" i="0" u="none" strike="noStrike">
                          <a:solidFill>
                            <a:srgbClr val="000000"/>
                          </a:solidFill>
                          <a:effectLst/>
                          <a:latin typeface="Times New Roman" panose="02020603050405020304" pitchFamily="18" charset="0"/>
                        </a:rPr>
                        <a:t>1</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5144" marR="5144" marT="5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7053">
                <a:tc gridSpan="7">
                  <a:txBody>
                    <a:bodyPr/>
                    <a:lstStyle/>
                    <a:p>
                      <a:pPr algn="ctr" fontAlgn="ctr"/>
                      <a:r>
                        <a:rPr lang="ru-RU" sz="1400" b="1" i="0" u="none" strike="noStrike" dirty="0" smtClean="0">
                          <a:solidFill>
                            <a:srgbClr val="000000"/>
                          </a:solidFill>
                          <a:effectLst/>
                          <a:latin typeface="Times New Roman" panose="02020603050405020304" pitchFamily="18" charset="0"/>
                        </a:rPr>
                        <a:t>                                         12</a:t>
                      </a:r>
                      <a:r>
                        <a:rPr lang="ru-RU" sz="1400" b="1" i="0" u="none" strike="noStrike" dirty="0">
                          <a:solidFill>
                            <a:srgbClr val="000000"/>
                          </a:solidFill>
                          <a:effectLst/>
                          <a:latin typeface="Times New Roman" panose="02020603050405020304" pitchFamily="18" charset="0"/>
                        </a:rPr>
                        <a:t>. Управление имуществом и муниципальными финансами</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144" marR="5144" marT="5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08214">
                <a:tc>
                  <a:txBody>
                    <a:bodyPr/>
                    <a:lstStyle/>
                    <a:p>
                      <a:pPr algn="l" fontAlgn="ctr"/>
                      <a:r>
                        <a:rPr lang="ru-RU" sz="1400" b="0" i="0" u="none" strike="noStrike">
                          <a:solidFill>
                            <a:srgbClr val="000000"/>
                          </a:solidFill>
                          <a:effectLst/>
                          <a:latin typeface="Times New Roman" panose="02020603050405020304" pitchFamily="18" charset="0"/>
                        </a:rPr>
                        <a:t>211</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имущественного комплекса</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Исключение незаконных решений по земле</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Рейтинг-50</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Закон МО 05.11.2019 № 222/2019-ОЗ</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595,45</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Проводится разъяснительная работа со специалистами</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1577">
                <a:tc>
                  <a:txBody>
                    <a:bodyPr/>
                    <a:lstStyle/>
                    <a:p>
                      <a:pPr algn="l" fontAlgn="ctr"/>
                      <a:r>
                        <a:rPr lang="ru-RU" sz="1400" b="0" i="0" u="none" strike="noStrike">
                          <a:solidFill>
                            <a:srgbClr val="000000"/>
                          </a:solidFill>
                          <a:effectLst/>
                          <a:latin typeface="Times New Roman" panose="02020603050405020304" pitchFamily="18" charset="0"/>
                        </a:rPr>
                        <a:t>212</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целевой показатель</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Закон МО 05.11.2019 № 222/2019-ОЗ</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44" marR="5144" marT="5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7162">
                <a:tc>
                  <a:txBody>
                    <a:bodyPr/>
                    <a:lstStyle/>
                    <a:p>
                      <a:pPr algn="l" fontAlgn="ctr"/>
                      <a:r>
                        <a:rPr lang="ru-RU" sz="1400" b="0" i="0" u="none" strike="noStrike">
                          <a:solidFill>
                            <a:srgbClr val="000000"/>
                          </a:solidFill>
                          <a:effectLst/>
                          <a:latin typeface="Times New Roman" panose="02020603050405020304" pitchFamily="18" charset="0"/>
                        </a:rPr>
                        <a:t>213</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Поступления доходов в бюджет муниципального образования от распоряжения муниципальным имуществом и землей</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Приоритетный целевой показатель</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Закон МО 05.11.2019 № 222/2019-ОЗ</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44" marR="5144" marT="5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07162">
                <a:tc>
                  <a:txBody>
                    <a:bodyPr/>
                    <a:lstStyle/>
                    <a:p>
                      <a:pPr algn="l" fontAlgn="ctr"/>
                      <a:r>
                        <a:rPr lang="ru-RU" sz="1400" b="0" i="0" u="none" strike="noStrike">
                          <a:solidFill>
                            <a:srgbClr val="000000"/>
                          </a:solidFill>
                          <a:effectLst/>
                          <a:latin typeface="Times New Roman" panose="02020603050405020304" pitchFamily="18" charset="0"/>
                        </a:rPr>
                        <a:t>214</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Предоставление земельных участков многодетным семьям</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целевой показатель</a:t>
                      </a:r>
                      <a:br>
                        <a:rPr lang="ru-RU" sz="1400" b="0" i="0" u="none" strike="noStrike">
                          <a:solidFill>
                            <a:srgbClr val="000000"/>
                          </a:solidFill>
                          <a:effectLst/>
                          <a:latin typeface="Times New Roman" panose="02020603050405020304" pitchFamily="18" charset="0"/>
                        </a:rPr>
                      </a:br>
                      <a:r>
                        <a:rPr lang="ru-RU" sz="1400" b="0" i="0" u="none" strike="noStrike">
                          <a:solidFill>
                            <a:srgbClr val="000000"/>
                          </a:solidFill>
                          <a:effectLst/>
                          <a:latin typeface="Times New Roman" panose="02020603050405020304" pitchFamily="18" charset="0"/>
                        </a:rPr>
                        <a:t>Закон МО 01.06.2011 № 73/2011-ОЗ</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Неисполнение показателя связано с ограничениями в связи с пандемией короновирусной инфекции</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62321">
                <a:tc>
                  <a:txBody>
                    <a:bodyPr/>
                    <a:lstStyle/>
                    <a:p>
                      <a:pPr algn="l" fontAlgn="ctr"/>
                      <a:r>
                        <a:rPr lang="ru-RU" sz="1400" b="0" i="0" u="none" strike="noStrike">
                          <a:solidFill>
                            <a:srgbClr val="000000"/>
                          </a:solidFill>
                          <a:effectLst/>
                          <a:latin typeface="Times New Roman" panose="02020603050405020304" pitchFamily="18" charset="0"/>
                        </a:rPr>
                        <a:t>215</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Прирост земельного налога</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целевой показатель</a:t>
                      </a:r>
                      <a:br>
                        <a:rPr lang="ru-RU" sz="1400" b="0" i="0" u="none" strike="noStrike">
                          <a:solidFill>
                            <a:srgbClr val="000000"/>
                          </a:solidFill>
                          <a:effectLst/>
                          <a:latin typeface="Times New Roman" panose="02020603050405020304" pitchFamily="18" charset="0"/>
                        </a:rPr>
                      </a:br>
                      <a:r>
                        <a:rPr lang="ru-RU" sz="1400" b="0" i="0" u="none" strike="noStrike">
                          <a:solidFill>
                            <a:srgbClr val="000000"/>
                          </a:solidFill>
                          <a:effectLst/>
                          <a:latin typeface="Times New Roman" panose="02020603050405020304" pitchFamily="18" charset="0"/>
                        </a:rPr>
                        <a:t>Указ Президента РФ от 28.04.2008 № 607</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5144" marR="5144" marT="5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44" marR="5144" marT="5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419395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157</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194198732"/>
              </p:ext>
            </p:extLst>
          </p:nvPr>
        </p:nvGraphicFramePr>
        <p:xfrm>
          <a:off x="248212" y="98425"/>
          <a:ext cx="11751876" cy="6087885"/>
        </p:xfrm>
        <a:graphic>
          <a:graphicData uri="http://schemas.openxmlformats.org/drawingml/2006/table">
            <a:tbl>
              <a:tblPr/>
              <a:tblGrid>
                <a:gridCol w="304814">
                  <a:extLst>
                    <a:ext uri="{9D8B030D-6E8A-4147-A177-3AD203B41FA5}">
                      <a16:colId xmlns:a16="http://schemas.microsoft.com/office/drawing/2014/main" val="20000"/>
                    </a:ext>
                  </a:extLst>
                </a:gridCol>
                <a:gridCol w="1547876">
                  <a:extLst>
                    <a:ext uri="{9D8B030D-6E8A-4147-A177-3AD203B41FA5}">
                      <a16:colId xmlns:a16="http://schemas.microsoft.com/office/drawing/2014/main" val="20001"/>
                    </a:ext>
                  </a:extLst>
                </a:gridCol>
                <a:gridCol w="3001130">
                  <a:extLst>
                    <a:ext uri="{9D8B030D-6E8A-4147-A177-3AD203B41FA5}">
                      <a16:colId xmlns:a16="http://schemas.microsoft.com/office/drawing/2014/main" val="20002"/>
                    </a:ext>
                  </a:extLst>
                </a:gridCol>
                <a:gridCol w="1885955">
                  <a:extLst>
                    <a:ext uri="{9D8B030D-6E8A-4147-A177-3AD203B41FA5}">
                      <a16:colId xmlns:a16="http://schemas.microsoft.com/office/drawing/2014/main" val="20003"/>
                    </a:ext>
                  </a:extLst>
                </a:gridCol>
                <a:gridCol w="920590">
                  <a:extLst>
                    <a:ext uri="{9D8B030D-6E8A-4147-A177-3AD203B41FA5}">
                      <a16:colId xmlns:a16="http://schemas.microsoft.com/office/drawing/2014/main" val="20004"/>
                    </a:ext>
                  </a:extLst>
                </a:gridCol>
                <a:gridCol w="1238819">
                  <a:extLst>
                    <a:ext uri="{9D8B030D-6E8A-4147-A177-3AD203B41FA5}">
                      <a16:colId xmlns:a16="http://schemas.microsoft.com/office/drawing/2014/main" val="20005"/>
                    </a:ext>
                  </a:extLst>
                </a:gridCol>
                <a:gridCol w="1261549">
                  <a:extLst>
                    <a:ext uri="{9D8B030D-6E8A-4147-A177-3AD203B41FA5}">
                      <a16:colId xmlns:a16="http://schemas.microsoft.com/office/drawing/2014/main" val="20006"/>
                    </a:ext>
                  </a:extLst>
                </a:gridCol>
                <a:gridCol w="1591143">
                  <a:extLst>
                    <a:ext uri="{9D8B030D-6E8A-4147-A177-3AD203B41FA5}">
                      <a16:colId xmlns:a16="http://schemas.microsoft.com/office/drawing/2014/main" val="20007"/>
                    </a:ext>
                  </a:extLst>
                </a:gridCol>
              </a:tblGrid>
              <a:tr h="90170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9536">
                <a:tc>
                  <a:txBody>
                    <a:bodyPr/>
                    <a:lstStyle/>
                    <a:p>
                      <a:pPr algn="ctr" fontAlgn="ctr"/>
                      <a:r>
                        <a:rPr lang="ru-RU" sz="1400" b="0" i="0" u="none" strike="noStrike">
                          <a:solidFill>
                            <a:srgbClr val="000000"/>
                          </a:solidFill>
                          <a:effectLst/>
                          <a:latin typeface="Times New Roman" panose="02020603050405020304" pitchFamily="18" charset="0"/>
                        </a:rPr>
                        <a:t>1</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8</a:t>
                      </a:r>
                    </a:p>
                  </a:txBody>
                  <a:tcPr marL="5218" marR="5218" marT="52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9536">
                <a:tc gridSpan="7">
                  <a:txBody>
                    <a:bodyPr/>
                    <a:lstStyle/>
                    <a:p>
                      <a:pPr algn="ctr" fontAlgn="ctr"/>
                      <a:r>
                        <a:rPr lang="ru-RU" sz="1400" b="1" i="0" u="none" strike="noStrike" dirty="0" smtClean="0">
                          <a:solidFill>
                            <a:srgbClr val="000000"/>
                          </a:solidFill>
                          <a:effectLst/>
                          <a:latin typeface="Times New Roman" panose="02020603050405020304" pitchFamily="18" charset="0"/>
                        </a:rPr>
                        <a:t>                                                                12</a:t>
                      </a:r>
                      <a:r>
                        <a:rPr lang="ru-RU" sz="1400" b="1" i="0" u="none" strike="noStrike" dirty="0">
                          <a:solidFill>
                            <a:srgbClr val="000000"/>
                          </a:solidFill>
                          <a:effectLst/>
                          <a:latin typeface="Times New Roman" panose="02020603050405020304" pitchFamily="18" charset="0"/>
                        </a:rPr>
                        <a:t>. Управление имуществом и муниципальными финансами</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218" marR="5218" marT="52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125763">
                <a:tc>
                  <a:txBody>
                    <a:bodyPr/>
                    <a:lstStyle/>
                    <a:p>
                      <a:pPr algn="l" fontAlgn="ctr"/>
                      <a:r>
                        <a:rPr lang="ru-RU" sz="1400" b="0" i="0" u="none" strike="noStrike">
                          <a:solidFill>
                            <a:srgbClr val="000000"/>
                          </a:solidFill>
                          <a:effectLst/>
                          <a:latin typeface="Times New Roman" panose="02020603050405020304" pitchFamily="18" charset="0"/>
                        </a:rPr>
                        <a:t>216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имущественного комплекса</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Проверка использования земель</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Приоритетный целевой показатель</a:t>
                      </a:r>
                      <a:br>
                        <a:rPr lang="ru-RU" sz="1400" b="0" i="0" u="none" strike="noStrike">
                          <a:solidFill>
                            <a:srgbClr val="000000"/>
                          </a:solidFill>
                          <a:effectLst/>
                          <a:latin typeface="Times New Roman" panose="02020603050405020304" pitchFamily="18" charset="0"/>
                        </a:rPr>
                      </a:br>
                      <a:r>
                        <a:rPr lang="ru-RU" sz="1400" b="0" i="0" u="none" strike="noStrike">
                          <a:solidFill>
                            <a:srgbClr val="000000"/>
                          </a:solidFill>
                          <a:effectLst/>
                          <a:latin typeface="Times New Roman" panose="02020603050405020304" pitchFamily="18" charset="0"/>
                        </a:rPr>
                        <a:t>Закон МО 05.11.2019 № 222/2019-ОЗ</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92</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Проводятся мероприятия по проверке использования земель</a:t>
                      </a:r>
                    </a:p>
                  </a:txBody>
                  <a:tcPr marL="5218" marR="5218" marT="52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49819">
                <a:tc>
                  <a:txBody>
                    <a:bodyPr/>
                    <a:lstStyle/>
                    <a:p>
                      <a:pPr algn="l" fontAlgn="ctr"/>
                      <a:r>
                        <a:rPr lang="ru-RU" sz="1400" b="0" i="0" u="none" strike="noStrike">
                          <a:solidFill>
                            <a:srgbClr val="000000"/>
                          </a:solidFill>
                          <a:effectLst/>
                          <a:latin typeface="Times New Roman" panose="02020603050405020304" pitchFamily="18" charset="0"/>
                        </a:rPr>
                        <a:t>217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Эффективность работы по взысканию задолженности по арендной плате за земельные участки, государственная собственность на которые не разграничена</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Рейтинг-50</a:t>
                      </a:r>
                      <a:br>
                        <a:rPr lang="ru-RU" sz="1400" b="0" i="0" u="none" strike="noStrike">
                          <a:solidFill>
                            <a:srgbClr val="000000"/>
                          </a:solidFill>
                          <a:effectLst/>
                          <a:latin typeface="Times New Roman" panose="02020603050405020304" pitchFamily="18" charset="0"/>
                        </a:rPr>
                      </a:br>
                      <a:r>
                        <a:rPr lang="ru-RU" sz="1400" b="0" i="0" u="none" strike="noStrike">
                          <a:solidFill>
                            <a:srgbClr val="000000"/>
                          </a:solidFill>
                          <a:effectLst/>
                          <a:latin typeface="Times New Roman" panose="02020603050405020304" pitchFamily="18" charset="0"/>
                        </a:rPr>
                        <a:t>Закон МО 05.11.2019 № 222/2019-ОЗ</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96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Проводятся мероприятия по взысканию задолженности по арендной плате в судебном порядке</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1706">
                <a:tc>
                  <a:txBody>
                    <a:bodyPr/>
                    <a:lstStyle/>
                    <a:p>
                      <a:pPr algn="l" fontAlgn="ctr"/>
                      <a:r>
                        <a:rPr lang="ru-RU" sz="1400" b="0" i="0" u="none" strike="noStrike">
                          <a:solidFill>
                            <a:srgbClr val="000000"/>
                          </a:solidFill>
                          <a:effectLst/>
                          <a:latin typeface="Times New Roman" panose="02020603050405020304" pitchFamily="18" charset="0"/>
                        </a:rPr>
                        <a:t>218</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Эффективность работы по взысканию задолженности по арендной плате за муниципальное имущество и землю</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Рейтинг-50</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Закон МО 05.11.2019 № 222/2019-ОЗ</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100</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5218" marR="5218" marT="521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49819">
                <a:tc>
                  <a:txBody>
                    <a:bodyPr/>
                    <a:lstStyle/>
                    <a:p>
                      <a:pPr algn="l" fontAlgn="ctr"/>
                      <a:r>
                        <a:rPr lang="ru-RU" sz="1400" b="0" i="0" u="none" strike="noStrike">
                          <a:solidFill>
                            <a:srgbClr val="000000"/>
                          </a:solidFill>
                          <a:effectLst/>
                          <a:latin typeface="Times New Roman" panose="02020603050405020304" pitchFamily="18" charset="0"/>
                        </a:rPr>
                        <a:t>219</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Совершенствование муниципальной службы Московской области</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Доля муниципальных и иных служащих, прошедших обучение по программам повышения квалификации в соответствии с муниципальным заказом, от общего числа служащих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Показатель МП</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20</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Проведено обучение в пределах выделенного финансирования</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1843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158</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668845838"/>
              </p:ext>
            </p:extLst>
          </p:nvPr>
        </p:nvGraphicFramePr>
        <p:xfrm>
          <a:off x="183445" y="84591"/>
          <a:ext cx="11839223" cy="6674912"/>
        </p:xfrm>
        <a:graphic>
          <a:graphicData uri="http://schemas.openxmlformats.org/drawingml/2006/table">
            <a:tbl>
              <a:tblPr/>
              <a:tblGrid>
                <a:gridCol w="307078">
                  <a:extLst>
                    <a:ext uri="{9D8B030D-6E8A-4147-A177-3AD203B41FA5}">
                      <a16:colId xmlns:a16="http://schemas.microsoft.com/office/drawing/2014/main" val="20000"/>
                    </a:ext>
                  </a:extLst>
                </a:gridCol>
                <a:gridCol w="1451166">
                  <a:extLst>
                    <a:ext uri="{9D8B030D-6E8A-4147-A177-3AD203B41FA5}">
                      <a16:colId xmlns:a16="http://schemas.microsoft.com/office/drawing/2014/main" val="20001"/>
                    </a:ext>
                  </a:extLst>
                </a:gridCol>
                <a:gridCol w="3488267">
                  <a:extLst>
                    <a:ext uri="{9D8B030D-6E8A-4147-A177-3AD203B41FA5}">
                      <a16:colId xmlns:a16="http://schemas.microsoft.com/office/drawing/2014/main" val="20002"/>
                    </a:ext>
                  </a:extLst>
                </a:gridCol>
                <a:gridCol w="993422">
                  <a:extLst>
                    <a:ext uri="{9D8B030D-6E8A-4147-A177-3AD203B41FA5}">
                      <a16:colId xmlns:a16="http://schemas.microsoft.com/office/drawing/2014/main" val="20003"/>
                    </a:ext>
                  </a:extLst>
                </a:gridCol>
                <a:gridCol w="1038578">
                  <a:extLst>
                    <a:ext uri="{9D8B030D-6E8A-4147-A177-3AD203B41FA5}">
                      <a16:colId xmlns:a16="http://schemas.microsoft.com/office/drawing/2014/main" val="20004"/>
                    </a:ext>
                  </a:extLst>
                </a:gridCol>
                <a:gridCol w="1185333">
                  <a:extLst>
                    <a:ext uri="{9D8B030D-6E8A-4147-A177-3AD203B41FA5}">
                      <a16:colId xmlns:a16="http://schemas.microsoft.com/office/drawing/2014/main" val="20005"/>
                    </a:ext>
                  </a:extLst>
                </a:gridCol>
                <a:gridCol w="1083733">
                  <a:extLst>
                    <a:ext uri="{9D8B030D-6E8A-4147-A177-3AD203B41FA5}">
                      <a16:colId xmlns:a16="http://schemas.microsoft.com/office/drawing/2014/main" val="20006"/>
                    </a:ext>
                  </a:extLst>
                </a:gridCol>
                <a:gridCol w="2291646">
                  <a:extLst>
                    <a:ext uri="{9D8B030D-6E8A-4147-A177-3AD203B41FA5}">
                      <a16:colId xmlns:a16="http://schemas.microsoft.com/office/drawing/2014/main" val="20007"/>
                    </a:ext>
                  </a:extLst>
                </a:gridCol>
              </a:tblGrid>
              <a:tr h="836424">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5581">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8</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581">
                <a:tc gridSpan="7">
                  <a:txBody>
                    <a:bodyPr/>
                    <a:lstStyle/>
                    <a:p>
                      <a:pPr algn="ctr" fontAlgn="ctr"/>
                      <a:r>
                        <a:rPr lang="ru-RU" sz="1400" b="1" i="0" u="none" strike="noStrike" dirty="0" smtClean="0">
                          <a:solidFill>
                            <a:srgbClr val="000000"/>
                          </a:solidFill>
                          <a:effectLst/>
                          <a:latin typeface="Times New Roman" panose="02020603050405020304" pitchFamily="18" charset="0"/>
                        </a:rPr>
                        <a:t>                                                                                        12</a:t>
                      </a:r>
                      <a:r>
                        <a:rPr lang="ru-RU" sz="1400" b="1" i="0" u="none" strike="noStrike" dirty="0">
                          <a:solidFill>
                            <a:srgbClr val="000000"/>
                          </a:solidFill>
                          <a:effectLst/>
                          <a:latin typeface="Times New Roman" panose="02020603050405020304" pitchFamily="18" charset="0"/>
                        </a:rPr>
                        <a:t>. Управление имуществом и муниципальными финансами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664215">
                <a:tc>
                  <a:txBody>
                    <a:bodyPr/>
                    <a:lstStyle/>
                    <a:p>
                      <a:pPr algn="l" fontAlgn="ctr"/>
                      <a:r>
                        <a:rPr lang="ru-RU" sz="1400" b="0" i="0" u="none" strike="noStrike">
                          <a:solidFill>
                            <a:srgbClr val="000000"/>
                          </a:solidFill>
                          <a:effectLst/>
                          <a:latin typeface="Times New Roman" panose="02020603050405020304" pitchFamily="18" charset="0"/>
                        </a:rPr>
                        <a:t>220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Управление муниципальными финансами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Исполнение бюджета муниципального образования по налоговым и неналоговым доходам к первоначально утвержденному уровню</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Показатель МП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93,5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Плановые показатели бюджета были скорректированы в течение года с учетом динамики поступления доходов для обеспечения сбалансированности местного бюджета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3372">
                <a:tc>
                  <a:txBody>
                    <a:bodyPr/>
                    <a:lstStyle/>
                    <a:p>
                      <a:pPr algn="l" fontAlgn="ctr"/>
                      <a:r>
                        <a:rPr lang="ru-RU" sz="1400" b="0" i="0" u="none" strike="noStrike">
                          <a:solidFill>
                            <a:srgbClr val="000000"/>
                          </a:solidFill>
                          <a:effectLst/>
                          <a:latin typeface="Times New Roman" panose="02020603050405020304" pitchFamily="18" charset="0"/>
                        </a:rPr>
                        <a:t>221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Отношение дефицита бюджета к доходам бюджета без учета безвозмездных поступлений и (или) поступлений налоговых доходов по дополнительным нормативам отчислений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Показатель МП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10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Дефицит бюджета рассчитан с учетом суммы изменения остатков средств на счетах по учету средств бюджета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3372">
                <a:tc>
                  <a:txBody>
                    <a:bodyPr/>
                    <a:lstStyle/>
                    <a:p>
                      <a:pPr algn="l" fontAlgn="ctr"/>
                      <a:r>
                        <a:rPr lang="ru-RU" sz="1400" b="0" i="0" u="none" strike="noStrike">
                          <a:solidFill>
                            <a:srgbClr val="000000"/>
                          </a:solidFill>
                          <a:effectLst/>
                          <a:latin typeface="Times New Roman" panose="02020603050405020304" pitchFamily="18" charset="0"/>
                        </a:rPr>
                        <a:t>222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Отношение объема муниципального долга к годовому объему доходов бюджета без учета безвозмездных поступлений и (или) поступлений налоговых доходов по дополнительным нормативам отчислений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Показатель МП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12,1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4918">
                <a:tc>
                  <a:txBody>
                    <a:bodyPr/>
                    <a:lstStyle/>
                    <a:p>
                      <a:pPr algn="l" fontAlgn="ctr"/>
                      <a:r>
                        <a:rPr lang="ru-RU" sz="1400" b="0" i="0" u="none" strike="noStrike">
                          <a:solidFill>
                            <a:srgbClr val="000000"/>
                          </a:solidFill>
                          <a:effectLst/>
                          <a:latin typeface="Times New Roman" panose="02020603050405020304" pitchFamily="18" charset="0"/>
                        </a:rPr>
                        <a:t>223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Отсутствие просроченной кредиторской задолженности бюджета муниципального образования (да/нет)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Показатель МП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да/нет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65948">
                <a:tc>
                  <a:txBody>
                    <a:bodyPr/>
                    <a:lstStyle/>
                    <a:p>
                      <a:pPr algn="l"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Обеспечивающая подпрограмма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9703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Прямоугольник 1"/>
          <p:cNvSpPr>
            <a:spLocks noChangeArrowheads="1"/>
          </p:cNvSpPr>
          <p:nvPr/>
        </p:nvSpPr>
        <p:spPr bwMode="auto">
          <a:xfrm>
            <a:off x="2639863" y="98982"/>
            <a:ext cx="7062277" cy="54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alt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buClr>
                <a:srgbClr val="A53010"/>
              </a:buClr>
              <a:buFont typeface="Wingdings 3" panose="05040102010807070707" pitchFamily="18" charset="2"/>
              <a:buNone/>
            </a:pP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b="1" dirty="0">
                <a:latin typeface="Times New Roman" panose="02020603050405020304" pitchFamily="18" charset="0"/>
                <a:ea typeface="Calibri" panose="020F0502020204030204" pitchFamily="34" charset="0"/>
                <a:cs typeface="Times New Roman" panose="02020603050405020304" pitchFamily="18" charset="0"/>
              </a:rPr>
              <a:t>Развитие институтов гражданского общества, повышение эффективности местного самоуправления</a:t>
            </a:r>
            <a:r>
              <a:rPr lang="ru-RU" altLang="ru-RU" sz="1600" dirty="0">
                <a:latin typeface="Calibri" panose="020F0502020204030204" pitchFamily="34" charset="0"/>
                <a:ea typeface="Calibri" panose="020F0502020204030204" pitchFamily="34" charset="0"/>
                <a:cs typeface="Times New Roman" panose="02020603050405020304" pitchFamily="18" charset="0"/>
              </a:rPr>
              <a:t> </a:t>
            </a:r>
            <a:r>
              <a:rPr lang="ru-RU" altLang="ru-RU" b="1" dirty="0">
                <a:latin typeface="Times New Roman" panose="02020603050405020304" pitchFamily="18" charset="0"/>
                <a:ea typeface="Calibri" panose="020F0502020204030204" pitchFamily="34" charset="0"/>
                <a:cs typeface="Times New Roman" panose="02020603050405020304" pitchFamily="18" charset="0"/>
              </a:rPr>
              <a:t>и реализации молодежной политики» (13)</a:t>
            </a: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rPr>
              <a:t>Цель программы – доведение до жителей информации о деятельности органов местного самоуправления, важных и значимых событиях на территории Подмосковья, охват молодых жителей мероприятиями по гражданско-патриотическому воспитанию; повышение уровня вовлеченности молодых граждан в добровольческую (волонтерскую) деятельность, формирование положительного имиджа городского округа Воскресенск, благоприятного для путешествий и инвестиций; создание условий для развития внутреннего и въездного </a:t>
            </a:r>
            <a:r>
              <a:rPr lang="ru-RU" altLang="ru-RU" dirty="0" smtClean="0">
                <a:latin typeface="Times New Roman" panose="02020603050405020304" pitchFamily="18" charset="0"/>
                <a:ea typeface="Calibri" panose="020F0502020204030204" pitchFamily="34" charset="0"/>
              </a:rPr>
              <a:t>туризма</a:t>
            </a:r>
          </a:p>
          <a:p>
            <a:pPr algn="just">
              <a:buClr>
                <a:srgbClr val="A53010"/>
              </a:buClr>
              <a:buNone/>
            </a:pPr>
            <a:endParaRPr lang="ru-RU" alt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buClr>
                <a:srgbClr val="A53010"/>
              </a:buClr>
              <a:buNone/>
            </a:pP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103 236,4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98 220,8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p>
          <a:p>
            <a:pPr algn="just">
              <a:buClr>
                <a:srgbClr val="A53010"/>
              </a:buClr>
              <a:buFont typeface="Wingdings 3" panose="05040102010807070707" pitchFamily="18" charset="2"/>
              <a:buNone/>
            </a:pPr>
            <a:endParaRPr lang="ru-RU" altLang="ru-RU" sz="1600" dirty="0">
              <a:latin typeface="Arial" panose="020B0604020202020204" pitchFamily="34" charset="0"/>
              <a:ea typeface="Calibri" panose="020F0502020204030204" pitchFamily="34" charset="0"/>
            </a:endParaRPr>
          </a:p>
        </p:txBody>
      </p:sp>
      <p:sp>
        <p:nvSpPr>
          <p:cNvPr id="211971"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1972"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1973"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1974"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1975"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1976"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11977"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948" y="237507"/>
            <a:ext cx="198913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8" name="AutoShape 4" descr="Как Вы видите роль государства в достижении стратегической цели ..."/>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11979" name="Picture 6" descr="Молодежная политика » Администрация Усманского муниципального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2125" y="4928260"/>
            <a:ext cx="2846119" cy="17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001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a:t>
            </a:fld>
            <a:endParaRPr lang="en-US" noProof="0" dirty="0"/>
          </a:p>
        </p:txBody>
      </p:sp>
      <p:sp>
        <p:nvSpPr>
          <p:cNvPr id="7" name="Заголовок 3"/>
          <p:cNvSpPr>
            <a:spLocks noGrp="1"/>
          </p:cNvSpPr>
          <p:nvPr>
            <p:ph type="title"/>
          </p:nvPr>
        </p:nvSpPr>
        <p:spPr>
          <a:xfrm>
            <a:off x="515938" y="1"/>
            <a:ext cx="11150600" cy="745588"/>
          </a:xfrm>
        </p:spPr>
        <p:txBody>
          <a:bodyPr anchor="ctr"/>
          <a:lstStyle/>
          <a:p>
            <a:pPr algn="ctr"/>
            <a:r>
              <a:rPr lang="ru-RU" sz="2000" dirty="0" smtClean="0">
                <a:solidFill>
                  <a:schemeClr val="accent2"/>
                </a:solidFill>
                <a:latin typeface="Times New Roman" panose="02020603050405020304" pitchFamily="18" charset="0"/>
                <a:cs typeface="Times New Roman" panose="02020603050405020304" pitchFamily="18" charset="0"/>
                <a:hlinkClick r:id="rId3" action="ppaction://hlinksldjump"/>
              </a:rPr>
              <a:t>основныЕ задачИ и приоритетЫ бюджетной политики городского округа</a:t>
            </a:r>
            <a:r>
              <a:rPr lang="ru-RU" sz="2000" dirty="0" smtClean="0">
                <a:solidFill>
                  <a:schemeClr val="accent2"/>
                </a:solidFill>
                <a:latin typeface="Times New Roman" panose="02020603050405020304" pitchFamily="18" charset="0"/>
                <a:cs typeface="Times New Roman" panose="02020603050405020304" pitchFamily="18" charset="0"/>
              </a:rPr>
              <a:t> </a:t>
            </a:r>
            <a:r>
              <a:rPr lang="ru-RU" sz="2000" u="sng" dirty="0" smtClean="0">
                <a:solidFill>
                  <a:srgbClr val="0072C7"/>
                </a:solidFill>
                <a:latin typeface="Times New Roman" panose="02020603050405020304" pitchFamily="18" charset="0"/>
                <a:cs typeface="Times New Roman" panose="02020603050405020304" pitchFamily="18" charset="0"/>
              </a:rPr>
              <a:t>В 2021 ГОДУ</a:t>
            </a:r>
            <a:endParaRPr lang="ru-RU" sz="2000" u="sng" dirty="0">
              <a:solidFill>
                <a:srgbClr val="0072C7"/>
              </a:solidFill>
              <a:latin typeface="Times New Roman" panose="02020603050405020304" pitchFamily="18" charset="0"/>
              <a:cs typeface="Times New Roman" panose="02020603050405020304" pitchFamily="18" charset="0"/>
            </a:endParaRPr>
          </a:p>
        </p:txBody>
      </p:sp>
      <p:sp>
        <p:nvSpPr>
          <p:cNvPr id="8" name="Выноска-облако 7"/>
          <p:cNvSpPr/>
          <p:nvPr/>
        </p:nvSpPr>
        <p:spPr>
          <a:xfrm>
            <a:off x="262647" y="719847"/>
            <a:ext cx="2937753" cy="1770434"/>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ru-RU" sz="1600" b="1" dirty="0" smtClean="0">
                <a:ln/>
                <a:solidFill>
                  <a:schemeClr val="accent3"/>
                </a:solidFill>
                <a:latin typeface="Times New Roman" panose="02020603050405020304" pitchFamily="18" charset="0"/>
                <a:cs typeface="Times New Roman" panose="02020603050405020304" pitchFamily="18" charset="0"/>
              </a:rPr>
              <a:t>Повышение эффективности и результативности бюджетных расходов</a:t>
            </a:r>
            <a:endParaRPr lang="ru-RU" sz="1600" b="1" dirty="0">
              <a:ln/>
              <a:solidFill>
                <a:schemeClr val="accent3"/>
              </a:solidFill>
              <a:latin typeface="Times New Roman" panose="02020603050405020304" pitchFamily="18" charset="0"/>
              <a:cs typeface="Times New Roman" panose="02020603050405020304" pitchFamily="18" charset="0"/>
            </a:endParaRPr>
          </a:p>
        </p:txBody>
      </p:sp>
      <p:sp>
        <p:nvSpPr>
          <p:cNvPr id="10" name="Выноска-облако 9"/>
          <p:cNvSpPr/>
          <p:nvPr/>
        </p:nvSpPr>
        <p:spPr>
          <a:xfrm>
            <a:off x="3852155" y="992221"/>
            <a:ext cx="3249038" cy="200389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ru-RU" sz="1600" b="1" dirty="0" smtClean="0">
                <a:ln/>
                <a:solidFill>
                  <a:schemeClr val="accent3"/>
                </a:solidFill>
                <a:latin typeface="Times New Roman" panose="02020603050405020304" pitchFamily="18" charset="0"/>
                <a:cs typeface="Times New Roman" panose="02020603050405020304" pitchFamily="18" charset="0"/>
              </a:rPr>
              <a:t>Безусловное исполнение принятых социальных обязательств</a:t>
            </a:r>
            <a:endParaRPr lang="ru-RU" sz="1600" b="1" dirty="0">
              <a:ln/>
              <a:solidFill>
                <a:schemeClr val="accent3"/>
              </a:solidFill>
              <a:latin typeface="Times New Roman" panose="02020603050405020304" pitchFamily="18" charset="0"/>
              <a:cs typeface="Times New Roman" panose="02020603050405020304" pitchFamily="18" charset="0"/>
            </a:endParaRPr>
          </a:p>
        </p:txBody>
      </p:sp>
      <p:sp>
        <p:nvSpPr>
          <p:cNvPr id="11" name="Выноска-облако 10"/>
          <p:cNvSpPr/>
          <p:nvPr/>
        </p:nvSpPr>
        <p:spPr>
          <a:xfrm>
            <a:off x="4776282" y="3735422"/>
            <a:ext cx="3132306" cy="23443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ru-RU" sz="1600" b="1" dirty="0" smtClean="0">
                <a:ln/>
                <a:solidFill>
                  <a:schemeClr val="accent3"/>
                </a:solidFill>
                <a:latin typeface="Times New Roman" panose="02020603050405020304" pitchFamily="18" charset="0"/>
                <a:cs typeface="Times New Roman" panose="02020603050405020304" pitchFamily="18" charset="0"/>
              </a:rPr>
              <a:t>Финансовое обеспечение реализации приоритетных для городского округа Воскресенск задач</a:t>
            </a:r>
            <a:endParaRPr lang="ru-RU" sz="1600" b="1" dirty="0">
              <a:ln/>
              <a:solidFill>
                <a:schemeClr val="accent3"/>
              </a:solidFill>
              <a:latin typeface="Times New Roman" panose="02020603050405020304" pitchFamily="18" charset="0"/>
              <a:cs typeface="Times New Roman" panose="02020603050405020304" pitchFamily="18" charset="0"/>
            </a:endParaRPr>
          </a:p>
        </p:txBody>
      </p:sp>
      <p:sp>
        <p:nvSpPr>
          <p:cNvPr id="12" name="Выноска-облако 11"/>
          <p:cNvSpPr/>
          <p:nvPr/>
        </p:nvSpPr>
        <p:spPr>
          <a:xfrm>
            <a:off x="126460" y="3317132"/>
            <a:ext cx="3822970" cy="2393003"/>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ru-RU" sz="1600" b="1" dirty="0" smtClean="0">
                <a:ln/>
                <a:solidFill>
                  <a:schemeClr val="accent3"/>
                </a:solidFill>
                <a:latin typeface="Times New Roman" panose="02020603050405020304" pitchFamily="18" charset="0"/>
                <a:cs typeface="Times New Roman" panose="02020603050405020304" pitchFamily="18" charset="0"/>
              </a:rPr>
              <a:t>Обеспечение открытости и прозрачности управления  муниципальными финансами, в том числе путем размещения «Бюджета для граждан»</a:t>
            </a:r>
            <a:endParaRPr lang="ru-RU" sz="1600" b="1" dirty="0">
              <a:ln/>
              <a:solidFill>
                <a:schemeClr val="accent3"/>
              </a:solidFill>
              <a:latin typeface="Times New Roman" panose="02020603050405020304" pitchFamily="18" charset="0"/>
              <a:cs typeface="Times New Roman" panose="02020603050405020304" pitchFamily="18" charset="0"/>
            </a:endParaRPr>
          </a:p>
        </p:txBody>
      </p:sp>
      <p:sp>
        <p:nvSpPr>
          <p:cNvPr id="14" name="Выноска-облако 13"/>
          <p:cNvSpPr/>
          <p:nvPr/>
        </p:nvSpPr>
        <p:spPr>
          <a:xfrm>
            <a:off x="8083684" y="690665"/>
            <a:ext cx="3822971" cy="2529192"/>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ru-RU" sz="1600" b="1" dirty="0" smtClean="0">
                <a:ln/>
                <a:solidFill>
                  <a:schemeClr val="accent3"/>
                </a:solidFill>
                <a:latin typeface="Times New Roman" panose="02020603050405020304" pitchFamily="18" charset="0"/>
                <a:cs typeface="Times New Roman" panose="02020603050405020304" pitchFamily="18" charset="0"/>
              </a:rPr>
              <a:t>Обеспечение взаимосвязи бюджетных ассигнований с результатами их использования на всех этапах бюджетного процесса</a:t>
            </a:r>
            <a:endParaRPr lang="ru-RU" sz="1600" b="1" dirty="0">
              <a:ln/>
              <a:solidFill>
                <a:schemeClr val="accent3"/>
              </a:solidFill>
              <a:latin typeface="Times New Roman" panose="02020603050405020304" pitchFamily="18" charset="0"/>
              <a:cs typeface="Times New Roman" panose="02020603050405020304" pitchFamily="18" charset="0"/>
            </a:endParaRPr>
          </a:p>
        </p:txBody>
      </p:sp>
      <p:sp>
        <p:nvSpPr>
          <p:cNvPr id="15" name="Выноска-облако 14"/>
          <p:cNvSpPr/>
          <p:nvPr/>
        </p:nvSpPr>
        <p:spPr>
          <a:xfrm>
            <a:off x="8647889" y="3706238"/>
            <a:ext cx="3463047" cy="2529192"/>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ru-RU" sz="1600" b="1" dirty="0" smtClean="0">
                <a:ln/>
                <a:solidFill>
                  <a:schemeClr val="accent3"/>
                </a:solidFill>
                <a:latin typeface="Times New Roman" panose="02020603050405020304" pitchFamily="18" charset="0"/>
                <a:cs typeface="Times New Roman" panose="02020603050405020304" pitchFamily="18" charset="0"/>
              </a:rPr>
              <a:t>Формирование конкурентной модели оказания муниципальных услуг, обеспечивающей повышение их качества</a:t>
            </a:r>
            <a:endParaRPr lang="ru-RU" sz="1600" b="1" dirty="0">
              <a:ln/>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81367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683878324"/>
              </p:ext>
            </p:extLst>
          </p:nvPr>
        </p:nvGraphicFramePr>
        <p:xfrm>
          <a:off x="145533" y="-96340"/>
          <a:ext cx="11820689" cy="6711299"/>
        </p:xfrm>
        <a:graphic>
          <a:graphicData uri="http://schemas.openxmlformats.org/drawingml/2006/table">
            <a:tbl>
              <a:tblPr/>
              <a:tblGrid>
                <a:gridCol w="306598">
                  <a:extLst>
                    <a:ext uri="{9D8B030D-6E8A-4147-A177-3AD203B41FA5}">
                      <a16:colId xmlns:a16="http://schemas.microsoft.com/office/drawing/2014/main" val="20000"/>
                    </a:ext>
                  </a:extLst>
                </a:gridCol>
                <a:gridCol w="1466980">
                  <a:extLst>
                    <a:ext uri="{9D8B030D-6E8A-4147-A177-3AD203B41FA5}">
                      <a16:colId xmlns:a16="http://schemas.microsoft.com/office/drawing/2014/main" val="20001"/>
                    </a:ext>
                  </a:extLst>
                </a:gridCol>
                <a:gridCol w="2223911">
                  <a:extLst>
                    <a:ext uri="{9D8B030D-6E8A-4147-A177-3AD203B41FA5}">
                      <a16:colId xmlns:a16="http://schemas.microsoft.com/office/drawing/2014/main" val="20002"/>
                    </a:ext>
                  </a:extLst>
                </a:gridCol>
                <a:gridCol w="3206045">
                  <a:extLst>
                    <a:ext uri="{9D8B030D-6E8A-4147-A177-3AD203B41FA5}">
                      <a16:colId xmlns:a16="http://schemas.microsoft.com/office/drawing/2014/main" val="20003"/>
                    </a:ext>
                  </a:extLst>
                </a:gridCol>
                <a:gridCol w="1038577">
                  <a:extLst>
                    <a:ext uri="{9D8B030D-6E8A-4147-A177-3AD203B41FA5}">
                      <a16:colId xmlns:a16="http://schemas.microsoft.com/office/drawing/2014/main" val="20004"/>
                    </a:ext>
                  </a:extLst>
                </a:gridCol>
                <a:gridCol w="1140178">
                  <a:extLst>
                    <a:ext uri="{9D8B030D-6E8A-4147-A177-3AD203B41FA5}">
                      <a16:colId xmlns:a16="http://schemas.microsoft.com/office/drawing/2014/main" val="20005"/>
                    </a:ext>
                  </a:extLst>
                </a:gridCol>
                <a:gridCol w="1128889">
                  <a:extLst>
                    <a:ext uri="{9D8B030D-6E8A-4147-A177-3AD203B41FA5}">
                      <a16:colId xmlns:a16="http://schemas.microsoft.com/office/drawing/2014/main" val="20006"/>
                    </a:ext>
                  </a:extLst>
                </a:gridCol>
                <a:gridCol w="1309511">
                  <a:extLst>
                    <a:ext uri="{9D8B030D-6E8A-4147-A177-3AD203B41FA5}">
                      <a16:colId xmlns:a16="http://schemas.microsoft.com/office/drawing/2014/main" val="20007"/>
                    </a:ext>
                  </a:extLst>
                </a:gridCol>
              </a:tblGrid>
              <a:tr h="518799">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35194">
                <a:tc>
                  <a:txBody>
                    <a:bodyPr/>
                    <a:lstStyle/>
                    <a:p>
                      <a:pPr algn="ctr" fontAlgn="ctr"/>
                      <a:r>
                        <a:rPr lang="ru-RU" sz="1400" b="0" i="0" u="none" strike="noStrike">
                          <a:solidFill>
                            <a:srgbClr val="000000"/>
                          </a:solidFill>
                          <a:effectLst/>
                          <a:latin typeface="Times New Roman" panose="02020603050405020304" pitchFamily="18" charset="0"/>
                        </a:rPr>
                        <a:t>1</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5239" marR="5239" marT="5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194">
                <a:tc gridSpan="7">
                  <a:txBody>
                    <a:bodyPr/>
                    <a:lstStyle/>
                    <a:p>
                      <a:pPr algn="l" fontAlgn="ctr"/>
                      <a:r>
                        <a:rPr lang="ru-RU" sz="1400" b="1" i="0" u="none" strike="noStrike" dirty="0" smtClean="0">
                          <a:solidFill>
                            <a:srgbClr val="000000"/>
                          </a:solidFill>
                          <a:effectLst/>
                          <a:latin typeface="Times New Roman" panose="02020603050405020304" pitchFamily="18" charset="0"/>
                        </a:rPr>
                        <a:t>                                  13</a:t>
                      </a:r>
                      <a:r>
                        <a:rPr lang="ru-RU" sz="1400" b="1" i="0" u="none" strike="noStrike" dirty="0">
                          <a:solidFill>
                            <a:srgbClr val="000000"/>
                          </a:solidFill>
                          <a:effectLst/>
                          <a:latin typeface="Times New Roman" panose="02020603050405020304" pitchFamily="18" charset="0"/>
                        </a:rPr>
                        <a:t>. Развитие институтов гражданского общества, повышение эффективности </a:t>
                      </a:r>
                      <a:r>
                        <a:rPr lang="ru-RU" sz="1400" b="1" i="0" u="none" strike="noStrike" dirty="0" smtClean="0">
                          <a:solidFill>
                            <a:srgbClr val="000000"/>
                          </a:solidFill>
                          <a:effectLst/>
                          <a:latin typeface="Times New Roman" panose="02020603050405020304" pitchFamily="18" charset="0"/>
                        </a:rPr>
                        <a:t>местного</a:t>
                      </a:r>
                    </a:p>
                    <a:p>
                      <a:pPr algn="l" fontAlgn="ctr"/>
                      <a:r>
                        <a:rPr lang="ru-RU" sz="1400" b="1" i="0" u="none" strike="noStrike" dirty="0" smtClean="0">
                          <a:solidFill>
                            <a:srgbClr val="000000"/>
                          </a:solidFill>
                          <a:effectLst/>
                          <a:latin typeface="Times New Roman" panose="02020603050405020304" pitchFamily="18" charset="0"/>
                        </a:rPr>
                        <a:t>                                                                         самоуправления </a:t>
                      </a:r>
                      <a:r>
                        <a:rPr lang="ru-RU" sz="1400" b="1" i="0" u="none" strike="noStrike" dirty="0">
                          <a:solidFill>
                            <a:srgbClr val="000000"/>
                          </a:solidFill>
                          <a:effectLst/>
                          <a:latin typeface="Times New Roman" panose="02020603050405020304" pitchFamily="18" charset="0"/>
                        </a:rPr>
                        <a:t>и реализации молодежной политики</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400" b="1" i="0" u="none" strike="noStrike" dirty="0">
                          <a:solidFill>
                            <a:srgbClr val="000000"/>
                          </a:solidFill>
                          <a:effectLst/>
                          <a:latin typeface="Times New Roman" panose="02020603050405020304" pitchFamily="18" charset="0"/>
                        </a:rPr>
                        <a:t> </a:t>
                      </a:r>
                    </a:p>
                  </a:txBody>
                  <a:tcPr marL="5239" marR="5239" marT="5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63062">
                <a:tc>
                  <a:txBody>
                    <a:bodyPr/>
                    <a:lstStyle/>
                    <a:p>
                      <a:pPr algn="l" fontAlgn="ctr"/>
                      <a:r>
                        <a:rPr lang="ru-RU" sz="1400" b="0" i="0" u="none" strike="noStrike">
                          <a:solidFill>
                            <a:srgbClr val="000000"/>
                          </a:solidFill>
                          <a:effectLst/>
                          <a:latin typeface="Times New Roman" panose="02020603050405020304" pitchFamily="18" charset="0"/>
                        </a:rPr>
                        <a:t>224</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Информирование населения через СМИ</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Рейтинг-45</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110</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101,45</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Показатель достигнут в пределах выделенного финансирования</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37860">
                <a:tc rowSpan="2">
                  <a:txBody>
                    <a:bodyPr/>
                    <a:lstStyle/>
                    <a:p>
                      <a:pPr algn="l" fontAlgn="ctr"/>
                      <a:r>
                        <a:rPr lang="ru-RU" sz="1400" b="0" i="0" u="none" strike="noStrike" dirty="0">
                          <a:solidFill>
                            <a:srgbClr val="000000"/>
                          </a:solidFill>
                          <a:effectLst/>
                          <a:latin typeface="Times New Roman" panose="02020603050405020304" pitchFamily="18" charset="0"/>
                        </a:rPr>
                        <a:t>225</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Наличие задолженности в муниципальный бюджет по платежам за установку и эксплуатацию рекламных конструкций</a:t>
                      </a:r>
                    </a:p>
                  </a:txBody>
                  <a:tcPr marL="5239" marR="5239" marT="5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Показатель ГП: Увеличение доли фактических мест установки рекламных конструкций, </a:t>
                      </a:r>
                      <a:r>
                        <a:rPr lang="ru-RU" sz="1400" b="0" i="0" u="none" strike="noStrike" dirty="0" smtClean="0">
                          <a:solidFill>
                            <a:srgbClr val="000000"/>
                          </a:solidFill>
                          <a:effectLst/>
                          <a:latin typeface="Times New Roman" panose="02020603050405020304" pitchFamily="18" charset="0"/>
                        </a:rPr>
                        <a:t>соответствующих </a:t>
                      </a:r>
                      <a:r>
                        <a:rPr lang="ru-RU" sz="1400" b="0" i="0" u="none" strike="noStrike" dirty="0">
                          <a:solidFill>
                            <a:srgbClr val="000000"/>
                          </a:solidFill>
                          <a:effectLst/>
                          <a:latin typeface="Times New Roman" panose="02020603050405020304" pitchFamily="18" charset="0"/>
                        </a:rPr>
                        <a:t>утвержденным схемам размещения рекламных конструкций на территории муниципальных образований Московской области</a:t>
                      </a:r>
                    </a:p>
                  </a:txBody>
                  <a:tcPr marL="5239" marR="5239" marT="5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1,5</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Массовый отказ от размещения рекламы. Общее снижение заинтересованности в наружной рекламе.</a:t>
                      </a:r>
                    </a:p>
                  </a:txBody>
                  <a:tcPr marL="5239" marR="5239" marT="5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2606">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2021 Наличие незаконных рекламных конструкций, установленных на территории муниципального образования</a:t>
                      </a:r>
                    </a:p>
                  </a:txBody>
                  <a:tcPr marL="5239" marR="5239" marT="5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ru-RU" sz="1400" b="0" i="0" u="none" strike="noStrike" dirty="0">
                          <a:solidFill>
                            <a:srgbClr val="000000"/>
                          </a:solidFill>
                          <a:effectLst/>
                          <a:latin typeface="Times New Roman" panose="02020603050405020304" pitchFamily="18" charset="0"/>
                        </a:rPr>
                        <a:t>Показатель ГП: Увеличение доли фактических мест установки рекламных конструкций, </a:t>
                      </a:r>
                      <a:r>
                        <a:rPr lang="ru-RU" sz="1400" b="0" i="0" u="none" strike="noStrike" dirty="0" smtClean="0">
                          <a:solidFill>
                            <a:srgbClr val="000000"/>
                          </a:solidFill>
                          <a:effectLst/>
                          <a:latin typeface="Times New Roman" panose="02020603050405020304" pitchFamily="18" charset="0"/>
                        </a:rPr>
                        <a:t>соответствующих </a:t>
                      </a:r>
                      <a:r>
                        <a:rPr lang="ru-RU" sz="1400" b="0" i="0" u="none" strike="noStrike" dirty="0">
                          <a:solidFill>
                            <a:srgbClr val="000000"/>
                          </a:solidFill>
                          <a:effectLst/>
                          <a:latin typeface="Times New Roman" panose="02020603050405020304" pitchFamily="18" charset="0"/>
                        </a:rPr>
                        <a:t>утвержденным схемам размещения рекламных конструкций на территории муниципальных образований Московской области</a:t>
                      </a:r>
                    </a:p>
                  </a:txBody>
                  <a:tcPr marL="5239" marR="5239" marT="52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239" marR="5239" marT="5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24949">
                <a:tc rowSpan="2">
                  <a:txBody>
                    <a:bodyPr/>
                    <a:lstStyle/>
                    <a:p>
                      <a:pPr algn="l" fontAlgn="ctr"/>
                      <a:r>
                        <a:rPr lang="ru-RU" sz="1400" b="0" i="0" u="none" strike="noStrike">
                          <a:solidFill>
                            <a:srgbClr val="000000"/>
                          </a:solidFill>
                          <a:effectLst/>
                          <a:latin typeface="Times New Roman" panose="02020603050405020304" pitchFamily="18" charset="0"/>
                        </a:rPr>
                        <a:t>226</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5239" marR="5239" marT="5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74805">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2021 Уровень информированности населения в социальных сетях</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ru-RU" sz="1400" b="0" i="0" u="none" strike="noStrike" dirty="0">
                          <a:solidFill>
                            <a:srgbClr val="000000"/>
                          </a:solidFill>
                          <a:effectLst/>
                          <a:latin typeface="Times New Roman" panose="02020603050405020304" pitchFamily="18" charset="0"/>
                        </a:rPr>
                        <a:t>Рейтинг-45</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балл</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8</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8,57</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239" marR="5239" marT="5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fontAlgn="ctr"/>
                      <a:r>
                        <a:rPr lang="ru-RU" sz="1400" b="0" i="0" u="none" strike="noStrike">
                          <a:solidFill>
                            <a:srgbClr val="000000"/>
                          </a:solidFill>
                          <a:effectLst/>
                          <a:latin typeface="Times New Roman" panose="02020603050405020304" pitchFamily="18" charset="0"/>
                        </a:rPr>
                        <a:t>227</a:t>
                      </a: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5239" marR="5239" marT="52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5239" marR="5239" marT="52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5545070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161</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563432042"/>
              </p:ext>
            </p:extLst>
          </p:nvPr>
        </p:nvGraphicFramePr>
        <p:xfrm>
          <a:off x="193486" y="35213"/>
          <a:ext cx="11840470" cy="6738121"/>
        </p:xfrm>
        <a:graphic>
          <a:graphicData uri="http://schemas.openxmlformats.org/drawingml/2006/table">
            <a:tbl>
              <a:tblPr/>
              <a:tblGrid>
                <a:gridCol w="303891">
                  <a:extLst>
                    <a:ext uri="{9D8B030D-6E8A-4147-A177-3AD203B41FA5}">
                      <a16:colId xmlns:a16="http://schemas.microsoft.com/office/drawing/2014/main" val="20000"/>
                    </a:ext>
                  </a:extLst>
                </a:gridCol>
                <a:gridCol w="1691215">
                  <a:extLst>
                    <a:ext uri="{9D8B030D-6E8A-4147-A177-3AD203B41FA5}">
                      <a16:colId xmlns:a16="http://schemas.microsoft.com/office/drawing/2014/main" val="20001"/>
                    </a:ext>
                  </a:extLst>
                </a:gridCol>
                <a:gridCol w="4404119">
                  <a:extLst>
                    <a:ext uri="{9D8B030D-6E8A-4147-A177-3AD203B41FA5}">
                      <a16:colId xmlns:a16="http://schemas.microsoft.com/office/drawing/2014/main" val="20002"/>
                    </a:ext>
                  </a:extLst>
                </a:gridCol>
                <a:gridCol w="135467">
                  <a:extLst>
                    <a:ext uri="{9D8B030D-6E8A-4147-A177-3AD203B41FA5}">
                      <a16:colId xmlns:a16="http://schemas.microsoft.com/office/drawing/2014/main" val="20003"/>
                    </a:ext>
                  </a:extLst>
                </a:gridCol>
                <a:gridCol w="1038578">
                  <a:extLst>
                    <a:ext uri="{9D8B030D-6E8A-4147-A177-3AD203B41FA5}">
                      <a16:colId xmlns:a16="http://schemas.microsoft.com/office/drawing/2014/main" val="20004"/>
                    </a:ext>
                  </a:extLst>
                </a:gridCol>
                <a:gridCol w="891822">
                  <a:extLst>
                    <a:ext uri="{9D8B030D-6E8A-4147-A177-3AD203B41FA5}">
                      <a16:colId xmlns:a16="http://schemas.microsoft.com/office/drawing/2014/main" val="20005"/>
                    </a:ext>
                  </a:extLst>
                </a:gridCol>
                <a:gridCol w="1151466">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072445">
                  <a:extLst>
                    <a:ext uri="{9D8B030D-6E8A-4147-A177-3AD203B41FA5}">
                      <a16:colId xmlns:a16="http://schemas.microsoft.com/office/drawing/2014/main" val="20008"/>
                    </a:ext>
                  </a:extLst>
                </a:gridCol>
              </a:tblGrid>
              <a:tr h="708725">
                <a:tc>
                  <a:txBody>
                    <a:bodyPr/>
                    <a:lstStyle/>
                    <a:p>
                      <a:pPr algn="ctr" fontAlgn="ctr"/>
                      <a:r>
                        <a:rPr lang="ru-RU" sz="1380" b="1" i="0" u="none" strike="noStrike" dirty="0">
                          <a:solidFill>
                            <a:srgbClr val="000000"/>
                          </a:solidFill>
                          <a:effectLst/>
                          <a:latin typeface="Times New Roman" panose="02020603050405020304" pitchFamily="18" charset="0"/>
                        </a:rPr>
                        <a:t>№ п/п</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38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ru-RU" sz="1380" b="1" i="0" u="none" strike="noStrike">
                          <a:solidFill>
                            <a:srgbClr val="000000"/>
                          </a:solidFill>
                          <a:effectLst/>
                          <a:latin typeface="Times New Roman" panose="02020603050405020304" pitchFamily="18" charset="0"/>
                        </a:rPr>
                        <a:t>Показатели</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ru-RU" sz="1380" b="0" i="0" u="none" strike="noStrike" dirty="0">
                        <a:solidFill>
                          <a:srgbClr val="000000"/>
                        </a:solidFill>
                        <a:effectLst/>
                        <a:latin typeface="Times New Roman" panose="02020603050405020304" pitchFamily="18" charset="0"/>
                      </a:endParaRP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380" b="1" i="0" u="none" strike="noStrike" dirty="0">
                          <a:solidFill>
                            <a:srgbClr val="000000"/>
                          </a:solidFill>
                          <a:effectLst/>
                          <a:latin typeface="Times New Roman" panose="02020603050405020304" pitchFamily="18" charset="0"/>
                        </a:rPr>
                        <a:t>Тип показателя</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380" b="1" i="0" u="none" strike="noStrike" dirty="0">
                          <a:solidFill>
                            <a:srgbClr val="000000"/>
                          </a:solidFill>
                          <a:effectLst/>
                          <a:latin typeface="Times New Roman" panose="02020603050405020304" pitchFamily="18" charset="0"/>
                        </a:rPr>
                        <a:t>Единица измерения</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38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38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380" b="1" i="0" u="none" strike="noStrike" dirty="0">
                          <a:solidFill>
                            <a:srgbClr val="000000"/>
                          </a:solidFill>
                          <a:effectLst/>
                          <a:latin typeface="Times New Roman" panose="02020603050405020304" pitchFamily="18" charset="0"/>
                        </a:rPr>
                        <a:t>Причины не выполнения показателя</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85038">
                <a:tc>
                  <a:txBody>
                    <a:bodyPr/>
                    <a:lstStyle/>
                    <a:p>
                      <a:pPr algn="ctr" fontAlgn="ctr"/>
                      <a:r>
                        <a:rPr lang="ru-RU" sz="1380" b="0" i="0" u="none" strike="noStrike">
                          <a:solidFill>
                            <a:srgbClr val="000000"/>
                          </a:solidFill>
                          <a:effectLst/>
                          <a:latin typeface="Times New Roman" panose="02020603050405020304" pitchFamily="18" charset="0"/>
                        </a:rPr>
                        <a:t>1</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2</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dirty="0">
                          <a:solidFill>
                            <a:srgbClr val="000000"/>
                          </a:solidFill>
                          <a:effectLst/>
                          <a:latin typeface="Times New Roman" panose="02020603050405020304" pitchFamily="18" charset="0"/>
                        </a:rPr>
                        <a:t>3</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380" b="0" i="0" u="none" strike="noStrike">
                        <a:solidFill>
                          <a:srgbClr val="000000"/>
                        </a:solidFill>
                        <a:effectLst/>
                        <a:latin typeface="Times New Roman" panose="02020603050405020304" pitchFamily="18" charset="0"/>
                      </a:endParaRP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4</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5</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6</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7</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a:solidFill>
                            <a:srgbClr val="000000"/>
                          </a:solidFill>
                          <a:effectLst/>
                          <a:latin typeface="Times New Roman" panose="02020603050405020304" pitchFamily="18" charset="0"/>
                        </a:rPr>
                        <a:t>8</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038">
                <a:tc gridSpan="8">
                  <a:txBody>
                    <a:bodyPr/>
                    <a:lstStyle/>
                    <a:p>
                      <a:pPr algn="l" fontAlgn="ctr"/>
                      <a:r>
                        <a:rPr lang="ru-RU" sz="1380" b="1" i="0" u="none" strike="noStrike" dirty="0" smtClean="0">
                          <a:solidFill>
                            <a:srgbClr val="000000"/>
                          </a:solidFill>
                          <a:effectLst/>
                          <a:latin typeface="Times New Roman" panose="02020603050405020304" pitchFamily="18" charset="0"/>
                        </a:rPr>
                        <a:t>                                            13</a:t>
                      </a:r>
                      <a:r>
                        <a:rPr lang="ru-RU" sz="1380" b="1" i="0" u="none" strike="noStrike" dirty="0">
                          <a:solidFill>
                            <a:srgbClr val="000000"/>
                          </a:solidFill>
                          <a:effectLst/>
                          <a:latin typeface="Times New Roman" panose="02020603050405020304" pitchFamily="18" charset="0"/>
                        </a:rPr>
                        <a:t>. Развитие институтов гражданского общества, повышение эффективности местного </a:t>
                      </a:r>
                      <a:r>
                        <a:rPr lang="ru-RU" sz="1380" b="1" i="0" u="none" strike="noStrike" dirty="0" smtClean="0">
                          <a:solidFill>
                            <a:srgbClr val="000000"/>
                          </a:solidFill>
                          <a:effectLst/>
                          <a:latin typeface="Times New Roman" panose="02020603050405020304" pitchFamily="18" charset="0"/>
                        </a:rPr>
                        <a:t>самоуправления</a:t>
                      </a:r>
                    </a:p>
                    <a:p>
                      <a:pPr algn="l" fontAlgn="ctr"/>
                      <a:r>
                        <a:rPr lang="ru-RU" sz="1380" b="1" i="0" u="none" strike="noStrike" dirty="0" smtClean="0">
                          <a:solidFill>
                            <a:srgbClr val="000000"/>
                          </a:solidFill>
                          <a:effectLst/>
                          <a:latin typeface="Times New Roman" panose="02020603050405020304" pitchFamily="18" charset="0"/>
                        </a:rPr>
                        <a:t>                                                                                                                     и </a:t>
                      </a:r>
                      <a:r>
                        <a:rPr lang="ru-RU" sz="1380" b="1" i="0" u="none" strike="noStrike" dirty="0">
                          <a:solidFill>
                            <a:srgbClr val="000000"/>
                          </a:solidFill>
                          <a:effectLst/>
                          <a:latin typeface="Times New Roman" panose="02020603050405020304" pitchFamily="18" charset="0"/>
                        </a:rPr>
                        <a:t>реализации молодежной политики</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l" fontAlgn="b"/>
                      <a:r>
                        <a:rPr lang="ru-RU" sz="1380" b="1"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40634">
                <a:tc>
                  <a:txBody>
                    <a:bodyPr/>
                    <a:lstStyle/>
                    <a:p>
                      <a:pPr algn="l" fontAlgn="ctr"/>
                      <a:r>
                        <a:rPr lang="ru-RU" sz="1380" b="0" i="0" u="none" strike="noStrike">
                          <a:solidFill>
                            <a:srgbClr val="000000"/>
                          </a:solidFill>
                          <a:effectLst/>
                          <a:latin typeface="Times New Roman" panose="02020603050405020304" pitchFamily="18" charset="0"/>
                        </a:rPr>
                        <a:t>228</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1" i="0" u="none" strike="noStrike" dirty="0">
                          <a:solidFill>
                            <a:srgbClr val="000000"/>
                          </a:solidFill>
                          <a:effectLst/>
                          <a:latin typeface="Times New Roman" panose="02020603050405020304" pitchFamily="18" charset="0"/>
                        </a:rPr>
                        <a:t>Подпрограмма 3. Эффективное местное самоуправление Московской области</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Количество проектов, реализованных на основании заявок жителей Московской области в рамках применения практик инициативного бюджетирования</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dirty="0">
                          <a:solidFill>
                            <a:srgbClr val="000000"/>
                          </a:solidFill>
                          <a:effectLst/>
                          <a:latin typeface="Times New Roman" panose="02020603050405020304" pitchFamily="18" charset="0"/>
                        </a:rPr>
                        <a:t>Отраслевой </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380" b="0" i="0" u="none" strike="noStrike" dirty="0">
                          <a:solidFill>
                            <a:srgbClr val="000000"/>
                          </a:solidFill>
                          <a:effectLst/>
                          <a:latin typeface="Times New Roman" panose="02020603050405020304" pitchFamily="18" charset="0"/>
                        </a:rPr>
                        <a:t>Единица</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19</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19</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7361">
                <a:tc>
                  <a:txBody>
                    <a:bodyPr/>
                    <a:lstStyle/>
                    <a:p>
                      <a:pPr algn="l" fontAlgn="ctr"/>
                      <a:r>
                        <a:rPr lang="ru-RU" sz="1380" b="0" i="0" u="none" strike="noStrike">
                          <a:solidFill>
                            <a:srgbClr val="000000"/>
                          </a:solidFill>
                          <a:effectLst/>
                          <a:latin typeface="Times New Roman" panose="02020603050405020304" pitchFamily="18" charset="0"/>
                        </a:rPr>
                        <a:t>229</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1" i="0" u="none" strike="noStrike" dirty="0">
                          <a:solidFill>
                            <a:srgbClr val="000000"/>
                          </a:solidFill>
                          <a:effectLst/>
                          <a:latin typeface="Times New Roman" panose="02020603050405020304" pitchFamily="18" charset="0"/>
                        </a:rPr>
                        <a:t>Подпрограмма 4. Молодежь Подмосковья</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Доля молодежи,задействованной в мероприятиях по вовлечению в творческую деятельность</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dirty="0">
                          <a:solidFill>
                            <a:srgbClr val="000000"/>
                          </a:solidFill>
                          <a:effectLst/>
                          <a:latin typeface="Times New Roman" panose="02020603050405020304" pitchFamily="18" charset="0"/>
                        </a:rPr>
                        <a:t>Показатель </a:t>
                      </a:r>
                      <a:r>
                        <a:rPr lang="ru-RU" sz="1380" b="0" i="0" u="none" strike="noStrike" dirty="0" smtClean="0">
                          <a:solidFill>
                            <a:srgbClr val="000000"/>
                          </a:solidFill>
                          <a:effectLst/>
                          <a:latin typeface="Times New Roman" panose="02020603050405020304" pitchFamily="18" charset="0"/>
                        </a:rPr>
                        <a:t>госпрограммы </a:t>
                      </a:r>
                      <a:r>
                        <a:rPr lang="ru-RU" sz="1380" b="0" i="0" u="none" strike="noStrike" dirty="0">
                          <a:solidFill>
                            <a:srgbClr val="000000"/>
                          </a:solidFill>
                          <a:effectLst/>
                          <a:latin typeface="Times New Roman" panose="02020603050405020304" pitchFamily="18" charset="0"/>
                        </a:rPr>
                        <a:t>Московской области</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380" b="0" i="0" u="none" strike="noStrike" dirty="0">
                          <a:solidFill>
                            <a:srgbClr val="000000"/>
                          </a:solidFill>
                          <a:effectLst/>
                          <a:latin typeface="Times New Roman" panose="02020603050405020304" pitchFamily="18" charset="0"/>
                        </a:rPr>
                        <a:t>Процент</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36</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40,6</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71329">
                <a:tc>
                  <a:txBody>
                    <a:bodyPr/>
                    <a:lstStyle/>
                    <a:p>
                      <a:pPr algn="l" fontAlgn="ctr"/>
                      <a:r>
                        <a:rPr lang="ru-RU" sz="1380" b="0" i="0" u="none" strike="noStrike">
                          <a:solidFill>
                            <a:srgbClr val="000000"/>
                          </a:solidFill>
                          <a:effectLst/>
                          <a:latin typeface="Times New Roman" panose="02020603050405020304" pitchFamily="18" charset="0"/>
                        </a:rPr>
                        <a:t> </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1" i="0" u="none" strike="noStrike" dirty="0">
                          <a:solidFill>
                            <a:srgbClr val="000000"/>
                          </a:solidFill>
                          <a:effectLst/>
                          <a:latin typeface="Times New Roman" panose="02020603050405020304" pitchFamily="18" charset="0"/>
                        </a:rPr>
                        <a:t>Подпрограмма 5. Обеспечивающая подпрограмма</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 </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a:solidFill>
                            <a:srgbClr val="000000"/>
                          </a:solidFill>
                          <a:effectLst/>
                          <a:latin typeface="Times New Roman" panose="02020603050405020304" pitchFamily="18" charset="0"/>
                        </a:rPr>
                        <a:t> </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380" b="0" i="0" u="none" strike="noStrike">
                          <a:solidFill>
                            <a:srgbClr val="000000"/>
                          </a:solidFill>
                          <a:effectLst/>
                          <a:latin typeface="Times New Roman" panose="02020603050405020304" pitchFamily="18" charset="0"/>
                        </a:rPr>
                        <a:t> </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 </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 </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5609">
                <a:tc>
                  <a:txBody>
                    <a:bodyPr/>
                    <a:lstStyle/>
                    <a:p>
                      <a:pPr algn="l" fontAlgn="ctr"/>
                      <a:r>
                        <a:rPr lang="ru-RU" sz="1380" b="0" i="0" u="none" strike="noStrike">
                          <a:solidFill>
                            <a:srgbClr val="000000"/>
                          </a:solidFill>
                          <a:effectLst/>
                          <a:latin typeface="Times New Roman" panose="02020603050405020304" pitchFamily="18" charset="0"/>
                        </a:rPr>
                        <a:t>230</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380" b="1" i="0" u="none" strike="noStrike" dirty="0">
                          <a:solidFill>
                            <a:srgbClr val="000000"/>
                          </a:solidFill>
                          <a:effectLst/>
                          <a:latin typeface="Times New Roman" panose="02020603050405020304" pitchFamily="18" charset="0"/>
                        </a:rPr>
                        <a:t>Подпрограмма 6. Развитие туризма в Московской области</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Объем платных туристских услуг, оказанных населению</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a:solidFill>
                            <a:srgbClr val="000000"/>
                          </a:solidFill>
                          <a:effectLst/>
                          <a:latin typeface="Times New Roman" panose="02020603050405020304" pitchFamily="18" charset="0"/>
                        </a:rPr>
                        <a:t>Отраслевой</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380" b="0" i="0" u="none" strike="noStrike">
                          <a:solidFill>
                            <a:srgbClr val="000000"/>
                          </a:solidFill>
                          <a:effectLst/>
                          <a:latin typeface="Times New Roman" panose="02020603050405020304" pitchFamily="18" charset="0"/>
                        </a:rPr>
                        <a:t>Миллион рублей</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0,96</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70,6</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9889">
                <a:tc>
                  <a:txBody>
                    <a:bodyPr/>
                    <a:lstStyle/>
                    <a:p>
                      <a:pPr algn="l" fontAlgn="ctr"/>
                      <a:r>
                        <a:rPr lang="ru-RU" sz="1380" b="0" i="0" u="none" strike="noStrike">
                          <a:solidFill>
                            <a:srgbClr val="000000"/>
                          </a:solidFill>
                          <a:effectLst/>
                          <a:latin typeface="Times New Roman" panose="02020603050405020304" pitchFamily="18" charset="0"/>
                        </a:rPr>
                        <a:t>231</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a:solidFill>
                            <a:srgbClr val="000000"/>
                          </a:solidFill>
                          <a:effectLst/>
                          <a:latin typeface="Times New Roman" panose="02020603050405020304" pitchFamily="18" charset="0"/>
                        </a:rPr>
                        <a:t>Туристский поток в Московскую область</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a:solidFill>
                            <a:srgbClr val="000000"/>
                          </a:solidFill>
                          <a:effectLst/>
                          <a:latin typeface="Times New Roman" panose="02020603050405020304" pitchFamily="18" charset="0"/>
                        </a:rPr>
                        <a:t>Отраслевой</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380" b="0" i="0" u="none" strike="noStrike">
                          <a:solidFill>
                            <a:srgbClr val="000000"/>
                          </a:solidFill>
                          <a:effectLst/>
                          <a:latin typeface="Times New Roman" panose="02020603050405020304" pitchFamily="18" charset="0"/>
                        </a:rPr>
                        <a:t>Человек</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a:solidFill>
                            <a:srgbClr val="000000"/>
                          </a:solidFill>
                          <a:effectLst/>
                          <a:latin typeface="Times New Roman" panose="02020603050405020304" pitchFamily="18" charset="0"/>
                        </a:rPr>
                        <a:t>160</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smtClean="0">
                          <a:solidFill>
                            <a:srgbClr val="000000"/>
                          </a:solidFill>
                          <a:effectLst/>
                          <a:latin typeface="Times New Roman" panose="02020603050405020304" pitchFamily="18" charset="0"/>
                        </a:rPr>
                        <a:t>23 773</a:t>
                      </a:r>
                      <a:endParaRPr lang="ru-RU" sz="1380" b="0" i="0" u="none" strike="noStrike" dirty="0">
                        <a:solidFill>
                          <a:srgbClr val="000000"/>
                        </a:solidFill>
                        <a:effectLst/>
                        <a:latin typeface="Times New Roman" panose="02020603050405020304" pitchFamily="18" charset="0"/>
                      </a:endParaRP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3292">
                <a:tc>
                  <a:txBody>
                    <a:bodyPr/>
                    <a:lstStyle/>
                    <a:p>
                      <a:pPr algn="l" fontAlgn="ctr"/>
                      <a:r>
                        <a:rPr lang="ru-RU" sz="1380" b="0" i="0" u="none" strike="noStrike">
                          <a:solidFill>
                            <a:srgbClr val="000000"/>
                          </a:solidFill>
                          <a:effectLst/>
                          <a:latin typeface="Times New Roman" panose="02020603050405020304" pitchFamily="18" charset="0"/>
                        </a:rPr>
                        <a:t>232</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a:solidFill>
                            <a:srgbClr val="000000"/>
                          </a:solidFill>
                          <a:effectLst/>
                          <a:latin typeface="Times New Roman" panose="02020603050405020304" pitchFamily="18" charset="0"/>
                        </a:rPr>
                        <a:t>Численность лиц, размещенных в коллективных средствах размещения</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a:solidFill>
                            <a:srgbClr val="000000"/>
                          </a:solidFill>
                          <a:effectLst/>
                          <a:latin typeface="Times New Roman" panose="02020603050405020304" pitchFamily="18" charset="0"/>
                        </a:rPr>
                        <a:t>Отраслевой</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380" b="0" i="0" u="none" strike="noStrike">
                          <a:solidFill>
                            <a:srgbClr val="000000"/>
                          </a:solidFill>
                          <a:effectLst/>
                          <a:latin typeface="Times New Roman" panose="02020603050405020304" pitchFamily="18" charset="0"/>
                        </a:rPr>
                        <a:t>Человек</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a:solidFill>
                            <a:srgbClr val="000000"/>
                          </a:solidFill>
                          <a:effectLst/>
                          <a:latin typeface="Times New Roman" panose="02020603050405020304" pitchFamily="18" charset="0"/>
                        </a:rPr>
                        <a:t>263</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smtClean="0">
                          <a:solidFill>
                            <a:srgbClr val="000000"/>
                          </a:solidFill>
                          <a:effectLst/>
                          <a:latin typeface="Times New Roman" panose="02020603050405020304" pitchFamily="18" charset="0"/>
                        </a:rPr>
                        <a:t>17 999</a:t>
                      </a:r>
                      <a:endParaRPr lang="ru-RU" sz="1380" b="0" i="0" u="none" strike="noStrike" dirty="0">
                        <a:solidFill>
                          <a:srgbClr val="000000"/>
                        </a:solidFill>
                        <a:effectLst/>
                        <a:latin typeface="Times New Roman" panose="02020603050405020304" pitchFamily="18" charset="0"/>
                      </a:endParaRP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430818">
                <a:tc>
                  <a:txBody>
                    <a:bodyPr/>
                    <a:lstStyle/>
                    <a:p>
                      <a:pPr algn="l" fontAlgn="ctr"/>
                      <a:r>
                        <a:rPr lang="ru-RU" sz="1380" b="0" i="0" u="none" strike="noStrike">
                          <a:solidFill>
                            <a:srgbClr val="000000"/>
                          </a:solidFill>
                          <a:effectLst/>
                          <a:latin typeface="Times New Roman" panose="02020603050405020304" pitchFamily="18" charset="0"/>
                        </a:rPr>
                        <a:t>233</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1" i="0" u="none" strike="noStrike" dirty="0">
                          <a:solidFill>
                            <a:srgbClr val="000000"/>
                          </a:solidFill>
                          <a:effectLst/>
                          <a:latin typeface="Times New Roman" panose="02020603050405020304" pitchFamily="18" charset="0"/>
                        </a:rPr>
                        <a:t>Подпрограмма 7. Развитие добровольчества (волонтерства) Московской области</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2021 Общая численность граждан Российской Федерации, вовлеченных центрами (сообществами, объединениями) поддержки добровольчества (волонтерства) на базе образовательных организаций, некоммерческих организаций, государственных и муниципальных учреждений, в добровольческую (волонтерскую) деятельность</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u-RU" sz="1380" b="0" i="0" u="none" strike="noStrike">
                          <a:solidFill>
                            <a:srgbClr val="000000"/>
                          </a:solidFill>
                          <a:effectLst/>
                          <a:latin typeface="Times New Roman" panose="02020603050405020304" pitchFamily="18" charset="0"/>
                        </a:rPr>
                        <a:t>Приоритетный показатель, </a:t>
                      </a:r>
                      <a:br>
                        <a:rPr lang="ru-RU" sz="1380" b="0" i="0" u="none" strike="noStrike">
                          <a:solidFill>
                            <a:srgbClr val="000000"/>
                          </a:solidFill>
                          <a:effectLst/>
                          <a:latin typeface="Times New Roman" panose="02020603050405020304" pitchFamily="18" charset="0"/>
                        </a:rPr>
                      </a:br>
                      <a:r>
                        <a:rPr lang="ru-RU" sz="1380" b="0" i="0" u="none" strike="noStrike">
                          <a:solidFill>
                            <a:srgbClr val="000000"/>
                          </a:solidFill>
                          <a:effectLst/>
                          <a:latin typeface="Times New Roman" panose="02020603050405020304" pitchFamily="18" charset="0"/>
                        </a:rPr>
                        <a:t>соглашение с </a:t>
                      </a:r>
                      <a:br>
                        <a:rPr lang="ru-RU" sz="1380" b="0" i="0" u="none" strike="noStrike">
                          <a:solidFill>
                            <a:srgbClr val="000000"/>
                          </a:solidFill>
                          <a:effectLst/>
                          <a:latin typeface="Times New Roman" panose="02020603050405020304" pitchFamily="18" charset="0"/>
                        </a:rPr>
                      </a:br>
                      <a:r>
                        <a:rPr lang="ru-RU" sz="1380" b="0" i="0" u="none" strike="noStrike">
                          <a:solidFill>
                            <a:srgbClr val="000000"/>
                          </a:solidFill>
                          <a:effectLst/>
                          <a:latin typeface="Times New Roman" panose="02020603050405020304" pitchFamily="18" charset="0"/>
                        </a:rPr>
                        <a:t>ФОИВ</a:t>
                      </a:r>
                      <a:br>
                        <a:rPr lang="ru-RU" sz="1380" b="0" i="0" u="none" strike="noStrike">
                          <a:solidFill>
                            <a:srgbClr val="000000"/>
                          </a:solidFill>
                          <a:effectLst/>
                          <a:latin typeface="Times New Roman" panose="02020603050405020304" pitchFamily="18" charset="0"/>
                        </a:rPr>
                      </a:br>
                      <a:r>
                        <a:rPr lang="ru-RU" sz="1380" b="0" i="0" u="none" strike="noStrike">
                          <a:solidFill>
                            <a:srgbClr val="000000"/>
                          </a:solidFill>
                          <a:effectLst/>
                          <a:latin typeface="Times New Roman" panose="02020603050405020304" pitchFamily="18" charset="0"/>
                        </a:rPr>
                        <a:t>(региональный проект)</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380" b="0" i="0" u="none" strike="noStrike">
                          <a:solidFill>
                            <a:srgbClr val="000000"/>
                          </a:solidFill>
                          <a:effectLst/>
                          <a:latin typeface="Times New Roman" panose="02020603050405020304" pitchFamily="18" charset="0"/>
                        </a:rPr>
                        <a:t>Человек</a:t>
                      </a: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smtClean="0">
                          <a:solidFill>
                            <a:srgbClr val="000000"/>
                          </a:solidFill>
                          <a:effectLst/>
                          <a:latin typeface="Times New Roman" panose="02020603050405020304" pitchFamily="18" charset="0"/>
                        </a:rPr>
                        <a:t>22 737</a:t>
                      </a:r>
                      <a:endParaRPr lang="ru-RU" sz="1380" b="0" i="0" u="none" strike="noStrike" dirty="0">
                        <a:solidFill>
                          <a:srgbClr val="000000"/>
                        </a:solidFill>
                        <a:effectLst/>
                        <a:latin typeface="Times New Roman" panose="02020603050405020304" pitchFamily="18" charset="0"/>
                      </a:endParaRP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380" b="0" i="0" u="none" strike="noStrike" dirty="0" smtClean="0">
                          <a:solidFill>
                            <a:srgbClr val="000000"/>
                          </a:solidFill>
                          <a:effectLst/>
                          <a:latin typeface="Times New Roman" panose="02020603050405020304" pitchFamily="18" charset="0"/>
                        </a:rPr>
                        <a:t>23 638</a:t>
                      </a:r>
                      <a:endParaRPr lang="ru-RU" sz="1380" b="0" i="0" u="none" strike="noStrike" dirty="0">
                        <a:solidFill>
                          <a:srgbClr val="000000"/>
                        </a:solidFill>
                        <a:effectLst/>
                        <a:latin typeface="Times New Roman" panose="02020603050405020304" pitchFamily="18" charset="0"/>
                      </a:endParaRPr>
                    </a:p>
                  </a:txBody>
                  <a:tcPr marL="7317" marR="7317" marT="73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380" b="0" i="0" u="none" strike="noStrike" dirty="0">
                          <a:solidFill>
                            <a:srgbClr val="000000"/>
                          </a:solidFill>
                          <a:effectLst/>
                          <a:latin typeface="Times New Roman" panose="02020603050405020304" pitchFamily="18" charset="0"/>
                        </a:rPr>
                        <a:t> </a:t>
                      </a:r>
                    </a:p>
                  </a:txBody>
                  <a:tcPr marL="7317" marR="7317" marT="73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1576996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Прямоугольник 1"/>
          <p:cNvSpPr>
            <a:spLocks noChangeArrowheads="1"/>
          </p:cNvSpPr>
          <p:nvPr/>
        </p:nvSpPr>
        <p:spPr bwMode="auto">
          <a:xfrm>
            <a:off x="3140919" y="329044"/>
            <a:ext cx="7333117" cy="439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alt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buClr>
                <a:srgbClr val="A53010"/>
              </a:buClr>
              <a:buFont typeface="Wingdings 3" panose="05040102010807070707" pitchFamily="18" charset="2"/>
              <a:buNone/>
            </a:pP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b="1" dirty="0">
                <a:latin typeface="Times New Roman" panose="02020603050405020304" pitchFamily="18" charset="0"/>
                <a:ea typeface="Calibri" panose="020F0502020204030204" pitchFamily="34" charset="0"/>
                <a:cs typeface="Times New Roman" panose="02020603050405020304" pitchFamily="18" charset="0"/>
              </a:rPr>
              <a:t>Развитие и функционирование дорожно-транспортного комплекса» (14)</a:t>
            </a:r>
          </a:p>
          <a:p>
            <a:pPr algn="just">
              <a:lnSpc>
                <a:spcPct val="115000"/>
              </a:lnSpc>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Удовлетворение потребностей населения в транспортных услугах, отвечающих требованиям безопасности, а также развитие и обеспечение устойчивого функционирования сети автомобильных дорог общего пользования местного значения городского округа Воскресенск Московской области</a:t>
            </a:r>
            <a:r>
              <a:rPr lang="ru-RU" altLang="ru-RU" sz="1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buClr>
                <a:srgbClr val="A53010"/>
              </a:buClr>
              <a:buNone/>
            </a:pP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504 692,8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404 295,8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p>
          <a:p>
            <a:pPr algn="just">
              <a:lnSpc>
                <a:spcPct val="115000"/>
              </a:lnSpc>
              <a:buClr>
                <a:srgbClr val="A53010"/>
              </a:buClr>
              <a:buFont typeface="Wingdings 3" panose="05040102010807070707" pitchFamily="18" charset="2"/>
              <a:buNone/>
            </a:pP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8115"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8116"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8117"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8118"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8119"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8120"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18121" name="AutoShape 4" descr="Как Вы видите роль государства в достижении стратегической цели ..."/>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18122" name="Picture 4" descr="Дорожная безопас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46" y="4556379"/>
            <a:ext cx="2502448" cy="217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415" y="237506"/>
            <a:ext cx="2086413" cy="1739866"/>
          </a:xfrm>
          <a:prstGeom prst="rect">
            <a:avLst/>
          </a:prstGeom>
          <a:effectLst>
            <a:softEdge rad="241300"/>
          </a:effectLst>
        </p:spPr>
      </p:pic>
    </p:spTree>
    <p:extLst>
      <p:ext uri="{BB962C8B-B14F-4D97-AF65-F5344CB8AC3E}">
        <p14:creationId xmlns:p14="http://schemas.microsoft.com/office/powerpoint/2010/main" val="254567421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163</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465413801"/>
              </p:ext>
            </p:extLst>
          </p:nvPr>
        </p:nvGraphicFramePr>
        <p:xfrm>
          <a:off x="148762" y="98423"/>
          <a:ext cx="11851326" cy="6645845"/>
        </p:xfrm>
        <a:graphic>
          <a:graphicData uri="http://schemas.openxmlformats.org/drawingml/2006/table">
            <a:tbl>
              <a:tblPr/>
              <a:tblGrid>
                <a:gridCol w="307391">
                  <a:extLst>
                    <a:ext uri="{9D8B030D-6E8A-4147-A177-3AD203B41FA5}">
                      <a16:colId xmlns:a16="http://schemas.microsoft.com/office/drawing/2014/main" val="20000"/>
                    </a:ext>
                  </a:extLst>
                </a:gridCol>
                <a:gridCol w="1521144">
                  <a:extLst>
                    <a:ext uri="{9D8B030D-6E8A-4147-A177-3AD203B41FA5}">
                      <a16:colId xmlns:a16="http://schemas.microsoft.com/office/drawing/2014/main" val="20001"/>
                    </a:ext>
                  </a:extLst>
                </a:gridCol>
                <a:gridCol w="3887080">
                  <a:extLst>
                    <a:ext uri="{9D8B030D-6E8A-4147-A177-3AD203B41FA5}">
                      <a16:colId xmlns:a16="http://schemas.microsoft.com/office/drawing/2014/main" val="20002"/>
                    </a:ext>
                  </a:extLst>
                </a:gridCol>
                <a:gridCol w="1864443">
                  <a:extLst>
                    <a:ext uri="{9D8B030D-6E8A-4147-A177-3AD203B41FA5}">
                      <a16:colId xmlns:a16="http://schemas.microsoft.com/office/drawing/2014/main" val="20003"/>
                    </a:ext>
                  </a:extLst>
                </a:gridCol>
                <a:gridCol w="983069">
                  <a:extLst>
                    <a:ext uri="{9D8B030D-6E8A-4147-A177-3AD203B41FA5}">
                      <a16:colId xmlns:a16="http://schemas.microsoft.com/office/drawing/2014/main" val="20004"/>
                    </a:ext>
                  </a:extLst>
                </a:gridCol>
                <a:gridCol w="1163865">
                  <a:extLst>
                    <a:ext uri="{9D8B030D-6E8A-4147-A177-3AD203B41FA5}">
                      <a16:colId xmlns:a16="http://schemas.microsoft.com/office/drawing/2014/main" val="20005"/>
                    </a:ext>
                  </a:extLst>
                </a:gridCol>
                <a:gridCol w="1062167">
                  <a:extLst>
                    <a:ext uri="{9D8B030D-6E8A-4147-A177-3AD203B41FA5}">
                      <a16:colId xmlns:a16="http://schemas.microsoft.com/office/drawing/2014/main" val="20006"/>
                    </a:ext>
                  </a:extLst>
                </a:gridCol>
                <a:gridCol w="1062167">
                  <a:extLst>
                    <a:ext uri="{9D8B030D-6E8A-4147-A177-3AD203B41FA5}">
                      <a16:colId xmlns:a16="http://schemas.microsoft.com/office/drawing/2014/main" val="20007"/>
                    </a:ext>
                  </a:extLst>
                </a:gridCol>
              </a:tblGrid>
              <a:tr h="84243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5756">
                <a:tc>
                  <a:txBody>
                    <a:bodyPr/>
                    <a:lstStyle/>
                    <a:p>
                      <a:pPr algn="ctr" fontAlgn="ctr"/>
                      <a:r>
                        <a:rPr lang="ru-RU" sz="1400" b="0" i="0" u="none" strike="noStrike">
                          <a:solidFill>
                            <a:srgbClr val="000000"/>
                          </a:solidFill>
                          <a:effectLst/>
                          <a:latin typeface="Times New Roman" panose="02020603050405020304" pitchFamily="18" charset="0"/>
                        </a:rPr>
                        <a:t>1</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756">
                <a:tc gridSpan="7">
                  <a:txBody>
                    <a:bodyPr/>
                    <a:lstStyle/>
                    <a:p>
                      <a:pPr algn="ctr" fontAlgn="ctr"/>
                      <a:r>
                        <a:rPr lang="ru-RU" sz="1400" b="1" i="0" u="none" strike="noStrike" dirty="0" smtClean="0">
                          <a:solidFill>
                            <a:srgbClr val="000000"/>
                          </a:solidFill>
                          <a:effectLst/>
                          <a:latin typeface="Times New Roman" panose="02020603050405020304" pitchFamily="18" charset="0"/>
                        </a:rPr>
                        <a:t>                                                          14</a:t>
                      </a:r>
                      <a:r>
                        <a:rPr lang="ru-RU" sz="1400" b="1" i="0" u="none" strike="noStrike" dirty="0">
                          <a:solidFill>
                            <a:srgbClr val="000000"/>
                          </a:solidFill>
                          <a:effectLst/>
                          <a:latin typeface="Times New Roman" panose="02020603050405020304" pitchFamily="18" charset="0"/>
                        </a:rPr>
                        <a:t>. Развитие и функционирование дорожно-транспортного комплекса</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48473">
                <a:tc>
                  <a:txBody>
                    <a:bodyPr/>
                    <a:lstStyle/>
                    <a:p>
                      <a:pPr algn="l" fontAlgn="ctr"/>
                      <a:r>
                        <a:rPr lang="ru-RU" sz="1400" b="0" i="0" u="none" strike="noStrike">
                          <a:solidFill>
                            <a:srgbClr val="000000"/>
                          </a:solidFill>
                          <a:effectLst/>
                          <a:latin typeface="Times New Roman" panose="02020603050405020304" pitchFamily="18" charset="0"/>
                        </a:rPr>
                        <a:t>234</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Пассажирский транспорт общего пользования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Соблюдение расписания на автобусных маршрутах</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губернатора Московской области (приоритетный </a:t>
                      </a:r>
                      <a:r>
                        <a:rPr lang="ru-RU" sz="1400" b="0" i="0" u="none" strike="noStrike" dirty="0" smtClean="0">
                          <a:solidFill>
                            <a:srgbClr val="000000"/>
                          </a:solidFill>
                          <a:effectLst/>
                          <a:latin typeface="Times New Roman" panose="02020603050405020304" pitchFamily="18" charset="0"/>
                        </a:rPr>
                        <a:t>показатель</a:t>
                      </a:r>
                      <a:r>
                        <a:rPr lang="ru-RU" sz="1400" b="0" i="0" u="none" strike="noStrike" dirty="0">
                          <a:solidFill>
                            <a:srgbClr val="000000"/>
                          </a:solidFill>
                          <a:effectLst/>
                          <a:latin typeface="Times New Roman" panose="02020603050405020304" pitchFamily="18" charset="0"/>
                        </a:rPr>
                        <a:t>)</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60215">
                <a:tc>
                  <a:txBody>
                    <a:bodyPr/>
                    <a:lstStyle/>
                    <a:p>
                      <a:pPr algn="l" fontAlgn="ctr"/>
                      <a:r>
                        <a:rPr lang="ru-RU" sz="1400" b="0" i="0" u="none" strike="noStrike">
                          <a:solidFill>
                            <a:srgbClr val="000000"/>
                          </a:solidFill>
                          <a:effectLst/>
                          <a:latin typeface="Times New Roman" panose="02020603050405020304" pitchFamily="18" charset="0"/>
                        </a:rPr>
                        <a:t>235</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Дороги Подмосковья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ДТП. Снижение смертности от дорожно-транспортных происшествий: на дорогах федерального значения, на дорогах регионального значения, на дорогах муниципального значения, на частных дорогах, количество погибших на 100 тыс. населения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Рейтинг -50</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человек на 1 тыс. человек</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8,32</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7,13</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9446">
                <a:tc>
                  <a:txBody>
                    <a:bodyPr/>
                    <a:lstStyle/>
                    <a:p>
                      <a:pPr algn="l" fontAlgn="ctr"/>
                      <a:r>
                        <a:rPr lang="ru-RU" sz="1400" b="0" i="0" u="none" strike="noStrike">
                          <a:solidFill>
                            <a:srgbClr val="000000"/>
                          </a:solidFill>
                          <a:effectLst/>
                          <a:latin typeface="Times New Roman" panose="02020603050405020304" pitchFamily="18" charset="0"/>
                        </a:rPr>
                        <a:t>236</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Объёмы ввода в эксплуатацию после строительства и реконструкции автомобильных дорог общего пользования местного значения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Километр на погонный метр</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42431">
                <a:tc>
                  <a:txBody>
                    <a:bodyPr/>
                    <a:lstStyle/>
                    <a:p>
                      <a:pPr algn="l" fontAlgn="ctr"/>
                      <a:r>
                        <a:rPr lang="ru-RU" sz="1400" b="0" i="0" u="none" strike="noStrike">
                          <a:solidFill>
                            <a:srgbClr val="000000"/>
                          </a:solidFill>
                          <a:effectLst/>
                          <a:latin typeface="Times New Roman" panose="02020603050405020304" pitchFamily="18" charset="0"/>
                        </a:rPr>
                        <a:t>237</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Ремонт (капитальный ремонт) сети автомобильных дорог общего пользования местного значения</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Километров на тысячу квадратных метров</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10,473/73,323</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25,765</a:t>
                      </a:r>
                      <a:r>
                        <a:rPr lang="ru-RU" sz="1400" b="0" i="0" u="none" strike="noStrike" dirty="0" smtClean="0">
                          <a:solidFill>
                            <a:srgbClr val="000000"/>
                          </a:solidFill>
                          <a:effectLst/>
                          <a:latin typeface="Times New Roman" panose="02020603050405020304" pitchFamily="18" charset="0"/>
                        </a:rPr>
                        <a:t>/</a:t>
                      </a:r>
                    </a:p>
                    <a:p>
                      <a:pPr algn="ctr" fontAlgn="ctr"/>
                      <a:r>
                        <a:rPr lang="ru-RU" sz="1400" b="0" i="0" u="none" strike="noStrike" dirty="0" smtClean="0">
                          <a:solidFill>
                            <a:srgbClr val="000000"/>
                          </a:solidFill>
                          <a:effectLst/>
                          <a:latin typeface="Times New Roman" panose="02020603050405020304" pitchFamily="18" charset="0"/>
                        </a:rPr>
                        <a:t>180,3417</a:t>
                      </a:r>
                      <a:endParaRPr lang="ru-RU" sz="1400" b="0" i="0" u="none" strike="noStrike" dirty="0">
                        <a:solidFill>
                          <a:srgbClr val="000000"/>
                        </a:solidFill>
                        <a:effectLst/>
                        <a:latin typeface="Times New Roman" panose="02020603050405020304" pitchFamily="18" charset="0"/>
                      </a:endParaRP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12020">
                <a:tc>
                  <a:txBody>
                    <a:bodyPr/>
                    <a:lstStyle/>
                    <a:p>
                      <a:pPr algn="l" fontAlgn="ctr"/>
                      <a:r>
                        <a:rPr lang="ru-RU" sz="1400" b="0" i="0" u="none" strike="noStrike">
                          <a:solidFill>
                            <a:srgbClr val="000000"/>
                          </a:solidFill>
                          <a:effectLst/>
                          <a:latin typeface="Times New Roman" panose="02020603050405020304" pitchFamily="18" charset="0"/>
                        </a:rPr>
                        <a:t>238</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Создание парковочного пространства на улично-дорожной сети</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 (показатель госпрограммы)</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Место</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33540">
                <a:tc>
                  <a:txBody>
                    <a:bodyPr/>
                    <a:lstStyle/>
                    <a:p>
                      <a:pPr algn="l" fontAlgn="ctr"/>
                      <a:r>
                        <a:rPr lang="ru-RU" sz="1400" b="0" i="0" u="none" strike="noStrike">
                          <a:solidFill>
                            <a:srgbClr val="000000"/>
                          </a:solidFill>
                          <a:effectLst/>
                          <a:latin typeface="Times New Roman" panose="02020603050405020304" pitchFamily="18" charset="0"/>
                        </a:rPr>
                        <a:t> </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Обеспечивающая подпрограмма</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7011" marR="7011" marT="70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011" marR="7011" marT="70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13256598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Прямоугольник 1"/>
          <p:cNvSpPr>
            <a:spLocks noChangeArrowheads="1"/>
          </p:cNvSpPr>
          <p:nvPr/>
        </p:nvSpPr>
        <p:spPr bwMode="auto">
          <a:xfrm>
            <a:off x="2957581" y="424048"/>
            <a:ext cx="6962274" cy="448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alt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buClr>
                <a:srgbClr val="A53010"/>
              </a:buClr>
              <a:buFont typeface="Wingdings 3" panose="05040102010807070707" pitchFamily="18" charset="2"/>
              <a:buNone/>
            </a:pP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b="1" dirty="0">
                <a:latin typeface="Times New Roman" panose="02020603050405020304" pitchFamily="18" charset="0"/>
                <a:ea typeface="Calibri" panose="020F0502020204030204" pitchFamily="34" charset="0"/>
                <a:cs typeface="Times New Roman" panose="02020603050405020304" pitchFamily="18" charset="0"/>
              </a:rPr>
              <a:t>Цифровое муниципальное образование» (15)</a:t>
            </a: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buClr>
                <a:srgbClr val="A53010"/>
              </a:buClr>
              <a:buFont typeface="Wingdings 3" panose="05040102010807070707" pitchFamily="18" charset="2"/>
              <a:buNone/>
            </a:pP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Повышение эффективности муниципального управления, развитие информационного общества в городском округе Воскресенск и создание достаточных условий институционального и инфраструктурного характера для создания и (или) развития цифровой экономики</a:t>
            </a:r>
            <a:r>
              <a:rPr lang="ru-RU" altLang="ru-RU" sz="16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buClr>
                <a:srgbClr val="A53010"/>
              </a:buClr>
              <a:buFont typeface="Wingdings 3" panose="05040102010807070707" pitchFamily="18" charset="2"/>
              <a:buNone/>
            </a:pP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Clr>
                <a:srgbClr val="A53010"/>
              </a:buClr>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144 500,7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142 123,2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4259"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24260"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24261"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24262"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24263"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24264"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24265" name="AutoShape 4" descr="Как Вы видите роль государства в достижении стратегической цели ..."/>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24266" name="Picture 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3474" y="233695"/>
            <a:ext cx="1944688"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7" name="AutoShape 2" descr="Информация для жителей о возможности получения государственных и ..."/>
          <p:cNvSpPr>
            <a:spLocks noChangeAspect="1" noChangeArrowheads="1"/>
          </p:cNvSpPr>
          <p:nvPr/>
        </p:nvSpPr>
        <p:spPr bwMode="auto">
          <a:xfrm>
            <a:off x="2746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24268" name="AutoShape 4" descr="Информация для жителей о возможности получения государственных и ..."/>
          <p:cNvSpPr>
            <a:spLocks noChangeAspect="1" noChangeArrowheads="1"/>
          </p:cNvSpPr>
          <p:nvPr/>
        </p:nvSpPr>
        <p:spPr bwMode="auto">
          <a:xfrm>
            <a:off x="2898775" y="1074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24269" name="Picture 6" descr="Информация для жителей о возможности получения государственных и ..."/>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9700429" y="4525803"/>
            <a:ext cx="235743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70" name="Picture 10" descr="Как зарегистрироваться на портале Добродел (официальный сайт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1712" y="177461"/>
            <a:ext cx="2357437"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78555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086395370"/>
              </p:ext>
            </p:extLst>
          </p:nvPr>
        </p:nvGraphicFramePr>
        <p:xfrm>
          <a:off x="157606" y="101648"/>
          <a:ext cx="11932793" cy="5990253"/>
        </p:xfrm>
        <a:graphic>
          <a:graphicData uri="http://schemas.openxmlformats.org/drawingml/2006/table">
            <a:tbl>
              <a:tblPr/>
              <a:tblGrid>
                <a:gridCol w="309506">
                  <a:extLst>
                    <a:ext uri="{9D8B030D-6E8A-4147-A177-3AD203B41FA5}">
                      <a16:colId xmlns:a16="http://schemas.microsoft.com/office/drawing/2014/main" val="20000"/>
                    </a:ext>
                  </a:extLst>
                </a:gridCol>
                <a:gridCol w="1722469">
                  <a:extLst>
                    <a:ext uri="{9D8B030D-6E8A-4147-A177-3AD203B41FA5}">
                      <a16:colId xmlns:a16="http://schemas.microsoft.com/office/drawing/2014/main" val="20001"/>
                    </a:ext>
                  </a:extLst>
                </a:gridCol>
                <a:gridCol w="2896569">
                  <a:extLst>
                    <a:ext uri="{9D8B030D-6E8A-4147-A177-3AD203B41FA5}">
                      <a16:colId xmlns:a16="http://schemas.microsoft.com/office/drawing/2014/main" val="20002"/>
                    </a:ext>
                  </a:extLst>
                </a:gridCol>
                <a:gridCol w="1079903">
                  <a:extLst>
                    <a:ext uri="{9D8B030D-6E8A-4147-A177-3AD203B41FA5}">
                      <a16:colId xmlns:a16="http://schemas.microsoft.com/office/drawing/2014/main" val="20003"/>
                    </a:ext>
                  </a:extLst>
                </a:gridCol>
                <a:gridCol w="2357058">
                  <a:extLst>
                    <a:ext uri="{9D8B030D-6E8A-4147-A177-3AD203B41FA5}">
                      <a16:colId xmlns:a16="http://schemas.microsoft.com/office/drawing/2014/main" val="20004"/>
                    </a:ext>
                  </a:extLst>
                </a:gridCol>
                <a:gridCol w="1309511">
                  <a:extLst>
                    <a:ext uri="{9D8B030D-6E8A-4147-A177-3AD203B41FA5}">
                      <a16:colId xmlns:a16="http://schemas.microsoft.com/office/drawing/2014/main" val="20005"/>
                    </a:ext>
                  </a:extLst>
                </a:gridCol>
                <a:gridCol w="1128889">
                  <a:extLst>
                    <a:ext uri="{9D8B030D-6E8A-4147-A177-3AD203B41FA5}">
                      <a16:colId xmlns:a16="http://schemas.microsoft.com/office/drawing/2014/main" val="20006"/>
                    </a:ext>
                  </a:extLst>
                </a:gridCol>
                <a:gridCol w="1128888">
                  <a:extLst>
                    <a:ext uri="{9D8B030D-6E8A-4147-A177-3AD203B41FA5}">
                      <a16:colId xmlns:a16="http://schemas.microsoft.com/office/drawing/2014/main" val="20007"/>
                    </a:ext>
                  </a:extLst>
                </a:gridCol>
              </a:tblGrid>
              <a:tr h="293573">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6591">
                <a:tc>
                  <a:txBody>
                    <a:bodyPr/>
                    <a:lstStyle/>
                    <a:p>
                      <a:pPr algn="ctr" fontAlgn="ctr"/>
                      <a:r>
                        <a:rPr lang="ru-RU" sz="1400" b="0" i="0" u="none" strike="noStrike">
                          <a:solidFill>
                            <a:srgbClr val="000000"/>
                          </a:solidFill>
                          <a:effectLst/>
                          <a:latin typeface="Times New Roman" panose="02020603050405020304" pitchFamily="18" charset="0"/>
                        </a:rPr>
                        <a:t>1</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591">
                <a:tc gridSpan="7">
                  <a:txBody>
                    <a:bodyPr/>
                    <a:lstStyle/>
                    <a:p>
                      <a:pPr algn="ctr" fontAlgn="ctr"/>
                      <a:r>
                        <a:rPr lang="ru-RU" sz="1400" b="1" i="0" u="none" strike="noStrike" dirty="0" smtClean="0">
                          <a:solidFill>
                            <a:srgbClr val="000000"/>
                          </a:solidFill>
                          <a:effectLst/>
                          <a:latin typeface="Times New Roman" panose="02020603050405020304" pitchFamily="18" charset="0"/>
                        </a:rPr>
                        <a:t>                                               15</a:t>
                      </a:r>
                      <a:r>
                        <a:rPr lang="ru-RU" sz="1400" b="1" i="0" u="none" strike="noStrike" dirty="0">
                          <a:solidFill>
                            <a:srgbClr val="000000"/>
                          </a:solidFill>
                          <a:effectLst/>
                          <a:latin typeface="Times New Roman" panose="02020603050405020304" pitchFamily="18" charset="0"/>
                        </a:rPr>
                        <a:t>. Цифровое муниципальное образование</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77133">
                <a:tc>
                  <a:txBody>
                    <a:bodyPr/>
                    <a:lstStyle/>
                    <a:p>
                      <a:pPr algn="l" fontAlgn="ctr"/>
                      <a:r>
                        <a:rPr lang="ru-RU" sz="1400" b="0" i="0" u="none" strike="noStrike">
                          <a:solidFill>
                            <a:srgbClr val="000000"/>
                          </a:solidFill>
                          <a:effectLst/>
                          <a:latin typeface="Times New Roman" panose="02020603050405020304" pitchFamily="18" charset="0"/>
                        </a:rPr>
                        <a:t>239</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 а также услуг почтовой связи</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Выполнение требований комфортности и доступности МФЦ</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5900">
                <a:tc>
                  <a:txBody>
                    <a:bodyPr/>
                    <a:lstStyle/>
                    <a:p>
                      <a:pPr algn="l" fontAlgn="ctr"/>
                      <a:r>
                        <a:rPr lang="ru-RU" sz="1400" b="0" i="0" u="none" strike="noStrike" dirty="0">
                          <a:solidFill>
                            <a:srgbClr val="000000"/>
                          </a:solidFill>
                          <a:effectLst/>
                          <a:latin typeface="Times New Roman" panose="02020603050405020304" pitchFamily="18" charset="0"/>
                        </a:rPr>
                        <a:t>240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Доля граждан, имеющих доступ к получению государственных и муниципальных услуг по принципу "одного окна" по месту пребывания, в том числе в МФЦ</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Указной</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7133">
                <a:tc>
                  <a:txBody>
                    <a:bodyPr/>
                    <a:lstStyle/>
                    <a:p>
                      <a:pPr algn="l" fontAlgn="ctr"/>
                      <a:r>
                        <a:rPr lang="ru-RU" sz="1400" b="0" i="0" u="none" strike="noStrike">
                          <a:solidFill>
                            <a:srgbClr val="000000"/>
                          </a:solidFill>
                          <a:effectLst/>
                          <a:latin typeface="Times New Roman" panose="02020603050405020304" pitchFamily="18" charset="0"/>
                        </a:rPr>
                        <a:t>241</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заявителей МФЦ, ожидающих в очереди более 11 минут</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3573">
                <a:tc>
                  <a:txBody>
                    <a:bodyPr/>
                    <a:lstStyle/>
                    <a:p>
                      <a:pPr algn="l" fontAlgn="ctr"/>
                      <a:r>
                        <a:rPr lang="ru-RU" sz="1400" b="0" i="0" u="none" strike="noStrike">
                          <a:solidFill>
                            <a:srgbClr val="000000"/>
                          </a:solidFill>
                          <a:effectLst/>
                          <a:latin typeface="Times New Roman" panose="02020603050405020304" pitchFamily="18" charset="0"/>
                        </a:rPr>
                        <a:t>242</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отделений почтовой связи, работы по ремонту которых выполнены с использованием иного межбюджетного трансферта</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100</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9490">
                <a:tc>
                  <a:txBody>
                    <a:bodyPr/>
                    <a:lstStyle/>
                    <a:p>
                      <a:pPr algn="l" fontAlgn="ctr"/>
                      <a:r>
                        <a:rPr lang="ru-RU" sz="1400" b="0" i="0" u="none" strike="noStrike">
                          <a:solidFill>
                            <a:srgbClr val="000000"/>
                          </a:solidFill>
                          <a:effectLst/>
                          <a:latin typeface="Times New Roman" panose="02020603050405020304" pitchFamily="18" charset="0"/>
                        </a:rPr>
                        <a:t>243</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Среднее время ожидания в очереди для получения государственных (муниципальных) услуг</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Указной</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Минута</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1,4</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2949">
                <a:tc>
                  <a:txBody>
                    <a:bodyPr/>
                    <a:lstStyle/>
                    <a:p>
                      <a:pPr algn="l" fontAlgn="ctr"/>
                      <a:r>
                        <a:rPr lang="ru-RU" sz="1400" b="0" i="0" u="none" strike="noStrike">
                          <a:solidFill>
                            <a:srgbClr val="000000"/>
                          </a:solidFill>
                          <a:effectLst/>
                          <a:latin typeface="Times New Roman" panose="02020603050405020304" pitchFamily="18" charset="0"/>
                        </a:rPr>
                        <a:t>244</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Уровень удовлетворенности граждан качеством предоставления государственных и муниципальных услуг</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Указной</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96,3</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97,6</a:t>
                      </a:r>
                    </a:p>
                  </a:txBody>
                  <a:tcPr marL="1797" marR="1797" marT="1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1797" marR="1797" marT="17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685116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166</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731173417"/>
              </p:ext>
            </p:extLst>
          </p:nvPr>
        </p:nvGraphicFramePr>
        <p:xfrm>
          <a:off x="223471" y="-21441"/>
          <a:ext cx="11833061" cy="6760908"/>
        </p:xfrm>
        <a:graphic>
          <a:graphicData uri="http://schemas.openxmlformats.org/drawingml/2006/table">
            <a:tbl>
              <a:tblPr/>
              <a:tblGrid>
                <a:gridCol w="308996">
                  <a:extLst>
                    <a:ext uri="{9D8B030D-6E8A-4147-A177-3AD203B41FA5}">
                      <a16:colId xmlns:a16="http://schemas.microsoft.com/office/drawing/2014/main" val="20000"/>
                    </a:ext>
                  </a:extLst>
                </a:gridCol>
                <a:gridCol w="1432736">
                  <a:extLst>
                    <a:ext uri="{9D8B030D-6E8A-4147-A177-3AD203B41FA5}">
                      <a16:colId xmlns:a16="http://schemas.microsoft.com/office/drawing/2014/main" val="20001"/>
                    </a:ext>
                  </a:extLst>
                </a:gridCol>
                <a:gridCol w="3905019">
                  <a:extLst>
                    <a:ext uri="{9D8B030D-6E8A-4147-A177-3AD203B41FA5}">
                      <a16:colId xmlns:a16="http://schemas.microsoft.com/office/drawing/2014/main" val="20002"/>
                    </a:ext>
                  </a:extLst>
                </a:gridCol>
                <a:gridCol w="956031">
                  <a:extLst>
                    <a:ext uri="{9D8B030D-6E8A-4147-A177-3AD203B41FA5}">
                      <a16:colId xmlns:a16="http://schemas.microsoft.com/office/drawing/2014/main" val="20003"/>
                    </a:ext>
                  </a:extLst>
                </a:gridCol>
                <a:gridCol w="910007">
                  <a:extLst>
                    <a:ext uri="{9D8B030D-6E8A-4147-A177-3AD203B41FA5}">
                      <a16:colId xmlns:a16="http://schemas.microsoft.com/office/drawing/2014/main" val="20004"/>
                    </a:ext>
                  </a:extLst>
                </a:gridCol>
                <a:gridCol w="1117352">
                  <a:extLst>
                    <a:ext uri="{9D8B030D-6E8A-4147-A177-3AD203B41FA5}">
                      <a16:colId xmlns:a16="http://schemas.microsoft.com/office/drawing/2014/main" val="20005"/>
                    </a:ext>
                  </a:extLst>
                </a:gridCol>
                <a:gridCol w="1128869">
                  <a:extLst>
                    <a:ext uri="{9D8B030D-6E8A-4147-A177-3AD203B41FA5}">
                      <a16:colId xmlns:a16="http://schemas.microsoft.com/office/drawing/2014/main" val="20006"/>
                    </a:ext>
                  </a:extLst>
                </a:gridCol>
                <a:gridCol w="2074051">
                  <a:extLst>
                    <a:ext uri="{9D8B030D-6E8A-4147-A177-3AD203B41FA5}">
                      <a16:colId xmlns:a16="http://schemas.microsoft.com/office/drawing/2014/main" val="20007"/>
                    </a:ext>
                  </a:extLst>
                </a:gridCol>
              </a:tblGrid>
              <a:tr h="847655">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Наименование муниципальной программы/ подпрограммы</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3479">
                <a:tc>
                  <a:txBody>
                    <a:bodyPr/>
                    <a:lstStyle/>
                    <a:p>
                      <a:pPr algn="ctr" fontAlgn="ctr"/>
                      <a:r>
                        <a:rPr lang="ru-RU" sz="1400" b="0" i="0" u="none" strike="noStrike">
                          <a:solidFill>
                            <a:srgbClr val="000000"/>
                          </a:solidFill>
                          <a:effectLst/>
                          <a:latin typeface="Times New Roman" panose="02020603050405020304" pitchFamily="18" charset="0"/>
                        </a:rPr>
                        <a:t>1</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2106" marR="2106" marT="2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479">
                <a:tc gridSpan="7">
                  <a:txBody>
                    <a:bodyPr/>
                    <a:lstStyle/>
                    <a:p>
                      <a:pPr algn="ctr" fontAlgn="ctr"/>
                      <a:r>
                        <a:rPr lang="ru-RU" sz="1400" b="1" i="0" u="none" strike="noStrike" dirty="0" smtClean="0">
                          <a:solidFill>
                            <a:srgbClr val="000000"/>
                          </a:solidFill>
                          <a:effectLst/>
                          <a:latin typeface="Times New Roman" panose="02020603050405020304" pitchFamily="18" charset="0"/>
                        </a:rPr>
                        <a:t>                                                                       15</a:t>
                      </a:r>
                      <a:r>
                        <a:rPr lang="ru-RU" sz="1400" b="1" i="0" u="none" strike="noStrike" dirty="0">
                          <a:solidFill>
                            <a:srgbClr val="000000"/>
                          </a:solidFill>
                          <a:effectLst/>
                          <a:latin typeface="Times New Roman" panose="02020603050405020304" pitchFamily="18" charset="0"/>
                        </a:rPr>
                        <a:t>. Цифровое муниципальное образование</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106" marR="2106" marT="2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294182">
                <a:tc>
                  <a:txBody>
                    <a:bodyPr/>
                    <a:lstStyle/>
                    <a:p>
                      <a:pPr algn="l" fontAlgn="ctr"/>
                      <a:r>
                        <a:rPr lang="ru-RU" sz="1400" b="0" i="0" u="none" strike="noStrike">
                          <a:solidFill>
                            <a:srgbClr val="000000"/>
                          </a:solidFill>
                          <a:effectLst/>
                          <a:latin typeface="Times New Roman" panose="02020603050405020304" pitchFamily="18" charset="0"/>
                        </a:rPr>
                        <a:t>245</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2021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 подведомственными ЦИОГВ и ГО Московской области организациями и учреждениями,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Отраслевой</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Процент</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100</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99,6</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В МСЭД за 2021 г. было зарегистрировано 7856 писем, из них 31 письмо без электронной подписи. Ошибка исполнителя. С исполнителем проведена беседа по отправлению писем через систему МСЭД</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52320">
                <a:tc>
                  <a:txBody>
                    <a:bodyPr/>
                    <a:lstStyle/>
                    <a:p>
                      <a:pPr algn="l" fontAlgn="ctr"/>
                      <a:r>
                        <a:rPr lang="ru-RU" sz="1400" b="0" i="0" u="none" strike="noStrike">
                          <a:solidFill>
                            <a:srgbClr val="000000"/>
                          </a:solidFill>
                          <a:effectLst/>
                          <a:latin typeface="Times New Roman" panose="02020603050405020304" pitchFamily="18" charset="0"/>
                        </a:rPr>
                        <a:t>246</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dirty="0">
                          <a:solidFill>
                            <a:srgbClr val="000000"/>
                          </a:solidFill>
                          <a:effectLst/>
                          <a:latin typeface="Times New Roman" panose="02020603050405020304" pitchFamily="18" charset="0"/>
                        </a:rPr>
                        <a:t>2021 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Обращение Губернатора Московской области</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Процент</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87,2</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87,2</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380" b="0" i="0" u="none" strike="noStrike" dirty="0">
                          <a:solidFill>
                            <a:srgbClr val="000000"/>
                          </a:solidFill>
                          <a:effectLst/>
                          <a:latin typeface="Times New Roman" panose="02020603050405020304" pitchFamily="18" charset="0"/>
                        </a:rPr>
                        <a:t> </a:t>
                      </a:r>
                    </a:p>
                  </a:txBody>
                  <a:tcPr marL="2106" marR="2106" marT="2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86336">
                <a:tc>
                  <a:txBody>
                    <a:bodyPr/>
                    <a:lstStyle/>
                    <a:p>
                      <a:pPr algn="l" fontAlgn="ctr"/>
                      <a:r>
                        <a:rPr lang="ru-RU" sz="1400" b="0" i="0" u="none" strike="noStrike">
                          <a:solidFill>
                            <a:srgbClr val="000000"/>
                          </a:solidFill>
                          <a:effectLst/>
                          <a:latin typeface="Times New Roman" panose="02020603050405020304" pitchFamily="18" charset="0"/>
                        </a:rPr>
                        <a:t>247</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380" b="0" i="0" u="none" strike="noStrike" dirty="0">
                          <a:solidFill>
                            <a:srgbClr val="000000"/>
                          </a:solidFill>
                          <a:effectLst/>
                          <a:latin typeface="Times New Roman" panose="02020603050405020304" pitchFamily="18" charset="0"/>
                        </a:rPr>
                        <a:t>2021 Доля муниципальных общеобразовательных организаций в муниципальном образовании Московской области, подключенных к сети Интернет на </a:t>
                      </a:r>
                      <a:r>
                        <a:rPr lang="ru-RU" sz="1380" b="0" i="0" u="none" strike="noStrike" dirty="0" smtClean="0">
                          <a:solidFill>
                            <a:srgbClr val="000000"/>
                          </a:solidFill>
                          <a:effectLst/>
                          <a:latin typeface="Times New Roman" panose="02020603050405020304" pitchFamily="18" charset="0"/>
                        </a:rPr>
                        <a:t>скорости: для </a:t>
                      </a:r>
                      <a:r>
                        <a:rPr lang="ru-RU" sz="1380" b="0" i="0" u="none" strike="noStrike" dirty="0">
                          <a:solidFill>
                            <a:srgbClr val="000000"/>
                          </a:solidFill>
                          <a:effectLst/>
                          <a:latin typeface="Times New Roman" panose="02020603050405020304" pitchFamily="18" charset="0"/>
                        </a:rPr>
                        <a:t>общеобразовательных организаций, расположенных в городских населенных пунктах, – не менее 100 Мбит/с;</a:t>
                      </a:r>
                      <a:br>
                        <a:rPr lang="ru-RU" sz="1380" b="0" i="0" u="none" strike="noStrike" dirty="0">
                          <a:solidFill>
                            <a:srgbClr val="000000"/>
                          </a:solidFill>
                          <a:effectLst/>
                          <a:latin typeface="Times New Roman" panose="02020603050405020304" pitchFamily="18" charset="0"/>
                        </a:rPr>
                      </a:br>
                      <a:r>
                        <a:rPr lang="ru-RU" sz="1380" b="0" i="0" u="none" strike="noStrike" dirty="0">
                          <a:solidFill>
                            <a:srgbClr val="000000"/>
                          </a:solidFill>
                          <a:effectLst/>
                          <a:latin typeface="Times New Roman" panose="02020603050405020304" pitchFamily="18" charset="0"/>
                        </a:rPr>
                        <a:t>для общеобразовательных организаций, расположенных в сельских населенных пунктах, – не менее 50 Мбит/с</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dirty="0">
                          <a:solidFill>
                            <a:srgbClr val="000000"/>
                          </a:solidFill>
                          <a:effectLst/>
                          <a:latin typeface="Times New Roman" panose="02020603050405020304" pitchFamily="18" charset="0"/>
                        </a:rPr>
                        <a:t>Субсидия</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Процент</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100</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380" b="0" i="0" u="none" strike="noStrike">
                          <a:solidFill>
                            <a:srgbClr val="000000"/>
                          </a:solidFill>
                          <a:effectLst/>
                          <a:latin typeface="Times New Roman" panose="02020603050405020304" pitchFamily="18" charset="0"/>
                        </a:rPr>
                        <a:t>100</a:t>
                      </a:r>
                    </a:p>
                  </a:txBody>
                  <a:tcPr marL="2106" marR="2106" marT="2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380" b="0" i="0" u="none" strike="noStrike" dirty="0">
                          <a:solidFill>
                            <a:srgbClr val="000000"/>
                          </a:solidFill>
                          <a:effectLst/>
                          <a:latin typeface="Times New Roman" panose="02020603050405020304" pitchFamily="18" charset="0"/>
                        </a:rPr>
                        <a:t> </a:t>
                      </a:r>
                    </a:p>
                  </a:txBody>
                  <a:tcPr marL="2106" marR="2106" marT="2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9882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167</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596136072"/>
              </p:ext>
            </p:extLst>
          </p:nvPr>
        </p:nvGraphicFramePr>
        <p:xfrm>
          <a:off x="261012" y="96927"/>
          <a:ext cx="11750366" cy="6633942"/>
        </p:xfrm>
        <a:graphic>
          <a:graphicData uri="http://schemas.openxmlformats.org/drawingml/2006/table">
            <a:tbl>
              <a:tblPr/>
              <a:tblGrid>
                <a:gridCol w="304773">
                  <a:extLst>
                    <a:ext uri="{9D8B030D-6E8A-4147-A177-3AD203B41FA5}">
                      <a16:colId xmlns:a16="http://schemas.microsoft.com/office/drawing/2014/main" val="20000"/>
                    </a:ext>
                  </a:extLst>
                </a:gridCol>
                <a:gridCol w="1696132">
                  <a:extLst>
                    <a:ext uri="{9D8B030D-6E8A-4147-A177-3AD203B41FA5}">
                      <a16:colId xmlns:a16="http://schemas.microsoft.com/office/drawing/2014/main" val="20001"/>
                    </a:ext>
                  </a:extLst>
                </a:gridCol>
                <a:gridCol w="4511416">
                  <a:extLst>
                    <a:ext uri="{9D8B030D-6E8A-4147-A177-3AD203B41FA5}">
                      <a16:colId xmlns:a16="http://schemas.microsoft.com/office/drawing/2014/main" val="20002"/>
                    </a:ext>
                  </a:extLst>
                </a:gridCol>
                <a:gridCol w="948267">
                  <a:extLst>
                    <a:ext uri="{9D8B030D-6E8A-4147-A177-3AD203B41FA5}">
                      <a16:colId xmlns:a16="http://schemas.microsoft.com/office/drawing/2014/main" val="20003"/>
                    </a:ext>
                  </a:extLst>
                </a:gridCol>
                <a:gridCol w="948267">
                  <a:extLst>
                    <a:ext uri="{9D8B030D-6E8A-4147-A177-3AD203B41FA5}">
                      <a16:colId xmlns:a16="http://schemas.microsoft.com/office/drawing/2014/main" val="20004"/>
                    </a:ext>
                  </a:extLst>
                </a:gridCol>
                <a:gridCol w="1140177">
                  <a:extLst>
                    <a:ext uri="{9D8B030D-6E8A-4147-A177-3AD203B41FA5}">
                      <a16:colId xmlns:a16="http://schemas.microsoft.com/office/drawing/2014/main" val="20005"/>
                    </a:ext>
                  </a:extLst>
                </a:gridCol>
                <a:gridCol w="10498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tblGrid>
              <a:tr h="270295">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0659">
                <a:tc>
                  <a:txBody>
                    <a:bodyPr/>
                    <a:lstStyle/>
                    <a:p>
                      <a:pPr algn="ctr" fontAlgn="ctr"/>
                      <a:r>
                        <a:rPr lang="ru-RU" sz="1400" b="0" i="0" u="none" strike="noStrike">
                          <a:solidFill>
                            <a:srgbClr val="000000"/>
                          </a:solidFill>
                          <a:effectLst/>
                          <a:latin typeface="Times New Roman" panose="02020603050405020304" pitchFamily="18" charset="0"/>
                        </a:rPr>
                        <a:t>1</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2826" marR="2826" marT="2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659">
                <a:tc gridSpan="7">
                  <a:txBody>
                    <a:bodyPr/>
                    <a:lstStyle/>
                    <a:p>
                      <a:pPr algn="ctr" fontAlgn="ctr"/>
                      <a:r>
                        <a:rPr lang="ru-RU" sz="1400" b="1" i="0" u="none" strike="noStrike" dirty="0" smtClean="0">
                          <a:solidFill>
                            <a:srgbClr val="000000"/>
                          </a:solidFill>
                          <a:effectLst/>
                          <a:latin typeface="Times New Roman" panose="02020603050405020304" pitchFamily="18" charset="0"/>
                        </a:rPr>
                        <a:t>                              15</a:t>
                      </a:r>
                      <a:r>
                        <a:rPr lang="ru-RU" sz="1400" b="1" i="0" u="none" strike="noStrike" dirty="0">
                          <a:solidFill>
                            <a:srgbClr val="000000"/>
                          </a:solidFill>
                          <a:effectLst/>
                          <a:latin typeface="Times New Roman" panose="02020603050405020304" pitchFamily="18" charset="0"/>
                        </a:rPr>
                        <a:t>. Цифровое муниципальное образование</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2826" marR="2826" marT="2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638713">
                <a:tc>
                  <a:txBody>
                    <a:bodyPr/>
                    <a:lstStyle/>
                    <a:p>
                      <a:pPr algn="l" fontAlgn="ctr"/>
                      <a:r>
                        <a:rPr lang="ru-RU" sz="1400" b="0" i="0" u="none" strike="noStrike">
                          <a:solidFill>
                            <a:srgbClr val="000000"/>
                          </a:solidFill>
                          <a:effectLst/>
                          <a:latin typeface="Times New Roman" panose="02020603050405020304" pitchFamily="18" charset="0"/>
                        </a:rPr>
                        <a:t>248</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муниципальных учреждений культуры, обеспеченных доступом в информационно-телекоммуникационную сеть Интернет на скорости: для учреждений культуры, расположенных в городских населенных пунктах, – не менее 50 Мбит/с; для учреждений культуры, расположенных в сельских населенных пунктах, – не менее 10 Мбит/с</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826" marR="2826" marT="2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98970">
                <a:tc>
                  <a:txBody>
                    <a:bodyPr/>
                    <a:lstStyle/>
                    <a:p>
                      <a:pPr algn="l" fontAlgn="ctr"/>
                      <a:r>
                        <a:rPr lang="ru-RU" sz="1400" b="0" i="0" u="none" strike="noStrike">
                          <a:solidFill>
                            <a:srgbClr val="000000"/>
                          </a:solidFill>
                          <a:effectLst/>
                          <a:latin typeface="Times New Roman" panose="02020603050405020304" pitchFamily="18" charset="0"/>
                        </a:rPr>
                        <a:t>249</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помещений аппаратных, приведенных в соответствие со стандартом «Цифровая школа» в части ИТ-инфраструктуры государственных и муниципальных общеобразовательных организаций, реализующих программы общего образования, для обеспечения в помещениях безопасного доступа к государственным, муниципальным и иным информационным системам, информационно-телекоммуникационной сети «Интернет» и обеспечения базовой безопасности образовательного процесса</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a:t>
                      </a:r>
                      <a:r>
                        <a:rPr lang="ru-RU" sz="1400" b="0" i="0" u="none" strike="noStrike" dirty="0" err="1" smtClean="0">
                          <a:solidFill>
                            <a:srgbClr val="000000"/>
                          </a:solidFill>
                          <a:effectLst/>
                          <a:latin typeface="Times New Roman" panose="02020603050405020304" pitchFamily="18" charset="0"/>
                        </a:rPr>
                        <a:t>Информа-ционная</a:t>
                      </a:r>
                      <a:r>
                        <a:rPr lang="ru-RU" sz="1400" b="0" i="0" u="none" strike="noStrike" dirty="0" smtClean="0">
                          <a:solidFill>
                            <a:srgbClr val="000000"/>
                          </a:solidFill>
                          <a:effectLst/>
                          <a:latin typeface="Times New Roman" panose="02020603050405020304" pitchFamily="18" charset="0"/>
                        </a:rPr>
                        <a:t> </a:t>
                      </a:r>
                      <a:r>
                        <a:rPr lang="ru-RU" sz="1400" b="0" i="0" u="none" strike="noStrike" dirty="0">
                          <a:solidFill>
                            <a:srgbClr val="000000"/>
                          </a:solidFill>
                          <a:effectLst/>
                          <a:latin typeface="Times New Roman" panose="02020603050405020304" pitchFamily="18" charset="0"/>
                        </a:rPr>
                        <a:t>инфраструктура»</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21,05</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21,05</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2826" marR="2826" marT="2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5967">
                <a:tc>
                  <a:txBody>
                    <a:bodyPr/>
                    <a:lstStyle/>
                    <a:p>
                      <a:pPr algn="l" fontAlgn="ctr"/>
                      <a:r>
                        <a:rPr lang="ru-RU" sz="1400" b="0" i="0" u="none" strike="noStrike">
                          <a:solidFill>
                            <a:srgbClr val="000000"/>
                          </a:solidFill>
                          <a:effectLst/>
                          <a:latin typeface="Times New Roman" panose="02020603050405020304" pitchFamily="18" charset="0"/>
                        </a:rPr>
                        <a:t>250</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2826" marR="2826" marT="2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5440">
                <a:tc>
                  <a:txBody>
                    <a:bodyPr/>
                    <a:lstStyle/>
                    <a:p>
                      <a:pPr algn="l" fontAlgn="ctr"/>
                      <a:r>
                        <a:rPr lang="ru-RU" sz="1400" b="0" i="0" u="none" strike="noStrike">
                          <a:solidFill>
                            <a:srgbClr val="000000"/>
                          </a:solidFill>
                          <a:effectLst/>
                          <a:latin typeface="Times New Roman" panose="02020603050405020304" pitchFamily="18" charset="0"/>
                        </a:rPr>
                        <a:t>251</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100</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2826" marR="2826" marT="28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2826" marR="2826" marT="28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72744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168</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444202587"/>
              </p:ext>
            </p:extLst>
          </p:nvPr>
        </p:nvGraphicFramePr>
        <p:xfrm>
          <a:off x="175658" y="94042"/>
          <a:ext cx="11869585" cy="6649392"/>
        </p:xfrm>
        <a:graphic>
          <a:graphicData uri="http://schemas.openxmlformats.org/drawingml/2006/table">
            <a:tbl>
              <a:tblPr/>
              <a:tblGrid>
                <a:gridCol w="307867">
                  <a:extLst>
                    <a:ext uri="{9D8B030D-6E8A-4147-A177-3AD203B41FA5}">
                      <a16:colId xmlns:a16="http://schemas.microsoft.com/office/drawing/2014/main" val="20000"/>
                    </a:ext>
                  </a:extLst>
                </a:gridCol>
                <a:gridCol w="1503319">
                  <a:extLst>
                    <a:ext uri="{9D8B030D-6E8A-4147-A177-3AD203B41FA5}">
                      <a16:colId xmlns:a16="http://schemas.microsoft.com/office/drawing/2014/main" val="20001"/>
                    </a:ext>
                  </a:extLst>
                </a:gridCol>
                <a:gridCol w="2731912">
                  <a:extLst>
                    <a:ext uri="{9D8B030D-6E8A-4147-A177-3AD203B41FA5}">
                      <a16:colId xmlns:a16="http://schemas.microsoft.com/office/drawing/2014/main" val="20002"/>
                    </a:ext>
                  </a:extLst>
                </a:gridCol>
                <a:gridCol w="982133">
                  <a:extLst>
                    <a:ext uri="{9D8B030D-6E8A-4147-A177-3AD203B41FA5}">
                      <a16:colId xmlns:a16="http://schemas.microsoft.com/office/drawing/2014/main" val="20003"/>
                    </a:ext>
                  </a:extLst>
                </a:gridCol>
                <a:gridCol w="891822">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128889">
                  <a:extLst>
                    <a:ext uri="{9D8B030D-6E8A-4147-A177-3AD203B41FA5}">
                      <a16:colId xmlns:a16="http://schemas.microsoft.com/office/drawing/2014/main" val="20006"/>
                    </a:ext>
                  </a:extLst>
                </a:gridCol>
                <a:gridCol w="3206043">
                  <a:extLst>
                    <a:ext uri="{9D8B030D-6E8A-4147-A177-3AD203B41FA5}">
                      <a16:colId xmlns:a16="http://schemas.microsoft.com/office/drawing/2014/main" val="20007"/>
                    </a:ext>
                  </a:extLst>
                </a:gridCol>
              </a:tblGrid>
              <a:tr h="746730">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94659">
                <a:tc>
                  <a:txBody>
                    <a:bodyPr/>
                    <a:lstStyle/>
                    <a:p>
                      <a:pPr algn="ctr" fontAlgn="ctr"/>
                      <a:r>
                        <a:rPr lang="ru-RU" sz="1400" b="0" i="0" u="none" strike="noStrike">
                          <a:solidFill>
                            <a:srgbClr val="000000"/>
                          </a:solidFill>
                          <a:effectLst/>
                          <a:latin typeface="Times New Roman" panose="02020603050405020304" pitchFamily="18" charset="0"/>
                        </a:rPr>
                        <a:t>1</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4404" marR="4404" marT="4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659">
                <a:tc gridSpan="7">
                  <a:txBody>
                    <a:bodyPr/>
                    <a:lstStyle/>
                    <a:p>
                      <a:pPr algn="ctr" fontAlgn="ctr"/>
                      <a:r>
                        <a:rPr lang="ru-RU" sz="1400" b="1" i="0" u="none" strike="noStrike" dirty="0" smtClean="0">
                          <a:solidFill>
                            <a:srgbClr val="000000"/>
                          </a:solidFill>
                          <a:effectLst/>
                          <a:latin typeface="Times New Roman" panose="02020603050405020304" pitchFamily="18" charset="0"/>
                        </a:rPr>
                        <a:t>                                                    15</a:t>
                      </a:r>
                      <a:r>
                        <a:rPr lang="ru-RU" sz="1400" b="1" i="0" u="none" strike="noStrike" dirty="0">
                          <a:solidFill>
                            <a:srgbClr val="000000"/>
                          </a:solidFill>
                          <a:effectLst/>
                          <a:latin typeface="Times New Roman" panose="02020603050405020304" pitchFamily="18" charset="0"/>
                        </a:rPr>
                        <a:t>. Цифровое муниципальное образование</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4404" marR="4404" marT="4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697021">
                <a:tc>
                  <a:txBody>
                    <a:bodyPr/>
                    <a:lstStyle/>
                    <a:p>
                      <a:pPr algn="l" fontAlgn="ctr"/>
                      <a:r>
                        <a:rPr lang="ru-RU" sz="1400" b="0" i="0" u="none" strike="noStrike">
                          <a:solidFill>
                            <a:srgbClr val="000000"/>
                          </a:solidFill>
                          <a:effectLst/>
                          <a:latin typeface="Times New Roman" panose="02020603050405020304" pitchFamily="18" charset="0"/>
                        </a:rPr>
                        <a:t>252</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Качественные услуги – Доля муниципальных (государственных) услуг, по которым нарушены регламентные сроки</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Рейтинг-50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0,45</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4404" marR="4404" marT="4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6679">
                <a:tc>
                  <a:txBody>
                    <a:bodyPr/>
                    <a:lstStyle/>
                    <a:p>
                      <a:pPr algn="l" fontAlgn="ctr"/>
                      <a:r>
                        <a:rPr lang="ru-RU" sz="1400" b="0" i="0" u="none" strike="noStrike">
                          <a:solidFill>
                            <a:srgbClr val="000000"/>
                          </a:solidFill>
                          <a:effectLst/>
                          <a:latin typeface="Times New Roman" panose="02020603050405020304" pitchFamily="18" charset="0"/>
                        </a:rPr>
                        <a:t>253</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Ответь вовремя – Доля жалоб, поступивших на портал «Добродел», по которым нарушен срок подготовки ответа</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Рейтинг-50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4404" marR="4404" marT="4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6730">
                <a:tc>
                  <a:txBody>
                    <a:bodyPr/>
                    <a:lstStyle/>
                    <a:p>
                      <a:pPr algn="l" fontAlgn="ctr"/>
                      <a:r>
                        <a:rPr lang="ru-RU" sz="1400" b="0" i="0" u="none" strike="noStrike">
                          <a:solidFill>
                            <a:srgbClr val="000000"/>
                          </a:solidFill>
                          <a:effectLst/>
                          <a:latin typeface="Times New Roman" panose="02020603050405020304" pitchFamily="18" charset="0"/>
                        </a:rPr>
                        <a:t>254</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Отложенные решения – Доля отложенных решений от числа ответов, предоставленных на портале «Добродел» (два и более раз)</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Рейтинг-50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404" marR="4404" marT="4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46730">
                <a:tc>
                  <a:txBody>
                    <a:bodyPr/>
                    <a:lstStyle/>
                    <a:p>
                      <a:pPr algn="l" fontAlgn="ctr"/>
                      <a:r>
                        <a:rPr lang="ru-RU" sz="1400" b="0" i="0" u="none" strike="noStrike">
                          <a:solidFill>
                            <a:srgbClr val="000000"/>
                          </a:solidFill>
                          <a:effectLst/>
                          <a:latin typeface="Times New Roman" panose="02020603050405020304" pitchFamily="18" charset="0"/>
                        </a:rPr>
                        <a:t>255</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Повторные обращения – Доля обращений, поступивших на портал «Добродел», по которым поступили повторные обращения</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Рейтинг-50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404" marR="4404" marT="44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82824">
                <a:tc>
                  <a:txBody>
                    <a:bodyPr/>
                    <a:lstStyle/>
                    <a:p>
                      <a:pPr algn="l" fontAlgn="ctr"/>
                      <a:r>
                        <a:rPr lang="ru-RU" sz="1400" b="0" i="0" u="none" strike="noStrike">
                          <a:solidFill>
                            <a:srgbClr val="000000"/>
                          </a:solidFill>
                          <a:effectLst/>
                          <a:latin typeface="Times New Roman" panose="02020603050405020304" pitchFamily="18" charset="0"/>
                        </a:rPr>
                        <a:t>256</a:t>
                      </a:r>
                    </a:p>
                  </a:txBody>
                  <a:tcPr marL="4404" marR="4404" marT="44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Процент проникновения ЕСИА в муниципальном образовании Московской области</a:t>
                      </a:r>
                    </a:p>
                  </a:txBody>
                  <a:tcPr marL="4404" marR="4404" marT="4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4404" marR="4404" marT="4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404" marR="4404" marT="4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80</a:t>
                      </a:r>
                    </a:p>
                  </a:txBody>
                  <a:tcPr marL="4404" marR="4404" marT="4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34,98</a:t>
                      </a:r>
                    </a:p>
                  </a:txBody>
                  <a:tcPr marL="4404" marR="4404" marT="4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 данным Федерального ситуационного центра электронного правительства, было </a:t>
                      </a:r>
                      <a:r>
                        <a:rPr lang="ru-RU" sz="1400" b="0" i="0" u="none" strike="noStrike" dirty="0" smtClean="0">
                          <a:solidFill>
                            <a:srgbClr val="000000"/>
                          </a:solidFill>
                          <a:effectLst/>
                          <a:latin typeface="Times New Roman" panose="02020603050405020304" pitchFamily="18" charset="0"/>
                        </a:rPr>
                        <a:t>обновление </a:t>
                      </a:r>
                      <a:r>
                        <a:rPr lang="ru-RU" sz="1400" b="0" i="0" u="none" strike="noStrike" dirty="0">
                          <a:solidFill>
                            <a:srgbClr val="000000"/>
                          </a:solidFill>
                          <a:effectLst/>
                          <a:latin typeface="Times New Roman" panose="02020603050405020304" pitchFamily="18" charset="0"/>
                        </a:rPr>
                        <a:t>регионов в справочниках ФИАС кодов БД Ситуационного центра, в результате пользователи были более точно разнесены по регионам. В связи с этим статистика была пересчитана в разрезе регионов.</a:t>
                      </a:r>
                    </a:p>
                  </a:txBody>
                  <a:tcPr marL="4404" marR="4404" marT="44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8616109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169</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022475220"/>
              </p:ext>
            </p:extLst>
          </p:nvPr>
        </p:nvGraphicFramePr>
        <p:xfrm>
          <a:off x="208684" y="81743"/>
          <a:ext cx="11791404" cy="6567412"/>
        </p:xfrm>
        <a:graphic>
          <a:graphicData uri="http://schemas.openxmlformats.org/drawingml/2006/table">
            <a:tbl>
              <a:tblPr/>
              <a:tblGrid>
                <a:gridCol w="305839">
                  <a:extLst>
                    <a:ext uri="{9D8B030D-6E8A-4147-A177-3AD203B41FA5}">
                      <a16:colId xmlns:a16="http://schemas.microsoft.com/office/drawing/2014/main" val="20000"/>
                    </a:ext>
                  </a:extLst>
                </a:gridCol>
                <a:gridCol w="1702058">
                  <a:extLst>
                    <a:ext uri="{9D8B030D-6E8A-4147-A177-3AD203B41FA5}">
                      <a16:colId xmlns:a16="http://schemas.microsoft.com/office/drawing/2014/main" val="20001"/>
                    </a:ext>
                  </a:extLst>
                </a:gridCol>
                <a:gridCol w="4150352">
                  <a:extLst>
                    <a:ext uri="{9D8B030D-6E8A-4147-A177-3AD203B41FA5}">
                      <a16:colId xmlns:a16="http://schemas.microsoft.com/office/drawing/2014/main" val="20002"/>
                    </a:ext>
                  </a:extLst>
                </a:gridCol>
                <a:gridCol w="1365956">
                  <a:extLst>
                    <a:ext uri="{9D8B030D-6E8A-4147-A177-3AD203B41FA5}">
                      <a16:colId xmlns:a16="http://schemas.microsoft.com/office/drawing/2014/main" val="20003"/>
                    </a:ext>
                  </a:extLst>
                </a:gridCol>
                <a:gridCol w="880533">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106311">
                  <a:extLst>
                    <a:ext uri="{9D8B030D-6E8A-4147-A177-3AD203B41FA5}">
                      <a16:colId xmlns:a16="http://schemas.microsoft.com/office/drawing/2014/main" val="20006"/>
                    </a:ext>
                  </a:extLst>
                </a:gridCol>
                <a:gridCol w="1162755">
                  <a:extLst>
                    <a:ext uri="{9D8B030D-6E8A-4147-A177-3AD203B41FA5}">
                      <a16:colId xmlns:a16="http://schemas.microsoft.com/office/drawing/2014/main" val="20007"/>
                    </a:ext>
                  </a:extLst>
                </a:gridCol>
              </a:tblGrid>
              <a:tr h="70948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5188">
                <a:tc>
                  <a:txBody>
                    <a:bodyPr/>
                    <a:lstStyle/>
                    <a:p>
                      <a:pPr algn="ctr" fontAlgn="ctr"/>
                      <a:r>
                        <a:rPr lang="ru-RU" sz="1400" b="0" i="0" u="none" strike="noStrike">
                          <a:solidFill>
                            <a:srgbClr val="000000"/>
                          </a:solidFill>
                          <a:effectLst/>
                          <a:latin typeface="Times New Roman" panose="02020603050405020304" pitchFamily="18" charset="0"/>
                        </a:rPr>
                        <a:t>1</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7272" marR="7272" marT="7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188">
                <a:tc gridSpan="7">
                  <a:txBody>
                    <a:bodyPr/>
                    <a:lstStyle/>
                    <a:p>
                      <a:pPr algn="ctr" fontAlgn="ctr"/>
                      <a:r>
                        <a:rPr lang="ru-RU" sz="1400" b="1" i="0" u="none" strike="noStrike" dirty="0" smtClean="0">
                          <a:solidFill>
                            <a:srgbClr val="000000"/>
                          </a:solidFill>
                          <a:effectLst/>
                          <a:latin typeface="Times New Roman" panose="02020603050405020304" pitchFamily="18" charset="0"/>
                        </a:rPr>
                        <a:t>                                                                15</a:t>
                      </a:r>
                      <a:r>
                        <a:rPr lang="ru-RU" sz="1400" b="1" i="0" u="none" strike="noStrike" dirty="0">
                          <a:solidFill>
                            <a:srgbClr val="000000"/>
                          </a:solidFill>
                          <a:effectLst/>
                          <a:latin typeface="Times New Roman" panose="02020603050405020304" pitchFamily="18" charset="0"/>
                        </a:rPr>
                        <a:t>. Цифровое муниципальное образование</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272" marR="7272" marT="7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00607">
                <a:tc>
                  <a:txBody>
                    <a:bodyPr/>
                    <a:lstStyle/>
                    <a:p>
                      <a:pPr algn="l" fontAlgn="ctr"/>
                      <a:r>
                        <a:rPr lang="ru-RU" sz="1400" b="0" i="0" u="none" strike="noStrike">
                          <a:solidFill>
                            <a:srgbClr val="000000"/>
                          </a:solidFill>
                          <a:effectLst/>
                          <a:latin typeface="Times New Roman" panose="02020603050405020304" pitchFamily="18" charset="0"/>
                        </a:rPr>
                        <a:t>257</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Развитие информационной и технологической инфраструктуры экосистемы цифровой экономики муниципального образования Московской области</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Стоимостная доля закупаемого и (или) арендуемого ОМСУ муниципального образования Московской области отечественного программного обеспечения</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75</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7272" marR="7272" marT="7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59818">
                <a:tc>
                  <a:txBody>
                    <a:bodyPr/>
                    <a:lstStyle/>
                    <a:p>
                      <a:pPr algn="l" fontAlgn="ctr"/>
                      <a:r>
                        <a:rPr lang="ru-RU" sz="1400" b="0" i="0" u="none" strike="noStrike">
                          <a:solidFill>
                            <a:srgbClr val="000000"/>
                          </a:solidFill>
                          <a:effectLst/>
                          <a:latin typeface="Times New Roman" panose="02020603050405020304" pitchFamily="18" charset="0"/>
                        </a:rPr>
                        <a:t>258</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7272" marR="7272" marT="7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00757">
                <a:tc>
                  <a:txBody>
                    <a:bodyPr/>
                    <a:lstStyle/>
                    <a:p>
                      <a:pPr algn="l" fontAlgn="ctr"/>
                      <a:r>
                        <a:rPr lang="ru-RU" sz="1400" b="0" i="0" u="none" strike="noStrike">
                          <a:solidFill>
                            <a:srgbClr val="000000"/>
                          </a:solidFill>
                          <a:effectLst/>
                          <a:latin typeface="Times New Roman" panose="02020603050405020304" pitchFamily="18" charset="0"/>
                        </a:rPr>
                        <a:t>259</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Удобные услуги – Доля муниципальных (государственных) услуг, по которым заявления поданы в электронном виде через региональный портал государственных и муниципальных услуг</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 </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90</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272" marR="7272" marT="7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44149">
                <a:tc>
                  <a:txBody>
                    <a:bodyPr/>
                    <a:lstStyle/>
                    <a:p>
                      <a:pPr algn="l" fontAlgn="ctr"/>
                      <a:r>
                        <a:rPr lang="ru-RU" sz="1400" b="0" i="0" u="none" strike="noStrike">
                          <a:solidFill>
                            <a:srgbClr val="000000"/>
                          </a:solidFill>
                          <a:effectLst/>
                          <a:latin typeface="Times New Roman" panose="02020603050405020304" pitchFamily="18" charset="0"/>
                        </a:rPr>
                        <a:t>260</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Образоватльные организации оснащены (обновили)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образования</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Региональный проект «Цифровая образовательная среда»</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Процент</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39,29</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42,3</a:t>
                      </a:r>
                    </a:p>
                  </a:txBody>
                  <a:tcPr marL="7272" marR="7272" marT="72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272" marR="7272" marT="72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855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707608994"/>
              </p:ext>
            </p:extLst>
          </p:nvPr>
        </p:nvGraphicFramePr>
        <p:xfrm>
          <a:off x="541422" y="1167619"/>
          <a:ext cx="11189367" cy="5209118"/>
        </p:xfrm>
        <a:graphic>
          <a:graphicData uri="http://schemas.openxmlformats.org/drawingml/2006/table">
            <a:tbl>
              <a:tblPr firstRow="1" bandRow="1">
                <a:tableStyleId>{5C22544A-7EE6-4342-B048-85BDC9FD1C3A}</a:tableStyleId>
              </a:tblPr>
              <a:tblGrid>
                <a:gridCol w="5099357">
                  <a:extLst>
                    <a:ext uri="{9D8B030D-6E8A-4147-A177-3AD203B41FA5}">
                      <a16:colId xmlns:a16="http://schemas.microsoft.com/office/drawing/2014/main" val="20000"/>
                    </a:ext>
                  </a:extLst>
                </a:gridCol>
                <a:gridCol w="1055221">
                  <a:extLst>
                    <a:ext uri="{9D8B030D-6E8A-4147-A177-3AD203B41FA5}">
                      <a16:colId xmlns:a16="http://schemas.microsoft.com/office/drawing/2014/main" val="20001"/>
                    </a:ext>
                  </a:extLst>
                </a:gridCol>
                <a:gridCol w="1323508">
                  <a:extLst>
                    <a:ext uri="{9D8B030D-6E8A-4147-A177-3AD203B41FA5}">
                      <a16:colId xmlns:a16="http://schemas.microsoft.com/office/drawing/2014/main" val="20006"/>
                    </a:ext>
                  </a:extLst>
                </a:gridCol>
                <a:gridCol w="1309864">
                  <a:extLst>
                    <a:ext uri="{9D8B030D-6E8A-4147-A177-3AD203B41FA5}">
                      <a16:colId xmlns:a16="http://schemas.microsoft.com/office/drawing/2014/main" val="20002"/>
                    </a:ext>
                  </a:extLst>
                </a:gridCol>
                <a:gridCol w="1163311">
                  <a:extLst>
                    <a:ext uri="{9D8B030D-6E8A-4147-A177-3AD203B41FA5}">
                      <a16:colId xmlns:a16="http://schemas.microsoft.com/office/drawing/2014/main" val="20003"/>
                    </a:ext>
                  </a:extLst>
                </a:gridCol>
                <a:gridCol w="1238106">
                  <a:extLst>
                    <a:ext uri="{9D8B030D-6E8A-4147-A177-3AD203B41FA5}">
                      <a16:colId xmlns:a16="http://schemas.microsoft.com/office/drawing/2014/main" val="20004"/>
                    </a:ext>
                  </a:extLst>
                </a:gridCol>
              </a:tblGrid>
              <a:tr h="324766">
                <a:tc row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показателей</a:t>
                      </a:r>
                    </a:p>
                  </a:txBody>
                  <a:tcPr marL="5837" marR="5837" marT="5839" marB="0" anchor="ctr" horzOverflow="overflow">
                    <a:solidFill>
                      <a:schemeClr val="accent2">
                        <a:lumMod val="60000"/>
                        <a:lumOff val="40000"/>
                      </a:schemeClr>
                    </a:solidFill>
                  </a:tcPr>
                </a:tc>
                <a:tc rowSpan="2">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Единица измерения</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solidFill>
                      <a:schemeClr val="accent2">
                        <a:lumMod val="60000"/>
                        <a:lumOff val="40000"/>
                      </a:schemeClr>
                    </a:solidFill>
                  </a:tcPr>
                </a:tc>
                <a:tc gridSpan="2">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Факт</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hMerge="1">
                  <a:txBody>
                    <a:bodyPr/>
                    <a:lstStyle/>
                    <a:p>
                      <a:endParaRPr lang="ru-RU"/>
                    </a:p>
                  </a:txBody>
                  <a:tcPr/>
                </a:tc>
                <a:tc gridSpan="2">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2021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hMerge="1">
                  <a:txBody>
                    <a:bodyPr/>
                    <a:lstStyle/>
                    <a:p>
                      <a:pPr algn="ct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extLst>
                  <a:ext uri="{0D108BD9-81ED-4DB2-BD59-A6C34878D82A}">
                    <a16:rowId xmlns:a16="http://schemas.microsoft.com/office/drawing/2014/main" val="10000"/>
                  </a:ext>
                </a:extLst>
              </a:tr>
              <a:tr h="740116">
                <a:tc vMerge="1">
                  <a:txBody>
                    <a:bodyPr/>
                    <a:lstStyle/>
                    <a:p>
                      <a:pPr marL="0" marR="0" lvl="0" indent="0" algn="ctr" defTabSz="457200" rtl="0" eaLnBrk="1" fontAlgn="ctr" latinLnBrk="0" hangingPunct="1">
                        <a:lnSpc>
                          <a:spcPct val="100000"/>
                        </a:lnSpc>
                        <a:spcBef>
                          <a:spcPct val="0"/>
                        </a:spcBef>
                        <a:spcAft>
                          <a:spcPct val="0"/>
                        </a:spcAft>
                        <a:buClrTx/>
                        <a:buSzTx/>
                        <a:buFontTx/>
                        <a:buNone/>
                        <a:tabLst/>
                      </a:pPr>
                      <a:endPar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vMerge="1">
                  <a:txBody>
                    <a:bodyPr/>
                    <a:lstStyle/>
                    <a:p>
                      <a:pPr algn="ct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2019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 2020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Плановые показатели </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Ожидаемые</a:t>
                      </a:r>
                      <a:r>
                        <a:rPr lang="ru-RU" sz="1400" b="0" baseline="0" dirty="0" smtClean="0">
                          <a:solidFill>
                            <a:schemeClr val="tx1"/>
                          </a:solidFill>
                          <a:effectLst/>
                          <a:latin typeface="Times New Roman" panose="02020603050405020304" pitchFamily="18" charset="0"/>
                          <a:cs typeface="Times New Roman" panose="02020603050405020304" pitchFamily="18" charset="0"/>
                        </a:rPr>
                        <a:t> показатели (выполнение)</a:t>
                      </a:r>
                    </a:p>
                  </a:txBody>
                  <a:tcPr marL="5837" marR="5837" marT="5839" marB="0" anchor="ctr" horzOverflow="overflow">
                    <a:solidFill>
                      <a:schemeClr val="accent2">
                        <a:lumMod val="60000"/>
                        <a:lumOff val="40000"/>
                      </a:schemeClr>
                    </a:solidFill>
                  </a:tcPr>
                </a:tc>
                <a:extLst>
                  <a:ext uri="{0D108BD9-81ED-4DB2-BD59-A6C34878D82A}">
                    <a16:rowId xmlns:a16="http://schemas.microsoft.com/office/drawing/2014/main" val="10004"/>
                  </a:ext>
                </a:extLst>
              </a:tr>
              <a:tr h="815305">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algn="just"/>
                      <a:r>
                        <a:rPr lang="ru-RU" sz="1400" b="0" dirty="0" smtClean="0">
                          <a:solidFill>
                            <a:schemeClr val="tx1"/>
                          </a:solidFill>
                          <a:effectLst/>
                          <a:latin typeface="Times New Roman" panose="02020603050405020304" pitchFamily="18" charset="0"/>
                          <a:cs typeface="Times New Roman" panose="02020603050405020304" pitchFamily="18" charset="0"/>
                        </a:rPr>
                        <a:t>Фонд начисленной заработной платы всех работников </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млн. руб.</a:t>
                      </a:r>
                    </a:p>
                    <a:p>
                      <a:pPr algn="ct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16 353,4</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17 232,8</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18 329,1</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18 079,9</a:t>
                      </a:r>
                    </a:p>
                  </a:txBody>
                  <a:tcPr marL="5837" marR="5837" marT="5839" marB="0" anchor="ctr" horzOverflow="overflow"/>
                </a:tc>
                <a:extLst>
                  <a:ext uri="{0D108BD9-81ED-4DB2-BD59-A6C34878D82A}">
                    <a16:rowId xmlns:a16="http://schemas.microsoft.com/office/drawing/2014/main" val="10001"/>
                  </a:ext>
                </a:extLst>
              </a:tr>
              <a:tr h="681636">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algn="just"/>
                      <a:r>
                        <a:rPr lang="ru-RU" sz="1400" b="0" dirty="0" smtClean="0">
                          <a:solidFill>
                            <a:schemeClr val="tx1"/>
                          </a:solidFill>
                          <a:effectLst/>
                          <a:latin typeface="Times New Roman" panose="02020603050405020304" pitchFamily="18" charset="0"/>
                          <a:cs typeface="Times New Roman" panose="02020603050405020304" pitchFamily="18" charset="0"/>
                        </a:rPr>
                        <a:t>Справочно</a:t>
                      </a:r>
                      <a:r>
                        <a:rPr lang="en-US" sz="1400" b="0" dirty="0" smtClean="0">
                          <a:solidFill>
                            <a:schemeClr val="tx1"/>
                          </a:solidFill>
                          <a:effectLst/>
                          <a:latin typeface="Times New Roman" panose="02020603050405020304" pitchFamily="18" charset="0"/>
                          <a:cs typeface="Times New Roman" panose="02020603050405020304" pitchFamily="18" charset="0"/>
                        </a:rPr>
                        <a:t>:</a:t>
                      </a:r>
                      <a:r>
                        <a:rPr lang="ru-RU" sz="1400" b="0" dirty="0" smtClean="0">
                          <a:solidFill>
                            <a:schemeClr val="tx1"/>
                          </a:solidFill>
                          <a:effectLst/>
                          <a:latin typeface="Times New Roman" panose="02020603050405020304" pitchFamily="18" charset="0"/>
                          <a:cs typeface="Times New Roman" panose="02020603050405020304" pitchFamily="18" charset="0"/>
                        </a:rPr>
                        <a:t> Фонд заработной платы по крупным и средним организациям</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млн. руб.</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13 798,4</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14 621,8</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15 663,3</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15 414,1</a:t>
                      </a:r>
                    </a:p>
                  </a:txBody>
                  <a:tcPr marL="5837" marR="5837" marT="5839" marB="0" anchor="ctr" horzOverflow="overflow"/>
                </a:tc>
                <a:extLst>
                  <a:ext uri="{0D108BD9-81ED-4DB2-BD59-A6C34878D82A}">
                    <a16:rowId xmlns:a16="http://schemas.microsoft.com/office/drawing/2014/main" val="10002"/>
                  </a:ext>
                </a:extLst>
              </a:tr>
              <a:tr h="1076649">
                <a:tc>
                  <a:txBody>
                    <a:bodyPr/>
                    <a:lstStyle/>
                    <a:p>
                      <a:pPr algn="just"/>
                      <a:r>
                        <a:rPr lang="ru-RU" sz="1400" b="0" dirty="0" smtClean="0">
                          <a:solidFill>
                            <a:schemeClr val="tx1"/>
                          </a:solidFill>
                          <a:effectLst/>
                          <a:latin typeface="Times New Roman" panose="02020603050405020304" pitchFamily="18" charset="0"/>
                          <a:cs typeface="Times New Roman" panose="02020603050405020304" pitchFamily="18" charset="0"/>
                        </a:rPr>
                        <a:t>Справочно</a:t>
                      </a:r>
                      <a:r>
                        <a:rPr lang="en-US" sz="1400" b="0" dirty="0" smtClean="0">
                          <a:solidFill>
                            <a:schemeClr val="tx1"/>
                          </a:solidFill>
                          <a:effectLst/>
                          <a:latin typeface="Times New Roman" panose="02020603050405020304" pitchFamily="18" charset="0"/>
                          <a:cs typeface="Times New Roman" panose="02020603050405020304" pitchFamily="18" charset="0"/>
                        </a:rPr>
                        <a:t>: </a:t>
                      </a:r>
                      <a:r>
                        <a:rPr lang="ru-RU" sz="1400" b="0" dirty="0" smtClean="0">
                          <a:solidFill>
                            <a:schemeClr val="tx1"/>
                          </a:solidFill>
                          <a:effectLst/>
                          <a:latin typeface="Times New Roman" panose="02020603050405020304" pitchFamily="18" charset="0"/>
                          <a:cs typeface="Times New Roman" panose="02020603050405020304" pitchFamily="18" charset="0"/>
                        </a:rPr>
                        <a:t>Фонд заработной платы по малым предприятиям (включая микро предприятия) </a:t>
                      </a:r>
                    </a:p>
                    <a:p>
                      <a:pPr algn="just"/>
                      <a:r>
                        <a:rPr lang="ru-RU" sz="1400" b="0" dirty="0" smtClean="0">
                          <a:solidFill>
                            <a:schemeClr val="tx1"/>
                          </a:solidFill>
                          <a:effectLst/>
                          <a:latin typeface="Times New Roman" panose="02020603050405020304" pitchFamily="18" charset="0"/>
                          <a:cs typeface="Times New Roman" panose="02020603050405020304" pitchFamily="18" charset="0"/>
                        </a:rPr>
                        <a:t>–данные приведены оценочно</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млн. руб.</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2 555,0</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2 611,0</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2 665,8</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2 665,8</a:t>
                      </a:r>
                    </a:p>
                  </a:txBody>
                  <a:tcPr marL="5837" marR="5837" marT="5839" marB="0" anchor="ctr" horzOverflow="overflow"/>
                </a:tc>
                <a:extLst>
                  <a:ext uri="{0D108BD9-81ED-4DB2-BD59-A6C34878D82A}">
                    <a16:rowId xmlns:a16="http://schemas.microsoft.com/office/drawing/2014/main" val="10006"/>
                  </a:ext>
                </a:extLst>
              </a:tr>
              <a:tr h="681636">
                <a:tc>
                  <a:txBody>
                    <a:bodyPr/>
                    <a:lstStyle/>
                    <a:p>
                      <a:pPr algn="just"/>
                      <a:r>
                        <a:rPr lang="ru-RU" sz="1400" b="0" dirty="0" smtClean="0">
                          <a:solidFill>
                            <a:schemeClr val="tx1"/>
                          </a:solidFill>
                          <a:effectLst/>
                          <a:latin typeface="Times New Roman" panose="02020603050405020304" pitchFamily="18" charset="0"/>
                          <a:cs typeface="Times New Roman" panose="02020603050405020304" pitchFamily="18" charset="0"/>
                        </a:rPr>
                        <a:t>Среднемесячная заработная плата работников по крупным и средним организациям  </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млн. руб.</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48 405,2</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51 469,3</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55 409,2</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55 225,9</a:t>
                      </a:r>
                    </a:p>
                  </a:txBody>
                  <a:tcPr marL="5837" marR="5837" marT="5839" marB="0" anchor="ctr" horzOverflow="overflow"/>
                </a:tc>
                <a:extLst>
                  <a:ext uri="{0D108BD9-81ED-4DB2-BD59-A6C34878D82A}">
                    <a16:rowId xmlns:a16="http://schemas.microsoft.com/office/drawing/2014/main" val="10007"/>
                  </a:ext>
                </a:extLst>
              </a:tr>
              <a:tr h="889010">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just" defTabSz="4572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Объем отгруженных товаров собственного производства, выполненных работ и услуг собственными силами по промышленным видам деятельности</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млн. руб.</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50 032,8</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52 316,5</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54 803,9</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71 087,5</a:t>
                      </a:r>
                    </a:p>
                  </a:txBody>
                  <a:tcPr marL="5837" marR="5837" marT="5839" marB="0" anchor="ctr" horzOverflow="overflow"/>
                </a:tc>
                <a:extLst>
                  <a:ext uri="{0D108BD9-81ED-4DB2-BD59-A6C34878D82A}">
                    <a16:rowId xmlns:a16="http://schemas.microsoft.com/office/drawing/2014/main" val="10003"/>
                  </a:ext>
                </a:extLst>
              </a:tr>
            </a:tbl>
          </a:graphicData>
        </a:graphic>
      </p:graphicFrame>
      <p:sp>
        <p:nvSpPr>
          <p:cNvPr id="4" name="Заголовок 3"/>
          <p:cNvSpPr>
            <a:spLocks noGrp="1"/>
          </p:cNvSpPr>
          <p:nvPr>
            <p:ph type="title"/>
          </p:nvPr>
        </p:nvSpPr>
        <p:spPr>
          <a:xfrm>
            <a:off x="378941" y="246620"/>
            <a:ext cx="10966838" cy="923153"/>
          </a:xfrm>
        </p:spPr>
        <p:txBody>
          <a:bodyPr anchor="ctr"/>
          <a:lstStyle/>
          <a:p>
            <a:pPr algn="ctr"/>
            <a:r>
              <a:rPr lang="ru-RU" altLang="ru-RU" sz="2000" dirty="0">
                <a:latin typeface="Times New Roman" panose="02020603050405020304" pitchFamily="18" charset="0"/>
                <a:cs typeface="Times New Roman" panose="02020603050405020304" pitchFamily="18" charset="0"/>
                <a:hlinkClick r:id="rId3" action="ppaction://hlinksldjump"/>
              </a:rPr>
              <a:t>Информация </a:t>
            </a:r>
            <a:r>
              <a:rPr lang="ru-RU" altLang="ru-RU" sz="2000" dirty="0" smtClean="0">
                <a:latin typeface="Times New Roman" panose="02020603050405020304" pitchFamily="18" charset="0"/>
                <a:cs typeface="Times New Roman" panose="02020603050405020304" pitchFamily="18" charset="0"/>
                <a:hlinkClick r:id="rId3" action="ppaction://hlinksldjump"/>
              </a:rPr>
              <a:t>о ВЫПОЛНЕНИИ основных </a:t>
            </a:r>
            <a:r>
              <a:rPr lang="ru-RU" altLang="ru-RU" sz="2000" dirty="0" err="1" smtClean="0">
                <a:latin typeface="Times New Roman" panose="02020603050405020304" pitchFamily="18" charset="0"/>
                <a:cs typeface="Times New Roman" panose="02020603050405020304" pitchFamily="18" charset="0"/>
                <a:hlinkClick r:id="rId3" action="ppaction://hlinksldjump"/>
              </a:rPr>
              <a:t>показателЕЙ</a:t>
            </a:r>
            <a:r>
              <a:rPr lang="ru-RU" altLang="ru-RU" sz="2000" dirty="0" smtClean="0">
                <a:latin typeface="Times New Roman" panose="02020603050405020304" pitchFamily="18" charset="0"/>
                <a:cs typeface="Times New Roman" panose="02020603050405020304" pitchFamily="18" charset="0"/>
                <a:hlinkClick r:id="rId3" action="ppaction://hlinksldjump"/>
              </a:rPr>
              <a:t> </a:t>
            </a:r>
            <a:br>
              <a:rPr lang="ru-RU" altLang="ru-RU" sz="2000" dirty="0" smtClean="0">
                <a:latin typeface="Times New Roman" panose="02020603050405020304" pitchFamily="18" charset="0"/>
                <a:cs typeface="Times New Roman" panose="02020603050405020304" pitchFamily="18" charset="0"/>
                <a:hlinkClick r:id="rId3" action="ppaction://hlinksldjump"/>
              </a:rPr>
            </a:br>
            <a:r>
              <a:rPr lang="ru-RU" altLang="ru-RU" sz="2000" dirty="0" smtClean="0">
                <a:latin typeface="Times New Roman" panose="02020603050405020304" pitchFamily="18" charset="0"/>
                <a:cs typeface="Times New Roman" panose="02020603050405020304" pitchFamily="18" charset="0"/>
                <a:hlinkClick r:id="rId3" action="ppaction://hlinksldjump"/>
              </a:rPr>
              <a:t>социально-экономического развития </a:t>
            </a:r>
            <a:br>
              <a:rPr lang="ru-RU" altLang="ru-RU" sz="2000" dirty="0" smtClean="0">
                <a:latin typeface="Times New Roman" panose="02020603050405020304" pitchFamily="18" charset="0"/>
                <a:cs typeface="Times New Roman" panose="02020603050405020304" pitchFamily="18" charset="0"/>
                <a:hlinkClick r:id="rId3" action="ppaction://hlinksldjump"/>
              </a:rPr>
            </a:br>
            <a:r>
              <a:rPr lang="ru-RU" sz="2000" dirty="0" smtClean="0">
                <a:latin typeface="Times New Roman" panose="02020603050405020304" pitchFamily="18" charset="0"/>
                <a:cs typeface="Times New Roman" panose="02020603050405020304" pitchFamily="18" charset="0"/>
                <a:hlinkClick r:id="rId3" action="ppaction://hlinksldjump"/>
              </a:rPr>
              <a:t>городского </a:t>
            </a:r>
            <a:r>
              <a:rPr lang="ru-RU" sz="2000" dirty="0">
                <a:latin typeface="Times New Roman" panose="02020603050405020304" pitchFamily="18" charset="0"/>
                <a:cs typeface="Times New Roman" panose="02020603050405020304" pitchFamily="18" charset="0"/>
                <a:hlinkClick r:id="rId3" action="ppaction://hlinksldjump"/>
              </a:rPr>
              <a:t>округа </a:t>
            </a:r>
            <a:r>
              <a:rPr lang="ru-RU" sz="2000" u="sng" dirty="0" smtClean="0">
                <a:solidFill>
                  <a:schemeClr val="accent2"/>
                </a:solidFill>
                <a:latin typeface="Times New Roman" panose="02020603050405020304" pitchFamily="18" charset="0"/>
                <a:cs typeface="Times New Roman" panose="02020603050405020304" pitchFamily="18" charset="0"/>
                <a:hlinkClick r:id="rId3" action="ppaction://hlinksldjump"/>
              </a:rPr>
              <a:t>Воскресенск</a:t>
            </a:r>
            <a:r>
              <a:rPr lang="ru-RU" sz="2000" u="sng" dirty="0" smtClean="0">
                <a:solidFill>
                  <a:schemeClr val="accent2"/>
                </a:solidFill>
                <a:latin typeface="Times New Roman" panose="02020603050405020304" pitchFamily="18" charset="0"/>
                <a:cs typeface="Times New Roman" panose="02020603050405020304" pitchFamily="18" charset="0"/>
              </a:rPr>
              <a:t> за 2021 год</a:t>
            </a:r>
            <a:endParaRPr lang="ru-RU" sz="2000" u="sng"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22541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Прямоугольник 1"/>
          <p:cNvSpPr>
            <a:spLocks noChangeArrowheads="1"/>
          </p:cNvSpPr>
          <p:nvPr/>
        </p:nvSpPr>
        <p:spPr bwMode="auto">
          <a:xfrm>
            <a:off x="2649229" y="512722"/>
            <a:ext cx="5960381" cy="471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buClr>
                <a:srgbClr val="A53010"/>
              </a:buClr>
              <a:buNone/>
              <a:defRPr/>
            </a:pPr>
            <a:r>
              <a:rPr 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buClr>
                <a:srgbClr val="A53010"/>
              </a:buClr>
              <a:buNone/>
              <a:defRPr/>
            </a:pPr>
            <a:r>
              <a:rPr lang="ru-RU"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b="1" dirty="0">
                <a:latin typeface="Times New Roman" panose="02020603050405020304" pitchFamily="18" charset="0"/>
                <a:ea typeface="Calibri" panose="020F0502020204030204" pitchFamily="34" charset="0"/>
                <a:cs typeface="Times New Roman" panose="02020603050405020304" pitchFamily="18" charset="0"/>
              </a:rPr>
              <a:t>Архитектура и градостроительство» (16)</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Clr>
                <a:srgbClr val="A53010"/>
              </a:buClr>
              <a:buNone/>
              <a:defRPr/>
            </a:pPr>
            <a:r>
              <a:rPr 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о</a:t>
            </a:r>
            <a:r>
              <a:rPr lang="ru-RU" spc="-3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пределение приоритетов и формирование политики пространственного развития городского округа Воскресенск, обеспечивающей градостроительными средствами преодоление негативных тенденций в застройке поселений городского округа, повышение качества жизни населения, формирование условий для устойчивого градостроительного развития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Clr>
                <a:srgbClr val="A53010"/>
              </a:buClr>
              <a:buNone/>
              <a:defRPr/>
            </a:pPr>
            <a:r>
              <a:rPr lang="ru-RU" dirty="0">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в 2021 году предусмотрены средства в сумме </a:t>
            </a:r>
            <a:r>
              <a:rPr lang="ru-RU" dirty="0" smtClean="0">
                <a:latin typeface="Times New Roman" panose="02020603050405020304" pitchFamily="18" charset="0"/>
                <a:ea typeface="Calibri" panose="020F0502020204030204" pitchFamily="34" charset="0"/>
                <a:cs typeface="Times New Roman" panose="02020603050405020304" pitchFamily="18" charset="0"/>
              </a:rPr>
              <a:t>2 867,0 </a:t>
            </a:r>
            <a:r>
              <a:rPr 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dirty="0" smtClean="0">
                <a:latin typeface="Times New Roman" panose="02020603050405020304" pitchFamily="18" charset="0"/>
                <a:ea typeface="Calibri" panose="020F0502020204030204" pitchFamily="34" charset="0"/>
                <a:cs typeface="Times New Roman" panose="02020603050405020304" pitchFamily="18" charset="0"/>
              </a:rPr>
              <a:t>2 736,5 </a:t>
            </a:r>
            <a:r>
              <a:rPr lang="ru-RU" dirty="0">
                <a:latin typeface="Times New Roman" panose="02020603050405020304" pitchFamily="18" charset="0"/>
                <a:ea typeface="Calibri" panose="020F0502020204030204" pitchFamily="34" charset="0"/>
                <a:cs typeface="Times New Roman" panose="02020603050405020304" pitchFamily="18" charset="0"/>
              </a:rPr>
              <a:t>тыс.рублей.</a:t>
            </a:r>
          </a:p>
          <a:p>
            <a:pPr algn="just">
              <a:lnSpc>
                <a:spcPct val="115000"/>
              </a:lnSpc>
              <a:buClr>
                <a:srgbClr val="A53010"/>
              </a:buClr>
              <a:buNone/>
              <a:defRPr/>
            </a:pP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6547"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48"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49"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50"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51"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52"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53" name="AutoShape 4" descr="Как Вы видите роль государства в достижении стратегической цели ..."/>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54" name="AutoShape 2" descr="Информация для жителей о возможности получения государственных и ..."/>
          <p:cNvSpPr>
            <a:spLocks noChangeAspect="1" noChangeArrowheads="1"/>
          </p:cNvSpPr>
          <p:nvPr/>
        </p:nvSpPr>
        <p:spPr bwMode="auto">
          <a:xfrm>
            <a:off x="2746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36555" name="AutoShape 4" descr="Информация для жителей о возможности получения государственных и ..."/>
          <p:cNvSpPr>
            <a:spLocks noChangeAspect="1" noChangeArrowheads="1"/>
          </p:cNvSpPr>
          <p:nvPr/>
        </p:nvSpPr>
        <p:spPr bwMode="auto">
          <a:xfrm>
            <a:off x="2898775" y="1074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36556"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709" y="362662"/>
            <a:ext cx="2174332"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57" name="Picture 2" descr="МУП &quot;Архитектура и Градостроительство&quot; Видное - официальный сай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6995" y="3533710"/>
            <a:ext cx="3175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62262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171</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98772089"/>
              </p:ext>
            </p:extLst>
          </p:nvPr>
        </p:nvGraphicFramePr>
        <p:xfrm>
          <a:off x="114115" y="88660"/>
          <a:ext cx="11908551" cy="6688815"/>
        </p:xfrm>
        <a:graphic>
          <a:graphicData uri="http://schemas.openxmlformats.org/drawingml/2006/table">
            <a:tbl>
              <a:tblPr/>
              <a:tblGrid>
                <a:gridCol w="308877">
                  <a:extLst>
                    <a:ext uri="{9D8B030D-6E8A-4147-A177-3AD203B41FA5}">
                      <a16:colId xmlns:a16="http://schemas.microsoft.com/office/drawing/2014/main" val="20000"/>
                    </a:ext>
                  </a:extLst>
                </a:gridCol>
                <a:gridCol w="1718967">
                  <a:extLst>
                    <a:ext uri="{9D8B030D-6E8A-4147-A177-3AD203B41FA5}">
                      <a16:colId xmlns:a16="http://schemas.microsoft.com/office/drawing/2014/main" val="20001"/>
                    </a:ext>
                  </a:extLst>
                </a:gridCol>
                <a:gridCol w="4349152">
                  <a:extLst>
                    <a:ext uri="{9D8B030D-6E8A-4147-A177-3AD203B41FA5}">
                      <a16:colId xmlns:a16="http://schemas.microsoft.com/office/drawing/2014/main" val="20002"/>
                    </a:ext>
                  </a:extLst>
                </a:gridCol>
                <a:gridCol w="1241778">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061155">
                  <a:extLst>
                    <a:ext uri="{9D8B030D-6E8A-4147-A177-3AD203B41FA5}">
                      <a16:colId xmlns:a16="http://schemas.microsoft.com/office/drawing/2014/main" val="20006"/>
                    </a:ext>
                  </a:extLst>
                </a:gridCol>
                <a:gridCol w="1162755">
                  <a:extLst>
                    <a:ext uri="{9D8B030D-6E8A-4147-A177-3AD203B41FA5}">
                      <a16:colId xmlns:a16="http://schemas.microsoft.com/office/drawing/2014/main" val="20007"/>
                    </a:ext>
                  </a:extLst>
                </a:gridCol>
              </a:tblGrid>
              <a:tr h="839559">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6005">
                <a:tc>
                  <a:txBody>
                    <a:bodyPr/>
                    <a:lstStyle/>
                    <a:p>
                      <a:pPr algn="ctr" fontAlgn="ctr"/>
                      <a:r>
                        <a:rPr lang="ru-RU" sz="1400" b="0" i="0" u="none" strike="noStrike">
                          <a:solidFill>
                            <a:srgbClr val="000000"/>
                          </a:solidFill>
                          <a:effectLst/>
                          <a:latin typeface="Times New Roman" panose="02020603050405020304" pitchFamily="18" charset="0"/>
                        </a:rPr>
                        <a:t>1</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005">
                <a:tc gridSpan="7">
                  <a:txBody>
                    <a:bodyPr/>
                    <a:lstStyle/>
                    <a:p>
                      <a:pPr algn="ctr" fontAlgn="ctr"/>
                      <a:r>
                        <a:rPr lang="ru-RU" sz="1400" b="1" i="0" u="none" strike="noStrike" dirty="0" smtClean="0">
                          <a:solidFill>
                            <a:srgbClr val="000000"/>
                          </a:solidFill>
                          <a:effectLst/>
                          <a:latin typeface="Times New Roman" panose="02020603050405020304" pitchFamily="18" charset="0"/>
                        </a:rPr>
                        <a:t>                                                                           16</a:t>
                      </a:r>
                      <a:r>
                        <a:rPr lang="ru-RU" sz="1400" b="1" i="0" u="none" strike="noStrike" dirty="0">
                          <a:solidFill>
                            <a:srgbClr val="000000"/>
                          </a:solidFill>
                          <a:effectLst/>
                          <a:latin typeface="Times New Roman" panose="02020603050405020304" pitchFamily="18" charset="0"/>
                        </a:rPr>
                        <a:t>. Архитектура и градостроительство</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463114">
                <a:tc>
                  <a:txBody>
                    <a:bodyPr/>
                    <a:lstStyle/>
                    <a:p>
                      <a:pPr algn="l" fontAlgn="ctr"/>
                      <a:r>
                        <a:rPr lang="ru-RU" sz="1400" b="0" i="0" u="none" strike="noStrike">
                          <a:solidFill>
                            <a:srgbClr val="000000"/>
                          </a:solidFill>
                          <a:effectLst/>
                          <a:latin typeface="Times New Roman" panose="02020603050405020304" pitchFamily="18" charset="0"/>
                        </a:rPr>
                        <a:t>261</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Разработка Генерального плана развития городского округа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Наличие утвержденного в актуальной версии генерального плана городского округа (внесение изменений в генеральный план городского округа)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a:t>
                      </a:r>
                      <a:r>
                        <a:rPr lang="ru-RU" sz="1400" b="0" i="0" u="none" strike="noStrike" dirty="0" smtClean="0">
                          <a:solidFill>
                            <a:srgbClr val="000000"/>
                          </a:solidFill>
                          <a:effectLst/>
                          <a:latin typeface="Times New Roman" panose="02020603050405020304" pitchFamily="18" charset="0"/>
                        </a:rPr>
                        <a:t>показатель </a:t>
                      </a:r>
                      <a:r>
                        <a:rPr lang="ru-RU" sz="1400" b="0" i="0" u="none" strike="noStrike" dirty="0">
                          <a:solidFill>
                            <a:srgbClr val="000000"/>
                          </a:solidFill>
                          <a:effectLst/>
                          <a:latin typeface="Times New Roman" panose="02020603050405020304" pitchFamily="18" charset="0"/>
                        </a:rPr>
                        <a:t>госпрограммы)</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да/нет</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да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нет</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Срок утверждения проекта Генерального плана - 1 квартал 2022 года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6087">
                <a:tc rowSpan="2">
                  <a:txBody>
                    <a:bodyPr/>
                    <a:lstStyle/>
                    <a:p>
                      <a:pPr algn="l" fontAlgn="ctr"/>
                      <a:r>
                        <a:rPr lang="ru-RU" sz="1400" b="0" i="0" u="none" strike="noStrike">
                          <a:solidFill>
                            <a:srgbClr val="000000"/>
                          </a:solidFill>
                          <a:effectLst/>
                          <a:latin typeface="Times New Roman" panose="02020603050405020304" pitchFamily="18" charset="0"/>
                        </a:rPr>
                        <a:t>262</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Наличие утвержденной карты планируемого размещения объектов местного значения муниципального образования Московской области</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Отраслевой (пока-затель госпрограммы)</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да/нет</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нет</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нет</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9609">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Наличие утвержденных в актуальной версии Правил землепользования и застройки городского округа (внесение изменений в Правила землепользования и застройки городского округа)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a:solidFill>
                            <a:srgbClr val="000000"/>
                          </a:solidFill>
                          <a:effectLst/>
                          <a:latin typeface="Times New Roman" panose="02020603050405020304" pitchFamily="18" charset="0"/>
                        </a:rPr>
                        <a:t>Отраслевой (пока-затель госпрограммы)</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да/нет</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да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да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48263">
                <a:tc rowSpan="2">
                  <a:txBody>
                    <a:bodyPr/>
                    <a:lstStyle/>
                    <a:p>
                      <a:pPr algn="l" fontAlgn="ctr"/>
                      <a:r>
                        <a:rPr lang="ru-RU" sz="1400" b="0" i="0" u="none" strike="noStrike">
                          <a:solidFill>
                            <a:srgbClr val="000000"/>
                          </a:solidFill>
                          <a:effectLst/>
                          <a:latin typeface="Times New Roman" panose="02020603050405020304" pitchFamily="18" charset="0"/>
                        </a:rPr>
                        <a:t>263</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8231">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Наличие утвержденных нормативов градостроительного проектирования городского округа (внесение изменений в нормативы градостроительного проектирования городского округа)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a:solidFill>
                            <a:srgbClr val="000000"/>
                          </a:solidFill>
                          <a:effectLst/>
                          <a:latin typeface="Times New Roman" panose="02020603050405020304" pitchFamily="18" charset="0"/>
                        </a:rPr>
                        <a:t>Отраслевой (пока-затель госпрограммы)</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a:solidFill>
                            <a:srgbClr val="000000"/>
                          </a:solidFill>
                          <a:effectLst/>
                          <a:latin typeface="Times New Roman" panose="02020603050405020304" pitchFamily="18" charset="0"/>
                        </a:rPr>
                        <a:t>да/нет</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да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a:solidFill>
                            <a:srgbClr val="000000"/>
                          </a:solidFill>
                          <a:effectLst/>
                          <a:latin typeface="Times New Roman" panose="02020603050405020304" pitchFamily="18" charset="0"/>
                        </a:rPr>
                        <a:t>да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50940">
                <a:tc>
                  <a:txBody>
                    <a:bodyPr/>
                    <a:lstStyle/>
                    <a:p>
                      <a:pPr algn="l" fontAlgn="ctr"/>
                      <a:r>
                        <a:rPr lang="ru-RU" sz="1400" b="0" i="0" u="none" strike="noStrike">
                          <a:solidFill>
                            <a:srgbClr val="000000"/>
                          </a:solidFill>
                          <a:effectLst/>
                          <a:latin typeface="Times New Roman" panose="02020603050405020304" pitchFamily="18" charset="0"/>
                        </a:rPr>
                        <a:t>264</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55262">
                <a:tc>
                  <a:txBody>
                    <a:bodyPr/>
                    <a:lstStyle/>
                    <a:p>
                      <a:pPr algn="l" fontAlgn="ctr"/>
                      <a:r>
                        <a:rPr lang="ru-RU" sz="1400" b="0" i="0" u="none" strike="noStrike">
                          <a:solidFill>
                            <a:srgbClr val="000000"/>
                          </a:solidFill>
                          <a:effectLst/>
                          <a:latin typeface="Times New Roman" panose="02020603050405020304" pitchFamily="18" charset="0"/>
                        </a:rPr>
                        <a:t>265</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Реализация политики пространственного развития городского округа</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ликвидированных самовольных, недостроенных и аварийных объектов на территории муниципального образования Московской области</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Рейтинг - 45</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15</a:t>
                      </a:r>
                    </a:p>
                  </a:txBody>
                  <a:tcPr marL="8369" marR="8369" marT="83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369" marR="8369" marT="83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682180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Прямоугольник 1"/>
          <p:cNvSpPr>
            <a:spLocks noChangeArrowheads="1"/>
          </p:cNvSpPr>
          <p:nvPr/>
        </p:nvSpPr>
        <p:spPr bwMode="auto">
          <a:xfrm>
            <a:off x="3539363" y="401802"/>
            <a:ext cx="5595731" cy="435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«Формирование современной комфортной городской среды» (17)</a:t>
            </a:r>
          </a:p>
          <a:p>
            <a:pPr algn="ctr">
              <a:lnSpc>
                <a:spcPct val="115000"/>
              </a:lnSpc>
              <a:buClr>
                <a:srgbClr val="A53010"/>
              </a:buClr>
              <a:buFont typeface="Wingdings 3" panose="05040102010807070707" pitchFamily="18" charset="2"/>
              <a:buNone/>
            </a:pP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Обеспечение комфортного, безопасного проживания, повышение качества жизни и обеспечение доступности территорий общего пользования в городском округе Воскресенск</a:t>
            </a:r>
            <a:r>
              <a:rPr lang="ru-RU" altLang="ru-RU" sz="16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buClr>
                <a:srgbClr val="A53010"/>
              </a:buClr>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575 392,6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536 544,7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p>
          <a:p>
            <a:pPr algn="just">
              <a:lnSpc>
                <a:spcPct val="115000"/>
              </a:lnSpc>
              <a:buClr>
                <a:srgbClr val="A53010"/>
              </a:buClr>
              <a:buFont typeface="Wingdings 3" panose="05040102010807070707" pitchFamily="18" charset="2"/>
              <a:buNone/>
            </a:pPr>
            <a:endParaRPr lang="ru-RU" alt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0643"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44"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45"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46"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47"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48"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49" name="AutoShape 4" descr="Как Вы видите роль государства в достижении стратегической цели ..."/>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50" name="AutoShape 2" descr="Информация для жителей о возможности получения государственных и ..."/>
          <p:cNvSpPr>
            <a:spLocks noChangeAspect="1" noChangeArrowheads="1"/>
          </p:cNvSpPr>
          <p:nvPr/>
        </p:nvSpPr>
        <p:spPr bwMode="auto">
          <a:xfrm>
            <a:off x="2746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0651" name="AutoShape 4" descr="Информация для жителей о возможности получения государственных и ..."/>
          <p:cNvSpPr>
            <a:spLocks noChangeAspect="1" noChangeArrowheads="1"/>
          </p:cNvSpPr>
          <p:nvPr/>
        </p:nvSpPr>
        <p:spPr bwMode="auto">
          <a:xfrm>
            <a:off x="2898775" y="1074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240652" name="Picture 2" descr="Комфортная городская сре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226" y="4665046"/>
            <a:ext cx="3351835" cy="20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53" name="AutoShape 4" descr="Комфортная городская среда"/>
          <p:cNvSpPr>
            <a:spLocks noChangeAspect="1" noChangeArrowheads="1"/>
          </p:cNvSpPr>
          <p:nvPr/>
        </p:nvSpPr>
        <p:spPr bwMode="auto">
          <a:xfrm>
            <a:off x="3051175" y="1227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3074" name="Picture 2" descr="https://gubkinadm.ru/images/photos/medium/article47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10" y="0"/>
            <a:ext cx="3048000" cy="210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6724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173</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401326806"/>
              </p:ext>
            </p:extLst>
          </p:nvPr>
        </p:nvGraphicFramePr>
        <p:xfrm>
          <a:off x="136891" y="90649"/>
          <a:ext cx="11851910" cy="6433632"/>
        </p:xfrm>
        <a:graphic>
          <a:graphicData uri="http://schemas.openxmlformats.org/drawingml/2006/table">
            <a:tbl>
              <a:tblPr/>
              <a:tblGrid>
                <a:gridCol w="307407">
                  <a:extLst>
                    <a:ext uri="{9D8B030D-6E8A-4147-A177-3AD203B41FA5}">
                      <a16:colId xmlns:a16="http://schemas.microsoft.com/office/drawing/2014/main" val="20000"/>
                    </a:ext>
                  </a:extLst>
                </a:gridCol>
                <a:gridCol w="1710792">
                  <a:extLst>
                    <a:ext uri="{9D8B030D-6E8A-4147-A177-3AD203B41FA5}">
                      <a16:colId xmlns:a16="http://schemas.microsoft.com/office/drawing/2014/main" val="20001"/>
                    </a:ext>
                  </a:extLst>
                </a:gridCol>
                <a:gridCol w="3568377">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128889">
                  <a:extLst>
                    <a:ext uri="{9D8B030D-6E8A-4147-A177-3AD203B41FA5}">
                      <a16:colId xmlns:a16="http://schemas.microsoft.com/office/drawing/2014/main" val="20005"/>
                    </a:ext>
                  </a:extLst>
                </a:gridCol>
                <a:gridCol w="1083733">
                  <a:extLst>
                    <a:ext uri="{9D8B030D-6E8A-4147-A177-3AD203B41FA5}">
                      <a16:colId xmlns:a16="http://schemas.microsoft.com/office/drawing/2014/main" val="20006"/>
                    </a:ext>
                  </a:extLst>
                </a:gridCol>
                <a:gridCol w="1106312">
                  <a:extLst>
                    <a:ext uri="{9D8B030D-6E8A-4147-A177-3AD203B41FA5}">
                      <a16:colId xmlns:a16="http://schemas.microsoft.com/office/drawing/2014/main" val="20007"/>
                    </a:ext>
                  </a:extLst>
                </a:gridCol>
              </a:tblGrid>
              <a:tr h="355701">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Наименование муниципальной программы/ подпрограммы</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92857">
                <a:tc>
                  <a:txBody>
                    <a:bodyPr/>
                    <a:lstStyle/>
                    <a:p>
                      <a:pPr algn="ctr" fontAlgn="ctr"/>
                      <a:r>
                        <a:rPr lang="ru-RU" sz="1400" b="0" i="0" u="none" strike="noStrike">
                          <a:solidFill>
                            <a:srgbClr val="000000"/>
                          </a:solidFill>
                          <a:effectLst/>
                          <a:latin typeface="Times New Roman" panose="02020603050405020304" pitchFamily="18" charset="0"/>
                        </a:rPr>
                        <a:t>1</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857">
                <a:tc gridSpan="7">
                  <a:txBody>
                    <a:bodyPr/>
                    <a:lstStyle/>
                    <a:p>
                      <a:pPr algn="ctr" fontAlgn="ctr"/>
                      <a:r>
                        <a:rPr lang="ru-RU" sz="1400" b="1" i="0" u="none" strike="noStrike" dirty="0" smtClean="0">
                          <a:solidFill>
                            <a:srgbClr val="000000"/>
                          </a:solidFill>
                          <a:effectLst/>
                          <a:latin typeface="Times New Roman" panose="02020603050405020304" pitchFamily="18" charset="0"/>
                        </a:rPr>
                        <a:t>                                               17</a:t>
                      </a:r>
                      <a:r>
                        <a:rPr lang="ru-RU" sz="1400" b="1" i="0" u="none" strike="noStrike" dirty="0">
                          <a:solidFill>
                            <a:srgbClr val="000000"/>
                          </a:solidFill>
                          <a:effectLst/>
                          <a:latin typeface="Times New Roman" panose="02020603050405020304" pitchFamily="18" charset="0"/>
                        </a:rPr>
                        <a:t>. Формирование современной комфортной городской среды</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684395">
                <a:tc>
                  <a:txBody>
                    <a:bodyPr/>
                    <a:lstStyle/>
                    <a:p>
                      <a:pPr algn="l" fontAlgn="ctr"/>
                      <a:r>
                        <a:rPr lang="ru-RU" sz="1400" b="0" i="0" u="none" strike="noStrike">
                          <a:solidFill>
                            <a:srgbClr val="000000"/>
                          </a:solidFill>
                          <a:effectLst/>
                          <a:latin typeface="Times New Roman" panose="02020603050405020304" pitchFamily="18" charset="0"/>
                        </a:rPr>
                        <a:t>266</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Комфортная городская среда</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Региональный проект «Формирование комфортной городской среды (Московская область)»</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15</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21,1</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6528">
                <a:tc>
                  <a:txBody>
                    <a:bodyPr/>
                    <a:lstStyle/>
                    <a:p>
                      <a:pPr algn="l" fontAlgn="ctr"/>
                      <a:r>
                        <a:rPr lang="ru-RU" sz="1400" b="0" i="0" u="none" strike="noStrike">
                          <a:solidFill>
                            <a:srgbClr val="000000"/>
                          </a:solidFill>
                          <a:effectLst/>
                          <a:latin typeface="Times New Roman" panose="02020603050405020304" pitchFamily="18" charset="0"/>
                        </a:rPr>
                        <a:t>267</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благоустроенных дворовых территорий</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Губернатора Московской области</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0124">
                <a:tc>
                  <a:txBody>
                    <a:bodyPr/>
                    <a:lstStyle/>
                    <a:p>
                      <a:pPr algn="l" fontAlgn="ctr"/>
                      <a:r>
                        <a:rPr lang="ru-RU" sz="1400" b="0" i="0" u="none" strike="noStrike">
                          <a:solidFill>
                            <a:srgbClr val="000000"/>
                          </a:solidFill>
                          <a:effectLst/>
                          <a:latin typeface="Times New Roman" panose="02020603050405020304" pitchFamily="18" charset="0"/>
                        </a:rPr>
                        <a:t>268</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благоустроенных общественных территорий</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Региональный проект «Формирование комфортной городской среды (Московская область)»</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728">
                <a:tc>
                  <a:txBody>
                    <a:bodyPr/>
                    <a:lstStyle/>
                    <a:p>
                      <a:pPr algn="l" fontAlgn="ctr"/>
                      <a:r>
                        <a:rPr lang="ru-RU" sz="1400" b="0" i="0" u="none" strike="noStrike">
                          <a:solidFill>
                            <a:srgbClr val="000000"/>
                          </a:solidFill>
                          <a:effectLst/>
                          <a:latin typeface="Times New Roman" panose="02020603050405020304" pitchFamily="18" charset="0"/>
                        </a:rPr>
                        <a:t>269</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благоустроенных общественных территорий, реализованных без привлечения средств федерального бюджета и бюджета Московской области</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Отраслевой показатель</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11756">
                <a:tc>
                  <a:txBody>
                    <a:bodyPr/>
                    <a:lstStyle/>
                    <a:p>
                      <a:pPr algn="l" fontAlgn="ctr"/>
                      <a:r>
                        <a:rPr lang="ru-RU" sz="1400" b="0" i="0" u="none" strike="noStrike">
                          <a:solidFill>
                            <a:srgbClr val="000000"/>
                          </a:solidFill>
                          <a:effectLst/>
                          <a:latin typeface="Times New Roman" panose="02020603050405020304" pitchFamily="18" charset="0"/>
                        </a:rPr>
                        <a:t>270</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объектов систем наружного освещения, в отношении которых реализованы мероприятия по устройству и капитальному ремонту</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 </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723">
                <a:tc>
                  <a:txBody>
                    <a:bodyPr/>
                    <a:lstStyle/>
                    <a:p>
                      <a:pPr algn="l" fontAlgn="ctr"/>
                      <a:r>
                        <a:rPr lang="ru-RU" sz="1400" b="0" i="0" u="none" strike="noStrike">
                          <a:solidFill>
                            <a:srgbClr val="000000"/>
                          </a:solidFill>
                          <a:effectLst/>
                          <a:latin typeface="Times New Roman" panose="02020603050405020304" pitchFamily="18" charset="0"/>
                        </a:rPr>
                        <a:t>271</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разработанных концепций благоустройства общественных территорий</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3648" marR="3648" marT="36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3648" marR="3648" marT="36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49829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174</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689179636"/>
              </p:ext>
            </p:extLst>
          </p:nvPr>
        </p:nvGraphicFramePr>
        <p:xfrm>
          <a:off x="179093" y="95007"/>
          <a:ext cx="11809707" cy="6080014"/>
        </p:xfrm>
        <a:graphic>
          <a:graphicData uri="http://schemas.openxmlformats.org/drawingml/2006/table">
            <a:tbl>
              <a:tblPr/>
              <a:tblGrid>
                <a:gridCol w="306312">
                  <a:extLst>
                    <a:ext uri="{9D8B030D-6E8A-4147-A177-3AD203B41FA5}">
                      <a16:colId xmlns:a16="http://schemas.microsoft.com/office/drawing/2014/main" val="20000"/>
                    </a:ext>
                  </a:extLst>
                </a:gridCol>
                <a:gridCol w="1704700">
                  <a:extLst>
                    <a:ext uri="{9D8B030D-6E8A-4147-A177-3AD203B41FA5}">
                      <a16:colId xmlns:a16="http://schemas.microsoft.com/office/drawing/2014/main" val="20001"/>
                    </a:ext>
                  </a:extLst>
                </a:gridCol>
                <a:gridCol w="2866693">
                  <a:extLst>
                    <a:ext uri="{9D8B030D-6E8A-4147-A177-3AD203B41FA5}">
                      <a16:colId xmlns:a16="http://schemas.microsoft.com/office/drawing/2014/main" val="20002"/>
                    </a:ext>
                  </a:extLst>
                </a:gridCol>
                <a:gridCol w="1068767">
                  <a:extLst>
                    <a:ext uri="{9D8B030D-6E8A-4147-A177-3AD203B41FA5}">
                      <a16:colId xmlns:a16="http://schemas.microsoft.com/office/drawing/2014/main" val="20003"/>
                    </a:ext>
                  </a:extLst>
                </a:gridCol>
                <a:gridCol w="1025484">
                  <a:extLst>
                    <a:ext uri="{9D8B030D-6E8A-4147-A177-3AD203B41FA5}">
                      <a16:colId xmlns:a16="http://schemas.microsoft.com/office/drawing/2014/main" val="20004"/>
                    </a:ext>
                  </a:extLst>
                </a:gridCol>
                <a:gridCol w="2528195">
                  <a:extLst>
                    <a:ext uri="{9D8B030D-6E8A-4147-A177-3AD203B41FA5}">
                      <a16:colId xmlns:a16="http://schemas.microsoft.com/office/drawing/2014/main" val="20005"/>
                    </a:ext>
                  </a:extLst>
                </a:gridCol>
                <a:gridCol w="1132136">
                  <a:extLst>
                    <a:ext uri="{9D8B030D-6E8A-4147-A177-3AD203B41FA5}">
                      <a16:colId xmlns:a16="http://schemas.microsoft.com/office/drawing/2014/main" val="20006"/>
                    </a:ext>
                  </a:extLst>
                </a:gridCol>
                <a:gridCol w="1177420">
                  <a:extLst>
                    <a:ext uri="{9D8B030D-6E8A-4147-A177-3AD203B41FA5}">
                      <a16:colId xmlns:a16="http://schemas.microsoft.com/office/drawing/2014/main" val="20007"/>
                    </a:ext>
                  </a:extLst>
                </a:gridCol>
              </a:tblGrid>
              <a:tr h="101204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58832">
                <a:tc>
                  <a:txBody>
                    <a:bodyPr/>
                    <a:lstStyle/>
                    <a:p>
                      <a:pPr algn="ctr" fontAlgn="ctr"/>
                      <a:r>
                        <a:rPr lang="ru-RU" sz="1400" b="0" i="0" u="none" strike="noStrike">
                          <a:solidFill>
                            <a:srgbClr val="000000"/>
                          </a:solidFill>
                          <a:effectLst/>
                          <a:latin typeface="Times New Roman" panose="02020603050405020304" pitchFamily="18" charset="0"/>
                        </a:rPr>
                        <a:t>1</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6596" marR="6596" marT="6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832">
                <a:tc gridSpan="7">
                  <a:txBody>
                    <a:bodyPr/>
                    <a:lstStyle/>
                    <a:p>
                      <a:pPr algn="ctr" fontAlgn="ctr"/>
                      <a:r>
                        <a:rPr lang="ru-RU" sz="1400" b="1" i="0" u="none" strike="noStrike" dirty="0">
                          <a:solidFill>
                            <a:srgbClr val="000000"/>
                          </a:solidFill>
                          <a:effectLst/>
                          <a:latin typeface="Times New Roman" panose="02020603050405020304" pitchFamily="18" charset="0"/>
                        </a:rPr>
                        <a:t>17. Формирование современной комфортной городской среды</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596" marR="6596" marT="6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760972">
                <a:tc>
                  <a:txBody>
                    <a:bodyPr/>
                    <a:lstStyle/>
                    <a:p>
                      <a:pPr algn="l" fontAlgn="ctr"/>
                      <a:r>
                        <a:rPr lang="ru-RU" sz="1400" b="0" i="0" u="none" strike="noStrike">
                          <a:solidFill>
                            <a:srgbClr val="000000"/>
                          </a:solidFill>
                          <a:effectLst/>
                          <a:latin typeface="Times New Roman" panose="02020603050405020304" pitchFamily="18" charset="0"/>
                        </a:rPr>
                        <a:t>272</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Комфортная городская среда</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разработанных проектов благоустройства общественных территорий</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Отраслевой показатель</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6596" marR="6596" marT="6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12042">
                <a:tc>
                  <a:txBody>
                    <a:bodyPr/>
                    <a:lstStyle/>
                    <a:p>
                      <a:pPr algn="l" fontAlgn="ctr"/>
                      <a:r>
                        <a:rPr lang="ru-RU" sz="1400" b="0" i="0" u="none" strike="noStrike">
                          <a:solidFill>
                            <a:srgbClr val="000000"/>
                          </a:solidFill>
                          <a:effectLst/>
                          <a:latin typeface="Times New Roman" panose="02020603050405020304" pitchFamily="18" charset="0"/>
                        </a:rPr>
                        <a:t>273</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созданных и благоустроенных парков культуры и отдыха на территории Московской области</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Губернатора Московской области</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6596" marR="6596" marT="6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2042">
                <a:tc>
                  <a:txBody>
                    <a:bodyPr/>
                    <a:lstStyle/>
                    <a:p>
                      <a:pPr algn="l" fontAlgn="ctr"/>
                      <a:r>
                        <a:rPr lang="ru-RU" sz="1400" b="0" i="0" u="none" strike="noStrike">
                          <a:solidFill>
                            <a:srgbClr val="000000"/>
                          </a:solidFill>
                          <a:effectLst/>
                          <a:latin typeface="Times New Roman" panose="02020603050405020304" pitchFamily="18" charset="0"/>
                        </a:rPr>
                        <a:t>274</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установленных детских игровых площадок</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Губернатора Московской области</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596" marR="6596" marT="6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65252">
                <a:tc>
                  <a:txBody>
                    <a:bodyPr/>
                    <a:lstStyle/>
                    <a:p>
                      <a:pPr algn="l" fontAlgn="ctr"/>
                      <a:r>
                        <a:rPr lang="ru-RU" sz="1400" b="0" i="0" u="none" strike="noStrike">
                          <a:solidFill>
                            <a:srgbClr val="000000"/>
                          </a:solidFill>
                          <a:effectLst/>
                          <a:latin typeface="Times New Roman" panose="02020603050405020304" pitchFamily="18" charset="0"/>
                        </a:rPr>
                        <a:t>275</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Площадь устраненных дефектов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Квадратный метр</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8378,65</a:t>
                      </a: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10 115,16</a:t>
                      </a:r>
                      <a:endParaRPr lang="ru-RU" sz="1400" b="0" i="0" u="none" strike="noStrike" dirty="0">
                        <a:solidFill>
                          <a:srgbClr val="000000"/>
                        </a:solidFill>
                        <a:effectLst/>
                        <a:latin typeface="Times New Roman" panose="02020603050405020304" pitchFamily="18" charset="0"/>
                      </a:endParaRPr>
                    </a:p>
                  </a:txBody>
                  <a:tcPr marL="6596" marR="6596" marT="65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596" marR="6596" marT="65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71587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175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154600526"/>
              </p:ext>
            </p:extLst>
          </p:nvPr>
        </p:nvGraphicFramePr>
        <p:xfrm>
          <a:off x="195880" y="88495"/>
          <a:ext cx="11770341" cy="6013260"/>
        </p:xfrm>
        <a:graphic>
          <a:graphicData uri="http://schemas.openxmlformats.org/drawingml/2006/table">
            <a:tbl>
              <a:tblPr/>
              <a:tblGrid>
                <a:gridCol w="305292">
                  <a:extLst>
                    <a:ext uri="{9D8B030D-6E8A-4147-A177-3AD203B41FA5}">
                      <a16:colId xmlns:a16="http://schemas.microsoft.com/office/drawing/2014/main" val="20000"/>
                    </a:ext>
                  </a:extLst>
                </a:gridCol>
                <a:gridCol w="1699018">
                  <a:extLst>
                    <a:ext uri="{9D8B030D-6E8A-4147-A177-3AD203B41FA5}">
                      <a16:colId xmlns:a16="http://schemas.microsoft.com/office/drawing/2014/main" val="20001"/>
                    </a:ext>
                  </a:extLst>
                </a:gridCol>
                <a:gridCol w="2857137">
                  <a:extLst>
                    <a:ext uri="{9D8B030D-6E8A-4147-A177-3AD203B41FA5}">
                      <a16:colId xmlns:a16="http://schemas.microsoft.com/office/drawing/2014/main" val="20002"/>
                    </a:ext>
                  </a:extLst>
                </a:gridCol>
                <a:gridCol w="1065204">
                  <a:extLst>
                    <a:ext uri="{9D8B030D-6E8A-4147-A177-3AD203B41FA5}">
                      <a16:colId xmlns:a16="http://schemas.microsoft.com/office/drawing/2014/main" val="20003"/>
                    </a:ext>
                  </a:extLst>
                </a:gridCol>
                <a:gridCol w="1022065">
                  <a:extLst>
                    <a:ext uri="{9D8B030D-6E8A-4147-A177-3AD203B41FA5}">
                      <a16:colId xmlns:a16="http://schemas.microsoft.com/office/drawing/2014/main" val="20004"/>
                    </a:ext>
                  </a:extLst>
                </a:gridCol>
                <a:gridCol w="1186604">
                  <a:extLst>
                    <a:ext uri="{9D8B030D-6E8A-4147-A177-3AD203B41FA5}">
                      <a16:colId xmlns:a16="http://schemas.microsoft.com/office/drawing/2014/main" val="20005"/>
                    </a:ext>
                  </a:extLst>
                </a:gridCol>
                <a:gridCol w="1128889">
                  <a:extLst>
                    <a:ext uri="{9D8B030D-6E8A-4147-A177-3AD203B41FA5}">
                      <a16:colId xmlns:a16="http://schemas.microsoft.com/office/drawing/2014/main" val="20006"/>
                    </a:ext>
                  </a:extLst>
                </a:gridCol>
                <a:gridCol w="2506132">
                  <a:extLst>
                    <a:ext uri="{9D8B030D-6E8A-4147-A177-3AD203B41FA5}">
                      <a16:colId xmlns:a16="http://schemas.microsoft.com/office/drawing/2014/main" val="20007"/>
                    </a:ext>
                  </a:extLst>
                </a:gridCol>
              </a:tblGrid>
              <a:tr h="625643">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63483">
                <a:tc>
                  <a:txBody>
                    <a:bodyPr/>
                    <a:lstStyle/>
                    <a:p>
                      <a:pPr algn="ctr" fontAlgn="ctr"/>
                      <a:r>
                        <a:rPr lang="ru-RU" sz="1400" b="0" i="0" u="none" strike="noStrike">
                          <a:solidFill>
                            <a:srgbClr val="000000"/>
                          </a:solidFill>
                          <a:effectLst/>
                          <a:latin typeface="Times New Roman" panose="02020603050405020304" pitchFamily="18" charset="0"/>
                        </a:rPr>
                        <a:t>1</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6530" marR="6530" marT="6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3483">
                <a:tc gridSpan="7">
                  <a:txBody>
                    <a:bodyPr/>
                    <a:lstStyle/>
                    <a:p>
                      <a:pPr algn="ctr" fontAlgn="ctr"/>
                      <a:r>
                        <a:rPr lang="ru-RU" sz="1400" b="1" i="0" u="none" strike="noStrike" dirty="0" smtClean="0">
                          <a:solidFill>
                            <a:srgbClr val="000000"/>
                          </a:solidFill>
                          <a:effectLst/>
                          <a:latin typeface="Times New Roman" panose="02020603050405020304" pitchFamily="18" charset="0"/>
                        </a:rPr>
                        <a:t>                                                                           17</a:t>
                      </a:r>
                      <a:r>
                        <a:rPr lang="ru-RU" sz="1400" b="1" i="0" u="none" strike="noStrike" dirty="0">
                          <a:solidFill>
                            <a:srgbClr val="000000"/>
                          </a:solidFill>
                          <a:effectLst/>
                          <a:latin typeface="Times New Roman" panose="02020603050405020304" pitchFamily="18" charset="0"/>
                        </a:rPr>
                        <a:t>. Формирование современной комфортной городской среды</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530" marR="6530" marT="6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667086">
                <a:tc>
                  <a:txBody>
                    <a:bodyPr/>
                    <a:lstStyle/>
                    <a:p>
                      <a:pPr algn="l" fontAlgn="ctr"/>
                      <a:r>
                        <a:rPr lang="ru-RU" sz="1400" b="0" i="0" u="none" strike="noStrike">
                          <a:solidFill>
                            <a:srgbClr val="000000"/>
                          </a:solidFill>
                          <a:effectLst/>
                          <a:latin typeface="Times New Roman" panose="02020603050405020304" pitchFamily="18" charset="0"/>
                        </a:rPr>
                        <a:t>276</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Комфортная городская среда</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Соответствие внешнего вида ограждений региональным требованиям</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Рейтинг - 45</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балл</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10</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8</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Не достижение показателя вызвано снятием баллов за нарушение установленных сроков разработки концепций благоустройства улиц, вдоль которых расположены ограждения и объекты благоустройства, начала и окончания проведения мероприятий по благоустройству по причине невыхода подрядчика на конкурентные процедуры из-за значительного подорожания расходных материалов</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627">
                <a:tc>
                  <a:txBody>
                    <a:bodyPr/>
                    <a:lstStyle/>
                    <a:p>
                      <a:pPr algn="l" fontAlgn="ctr"/>
                      <a:r>
                        <a:rPr lang="ru-RU" sz="1400" b="0" i="0" u="none" strike="noStrike">
                          <a:solidFill>
                            <a:srgbClr val="000000"/>
                          </a:solidFill>
                          <a:effectLst/>
                          <a:latin typeface="Times New Roman" panose="02020603050405020304" pitchFamily="18" charset="0"/>
                        </a:rPr>
                        <a:t>277</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Соответствие нормативу обеспеченности парками культуры и отдыха</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 </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Процент</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66,6</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66,6</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effectLst/>
                          <a:latin typeface="Times New Roman" panose="02020603050405020304" pitchFamily="18" charset="0"/>
                        </a:rPr>
                        <a:t> </a:t>
                      </a:r>
                    </a:p>
                  </a:txBody>
                  <a:tcPr marL="6530" marR="6530" marT="6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1187">
                <a:tc>
                  <a:txBody>
                    <a:bodyPr/>
                    <a:lstStyle/>
                    <a:p>
                      <a:pPr algn="l" fontAlgn="ctr"/>
                      <a:r>
                        <a:rPr lang="ru-RU" sz="1400" b="0" i="0" u="none" strike="noStrike">
                          <a:solidFill>
                            <a:srgbClr val="000000"/>
                          </a:solidFill>
                          <a:effectLst/>
                          <a:latin typeface="Times New Roman" panose="02020603050405020304" pitchFamily="18" charset="0"/>
                        </a:rPr>
                        <a:t>278</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Увеличение числа посетителей парков культуры и отдыха</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Губернатора Московской области</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Процент</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110</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196,6</a:t>
                      </a:r>
                    </a:p>
                  </a:txBody>
                  <a:tcPr marL="6530" marR="6530" marT="6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effectLst/>
                          <a:latin typeface="Times New Roman" panose="02020603050405020304" pitchFamily="18" charset="0"/>
                        </a:rPr>
                        <a:t> </a:t>
                      </a:r>
                    </a:p>
                  </a:txBody>
                  <a:tcPr marL="6530" marR="6530" marT="6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07153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176</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834634929"/>
              </p:ext>
            </p:extLst>
          </p:nvPr>
        </p:nvGraphicFramePr>
        <p:xfrm>
          <a:off x="194735" y="108385"/>
          <a:ext cx="11782775" cy="6258550"/>
        </p:xfrm>
        <a:graphic>
          <a:graphicData uri="http://schemas.openxmlformats.org/drawingml/2006/table">
            <a:tbl>
              <a:tblPr/>
              <a:tblGrid>
                <a:gridCol w="305614">
                  <a:extLst>
                    <a:ext uri="{9D8B030D-6E8A-4147-A177-3AD203B41FA5}">
                      <a16:colId xmlns:a16="http://schemas.microsoft.com/office/drawing/2014/main" val="20000"/>
                    </a:ext>
                  </a:extLst>
                </a:gridCol>
                <a:gridCol w="1700813">
                  <a:extLst>
                    <a:ext uri="{9D8B030D-6E8A-4147-A177-3AD203B41FA5}">
                      <a16:colId xmlns:a16="http://schemas.microsoft.com/office/drawing/2014/main" val="20001"/>
                    </a:ext>
                  </a:extLst>
                </a:gridCol>
                <a:gridCol w="3070749">
                  <a:extLst>
                    <a:ext uri="{9D8B030D-6E8A-4147-A177-3AD203B41FA5}">
                      <a16:colId xmlns:a16="http://schemas.microsoft.com/office/drawing/2014/main" val="20002"/>
                    </a:ext>
                  </a:extLst>
                </a:gridCol>
                <a:gridCol w="1027289">
                  <a:extLst>
                    <a:ext uri="{9D8B030D-6E8A-4147-A177-3AD203B41FA5}">
                      <a16:colId xmlns:a16="http://schemas.microsoft.com/office/drawing/2014/main" val="20003"/>
                    </a:ext>
                  </a:extLst>
                </a:gridCol>
                <a:gridCol w="993422">
                  <a:extLst>
                    <a:ext uri="{9D8B030D-6E8A-4147-A177-3AD203B41FA5}">
                      <a16:colId xmlns:a16="http://schemas.microsoft.com/office/drawing/2014/main" val="20004"/>
                    </a:ext>
                  </a:extLst>
                </a:gridCol>
                <a:gridCol w="1095022">
                  <a:extLst>
                    <a:ext uri="{9D8B030D-6E8A-4147-A177-3AD203B41FA5}">
                      <a16:colId xmlns:a16="http://schemas.microsoft.com/office/drawing/2014/main" val="20005"/>
                    </a:ext>
                  </a:extLst>
                </a:gridCol>
                <a:gridCol w="1399823">
                  <a:extLst>
                    <a:ext uri="{9D8B030D-6E8A-4147-A177-3AD203B41FA5}">
                      <a16:colId xmlns:a16="http://schemas.microsoft.com/office/drawing/2014/main" val="20006"/>
                    </a:ext>
                  </a:extLst>
                </a:gridCol>
                <a:gridCol w="2190043">
                  <a:extLst>
                    <a:ext uri="{9D8B030D-6E8A-4147-A177-3AD203B41FA5}">
                      <a16:colId xmlns:a16="http://schemas.microsoft.com/office/drawing/2014/main" val="20007"/>
                    </a:ext>
                  </a:extLst>
                </a:gridCol>
              </a:tblGrid>
              <a:tr h="1070353">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79939">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939">
                <a:tc gridSpan="7">
                  <a:txBody>
                    <a:bodyPr/>
                    <a:lstStyle/>
                    <a:p>
                      <a:pPr algn="ctr" fontAlgn="ctr"/>
                      <a:r>
                        <a:rPr lang="ru-RU" sz="1400" b="1" i="0" u="none" strike="noStrike" dirty="0" smtClean="0">
                          <a:solidFill>
                            <a:srgbClr val="000000"/>
                          </a:solidFill>
                          <a:effectLst/>
                          <a:latin typeface="Times New Roman" panose="02020603050405020304" pitchFamily="18" charset="0"/>
                        </a:rPr>
                        <a:t>                                  17</a:t>
                      </a:r>
                      <a:r>
                        <a:rPr lang="ru-RU" sz="1400" b="1" i="0" u="none" strike="noStrike" dirty="0">
                          <a:solidFill>
                            <a:srgbClr val="000000"/>
                          </a:solidFill>
                          <a:effectLst/>
                          <a:latin typeface="Times New Roman" panose="02020603050405020304" pitchFamily="18" charset="0"/>
                        </a:rPr>
                        <a:t>. Формирование современной комфортной городской среды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81532">
                <a:tc>
                  <a:txBody>
                    <a:bodyPr/>
                    <a:lstStyle/>
                    <a:p>
                      <a:pPr algn="l" fontAlgn="ctr"/>
                      <a:r>
                        <a:rPr lang="ru-RU" sz="1400" b="0" i="0" u="none" strike="noStrike">
                          <a:solidFill>
                            <a:srgbClr val="000000"/>
                          </a:solidFill>
                          <a:effectLst/>
                          <a:latin typeface="Times New Roman" panose="02020603050405020304" pitchFamily="18" charset="0"/>
                        </a:rPr>
                        <a:t>279</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Благоустройство территорий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освещенных улиц, проездов, набережных в границах населенных пунктов городских округов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99,37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Недостаточное финансирование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0395">
                <a:tc>
                  <a:txBody>
                    <a:bodyPr/>
                    <a:lstStyle/>
                    <a:p>
                      <a:pPr algn="l" fontAlgn="ctr"/>
                      <a:r>
                        <a:rPr lang="ru-RU" sz="1400" b="0" i="0" u="none" strike="noStrike">
                          <a:solidFill>
                            <a:srgbClr val="000000"/>
                          </a:solidFill>
                          <a:effectLst/>
                          <a:latin typeface="Times New Roman" panose="02020603050405020304" pitchFamily="18" charset="0"/>
                        </a:rPr>
                        <a:t>280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Увеличение площади асфальтового покрытия дворовых территорий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Квадратный метр</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1720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2621,3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19755">
                <a:tc>
                  <a:txBody>
                    <a:bodyPr/>
                    <a:lstStyle/>
                    <a:p>
                      <a:pPr algn="l" fontAlgn="ctr"/>
                      <a:r>
                        <a:rPr lang="ru-RU" sz="1400" b="0" i="0" u="none" strike="noStrike">
                          <a:solidFill>
                            <a:srgbClr val="000000"/>
                          </a:solidFill>
                          <a:effectLst/>
                          <a:latin typeface="Times New Roman" panose="02020603050405020304" pitchFamily="18" charset="0"/>
                        </a:rPr>
                        <a:t>281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Создание условий для обеспечения комфортного проживания жителей в многоквартирных домах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МКД, в которых проведен капитальный ремонт в рамках региональной 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Губернатора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Связано с увеличением объемов и удорожанием строительных материалов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19755">
                <a:tc>
                  <a:txBody>
                    <a:bodyPr/>
                    <a:lstStyle/>
                    <a:p>
                      <a:pPr algn="l" fontAlgn="ctr"/>
                      <a:r>
                        <a:rPr lang="ru-RU" sz="1400" b="0" i="0" u="none" strike="noStrike">
                          <a:solidFill>
                            <a:srgbClr val="000000"/>
                          </a:solidFill>
                          <a:effectLst/>
                          <a:latin typeface="Times New Roman" panose="02020603050405020304" pitchFamily="18" charset="0"/>
                        </a:rPr>
                        <a:t>282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отремонтированных подъездов в МКД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Обращение Губернатора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186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Связано с увеличением объемов и удорожанием строительных материалов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6882">
                <a:tc>
                  <a:txBody>
                    <a:bodyPr/>
                    <a:lstStyle/>
                    <a:p>
                      <a:pPr algn="l"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Обеспечивающая подпрограмма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795054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Прямоугольник 1"/>
          <p:cNvSpPr>
            <a:spLocks noChangeArrowheads="1"/>
          </p:cNvSpPr>
          <p:nvPr/>
        </p:nvSpPr>
        <p:spPr bwMode="auto">
          <a:xfrm>
            <a:off x="2741522" y="512639"/>
            <a:ext cx="5834269" cy="46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alt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buClr>
                <a:srgbClr val="A53010"/>
              </a:buClr>
              <a:buFont typeface="Wingdings 3" panose="05040102010807070707" pitchFamily="18" charset="2"/>
              <a:buNone/>
            </a:pP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b="1" dirty="0">
                <a:latin typeface="Times New Roman" panose="02020603050405020304" pitchFamily="18" charset="0"/>
                <a:ea typeface="Calibri" panose="020F0502020204030204" pitchFamily="34" charset="0"/>
                <a:cs typeface="Times New Roman" panose="02020603050405020304" pitchFamily="18" charset="0"/>
              </a:rPr>
              <a:t>Строительство объектов социальной инфраструктуры» (18)</a:t>
            </a:r>
          </a:p>
          <a:p>
            <a:pPr algn="ctr">
              <a:lnSpc>
                <a:spcPct val="115000"/>
              </a:lnSpc>
              <a:buClr>
                <a:srgbClr val="A53010"/>
              </a:buClr>
              <a:buFont typeface="Wingdings 3" panose="05040102010807070707" pitchFamily="18" charset="2"/>
              <a:buNone/>
            </a:pPr>
            <a:endParaRPr lang="ru-RU" altLang="ru-RU"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повышение уровня комфортного проживания и обеспеченности населения городского округа Воскресенск объектами социального назначения</a:t>
            </a:r>
          </a:p>
          <a:p>
            <a:pPr algn="just">
              <a:lnSpc>
                <a:spcPct val="115000"/>
              </a:lnSpc>
              <a:buClr>
                <a:srgbClr val="A53010"/>
              </a:buClr>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8 000,0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8 000,0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p>
          <a:p>
            <a:pPr algn="just">
              <a:lnSpc>
                <a:spcPct val="115000"/>
              </a:lnSpc>
              <a:buClr>
                <a:srgbClr val="A53010"/>
              </a:buClr>
              <a:buNone/>
            </a:pPr>
            <a:endParaRPr lang="ru-RU" alt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buClr>
                <a:srgbClr val="A53010"/>
              </a:buClr>
              <a:buFont typeface="Wingdings 3" panose="05040102010807070707" pitchFamily="18" charset="2"/>
              <a:buNone/>
            </a:pPr>
            <a:endParaRPr lang="ru-RU" alt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6787"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88"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89"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90"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91"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92"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93" name="AutoShape 4" descr="Как Вы видите роль государства в достижении стратегической цели ..."/>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94" name="AutoShape 2" descr="Информация для жителей о возможности получения государственных и ..."/>
          <p:cNvSpPr>
            <a:spLocks noChangeAspect="1" noChangeArrowheads="1"/>
          </p:cNvSpPr>
          <p:nvPr/>
        </p:nvSpPr>
        <p:spPr bwMode="auto">
          <a:xfrm>
            <a:off x="2746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95" name="AutoShape 4" descr="Информация для жителей о возможности получения государственных и ..."/>
          <p:cNvSpPr>
            <a:spLocks noChangeAspect="1" noChangeArrowheads="1"/>
          </p:cNvSpPr>
          <p:nvPr/>
        </p:nvSpPr>
        <p:spPr bwMode="auto">
          <a:xfrm>
            <a:off x="2898775" y="1074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46796" name="AutoShape 4" descr="Комфортная городская среда"/>
          <p:cNvSpPr>
            <a:spLocks noChangeAspect="1" noChangeArrowheads="1"/>
          </p:cNvSpPr>
          <p:nvPr/>
        </p:nvSpPr>
        <p:spPr bwMode="auto">
          <a:xfrm>
            <a:off x="3051175" y="1227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5" name="Picture 2"/>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96165" y="0"/>
            <a:ext cx="2582225" cy="2582225"/>
          </a:xfrm>
          <a:prstGeom prst="rect">
            <a:avLst/>
          </a:prstGeom>
          <a:noFill/>
          <a:ln w="9525">
            <a:noFill/>
            <a:miter lim="800000"/>
            <a:headEnd/>
            <a:tailEnd/>
          </a:ln>
          <a:effectLst/>
        </p:spPr>
      </p:pic>
      <p:pic>
        <p:nvPicPr>
          <p:cNvPr id="246798" name="Picture 2" descr="Инвестиции в строительство жилой недвижимости - совет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1640" y="4204955"/>
            <a:ext cx="3019563" cy="241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8389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178</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304559496"/>
              </p:ext>
            </p:extLst>
          </p:nvPr>
        </p:nvGraphicFramePr>
        <p:xfrm>
          <a:off x="158045" y="98423"/>
          <a:ext cx="11875910" cy="6658722"/>
        </p:xfrm>
        <a:graphic>
          <a:graphicData uri="http://schemas.openxmlformats.org/drawingml/2006/table">
            <a:tbl>
              <a:tblPr/>
              <a:tblGrid>
                <a:gridCol w="361244">
                  <a:extLst>
                    <a:ext uri="{9D8B030D-6E8A-4147-A177-3AD203B41FA5}">
                      <a16:colId xmlns:a16="http://schemas.microsoft.com/office/drawing/2014/main" val="20000"/>
                    </a:ext>
                  </a:extLst>
                </a:gridCol>
                <a:gridCol w="1635176">
                  <a:extLst>
                    <a:ext uri="{9D8B030D-6E8A-4147-A177-3AD203B41FA5}">
                      <a16:colId xmlns:a16="http://schemas.microsoft.com/office/drawing/2014/main" val="20001"/>
                    </a:ext>
                  </a:extLst>
                </a:gridCol>
                <a:gridCol w="2890330">
                  <a:extLst>
                    <a:ext uri="{9D8B030D-6E8A-4147-A177-3AD203B41FA5}">
                      <a16:colId xmlns:a16="http://schemas.microsoft.com/office/drawing/2014/main" val="20002"/>
                    </a:ext>
                  </a:extLst>
                </a:gridCol>
                <a:gridCol w="2405872">
                  <a:extLst>
                    <a:ext uri="{9D8B030D-6E8A-4147-A177-3AD203B41FA5}">
                      <a16:colId xmlns:a16="http://schemas.microsoft.com/office/drawing/2014/main" val="20003"/>
                    </a:ext>
                  </a:extLst>
                </a:gridCol>
                <a:gridCol w="1174044">
                  <a:extLst>
                    <a:ext uri="{9D8B030D-6E8A-4147-A177-3AD203B41FA5}">
                      <a16:colId xmlns:a16="http://schemas.microsoft.com/office/drawing/2014/main" val="20004"/>
                    </a:ext>
                  </a:extLst>
                </a:gridCol>
                <a:gridCol w="1128889">
                  <a:extLst>
                    <a:ext uri="{9D8B030D-6E8A-4147-A177-3AD203B41FA5}">
                      <a16:colId xmlns:a16="http://schemas.microsoft.com/office/drawing/2014/main" val="20005"/>
                    </a:ext>
                  </a:extLst>
                </a:gridCol>
                <a:gridCol w="1117600">
                  <a:extLst>
                    <a:ext uri="{9D8B030D-6E8A-4147-A177-3AD203B41FA5}">
                      <a16:colId xmlns:a16="http://schemas.microsoft.com/office/drawing/2014/main" val="20006"/>
                    </a:ext>
                  </a:extLst>
                </a:gridCol>
                <a:gridCol w="1162755">
                  <a:extLst>
                    <a:ext uri="{9D8B030D-6E8A-4147-A177-3AD203B41FA5}">
                      <a16:colId xmlns:a16="http://schemas.microsoft.com/office/drawing/2014/main" val="20007"/>
                    </a:ext>
                  </a:extLst>
                </a:gridCol>
              </a:tblGrid>
              <a:tr h="816100">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3442">
                <a:tc>
                  <a:txBody>
                    <a:bodyPr/>
                    <a:lstStyle/>
                    <a:p>
                      <a:pPr algn="ctr" fontAlgn="ctr"/>
                      <a:r>
                        <a:rPr lang="ru-RU" sz="1400" b="0" i="0" u="none" strike="noStrike">
                          <a:solidFill>
                            <a:srgbClr val="000000"/>
                          </a:solidFill>
                          <a:effectLst/>
                          <a:latin typeface="Times New Roman" panose="02020603050405020304" pitchFamily="18" charset="0"/>
                        </a:rPr>
                        <a:t>1</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8684" marR="8684" marT="8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442">
                <a:tc gridSpan="7">
                  <a:txBody>
                    <a:bodyPr/>
                    <a:lstStyle/>
                    <a:p>
                      <a:pPr algn="ctr" fontAlgn="ctr"/>
                      <a:r>
                        <a:rPr lang="ru-RU" sz="1400" b="1" i="0" u="none" strike="noStrike" dirty="0">
                          <a:solidFill>
                            <a:srgbClr val="000000"/>
                          </a:solidFill>
                          <a:effectLst/>
                          <a:latin typeface="Times New Roman" panose="02020603050405020304" pitchFamily="18" charset="0"/>
                        </a:rPr>
                        <a:t>18. Строительство объектов социальной инфраструктуры</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684" marR="8684" marT="8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494091">
                <a:tc>
                  <a:txBody>
                    <a:bodyPr/>
                    <a:lstStyle/>
                    <a:p>
                      <a:pPr algn="l" fontAlgn="ctr"/>
                      <a:r>
                        <a:rPr lang="ru-RU" sz="1400" b="0" i="0" u="none" strike="noStrike">
                          <a:solidFill>
                            <a:srgbClr val="000000"/>
                          </a:solidFill>
                          <a:effectLst/>
                          <a:latin typeface="Times New Roman" panose="02020603050405020304" pitchFamily="18" charset="0"/>
                        </a:rPr>
                        <a:t>283</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Строительство (реконструкция) объектов культуры</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введенных в эксплуатацию образовательных учреждений сферы культуры</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 (приоритетный показатель)</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 -</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684" marR="8684" marT="8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94091">
                <a:tc>
                  <a:txBody>
                    <a:bodyPr/>
                    <a:lstStyle/>
                    <a:p>
                      <a:pPr algn="l" fontAlgn="ctr"/>
                      <a:r>
                        <a:rPr lang="ru-RU" sz="1400" b="0" i="0" u="none" strike="noStrike">
                          <a:solidFill>
                            <a:srgbClr val="000000"/>
                          </a:solidFill>
                          <a:effectLst/>
                          <a:latin typeface="Times New Roman" panose="02020603050405020304" pitchFamily="18" charset="0"/>
                        </a:rPr>
                        <a:t>284</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введенных в эксплуатацию объектов культуры</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 (приоритетный показатель)</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684" marR="8684" marT="8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35795">
                <a:tc>
                  <a:txBody>
                    <a:bodyPr/>
                    <a:lstStyle/>
                    <a:p>
                      <a:pPr algn="l" fontAlgn="ctr"/>
                      <a:r>
                        <a:rPr lang="ru-RU" sz="1400" b="0" i="0" u="none" strike="noStrike">
                          <a:solidFill>
                            <a:srgbClr val="000000"/>
                          </a:solidFill>
                          <a:effectLst/>
                          <a:latin typeface="Times New Roman" panose="02020603050405020304" pitchFamily="18" charset="0"/>
                        </a:rPr>
                        <a:t>285</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Строительство (реконструкция) объектов образования</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введенных в эксплуатацию объектов дошкольного образования за счет бюджетных средств</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Обращение (приоритетный показатель)</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684" marR="8684" marT="8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24126">
                <a:tc>
                  <a:txBody>
                    <a:bodyPr/>
                    <a:lstStyle/>
                    <a:p>
                      <a:pPr algn="l" fontAlgn="ctr"/>
                      <a:r>
                        <a:rPr lang="ru-RU" sz="1400" b="0" i="0" u="none" strike="noStrike">
                          <a:solidFill>
                            <a:srgbClr val="000000"/>
                          </a:solidFill>
                          <a:effectLst/>
                          <a:latin typeface="Times New Roman" panose="02020603050405020304" pitchFamily="18" charset="0"/>
                        </a:rPr>
                        <a:t>286</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Строительство (реконструкция) объектов физической культуры и спорта</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2021 Количество введенных в эксплуатацию объектов физической культуры и спорта</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effectLst/>
                          <a:latin typeface="Times New Roman" panose="02020603050405020304" pitchFamily="18" charset="0"/>
                        </a:rPr>
                        <a:t>Отраслевой показатель </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Единица</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684" marR="8684" marT="8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684" marR="8684" marT="86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62785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Прямоугольник 1"/>
          <p:cNvSpPr>
            <a:spLocks noChangeArrowheads="1"/>
          </p:cNvSpPr>
          <p:nvPr/>
        </p:nvSpPr>
        <p:spPr bwMode="auto">
          <a:xfrm>
            <a:off x="3128420" y="156463"/>
            <a:ext cx="7464370" cy="456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buClr>
                <a:srgbClr val="A53010"/>
              </a:buClr>
              <a:buFont typeface="Wingdings 3" panose="05040102010807070707" pitchFamily="18" charset="2"/>
              <a:buNone/>
            </a:pPr>
            <a:r>
              <a:rPr lang="ru-RU" altLang="ru-RU" b="1" dirty="0">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a:t>
            </a:r>
            <a:endParaRPr lang="ru-RU" altLang="ru-RU"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buClr>
                <a:srgbClr val="A53010"/>
              </a:buClr>
              <a:buFont typeface="Wingdings 3" panose="05040102010807070707" pitchFamily="18" charset="2"/>
              <a:buNone/>
            </a:pPr>
            <a:r>
              <a:rPr lang="ru-RU" altLang="ru-RU" b="1" dirty="0" smtClean="0">
                <a:latin typeface="Times New Roman" panose="02020603050405020304" pitchFamily="18" charset="0"/>
                <a:ea typeface="Calibri" panose="020F0502020204030204" pitchFamily="34" charset="0"/>
                <a:cs typeface="Times New Roman" panose="02020603050405020304" pitchFamily="18" charset="0"/>
              </a:rPr>
              <a:t>«</a:t>
            </a:r>
            <a:r>
              <a:rPr lang="ru-RU" altLang="ru-RU" b="1" dirty="0">
                <a:latin typeface="Times New Roman" panose="02020603050405020304" pitchFamily="18" charset="0"/>
                <a:ea typeface="Calibri" panose="020F0502020204030204" pitchFamily="34" charset="0"/>
                <a:cs typeface="Times New Roman" panose="02020603050405020304" pitchFamily="18" charset="0"/>
              </a:rPr>
              <a:t>Переселение граждан из аварийного жилищного фонда» (19)</a:t>
            </a:r>
          </a:p>
          <a:p>
            <a:pPr algn="just">
              <a:buClr>
                <a:srgbClr val="A53010"/>
              </a:buClr>
              <a:buFont typeface="Wingdings 3" panose="05040102010807070707" pitchFamily="18" charset="2"/>
              <a:buNone/>
            </a:pPr>
            <a:r>
              <a:rPr lang="ru-RU" altLang="ru-RU" dirty="0">
                <a:latin typeface="Times New Roman" panose="02020603050405020304" pitchFamily="18" charset="0"/>
                <a:ea typeface="Calibri" panose="020F0502020204030204" pitchFamily="34" charset="0"/>
                <a:cs typeface="Times New Roman" panose="02020603050405020304" pitchFamily="18" charset="0"/>
              </a:rPr>
              <a:t>Цель программы – обеспечение расселения многоквартирных домов, признанных в установленном законодательством Российской Федерации порядке аварийными и подлежащими сносу или реконструкции, в связи с физическим износом в процессе эксплуатации, создание безопасных и благоприятных условий проживания граждан и внедрение ресурсосберегающих, энергоэффективных</a:t>
            </a:r>
            <a:r>
              <a:rPr lang="en-US" altLang="ru-RU" dirty="0">
                <a:latin typeface="Times New Roman" panose="02020603050405020304" pitchFamily="18" charset="0"/>
                <a:ea typeface="Calibri" panose="020F0502020204030204" pitchFamily="34" charset="0"/>
                <a:cs typeface="Times New Roman" panose="02020603050405020304" pitchFamily="18" charset="0"/>
              </a:rPr>
              <a:t>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технологий, финансовое и организационное обеспечение переселения граждан из непригодного для проживания жилищного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фонда</a:t>
            </a:r>
          </a:p>
          <a:p>
            <a:pPr algn="just">
              <a:buClr>
                <a:srgbClr val="A53010"/>
              </a:buClr>
              <a:buNone/>
            </a:pP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На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реализацию муниципальной программы в 2021 году предусмотрены средства в сумме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3 028,6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altLang="ru-RU" dirty="0" smtClean="0">
                <a:latin typeface="Times New Roman" panose="02020603050405020304" pitchFamily="18" charset="0"/>
                <a:ea typeface="Calibri" panose="020F0502020204030204" pitchFamily="34" charset="0"/>
                <a:cs typeface="Times New Roman" panose="02020603050405020304" pitchFamily="18" charset="0"/>
              </a:rPr>
              <a:t>3 028,6 </a:t>
            </a:r>
            <a:r>
              <a:rPr lang="ru-RU" altLang="ru-RU" dirty="0">
                <a:latin typeface="Times New Roman" panose="02020603050405020304" pitchFamily="18" charset="0"/>
                <a:ea typeface="Calibri" panose="020F0502020204030204" pitchFamily="34" charset="0"/>
                <a:cs typeface="Times New Roman" panose="02020603050405020304" pitchFamily="18" charset="0"/>
              </a:rPr>
              <a:t>тыс.рублей.</a:t>
            </a:r>
          </a:p>
          <a:p>
            <a:pPr algn="just">
              <a:buClr>
                <a:srgbClr val="A53010"/>
              </a:buClr>
              <a:buFont typeface="Wingdings 3" panose="05040102010807070707" pitchFamily="18" charset="2"/>
              <a:buNone/>
            </a:pPr>
            <a:endParaRPr lang="ru-RU" altLang="ru-RU"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0883" name="AutoShape 4" descr="Льготникам Подольска напомнили об информировании органов ..."/>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84" name="AutoShape 6" descr="Льготникам Подольска напомнили об информировании органов ..."/>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85" name="AutoShape 2" descr="Сергей Дугин: «Современная инженерная инфраструктура позволит ..."/>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86" name="AutoShape 4" descr="Сергей Дугин: «Современная инженерная инфраструктура позволит ..."/>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87" name="AutoShape 6" descr="Сергей Дугин: «Современная инженерная инфраструктура позволит ..."/>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88" name="AutoShape 2" descr="Муниципальное имущество"/>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89" name="AutoShape 4" descr="Как Вы видите роль государства в достижении стратегической цели ..."/>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90" name="AutoShape 2" descr="Информация для жителей о возможности получения государственных и ..."/>
          <p:cNvSpPr>
            <a:spLocks noChangeAspect="1" noChangeArrowheads="1"/>
          </p:cNvSpPr>
          <p:nvPr/>
        </p:nvSpPr>
        <p:spPr bwMode="auto">
          <a:xfrm>
            <a:off x="2746375" y="922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91" name="AutoShape 4" descr="Информация для жителей о возможности получения государственных и ..."/>
          <p:cNvSpPr>
            <a:spLocks noChangeAspect="1" noChangeArrowheads="1"/>
          </p:cNvSpPr>
          <p:nvPr/>
        </p:nvSpPr>
        <p:spPr bwMode="auto">
          <a:xfrm>
            <a:off x="2898775" y="1074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250892" name="AutoShape 4" descr="Комфортная городская среда"/>
          <p:cNvSpPr>
            <a:spLocks noChangeAspect="1" noChangeArrowheads="1"/>
          </p:cNvSpPr>
          <p:nvPr/>
        </p:nvSpPr>
        <p:spPr bwMode="auto">
          <a:xfrm>
            <a:off x="3051175" y="1227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6" name="Picture 1"/>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166255" y="192005"/>
            <a:ext cx="2650685" cy="2220528"/>
          </a:xfrm>
          <a:prstGeom prst="rect">
            <a:avLst/>
          </a:prstGeom>
          <a:noFill/>
          <a:ln w="9525">
            <a:noFill/>
            <a:miter lim="800000"/>
            <a:headEnd/>
            <a:tailEnd/>
          </a:ln>
          <a:effectLst/>
        </p:spPr>
      </p:pic>
      <p:pic>
        <p:nvPicPr>
          <p:cNvPr id="250894" name="Picture 2" descr="На переселение граждан из аварийного жилья Новгородская область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241" y="4529200"/>
            <a:ext cx="32693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550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253686326"/>
              </p:ext>
            </p:extLst>
          </p:nvPr>
        </p:nvGraphicFramePr>
        <p:xfrm>
          <a:off x="457200" y="1243915"/>
          <a:ext cx="11200957" cy="5164038"/>
        </p:xfrm>
        <a:graphic>
          <a:graphicData uri="http://schemas.openxmlformats.org/drawingml/2006/table">
            <a:tbl>
              <a:tblPr firstRow="1" bandRow="1">
                <a:tableStyleId>{5C22544A-7EE6-4342-B048-85BDC9FD1C3A}</a:tableStyleId>
              </a:tblPr>
              <a:tblGrid>
                <a:gridCol w="3843855">
                  <a:extLst>
                    <a:ext uri="{9D8B030D-6E8A-4147-A177-3AD203B41FA5}">
                      <a16:colId xmlns:a16="http://schemas.microsoft.com/office/drawing/2014/main" val="20000"/>
                    </a:ext>
                  </a:extLst>
                </a:gridCol>
                <a:gridCol w="1204417">
                  <a:extLst>
                    <a:ext uri="{9D8B030D-6E8A-4147-A177-3AD203B41FA5}">
                      <a16:colId xmlns:a16="http://schemas.microsoft.com/office/drawing/2014/main" val="20006"/>
                    </a:ext>
                  </a:extLst>
                </a:gridCol>
                <a:gridCol w="1393060">
                  <a:extLst>
                    <a:ext uri="{9D8B030D-6E8A-4147-A177-3AD203B41FA5}">
                      <a16:colId xmlns:a16="http://schemas.microsoft.com/office/drawing/2014/main" val="20001"/>
                    </a:ext>
                  </a:extLst>
                </a:gridCol>
                <a:gridCol w="1436594">
                  <a:extLst>
                    <a:ext uri="{9D8B030D-6E8A-4147-A177-3AD203B41FA5}">
                      <a16:colId xmlns:a16="http://schemas.microsoft.com/office/drawing/2014/main" val="20007"/>
                    </a:ext>
                  </a:extLst>
                </a:gridCol>
                <a:gridCol w="1871926">
                  <a:extLst>
                    <a:ext uri="{9D8B030D-6E8A-4147-A177-3AD203B41FA5}">
                      <a16:colId xmlns:a16="http://schemas.microsoft.com/office/drawing/2014/main" val="20008"/>
                    </a:ext>
                  </a:extLst>
                </a:gridCol>
                <a:gridCol w="1451105">
                  <a:extLst>
                    <a:ext uri="{9D8B030D-6E8A-4147-A177-3AD203B41FA5}">
                      <a16:colId xmlns:a16="http://schemas.microsoft.com/office/drawing/2014/main" val="20003"/>
                    </a:ext>
                  </a:extLst>
                </a:gridCol>
              </a:tblGrid>
              <a:tr h="428391">
                <a:tc row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показателей</a:t>
                      </a:r>
                    </a:p>
                  </a:txBody>
                  <a:tcPr marL="5837" marR="5837" marT="5839" marB="0" anchor="ctr" horzOverflow="overflow">
                    <a:solidFill>
                      <a:schemeClr val="accent2">
                        <a:lumMod val="60000"/>
                        <a:lumOff val="40000"/>
                      </a:schemeClr>
                    </a:solidFill>
                  </a:tcPr>
                </a:tc>
                <a:tc rowSpan="2">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Единица измерения</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solidFill>
                      <a:schemeClr val="accent2">
                        <a:lumMod val="60000"/>
                        <a:lumOff val="40000"/>
                      </a:schemeClr>
                    </a:solidFill>
                  </a:tcPr>
                </a:tc>
                <a:tc gridSpan="2">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Факт</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hMerge="1">
                  <a:txBody>
                    <a:bodyPr/>
                    <a:lstStyle/>
                    <a:p>
                      <a:endParaRPr lang="ru-RU"/>
                    </a:p>
                  </a:txBody>
                  <a:tcPr>
                    <a:solidFill>
                      <a:schemeClr val="accent2">
                        <a:lumMod val="60000"/>
                        <a:lumOff val="40000"/>
                      </a:schemeClr>
                    </a:solidFill>
                  </a:tcPr>
                </a:tc>
                <a:tc gridSpan="2">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2021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hMerge="1">
                  <a:txBody>
                    <a:bodyPr/>
                    <a:lstStyle/>
                    <a:p>
                      <a:pPr algn="ct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extLst>
                  <a:ext uri="{0D108BD9-81ED-4DB2-BD59-A6C34878D82A}">
                    <a16:rowId xmlns:a16="http://schemas.microsoft.com/office/drawing/2014/main" val="10000"/>
                  </a:ext>
                </a:extLst>
              </a:tr>
              <a:tr h="578610">
                <a:tc vMerge="1">
                  <a:txBody>
                    <a:bodyPr/>
                    <a:lstStyle/>
                    <a:p>
                      <a:endParaRPr lang="ru-RU"/>
                    </a:p>
                  </a:txBody>
                  <a:tcPr/>
                </a:tc>
                <a:tc vMerge="1">
                  <a:txBody>
                    <a:bodyPr/>
                    <a:lstStyle/>
                    <a:p>
                      <a:endParaRPr lang="ru-RU"/>
                    </a:p>
                  </a:txBody>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2019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 2020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Плановые показатели </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Ожидаемые</a:t>
                      </a:r>
                      <a:r>
                        <a:rPr lang="ru-RU" sz="1400" b="0" baseline="0" dirty="0" smtClean="0">
                          <a:solidFill>
                            <a:schemeClr val="tx1"/>
                          </a:solidFill>
                          <a:effectLst/>
                          <a:latin typeface="Times New Roman" panose="02020603050405020304" pitchFamily="18" charset="0"/>
                          <a:cs typeface="Times New Roman" panose="02020603050405020304" pitchFamily="18" charset="0"/>
                        </a:rPr>
                        <a:t> показатели (выполнение)</a:t>
                      </a:r>
                    </a:p>
                  </a:txBody>
                  <a:tcPr marL="5837" marR="5837" marT="5839" marB="0" anchor="ctr" horzOverflow="overflow">
                    <a:solidFill>
                      <a:schemeClr val="accent2">
                        <a:lumMod val="60000"/>
                        <a:lumOff val="40000"/>
                      </a:schemeClr>
                    </a:solidFill>
                  </a:tcPr>
                </a:tc>
                <a:extLst>
                  <a:ext uri="{0D108BD9-81ED-4DB2-BD59-A6C34878D82A}">
                    <a16:rowId xmlns:a16="http://schemas.microsoft.com/office/drawing/2014/main" val="10001"/>
                  </a:ext>
                </a:extLst>
              </a:tr>
              <a:tr h="652776">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r>
                        <a:rPr lang="ru-RU" sz="1400" b="0" dirty="0" smtClean="0">
                          <a:solidFill>
                            <a:schemeClr val="tx1"/>
                          </a:solidFill>
                          <a:effectLst/>
                          <a:latin typeface="Times New Roman" panose="02020603050405020304" pitchFamily="18" charset="0"/>
                          <a:cs typeface="Times New Roman" panose="02020603050405020304" pitchFamily="18" charset="0"/>
                        </a:rPr>
                        <a:t>Численность постоянного населения (на</a:t>
                      </a:r>
                      <a:r>
                        <a:rPr lang="ru-RU" sz="1400" b="0" baseline="0" dirty="0" smtClean="0">
                          <a:solidFill>
                            <a:schemeClr val="tx1"/>
                          </a:solidFill>
                          <a:effectLst/>
                          <a:latin typeface="Times New Roman" panose="02020603050405020304" pitchFamily="18" charset="0"/>
                          <a:cs typeface="Times New Roman" panose="02020603050405020304" pitchFamily="18" charset="0"/>
                        </a:rPr>
                        <a:t> конец года)</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чел.</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154 223</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152 948</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151 899</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151 845</a:t>
                      </a:r>
                    </a:p>
                  </a:txBody>
                  <a:tcPr marL="5837" marR="5837" marT="5839" marB="0" anchor="ctr" horzOverflow="overflow"/>
                </a:tc>
                <a:extLst>
                  <a:ext uri="{0D108BD9-81ED-4DB2-BD59-A6C34878D82A}">
                    <a16:rowId xmlns:a16="http://schemas.microsoft.com/office/drawing/2014/main" val="10002"/>
                  </a:ext>
                </a:extLst>
              </a:tr>
              <a:tr h="495574">
                <a:tc>
                  <a:txBody>
                    <a:bodyPr/>
                    <a:lstStyle/>
                    <a:p>
                      <a:r>
                        <a:rPr lang="ru-RU" sz="1400" b="0" dirty="0" smtClean="0">
                          <a:solidFill>
                            <a:schemeClr val="tx1"/>
                          </a:solidFill>
                          <a:effectLst/>
                          <a:latin typeface="Times New Roman" panose="02020603050405020304" pitchFamily="18" charset="0"/>
                          <a:cs typeface="Times New Roman" panose="02020603050405020304" pitchFamily="18" charset="0"/>
                        </a:rPr>
                        <a:t>Справочно</a:t>
                      </a:r>
                      <a:r>
                        <a:rPr lang="en-US" sz="1400" b="0" dirty="0" smtClean="0">
                          <a:solidFill>
                            <a:schemeClr val="tx1"/>
                          </a:solidFill>
                          <a:effectLst/>
                          <a:latin typeface="Times New Roman" panose="02020603050405020304" pitchFamily="18" charset="0"/>
                          <a:cs typeface="Times New Roman" panose="02020603050405020304" pitchFamily="18" charset="0"/>
                        </a:rPr>
                        <a:t>: </a:t>
                      </a:r>
                      <a:r>
                        <a:rPr lang="ru-RU" sz="1400" b="0" dirty="0" smtClean="0">
                          <a:solidFill>
                            <a:schemeClr val="tx1"/>
                          </a:solidFill>
                          <a:effectLst/>
                          <a:latin typeface="Times New Roman" panose="02020603050405020304" pitchFamily="18" charset="0"/>
                          <a:cs typeface="Times New Roman" panose="02020603050405020304" pitchFamily="18" charset="0"/>
                        </a:rPr>
                        <a:t>Число</a:t>
                      </a:r>
                      <a:r>
                        <a:rPr lang="ru-RU" sz="1400" b="0" baseline="0" dirty="0" smtClean="0">
                          <a:solidFill>
                            <a:schemeClr val="tx1"/>
                          </a:solidFill>
                          <a:effectLst/>
                          <a:latin typeface="Times New Roman" panose="02020603050405020304" pitchFamily="18" charset="0"/>
                          <a:cs typeface="Times New Roman" panose="02020603050405020304" pitchFamily="18" charset="0"/>
                        </a:rPr>
                        <a:t> родившихся</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чел.</a:t>
                      </a: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1 270</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1 249</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1 200</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1 240</a:t>
                      </a:r>
                    </a:p>
                  </a:txBody>
                  <a:tcPr marL="5837" marR="5837" marT="5839" marB="0" anchor="ctr" horzOverflow="overflow"/>
                </a:tc>
                <a:extLst>
                  <a:ext uri="{0D108BD9-81ED-4DB2-BD59-A6C34878D82A}">
                    <a16:rowId xmlns:a16="http://schemas.microsoft.com/office/drawing/2014/main" val="10004"/>
                  </a:ext>
                </a:extLst>
              </a:tr>
              <a:tr h="575644">
                <a:tc>
                  <a:txBody>
                    <a:bodyPr/>
                    <a:lstStyle/>
                    <a:p>
                      <a:r>
                        <a:rPr lang="ru-RU" sz="1400" b="0" dirty="0" smtClean="0">
                          <a:solidFill>
                            <a:schemeClr val="tx1"/>
                          </a:solidFill>
                          <a:effectLst/>
                          <a:latin typeface="Times New Roman" panose="02020603050405020304" pitchFamily="18" charset="0"/>
                          <a:cs typeface="Times New Roman" panose="02020603050405020304" pitchFamily="18" charset="0"/>
                        </a:rPr>
                        <a:t>Справочно: Число умерших</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чел.</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2 135</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defRPr/>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2 644</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2 830</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2 924</a:t>
                      </a:r>
                    </a:p>
                  </a:txBody>
                  <a:tcPr marL="5837" marR="5837" marT="5839" marB="0" anchor="ctr" horzOverflow="overflow"/>
                </a:tc>
                <a:extLst>
                  <a:ext uri="{0D108BD9-81ED-4DB2-BD59-A6C34878D82A}">
                    <a16:rowId xmlns:a16="http://schemas.microsoft.com/office/drawing/2014/main" val="10005"/>
                  </a:ext>
                </a:extLst>
              </a:tr>
              <a:tr h="514435">
                <a:tc>
                  <a:txBody>
                    <a:bodyPr/>
                    <a:lstStyle/>
                    <a:p>
                      <a:r>
                        <a:rPr lang="ru-RU" sz="1400" b="0" dirty="0" smtClean="0">
                          <a:solidFill>
                            <a:schemeClr val="tx1"/>
                          </a:solidFill>
                          <a:effectLst/>
                          <a:latin typeface="Times New Roman" panose="02020603050405020304" pitchFamily="18" charset="0"/>
                          <a:cs typeface="Times New Roman" panose="02020603050405020304" pitchFamily="18" charset="0"/>
                        </a:rPr>
                        <a:t>Справочно: Миграционный прирост (убыль) населения</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чел.</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458</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129</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581</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581</a:t>
                      </a:r>
                    </a:p>
                  </a:txBody>
                  <a:tcPr marL="5837" marR="5837" marT="5839" marB="0" anchor="ctr" horzOverflow="overflow"/>
                </a:tc>
                <a:extLst>
                  <a:ext uri="{0D108BD9-81ED-4DB2-BD59-A6C34878D82A}">
                    <a16:rowId xmlns:a16="http://schemas.microsoft.com/office/drawing/2014/main" val="10006"/>
                  </a:ext>
                </a:extLst>
              </a:tr>
              <a:tr h="859607">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Ввод в эксплуатацию жилых домов, построенных за счет всех источников финансирования</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тыс. кв. м. общей площади</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120,62</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92,54</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103,0</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105,24</a:t>
                      </a:r>
                    </a:p>
                  </a:txBody>
                  <a:tcPr marL="5837" marR="5837" marT="5839" marB="0" anchor="ctr" horzOverflow="overflow"/>
                </a:tc>
                <a:extLst>
                  <a:ext uri="{0D108BD9-81ED-4DB2-BD59-A6C34878D82A}">
                    <a16:rowId xmlns:a16="http://schemas.microsoft.com/office/drawing/2014/main" val="10003"/>
                  </a:ext>
                </a:extLst>
              </a:tr>
              <a:tr h="991692">
                <a:tc>
                  <a:txBody>
                    <a:bodyPr/>
                    <a:lstStyle/>
                    <a:p>
                      <a:pPr marL="0" marR="0" lvl="0" indent="0" algn="just" defTabSz="457200" rtl="0" eaLnBrk="1" fontAlgn="ctr"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Инвестиции в основной капитал за счет всех источников финансирования</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млн. руб.</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3 596,5</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6 937,0</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7 214,92</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10 258,7</a:t>
                      </a:r>
                    </a:p>
                  </a:txBody>
                  <a:tcPr marL="5837" marR="5837" marT="5839" marB="0" anchor="ctr" horzOverflow="overflow"/>
                </a:tc>
                <a:extLst>
                  <a:ext uri="{0D108BD9-81ED-4DB2-BD59-A6C34878D82A}">
                    <a16:rowId xmlns:a16="http://schemas.microsoft.com/office/drawing/2014/main" val="10007"/>
                  </a:ext>
                </a:extLst>
              </a:tr>
            </a:tbl>
          </a:graphicData>
        </a:graphic>
      </p:graphicFrame>
      <p:sp>
        <p:nvSpPr>
          <p:cNvPr id="4" name="Заголовок 3"/>
          <p:cNvSpPr>
            <a:spLocks noGrp="1"/>
          </p:cNvSpPr>
          <p:nvPr>
            <p:ph type="title"/>
          </p:nvPr>
        </p:nvSpPr>
        <p:spPr>
          <a:xfrm>
            <a:off x="2971800" y="102870"/>
            <a:ext cx="7452360" cy="1066903"/>
          </a:xfrm>
        </p:spPr>
        <p:txBody>
          <a:bodyPr/>
          <a:lstStyle/>
          <a:p>
            <a:pPr algn="ctr"/>
            <a:r>
              <a:rPr lang="ru-RU" altLang="ru-RU" sz="2000" u="sng" dirty="0">
                <a:solidFill>
                  <a:schemeClr val="accent2"/>
                </a:solidFill>
                <a:latin typeface="Times New Roman" panose="02020603050405020304" pitchFamily="18" charset="0"/>
                <a:cs typeface="Times New Roman" panose="02020603050405020304" pitchFamily="18" charset="0"/>
              </a:rPr>
              <a:t>Информация </a:t>
            </a:r>
            <a:r>
              <a:rPr lang="ru-RU" altLang="ru-RU" sz="2000" u="sng" dirty="0" smtClean="0">
                <a:solidFill>
                  <a:schemeClr val="accent2"/>
                </a:solidFill>
                <a:latin typeface="Times New Roman" panose="02020603050405020304" pitchFamily="18" charset="0"/>
                <a:cs typeface="Times New Roman" panose="02020603050405020304" pitchFamily="18" charset="0"/>
              </a:rPr>
              <a:t>о выполнении основных показателей </a:t>
            </a:r>
            <a:r>
              <a:rPr lang="ru-RU" altLang="ru-RU" sz="2000" u="sng" dirty="0">
                <a:solidFill>
                  <a:schemeClr val="accent2"/>
                </a:solidFill>
                <a:latin typeface="Times New Roman" panose="02020603050405020304" pitchFamily="18" charset="0"/>
                <a:cs typeface="Times New Roman" panose="02020603050405020304" pitchFamily="18" charset="0"/>
              </a:rPr>
              <a:t>социально-экономического развития </a:t>
            </a:r>
            <a:r>
              <a:rPr lang="ru-RU" sz="2000" u="sng" dirty="0" smtClean="0">
                <a:solidFill>
                  <a:schemeClr val="accent2"/>
                </a:solidFill>
                <a:latin typeface="Times New Roman" panose="02020603050405020304" pitchFamily="18" charset="0"/>
                <a:cs typeface="Times New Roman" panose="02020603050405020304" pitchFamily="18" charset="0"/>
              </a:rPr>
              <a:t>Бюджета </a:t>
            </a:r>
            <a:r>
              <a:rPr lang="ru-RU" sz="2000" u="sng" dirty="0">
                <a:solidFill>
                  <a:schemeClr val="accent2"/>
                </a:solidFill>
                <a:latin typeface="Times New Roman" panose="02020603050405020304" pitchFamily="18" charset="0"/>
                <a:cs typeface="Times New Roman" panose="02020603050405020304" pitchFamily="18" charset="0"/>
              </a:rPr>
              <a:t/>
            </a:r>
            <a:br>
              <a:rPr lang="ru-RU" sz="2000" u="sng" dirty="0">
                <a:solidFill>
                  <a:schemeClr val="accent2"/>
                </a:solidFill>
                <a:latin typeface="Times New Roman" panose="02020603050405020304" pitchFamily="18" charset="0"/>
                <a:cs typeface="Times New Roman" panose="02020603050405020304" pitchFamily="18" charset="0"/>
              </a:rPr>
            </a:br>
            <a:r>
              <a:rPr lang="ru-RU" sz="2000" u="sng" dirty="0">
                <a:solidFill>
                  <a:schemeClr val="accent2"/>
                </a:solidFill>
                <a:latin typeface="Times New Roman" panose="02020603050405020304" pitchFamily="18" charset="0"/>
                <a:cs typeface="Times New Roman" panose="02020603050405020304" pitchFamily="18" charset="0"/>
              </a:rPr>
              <a:t>городского округа </a:t>
            </a:r>
            <a:r>
              <a:rPr lang="ru-RU" sz="2000" u="sng" dirty="0" smtClean="0">
                <a:solidFill>
                  <a:schemeClr val="accent2"/>
                </a:solidFill>
                <a:latin typeface="Times New Roman" panose="02020603050405020304" pitchFamily="18" charset="0"/>
                <a:cs typeface="Times New Roman" panose="02020603050405020304" pitchFamily="18" charset="0"/>
              </a:rPr>
              <a:t>Воскресенск за 2021 год</a:t>
            </a:r>
            <a:endParaRPr lang="ru-RU" sz="2000" u="sng" dirty="0">
              <a:solidFill>
                <a:schemeClr val="accent2"/>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rtl="0"/>
            <a:fld id="{9EC71654-96A5-4280-94F3-931C61A9F92C}" type="slidenum">
              <a:rPr lang="en-US" noProof="0" smtClean="0"/>
              <a:pPr rtl="0"/>
              <a:t>18</a:t>
            </a:fld>
            <a:endParaRPr lang="en-US" noProof="0" dirty="0"/>
          </a:p>
        </p:txBody>
      </p:sp>
    </p:spTree>
    <p:extLst>
      <p:ext uri="{BB962C8B-B14F-4D97-AF65-F5344CB8AC3E}">
        <p14:creationId xmlns:p14="http://schemas.microsoft.com/office/powerpoint/2010/main" val="13554756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180</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197114069"/>
              </p:ext>
            </p:extLst>
          </p:nvPr>
        </p:nvGraphicFramePr>
        <p:xfrm>
          <a:off x="149578" y="91669"/>
          <a:ext cx="11816643" cy="6322423"/>
        </p:xfrm>
        <a:graphic>
          <a:graphicData uri="http://schemas.openxmlformats.org/drawingml/2006/table">
            <a:tbl>
              <a:tblPr/>
              <a:tblGrid>
                <a:gridCol w="306493">
                  <a:extLst>
                    <a:ext uri="{9D8B030D-6E8A-4147-A177-3AD203B41FA5}">
                      <a16:colId xmlns:a16="http://schemas.microsoft.com/office/drawing/2014/main" val="20000"/>
                    </a:ext>
                  </a:extLst>
                </a:gridCol>
                <a:gridCol w="1705702">
                  <a:extLst>
                    <a:ext uri="{9D8B030D-6E8A-4147-A177-3AD203B41FA5}">
                      <a16:colId xmlns:a16="http://schemas.microsoft.com/office/drawing/2014/main" val="20001"/>
                    </a:ext>
                  </a:extLst>
                </a:gridCol>
                <a:gridCol w="2868376">
                  <a:extLst>
                    <a:ext uri="{9D8B030D-6E8A-4147-A177-3AD203B41FA5}">
                      <a16:colId xmlns:a16="http://schemas.microsoft.com/office/drawing/2014/main" val="20002"/>
                    </a:ext>
                  </a:extLst>
                </a:gridCol>
                <a:gridCol w="1069394">
                  <a:extLst>
                    <a:ext uri="{9D8B030D-6E8A-4147-A177-3AD203B41FA5}">
                      <a16:colId xmlns:a16="http://schemas.microsoft.com/office/drawing/2014/main" val="20003"/>
                    </a:ext>
                  </a:extLst>
                </a:gridCol>
                <a:gridCol w="1026086">
                  <a:extLst>
                    <a:ext uri="{9D8B030D-6E8A-4147-A177-3AD203B41FA5}">
                      <a16:colId xmlns:a16="http://schemas.microsoft.com/office/drawing/2014/main" val="20004"/>
                    </a:ext>
                  </a:extLst>
                </a:gridCol>
                <a:gridCol w="986108">
                  <a:extLst>
                    <a:ext uri="{9D8B030D-6E8A-4147-A177-3AD203B41FA5}">
                      <a16:colId xmlns:a16="http://schemas.microsoft.com/office/drawing/2014/main" val="20005"/>
                    </a:ext>
                  </a:extLst>
                </a:gridCol>
                <a:gridCol w="1069394">
                  <a:extLst>
                    <a:ext uri="{9D8B030D-6E8A-4147-A177-3AD203B41FA5}">
                      <a16:colId xmlns:a16="http://schemas.microsoft.com/office/drawing/2014/main" val="20006"/>
                    </a:ext>
                  </a:extLst>
                </a:gridCol>
                <a:gridCol w="2785090">
                  <a:extLst>
                    <a:ext uri="{9D8B030D-6E8A-4147-A177-3AD203B41FA5}">
                      <a16:colId xmlns:a16="http://schemas.microsoft.com/office/drawing/2014/main" val="20007"/>
                    </a:ext>
                  </a:extLst>
                </a:gridCol>
              </a:tblGrid>
              <a:tr h="85230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2910">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910">
                <a:tc gridSpan="7">
                  <a:txBody>
                    <a:bodyPr/>
                    <a:lstStyle/>
                    <a:p>
                      <a:pPr algn="ctr" fontAlgn="ctr"/>
                      <a:r>
                        <a:rPr lang="ru-RU" sz="1400" b="1" i="0" u="none" strike="noStrike" dirty="0" smtClean="0">
                          <a:solidFill>
                            <a:srgbClr val="000000"/>
                          </a:solidFill>
                          <a:effectLst/>
                          <a:latin typeface="Times New Roman" panose="02020603050405020304" pitchFamily="18" charset="0"/>
                        </a:rPr>
                        <a:t>                                                            19</a:t>
                      </a:r>
                      <a:r>
                        <a:rPr lang="ru-RU" sz="1400" b="1" i="0" u="none" strike="noStrike" dirty="0">
                          <a:solidFill>
                            <a:srgbClr val="000000"/>
                          </a:solidFill>
                          <a:effectLst/>
                          <a:latin typeface="Times New Roman" panose="02020603050405020304" pitchFamily="18" charset="0"/>
                        </a:rPr>
                        <a:t>. Переселение граждан из аварийного жилищного фонда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29574">
                <a:tc>
                  <a:txBody>
                    <a:bodyPr/>
                    <a:lstStyle/>
                    <a:p>
                      <a:pPr algn="l" fontAlgn="ctr"/>
                      <a:r>
                        <a:rPr lang="ru-RU" sz="1400" b="0" i="0" u="none" strike="noStrike">
                          <a:solidFill>
                            <a:srgbClr val="000000"/>
                          </a:solidFill>
                          <a:effectLst/>
                          <a:latin typeface="Times New Roman" panose="02020603050405020304" pitchFamily="18" charset="0"/>
                        </a:rPr>
                        <a:t>287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Обеспечение устойчивого сокращения непригодного для проживания жилищного фонда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квадратных метров расселенного аварийного жилищного фонда за счет внебюджетных источников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приоритетный показатель</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Тысяча квадратных метров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6846">
                <a:tc>
                  <a:txBody>
                    <a:bodyPr/>
                    <a:lstStyle/>
                    <a:p>
                      <a:pPr algn="l" fontAlgn="ctr"/>
                      <a:r>
                        <a:rPr lang="ru-RU" sz="1400" b="0" i="0" u="none" strike="noStrike">
                          <a:solidFill>
                            <a:srgbClr val="000000"/>
                          </a:solidFill>
                          <a:effectLst/>
                          <a:latin typeface="Times New Roman" panose="02020603050405020304" pitchFamily="18" charset="0"/>
                        </a:rPr>
                        <a:t>288</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Общая площадь аварийного фонда, подлежащая расселению до 01.09.2025, в том числе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х</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квадратных метров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0,80369</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0,0644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В рамках финансирования 2021 года расселены 3 жилых помещения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11234">
                <a:tc>
                  <a:txBody>
                    <a:bodyPr/>
                    <a:lstStyle/>
                    <a:p>
                      <a:pPr algn="l" fontAlgn="ctr"/>
                      <a:r>
                        <a:rPr lang="ru-RU" sz="1400" b="0" i="0" u="none" strike="noStrike">
                          <a:solidFill>
                            <a:srgbClr val="000000"/>
                          </a:solidFill>
                          <a:effectLst/>
                          <a:latin typeface="Times New Roman" panose="02020603050405020304" pitchFamily="18" charset="0"/>
                        </a:rPr>
                        <a:t>289</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граждан, расселенных из аварийного жилищного фонда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Соглашение с федеральным органом исполнительной власти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Тысяча человек</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44780">
                <a:tc>
                  <a:txBody>
                    <a:bodyPr/>
                    <a:lstStyle/>
                    <a:p>
                      <a:pPr algn="l" fontAlgn="ctr"/>
                      <a:r>
                        <a:rPr lang="ru-RU" sz="1400" b="0" i="0" u="none" strike="noStrike">
                          <a:solidFill>
                            <a:srgbClr val="000000"/>
                          </a:solidFill>
                          <a:effectLst/>
                          <a:latin typeface="Times New Roman" panose="02020603050405020304" pitchFamily="18" charset="0"/>
                        </a:rPr>
                        <a:t>290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квадратных метров расселенного аварийного жилищного фонда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приоритетный показатель</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Тысяча квадратных метров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39553">
                <a:tc>
                  <a:txBody>
                    <a:bodyPr/>
                    <a:lstStyle/>
                    <a:p>
                      <a:pPr algn="l" fontAlgn="ctr"/>
                      <a:r>
                        <a:rPr lang="ru-RU" sz="1400" b="0" i="0" u="none" strike="noStrike">
                          <a:solidFill>
                            <a:srgbClr val="000000"/>
                          </a:solidFill>
                          <a:effectLst/>
                          <a:latin typeface="Times New Roman" panose="02020603050405020304" pitchFamily="18" charset="0"/>
                        </a:rPr>
                        <a:t>291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Общая площадь аварийного фонда, подлежащая расселению до 01.09.2025, в том числе: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Соглашение с федеральным органом исполнительной власти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квадратных метров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0,80369</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0,0644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В рамках финансирования 2021 года расселены 3 жилых помещения, отсутствие предложений на вторичном рынке недвижимости по предлагаемой стоимости за м2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7329656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181</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063470960"/>
              </p:ext>
            </p:extLst>
          </p:nvPr>
        </p:nvGraphicFramePr>
        <p:xfrm>
          <a:off x="149577" y="81251"/>
          <a:ext cx="11827933" cy="6501167"/>
        </p:xfrm>
        <a:graphic>
          <a:graphicData uri="http://schemas.openxmlformats.org/drawingml/2006/table">
            <a:tbl>
              <a:tblPr/>
              <a:tblGrid>
                <a:gridCol w="306786">
                  <a:extLst>
                    <a:ext uri="{9D8B030D-6E8A-4147-A177-3AD203B41FA5}">
                      <a16:colId xmlns:a16="http://schemas.microsoft.com/office/drawing/2014/main" val="20000"/>
                    </a:ext>
                  </a:extLst>
                </a:gridCol>
                <a:gridCol w="1707331">
                  <a:extLst>
                    <a:ext uri="{9D8B030D-6E8A-4147-A177-3AD203B41FA5}">
                      <a16:colId xmlns:a16="http://schemas.microsoft.com/office/drawing/2014/main" val="20001"/>
                    </a:ext>
                  </a:extLst>
                </a:gridCol>
                <a:gridCol w="2871117">
                  <a:extLst>
                    <a:ext uri="{9D8B030D-6E8A-4147-A177-3AD203B41FA5}">
                      <a16:colId xmlns:a16="http://schemas.microsoft.com/office/drawing/2014/main" val="20002"/>
                    </a:ext>
                  </a:extLst>
                </a:gridCol>
                <a:gridCol w="1219233">
                  <a:extLst>
                    <a:ext uri="{9D8B030D-6E8A-4147-A177-3AD203B41FA5}">
                      <a16:colId xmlns:a16="http://schemas.microsoft.com/office/drawing/2014/main" val="20003"/>
                    </a:ext>
                  </a:extLst>
                </a:gridCol>
                <a:gridCol w="1072445">
                  <a:extLst>
                    <a:ext uri="{9D8B030D-6E8A-4147-A177-3AD203B41FA5}">
                      <a16:colId xmlns:a16="http://schemas.microsoft.com/office/drawing/2014/main" val="20004"/>
                    </a:ext>
                  </a:extLst>
                </a:gridCol>
                <a:gridCol w="1140178">
                  <a:extLst>
                    <a:ext uri="{9D8B030D-6E8A-4147-A177-3AD203B41FA5}">
                      <a16:colId xmlns:a16="http://schemas.microsoft.com/office/drawing/2014/main" val="20005"/>
                    </a:ext>
                  </a:extLst>
                </a:gridCol>
                <a:gridCol w="1569155">
                  <a:extLst>
                    <a:ext uri="{9D8B030D-6E8A-4147-A177-3AD203B41FA5}">
                      <a16:colId xmlns:a16="http://schemas.microsoft.com/office/drawing/2014/main" val="20006"/>
                    </a:ext>
                  </a:extLst>
                </a:gridCol>
                <a:gridCol w="1941688">
                  <a:extLst>
                    <a:ext uri="{9D8B030D-6E8A-4147-A177-3AD203B41FA5}">
                      <a16:colId xmlns:a16="http://schemas.microsoft.com/office/drawing/2014/main" val="20007"/>
                    </a:ext>
                  </a:extLst>
                </a:gridCol>
              </a:tblGrid>
              <a:tr h="98072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56497">
                <a:tc>
                  <a:txBody>
                    <a:bodyPr/>
                    <a:lstStyle/>
                    <a:p>
                      <a:pPr algn="ctr" fontAlgn="ctr"/>
                      <a:r>
                        <a:rPr lang="ru-RU" sz="1400" b="0" i="0" u="none" strike="noStrike">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8</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497">
                <a:tc gridSpan="7">
                  <a:txBody>
                    <a:bodyPr/>
                    <a:lstStyle/>
                    <a:p>
                      <a:pPr algn="ctr" fontAlgn="ctr"/>
                      <a:r>
                        <a:rPr lang="ru-RU" sz="1400" b="1" i="0" u="none" strike="noStrike" dirty="0" smtClean="0">
                          <a:solidFill>
                            <a:srgbClr val="000000"/>
                          </a:solidFill>
                          <a:effectLst/>
                          <a:latin typeface="Times New Roman" panose="02020603050405020304" pitchFamily="18" charset="0"/>
                        </a:rPr>
                        <a:t>                                    19</a:t>
                      </a:r>
                      <a:r>
                        <a:rPr lang="ru-RU" sz="1400" b="1" i="0" u="none" strike="noStrike" dirty="0">
                          <a:solidFill>
                            <a:srgbClr val="000000"/>
                          </a:solidFill>
                          <a:effectLst/>
                          <a:latin typeface="Times New Roman" panose="02020603050405020304" pitchFamily="18" charset="0"/>
                        </a:rPr>
                        <a:t>. Переселение граждан из аварийного жилищного фонда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219115">
                <a:tc>
                  <a:txBody>
                    <a:bodyPr/>
                    <a:lstStyle/>
                    <a:p>
                      <a:pPr algn="l" fontAlgn="ctr"/>
                      <a:r>
                        <a:rPr lang="ru-RU" sz="1400" b="0" i="0" u="none" strike="noStrike">
                          <a:solidFill>
                            <a:srgbClr val="000000"/>
                          </a:solidFill>
                          <a:effectLst/>
                          <a:latin typeface="Times New Roman" panose="02020603050405020304" pitchFamily="18" charset="0"/>
                        </a:rPr>
                        <a:t>292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2. Обеспечение мероприятий по переселению граждан из аварийного жилищного фонда в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граждан, переселенных из аварийного жилищного фонда, признанного таковым после 01.01.2017, переселенных по второй подпрограмме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effectLst/>
                          <a:latin typeface="Times New Roman" panose="02020603050405020304" pitchFamily="18" charset="0"/>
                        </a:rPr>
                        <a:t>Обращение Губернатора Московской области</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человек</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0,002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0,002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19115">
                <a:tc>
                  <a:txBody>
                    <a:bodyPr/>
                    <a:lstStyle/>
                    <a:p>
                      <a:pPr algn="l" fontAlgn="ctr"/>
                      <a:r>
                        <a:rPr lang="ru-RU" sz="1400" b="0" i="0" u="none" strike="noStrike">
                          <a:solidFill>
                            <a:srgbClr val="000000"/>
                          </a:solidFill>
                          <a:effectLst/>
                          <a:latin typeface="Times New Roman" panose="02020603050405020304" pitchFamily="18" charset="0"/>
                        </a:rPr>
                        <a:t>293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a:solidFill>
                            <a:srgbClr val="000000"/>
                          </a:solidFill>
                          <a:effectLst/>
                          <a:latin typeface="Times New Roman" panose="02020603050405020304" pitchFamily="18" charset="0"/>
                        </a:rPr>
                        <a:t>Количество граждан, расселенных из аварийного жилищного фонда, признанного таковым до 01.01.2017, переселенных по адресной программе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Обращение Губернатора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человек</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53735">
                <a:tc>
                  <a:txBody>
                    <a:bodyPr/>
                    <a:lstStyle/>
                    <a:p>
                      <a:pPr algn="l" fontAlgn="ctr"/>
                      <a:r>
                        <a:rPr lang="ru-RU" sz="1400" b="0" i="0" u="none" strike="noStrike">
                          <a:solidFill>
                            <a:srgbClr val="000000"/>
                          </a:solidFill>
                          <a:effectLst/>
                          <a:latin typeface="Times New Roman" panose="02020603050405020304" pitchFamily="18" charset="0"/>
                        </a:rPr>
                        <a:t>294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Обеспечение мероприятий в рамках Адресной программы Московской области «Переселение граждан из аварийного жилищного фонда в Московской области на 2016-2021 годы»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граждан, переселенных из аварийного жилищного фонда, признанного таковым после 01.01.2017, переселенных по адресной программе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Обращение Губернатора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effectLst/>
                          <a:latin typeface="Times New Roman" panose="02020603050405020304" pitchFamily="18" charset="0"/>
                        </a:rPr>
                        <a:t>Тысяча человек</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0,007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0,007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7318633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730376" y="168276"/>
            <a:ext cx="8823325" cy="95726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r>
              <a:rPr lang="ru-RU" altLang="ru-RU" sz="2000" b="1" u="sng" dirty="0">
                <a:solidFill>
                  <a:schemeClr val="tx1"/>
                </a:solidFill>
                <a:latin typeface="Times New Roman" panose="02020603050405020304" pitchFamily="18" charset="0"/>
                <a:cs typeface="Times New Roman" panose="02020603050405020304" pitchFamily="18" charset="0"/>
                <a:hlinkClick r:id="rId2" action="ppaction://hlinksldjump"/>
              </a:rPr>
              <a:t>Информация о расходах бюджета городского округа Воскресенск</a:t>
            </a:r>
          </a:p>
          <a:p>
            <a:pPr algn="ctr">
              <a:spcBef>
                <a:spcPct val="0"/>
              </a:spcBef>
              <a:buClrTx/>
              <a:buNone/>
              <a:defRPr/>
            </a:pPr>
            <a:r>
              <a:rPr lang="ru-RU" altLang="ru-RU" sz="2000" b="1" u="sng" dirty="0">
                <a:solidFill>
                  <a:schemeClr val="tx1"/>
                </a:solidFill>
                <a:latin typeface="Times New Roman" panose="02020603050405020304" pitchFamily="18" charset="0"/>
                <a:cs typeface="Times New Roman" panose="02020603050405020304" pitchFamily="18" charset="0"/>
                <a:hlinkClick r:id="rId2" action="ppaction://hlinksldjump"/>
              </a:rPr>
              <a:t>с учетом интересов целевых групп </a:t>
            </a:r>
            <a:r>
              <a:rPr lang="ru-RU" altLang="ru-RU" sz="2000" b="1" u="sng" dirty="0" smtClean="0">
                <a:solidFill>
                  <a:schemeClr val="tx1"/>
                </a:solidFill>
                <a:latin typeface="Times New Roman" panose="02020603050405020304" pitchFamily="18" charset="0"/>
                <a:cs typeface="Times New Roman" panose="02020603050405020304" pitchFamily="18" charset="0"/>
                <a:hlinkClick r:id="rId2" action="ppaction://hlinksldjump"/>
              </a:rPr>
              <a:t>пользователей в отчетном периоде и</a:t>
            </a:r>
            <a:endParaRPr lang="ru-RU" altLang="ru-RU" sz="2000" b="1" u="sng" dirty="0">
              <a:solidFill>
                <a:schemeClr val="tx1"/>
              </a:solidFill>
              <a:latin typeface="Times New Roman" panose="02020603050405020304" pitchFamily="18" charset="0"/>
              <a:cs typeface="Times New Roman" panose="02020603050405020304" pitchFamily="18" charset="0"/>
              <a:hlinkClick r:id="rId2" action="ppaction://hlinksldjump"/>
            </a:endParaRPr>
          </a:p>
          <a:p>
            <a:pPr algn="ctr">
              <a:spcBef>
                <a:spcPct val="0"/>
              </a:spcBef>
              <a:buClrTx/>
              <a:buNone/>
              <a:defRPr/>
            </a:pPr>
            <a:r>
              <a:rPr lang="ru-RU" altLang="ru-RU" sz="2000" b="1" u="sng" dirty="0" smtClean="0">
                <a:solidFill>
                  <a:schemeClr val="tx1"/>
                </a:solidFill>
                <a:latin typeface="Times New Roman" panose="02020603050405020304" pitchFamily="18" charset="0"/>
                <a:cs typeface="Times New Roman" panose="02020603050405020304" pitchFamily="18" charset="0"/>
                <a:hlinkClick r:id="rId2" action="ppaction://hlinksldjump"/>
              </a:rPr>
              <a:t> планируемых </a:t>
            </a:r>
            <a:r>
              <a:rPr lang="ru-RU" altLang="ru-RU" sz="2000" b="1" u="sng" dirty="0">
                <a:solidFill>
                  <a:schemeClr val="tx1"/>
                </a:solidFill>
                <a:latin typeface="Times New Roman" panose="02020603050405020304" pitchFamily="18" charset="0"/>
                <a:cs typeface="Times New Roman" panose="02020603050405020304" pitchFamily="18" charset="0"/>
                <a:hlinkClick r:id="rId2" action="ppaction://hlinksldjump"/>
              </a:rPr>
              <a:t>к реализации в 2022 -2024 годах</a:t>
            </a:r>
            <a:endParaRPr lang="ru-RU" altLang="ru-RU" sz="2000" b="1" u="sng" dirty="0">
              <a:solidFill>
                <a:schemeClr val="tx1"/>
              </a:solidFill>
              <a:latin typeface="Times New Roman" panose="02020603050405020304" pitchFamily="18" charset="0"/>
              <a:cs typeface="Times New Roman" panose="02020603050405020304" pitchFamily="18" charset="0"/>
            </a:endParaRPr>
          </a:p>
        </p:txBody>
      </p:sp>
      <p:sp>
        <p:nvSpPr>
          <p:cNvPr id="5" name="Стрелка вправо 4"/>
          <p:cNvSpPr>
            <a:spLocks noChangeArrowheads="1"/>
          </p:cNvSpPr>
          <p:nvPr/>
        </p:nvSpPr>
        <p:spPr bwMode="auto">
          <a:xfrm rot="5400000">
            <a:off x="5853907" y="915195"/>
            <a:ext cx="635000" cy="1055687"/>
          </a:xfrm>
          <a:prstGeom prst="rightArrow">
            <a:avLst>
              <a:gd name="adj1" fmla="val 50000"/>
              <a:gd name="adj2" fmla="val 19796"/>
            </a:avLst>
          </a:prstGeom>
          <a:solidFill>
            <a:schemeClr val="tx1"/>
          </a:solidFill>
          <a:ln w="25400" algn="ctr">
            <a:noFill/>
            <a:miter lim="800000"/>
            <a:headEnd/>
            <a:tailEnd/>
          </a:ln>
        </p:spPr>
        <p:txBody>
          <a:bodyPr rot="10800000" vert="eaVert" anchor="ctr"/>
          <a:lstStyle/>
          <a:p>
            <a:pPr algn="ctr">
              <a:defRPr/>
            </a:pPr>
            <a:endParaRPr lang="ru-RU" sz="1350" dirty="0">
              <a:solidFill>
                <a:schemeClr val="lt1"/>
              </a:solidFill>
            </a:endParaRPr>
          </a:p>
        </p:txBody>
      </p:sp>
      <p:sp>
        <p:nvSpPr>
          <p:cNvPr id="111620" name="Rectangle 7"/>
          <p:cNvSpPr>
            <a:spLocks/>
          </p:cNvSpPr>
          <p:nvPr/>
        </p:nvSpPr>
        <p:spPr bwMode="auto">
          <a:xfrm>
            <a:off x="1066800" y="2476500"/>
            <a:ext cx="3733801" cy="3723644"/>
          </a:xfrm>
          <a:prstGeom prst="rect">
            <a:avLst/>
          </a:prstGeom>
          <a:solidFill>
            <a:schemeClr val="accent2">
              <a:lumMod val="20000"/>
              <a:lumOff val="80000"/>
            </a:schemeClr>
          </a:solidFill>
          <a:ln>
            <a:solidFill>
              <a:schemeClr val="accent1"/>
            </a:solidFill>
          </a:ln>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Муниципальная программа</a:t>
            </a:r>
            <a:endParaRPr lang="ru-RU" altLang="ru-RU" sz="1200"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«Образование</a:t>
            </a:r>
            <a:r>
              <a:rPr lang="ru-RU" altLang="ru-RU" sz="1200" b="1" dirty="0" smtClean="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Выплата компенсации родительской платы за присмотр и уход за детьми, осваивающими образовательные программы дошкольного образования в организациях, осуществляющих образовательную деятельность </a:t>
            </a:r>
            <a:r>
              <a:rPr lang="ru-RU" altLang="ru-RU" sz="1200" b="1" dirty="0" smtClean="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2020 </a:t>
            </a:r>
            <a:r>
              <a:rPr lang="ru-RU" altLang="ru-RU" sz="1200" b="1" dirty="0">
                <a:solidFill>
                  <a:schemeClr val="tx1"/>
                </a:solidFill>
                <a:latin typeface="Times New Roman" panose="02020603050405020304" pitchFamily="18" charset="0"/>
                <a:cs typeface="Times New Roman" panose="02020603050405020304" pitchFamily="18" charset="0"/>
              </a:rPr>
              <a:t>год </a:t>
            </a:r>
            <a:r>
              <a:rPr lang="ru-RU" altLang="ru-RU" sz="1200" b="1" dirty="0" smtClean="0">
                <a:solidFill>
                  <a:schemeClr val="tx1"/>
                </a:solidFill>
                <a:latin typeface="Times New Roman" panose="02020603050405020304" pitchFamily="18" charset="0"/>
                <a:cs typeface="Times New Roman" panose="02020603050405020304" pitchFamily="18" charset="0"/>
              </a:rPr>
              <a:t>– 46 789,0 тыс</a:t>
            </a:r>
            <a:r>
              <a:rPr lang="ru-RU" altLang="ru-RU" sz="1200" b="1" dirty="0">
                <a:solidFill>
                  <a:schemeClr val="tx1"/>
                </a:solidFill>
                <a:latin typeface="Times New Roman" panose="02020603050405020304" pitchFamily="18" charset="0"/>
                <a:cs typeface="Times New Roman" panose="02020603050405020304" pitchFamily="18" charset="0"/>
              </a:rPr>
              <a:t>. руб. (7 440 человек)</a:t>
            </a:r>
            <a:r>
              <a:rPr lang="en-US" altLang="ru-RU" sz="1200" b="1" dirty="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r>
              <a:rPr lang="en-US" altLang="ru-RU" sz="1200" b="1" dirty="0" smtClean="0">
                <a:solidFill>
                  <a:schemeClr val="tx1"/>
                </a:solidFill>
                <a:latin typeface="Times New Roman" panose="02020603050405020304" pitchFamily="18" charset="0"/>
                <a:cs typeface="Times New Roman" panose="02020603050405020304" pitchFamily="18" charset="0"/>
              </a:rPr>
              <a:t> </a:t>
            </a:r>
            <a:r>
              <a:rPr lang="ru-RU" altLang="ru-RU" sz="1200" b="1" dirty="0" smtClean="0">
                <a:solidFill>
                  <a:schemeClr val="tx1"/>
                </a:solidFill>
                <a:latin typeface="Times New Roman" panose="02020603050405020304" pitchFamily="18" charset="0"/>
                <a:cs typeface="Times New Roman" panose="02020603050405020304" pitchFamily="18" charset="0"/>
              </a:rPr>
              <a:t>202</a:t>
            </a:r>
            <a:r>
              <a:rPr lang="en-US" altLang="ru-RU" sz="1200" b="1" dirty="0">
                <a:solidFill>
                  <a:schemeClr val="tx1"/>
                </a:solidFill>
                <a:latin typeface="Times New Roman" panose="02020603050405020304" pitchFamily="18" charset="0"/>
                <a:cs typeface="Times New Roman" panose="02020603050405020304" pitchFamily="18" charset="0"/>
              </a:rPr>
              <a:t>1 </a:t>
            </a:r>
            <a:r>
              <a:rPr lang="ru-RU" altLang="ru-RU" sz="1200" b="1" dirty="0" smtClean="0">
                <a:solidFill>
                  <a:schemeClr val="tx1"/>
                </a:solidFill>
                <a:latin typeface="Times New Roman" panose="02020603050405020304" pitchFamily="18" charset="0"/>
                <a:cs typeface="Times New Roman" panose="02020603050405020304" pitchFamily="18" charset="0"/>
              </a:rPr>
              <a:t>год </a:t>
            </a:r>
            <a:r>
              <a:rPr lang="ru-RU" altLang="ru-RU" sz="1200" b="1" dirty="0">
                <a:solidFill>
                  <a:schemeClr val="tx1"/>
                </a:solidFill>
                <a:latin typeface="Times New Roman" panose="02020603050405020304" pitchFamily="18" charset="0"/>
                <a:cs typeface="Times New Roman" panose="02020603050405020304" pitchFamily="18" charset="0"/>
              </a:rPr>
              <a:t>– </a:t>
            </a:r>
            <a:r>
              <a:rPr lang="ru-RU" altLang="ru-RU" sz="1200" b="1" dirty="0" smtClean="0">
                <a:solidFill>
                  <a:schemeClr val="tx1"/>
                </a:solidFill>
                <a:latin typeface="Times New Roman" panose="02020603050405020304" pitchFamily="18" charset="0"/>
                <a:cs typeface="Times New Roman" panose="02020603050405020304" pitchFamily="18" charset="0"/>
              </a:rPr>
              <a:t>39 436,0 тыс</a:t>
            </a:r>
            <a:r>
              <a:rPr lang="ru-RU" altLang="ru-RU" sz="1200" b="1" dirty="0">
                <a:solidFill>
                  <a:schemeClr val="tx1"/>
                </a:solidFill>
                <a:latin typeface="Times New Roman" panose="02020603050405020304" pitchFamily="18" charset="0"/>
                <a:cs typeface="Times New Roman" panose="02020603050405020304" pitchFamily="18" charset="0"/>
              </a:rPr>
              <a:t>. руб. </a:t>
            </a:r>
            <a:r>
              <a:rPr lang="ru-RU" altLang="ru-RU" sz="1200" b="1" dirty="0" smtClean="0">
                <a:solidFill>
                  <a:schemeClr val="tx1"/>
                </a:solidFill>
                <a:latin typeface="Times New Roman" panose="02020603050405020304" pitchFamily="18" charset="0"/>
                <a:cs typeface="Times New Roman" panose="02020603050405020304" pitchFamily="18" charset="0"/>
              </a:rPr>
              <a:t>(7 791 человек)</a:t>
            </a:r>
            <a:r>
              <a:rPr lang="en-US" altLang="ru-RU" sz="1200" b="1" dirty="0" smtClean="0">
                <a:solidFill>
                  <a:schemeClr val="tx1"/>
                </a:solidFill>
                <a:latin typeface="Times New Roman" panose="02020603050405020304" pitchFamily="18" charset="0"/>
                <a:cs typeface="Times New Roman" panose="02020603050405020304" pitchFamily="18" charset="0"/>
              </a:rPr>
              <a:t>;</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en-US" altLang="ru-RU" sz="1200" b="1" dirty="0" smtClean="0">
                <a:solidFill>
                  <a:schemeClr val="tx1"/>
                </a:solidFill>
                <a:latin typeface="Times New Roman" panose="02020603050405020304" pitchFamily="18" charset="0"/>
                <a:cs typeface="Times New Roman" panose="02020603050405020304" pitchFamily="18" charset="0"/>
              </a:rPr>
              <a:t>  </a:t>
            </a:r>
            <a:r>
              <a:rPr lang="ru-RU" altLang="ru-RU" sz="1200" b="1" dirty="0" smtClean="0">
                <a:solidFill>
                  <a:schemeClr val="tx1"/>
                </a:solidFill>
                <a:latin typeface="Times New Roman" panose="02020603050405020304" pitchFamily="18" charset="0"/>
                <a:cs typeface="Times New Roman" panose="02020603050405020304" pitchFamily="18" charset="0"/>
              </a:rPr>
              <a:t>202</a:t>
            </a:r>
            <a:r>
              <a:rPr lang="en-US" altLang="ru-RU" sz="1200" b="1" dirty="0">
                <a:solidFill>
                  <a:schemeClr val="tx1"/>
                </a:solidFill>
                <a:latin typeface="Times New Roman" panose="02020603050405020304" pitchFamily="18" charset="0"/>
                <a:cs typeface="Times New Roman" panose="02020603050405020304" pitchFamily="18" charset="0"/>
              </a:rPr>
              <a:t>2</a:t>
            </a:r>
            <a:r>
              <a:rPr lang="ru-RU" altLang="ru-RU" sz="1200" b="1" dirty="0">
                <a:solidFill>
                  <a:schemeClr val="tx1"/>
                </a:solidFill>
                <a:latin typeface="Times New Roman" panose="02020603050405020304" pitchFamily="18" charset="0"/>
                <a:cs typeface="Times New Roman" panose="02020603050405020304" pitchFamily="18" charset="0"/>
              </a:rPr>
              <a:t> год – </a:t>
            </a:r>
            <a:r>
              <a:rPr lang="ru-RU" altLang="ru-RU" sz="1200" b="1" dirty="0" smtClean="0">
                <a:solidFill>
                  <a:schemeClr val="tx1"/>
                </a:solidFill>
                <a:latin typeface="Times New Roman" panose="02020603050405020304" pitchFamily="18" charset="0"/>
                <a:cs typeface="Times New Roman" panose="02020603050405020304" pitchFamily="18" charset="0"/>
              </a:rPr>
              <a:t>45 068,0 тыс</a:t>
            </a:r>
            <a:r>
              <a:rPr lang="ru-RU" altLang="ru-RU" sz="1200" b="1" dirty="0">
                <a:solidFill>
                  <a:schemeClr val="tx1"/>
                </a:solidFill>
                <a:latin typeface="Times New Roman" panose="02020603050405020304" pitchFamily="18" charset="0"/>
                <a:cs typeface="Times New Roman" panose="02020603050405020304" pitchFamily="18" charset="0"/>
              </a:rPr>
              <a:t>. руб. </a:t>
            </a:r>
            <a:r>
              <a:rPr lang="ru-RU" altLang="ru-RU" sz="1200" b="1" dirty="0" smtClean="0">
                <a:solidFill>
                  <a:schemeClr val="tx1"/>
                </a:solidFill>
                <a:latin typeface="Times New Roman" panose="02020603050405020304" pitchFamily="18" charset="0"/>
                <a:cs typeface="Times New Roman" panose="02020603050405020304" pitchFamily="18" charset="0"/>
              </a:rPr>
              <a:t>(7 704 человека</a:t>
            </a:r>
            <a:r>
              <a:rPr lang="en-US" altLang="ru-RU" sz="1200" b="1" dirty="0" smtClean="0">
                <a:solidFill>
                  <a:schemeClr val="tx1"/>
                </a:solidFill>
                <a:latin typeface="Times New Roman" panose="02020603050405020304" pitchFamily="18" charset="0"/>
                <a:cs typeface="Times New Roman" panose="02020603050405020304" pitchFamily="18" charset="0"/>
              </a:rPr>
              <a:t>)</a:t>
            </a:r>
            <a:r>
              <a:rPr lang="ru-RU" altLang="ru-RU" sz="1200" b="1" dirty="0" smtClean="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r>
              <a:rPr lang="en-US" altLang="ru-RU" sz="1200" b="1" dirty="0" smtClean="0">
                <a:solidFill>
                  <a:schemeClr val="tx1"/>
                </a:solidFill>
                <a:latin typeface="Times New Roman" panose="02020603050405020304" pitchFamily="18" charset="0"/>
                <a:cs typeface="Times New Roman" panose="02020603050405020304" pitchFamily="18" charset="0"/>
              </a:rPr>
              <a:t>  </a:t>
            </a:r>
            <a:r>
              <a:rPr lang="ru-RU" altLang="ru-RU" sz="1200" b="1" dirty="0" smtClean="0">
                <a:solidFill>
                  <a:schemeClr val="tx1"/>
                </a:solidFill>
                <a:latin typeface="Times New Roman" panose="02020603050405020304" pitchFamily="18" charset="0"/>
                <a:cs typeface="Times New Roman" panose="02020603050405020304" pitchFamily="18" charset="0"/>
              </a:rPr>
              <a:t>2023 год – </a:t>
            </a:r>
            <a:r>
              <a:rPr lang="ru-RU" altLang="ru-RU" sz="1200" b="1" dirty="0">
                <a:solidFill>
                  <a:schemeClr val="tx1"/>
                </a:solidFill>
                <a:latin typeface="Times New Roman" panose="02020603050405020304" pitchFamily="18" charset="0"/>
                <a:cs typeface="Times New Roman" panose="02020603050405020304" pitchFamily="18" charset="0"/>
              </a:rPr>
              <a:t>45 068,0 тыс. руб. (7 704 </a:t>
            </a:r>
            <a:r>
              <a:rPr lang="ru-RU" altLang="ru-RU" sz="1200" b="1" dirty="0" smtClean="0">
                <a:solidFill>
                  <a:schemeClr val="tx1"/>
                </a:solidFill>
                <a:latin typeface="Times New Roman" panose="02020603050405020304" pitchFamily="18" charset="0"/>
                <a:cs typeface="Times New Roman" panose="02020603050405020304" pitchFamily="18" charset="0"/>
              </a:rPr>
              <a:t>человека</a:t>
            </a:r>
            <a:r>
              <a:rPr lang="en-US" altLang="ru-RU" sz="1200" b="1" dirty="0" smtClean="0">
                <a:solidFill>
                  <a:schemeClr val="tx1"/>
                </a:solidFill>
                <a:latin typeface="Times New Roman" panose="02020603050405020304" pitchFamily="18" charset="0"/>
                <a:cs typeface="Times New Roman" panose="02020603050405020304" pitchFamily="18" charset="0"/>
              </a:rPr>
              <a:t>)</a:t>
            </a:r>
            <a:r>
              <a:rPr lang="ru-RU" altLang="ru-RU" sz="1200" b="1" dirty="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 </a:t>
            </a:r>
            <a:r>
              <a:rPr lang="en-US" altLang="ru-RU" sz="1200" b="1" dirty="0" smtClean="0">
                <a:solidFill>
                  <a:schemeClr val="tx1"/>
                </a:solidFill>
                <a:latin typeface="Times New Roman" panose="02020603050405020304" pitchFamily="18" charset="0"/>
                <a:cs typeface="Times New Roman" panose="02020603050405020304" pitchFamily="18" charset="0"/>
              </a:rPr>
              <a:t> </a:t>
            </a:r>
            <a:r>
              <a:rPr lang="ru-RU" altLang="ru-RU" sz="1200" b="1" dirty="0" smtClean="0">
                <a:solidFill>
                  <a:schemeClr val="tx1"/>
                </a:solidFill>
                <a:latin typeface="Times New Roman" panose="02020603050405020304" pitchFamily="18" charset="0"/>
                <a:cs typeface="Times New Roman" panose="02020603050405020304" pitchFamily="18" charset="0"/>
              </a:rPr>
              <a:t>2024 </a:t>
            </a:r>
            <a:r>
              <a:rPr lang="ru-RU" altLang="ru-RU" sz="1200" b="1" dirty="0">
                <a:solidFill>
                  <a:schemeClr val="tx1"/>
                </a:solidFill>
                <a:latin typeface="Times New Roman" panose="02020603050405020304" pitchFamily="18" charset="0"/>
                <a:cs typeface="Times New Roman" panose="02020603050405020304" pitchFamily="18" charset="0"/>
              </a:rPr>
              <a:t>год </a:t>
            </a:r>
            <a:r>
              <a:rPr lang="ru-RU" altLang="ru-RU" sz="1200" b="1" dirty="0" smtClean="0">
                <a:solidFill>
                  <a:schemeClr val="tx1"/>
                </a:solidFill>
                <a:latin typeface="Times New Roman" panose="02020603050405020304" pitchFamily="18" charset="0"/>
                <a:cs typeface="Times New Roman" panose="02020603050405020304" pitchFamily="18" charset="0"/>
              </a:rPr>
              <a:t>– 45 </a:t>
            </a:r>
            <a:r>
              <a:rPr lang="ru-RU" altLang="ru-RU" sz="1200" b="1" dirty="0">
                <a:solidFill>
                  <a:schemeClr val="tx1"/>
                </a:solidFill>
                <a:latin typeface="Times New Roman" panose="02020603050405020304" pitchFamily="18" charset="0"/>
                <a:cs typeface="Times New Roman" panose="02020603050405020304" pitchFamily="18" charset="0"/>
              </a:rPr>
              <a:t>068,0 тыс. руб. (7 704 </a:t>
            </a:r>
            <a:r>
              <a:rPr lang="ru-RU" altLang="ru-RU" sz="1200" b="1" dirty="0" smtClean="0">
                <a:solidFill>
                  <a:schemeClr val="tx1"/>
                </a:solidFill>
                <a:latin typeface="Times New Roman" panose="02020603050405020304" pitchFamily="18" charset="0"/>
                <a:cs typeface="Times New Roman" panose="02020603050405020304" pitchFamily="18" charset="0"/>
              </a:rPr>
              <a:t>человека</a:t>
            </a:r>
            <a:r>
              <a:rPr lang="en-US" altLang="ru-RU" sz="1200" b="1" dirty="0" smtClean="0">
                <a:solidFill>
                  <a:schemeClr val="tx1"/>
                </a:solidFill>
                <a:latin typeface="Times New Roman" panose="02020603050405020304" pitchFamily="18" charset="0"/>
                <a:cs typeface="Times New Roman" panose="02020603050405020304" pitchFamily="18" charset="0"/>
              </a:rPr>
              <a:t>)</a:t>
            </a:r>
            <a:r>
              <a:rPr lang="ru-RU" altLang="ru-RU" sz="1200" b="1" dirty="0" smtClean="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en-US" altLang="ru-RU" sz="1200" b="1" dirty="0" err="1" smtClean="0">
                <a:solidFill>
                  <a:schemeClr val="tx1"/>
                </a:solidFill>
                <a:latin typeface="Times New Roman" panose="02020603050405020304" pitchFamily="18" charset="0"/>
                <a:cs typeface="Times New Roman" panose="02020603050405020304" pitchFamily="18" charset="0"/>
              </a:rPr>
              <a:t>Постановление</a:t>
            </a:r>
            <a:r>
              <a:rPr lang="en-US" altLang="ru-RU" sz="1200" b="1" dirty="0" smtClean="0">
                <a:solidFill>
                  <a:schemeClr val="tx1"/>
                </a:solidFill>
                <a:latin typeface="Times New Roman" panose="02020603050405020304" pitchFamily="18" charset="0"/>
                <a:cs typeface="Times New Roman" panose="02020603050405020304" pitchFamily="18" charset="0"/>
              </a:rPr>
              <a:t> </a:t>
            </a:r>
            <a:r>
              <a:rPr lang="en-US" altLang="ru-RU" sz="1200" b="1" dirty="0" err="1">
                <a:solidFill>
                  <a:schemeClr val="tx1"/>
                </a:solidFill>
                <a:latin typeface="Times New Roman" panose="02020603050405020304" pitchFamily="18" charset="0"/>
                <a:cs typeface="Times New Roman" panose="02020603050405020304" pitchFamily="18" charset="0"/>
              </a:rPr>
              <a:t>Правительства</a:t>
            </a:r>
            <a:r>
              <a:rPr lang="en-US" altLang="ru-RU" sz="1200" b="1" dirty="0">
                <a:solidFill>
                  <a:schemeClr val="tx1"/>
                </a:solidFill>
                <a:latin typeface="Times New Roman" panose="02020603050405020304" pitchFamily="18" charset="0"/>
                <a:cs typeface="Times New Roman" panose="02020603050405020304" pitchFamily="18" charset="0"/>
              </a:rPr>
              <a:t> </a:t>
            </a:r>
            <a:r>
              <a:rPr lang="en-US" altLang="ru-RU" sz="1200" b="1" dirty="0" err="1">
                <a:solidFill>
                  <a:schemeClr val="tx1"/>
                </a:solidFill>
                <a:latin typeface="Times New Roman" panose="02020603050405020304" pitchFamily="18" charset="0"/>
                <a:cs typeface="Times New Roman" panose="02020603050405020304" pitchFamily="18" charset="0"/>
              </a:rPr>
              <a:t>Московской</a:t>
            </a:r>
            <a:r>
              <a:rPr lang="en-US" altLang="ru-RU" sz="1200" b="1" dirty="0">
                <a:solidFill>
                  <a:schemeClr val="tx1"/>
                </a:solidFill>
                <a:latin typeface="Times New Roman" panose="02020603050405020304" pitchFamily="18" charset="0"/>
                <a:cs typeface="Times New Roman" panose="02020603050405020304" pitchFamily="18" charset="0"/>
              </a:rPr>
              <a:t> </a:t>
            </a:r>
            <a:r>
              <a:rPr lang="en-US" altLang="ru-RU" sz="1200" b="1" dirty="0" err="1">
                <a:solidFill>
                  <a:schemeClr val="tx1"/>
                </a:solidFill>
                <a:latin typeface="Times New Roman" panose="02020603050405020304" pitchFamily="18" charset="0"/>
                <a:cs typeface="Times New Roman" panose="02020603050405020304" pitchFamily="18" charset="0"/>
              </a:rPr>
              <a:t>области</a:t>
            </a:r>
            <a:r>
              <a:rPr lang="en-US" altLang="ru-RU" sz="1200" b="1" dirty="0">
                <a:solidFill>
                  <a:schemeClr val="tx1"/>
                </a:solidFill>
                <a:latin typeface="Times New Roman" panose="02020603050405020304" pitchFamily="18" charset="0"/>
                <a:cs typeface="Times New Roman" panose="02020603050405020304" pitchFamily="18" charset="0"/>
              </a:rPr>
              <a:t> </a:t>
            </a:r>
            <a:r>
              <a:rPr lang="en-US" altLang="ru-RU" sz="1200" b="1" dirty="0" err="1">
                <a:solidFill>
                  <a:schemeClr val="tx1"/>
                </a:solidFill>
                <a:latin typeface="Times New Roman" panose="02020603050405020304" pitchFamily="18" charset="0"/>
                <a:cs typeface="Times New Roman" panose="02020603050405020304" pitchFamily="18" charset="0"/>
              </a:rPr>
              <a:t>от</a:t>
            </a:r>
            <a:r>
              <a:rPr lang="en-US" altLang="ru-RU" sz="1200" b="1" dirty="0">
                <a:solidFill>
                  <a:schemeClr val="tx1"/>
                </a:solidFill>
                <a:latin typeface="Times New Roman" panose="02020603050405020304" pitchFamily="18" charset="0"/>
                <a:cs typeface="Times New Roman" panose="02020603050405020304" pitchFamily="18" charset="0"/>
              </a:rPr>
              <a:t> 26.05.2014 № 378/17 (с </a:t>
            </a:r>
            <a:r>
              <a:rPr lang="en-US" altLang="ru-RU" sz="1200" b="1" dirty="0" err="1">
                <a:solidFill>
                  <a:schemeClr val="tx1"/>
                </a:solidFill>
                <a:latin typeface="Times New Roman" panose="02020603050405020304" pitchFamily="18" charset="0"/>
                <a:cs typeface="Times New Roman" panose="02020603050405020304" pitchFamily="18" charset="0"/>
              </a:rPr>
              <a:t>изменениями</a:t>
            </a:r>
            <a:r>
              <a:rPr lang="en-US" altLang="ru-RU" sz="1200" b="1" dirty="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endParaRPr lang="ru-RU" altLang="ru-RU" sz="1200" b="1" dirty="0">
              <a:solidFill>
                <a:schemeClr val="tx1"/>
              </a:solidFill>
              <a:latin typeface="Times New Roman" panose="02020603050405020304" pitchFamily="18" charset="0"/>
              <a:cs typeface="Times New Roman" panose="02020603050405020304" pitchFamily="18" charset="0"/>
            </a:endParaRPr>
          </a:p>
        </p:txBody>
      </p:sp>
      <p:pic>
        <p:nvPicPr>
          <p:cNvPr id="110597" name="Рисунок 2" descr="жкх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1787525"/>
            <a:ext cx="154305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5" name="Прямоугольник 10"/>
          <p:cNvSpPr>
            <a:spLocks noChangeArrowheads="1"/>
          </p:cNvSpPr>
          <p:nvPr/>
        </p:nvSpPr>
        <p:spPr bwMode="auto">
          <a:xfrm>
            <a:off x="7319964" y="2562225"/>
            <a:ext cx="3548061" cy="3637919"/>
          </a:xfrm>
          <a:prstGeom prst="rect">
            <a:avLst/>
          </a:prstGeom>
          <a:solidFill>
            <a:schemeClr val="accent2">
              <a:lumMod val="20000"/>
              <a:lumOff val="80000"/>
            </a:schemeClr>
          </a:solidFill>
          <a:ln>
            <a:solidFill>
              <a:schemeClr val="accent1"/>
            </a:solid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20000"/>
              </a:spcBef>
              <a:buClrTx/>
              <a:buFont typeface="Arial" panose="020B0604020202020204" pitchFamily="34" charset="0"/>
              <a:buNone/>
              <a:defRPr/>
            </a:pPr>
            <a:r>
              <a:rPr lang="ru-RU" altLang="ru-RU" sz="1200" b="1" dirty="0">
                <a:solidFill>
                  <a:schemeClr val="tx1"/>
                </a:solidFill>
                <a:latin typeface="Times New Roman" panose="02020603050405020304" pitchFamily="18" charset="0"/>
                <a:ea typeface="Times New Roman" panose="02020603050405020304" pitchFamily="18" charset="0"/>
              </a:rPr>
              <a:t>Муниципальная программа</a:t>
            </a:r>
            <a:endParaRPr lang="ru-RU" altLang="ru-RU" sz="1200" dirty="0">
              <a:solidFill>
                <a:schemeClr val="tx1"/>
              </a:solidFill>
              <a:latin typeface="Times New Roman" panose="02020603050405020304" pitchFamily="18" charset="0"/>
              <a:ea typeface="Times New Roman" panose="02020603050405020304" pitchFamily="18" charset="0"/>
            </a:endParaRPr>
          </a:p>
          <a:p>
            <a:pPr algn="ctr">
              <a:spcBef>
                <a:spcPct val="20000"/>
              </a:spcBef>
              <a:buClrTx/>
              <a:buFont typeface="Arial" panose="020B0604020202020204" pitchFamily="34" charset="0"/>
              <a:buNone/>
              <a:defRPr/>
            </a:pPr>
            <a:r>
              <a:rPr lang="ru-RU" altLang="ru-RU" sz="1200" b="1" dirty="0">
                <a:solidFill>
                  <a:schemeClr val="tx1"/>
                </a:solidFill>
                <a:latin typeface="Times New Roman" panose="02020603050405020304" pitchFamily="18" charset="0"/>
                <a:ea typeface="Times New Roman" panose="02020603050405020304" pitchFamily="18" charset="0"/>
              </a:rPr>
              <a:t>«Жилище»</a:t>
            </a:r>
            <a:endParaRPr lang="ru-RU" altLang="ru-RU" sz="1200" dirty="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r>
              <a:rPr lang="ru-RU" altLang="ru-RU" sz="1200" b="1" dirty="0">
                <a:solidFill>
                  <a:schemeClr val="tx1"/>
                </a:solidFill>
                <a:latin typeface="Times New Roman" panose="02020603050405020304" pitchFamily="18" charset="0"/>
                <a:ea typeface="Times New Roman" panose="02020603050405020304" pitchFamily="18" charset="0"/>
              </a:rPr>
              <a:t>Реализация мер социальной поддержки и социального обеспечения детей сирот и детей, оставшихся без попечения родителей, а также лиц из их числа </a:t>
            </a:r>
            <a:r>
              <a:rPr lang="ru-RU" altLang="ru-RU" sz="1200" b="1" dirty="0" smtClean="0">
                <a:solidFill>
                  <a:schemeClr val="tx1"/>
                </a:solidFill>
                <a:latin typeface="Times New Roman" panose="02020603050405020304" pitchFamily="18" charset="0"/>
                <a:ea typeface="Times New Roman" panose="02020603050405020304" pitchFamily="18" charset="0"/>
              </a:rPr>
              <a:t>:</a:t>
            </a:r>
          </a:p>
          <a:p>
            <a:pPr algn="just">
              <a:spcBef>
                <a:spcPct val="0"/>
              </a:spcBef>
              <a:buClrTx/>
              <a:buFontTx/>
              <a:buNone/>
              <a:defRPr/>
            </a:pPr>
            <a:endParaRPr lang="ru-RU" altLang="ru-RU" sz="1200" b="1" dirty="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r>
              <a:rPr lang="ru-RU" altLang="ru-RU" sz="1200" b="1" dirty="0" smtClean="0">
                <a:solidFill>
                  <a:schemeClr val="tx1"/>
                </a:solidFill>
                <a:latin typeface="Times New Roman" panose="02020603050405020304" pitchFamily="18" charset="0"/>
                <a:ea typeface="Times New Roman" panose="02020603050405020304" pitchFamily="18" charset="0"/>
              </a:rPr>
              <a:t>2020 </a:t>
            </a:r>
            <a:r>
              <a:rPr lang="ru-RU" altLang="ru-RU" sz="1200" b="1" dirty="0">
                <a:solidFill>
                  <a:schemeClr val="tx1"/>
                </a:solidFill>
                <a:latin typeface="Times New Roman" panose="02020603050405020304" pitchFamily="18" charset="0"/>
                <a:ea typeface="Times New Roman" panose="02020603050405020304" pitchFamily="18" charset="0"/>
              </a:rPr>
              <a:t>год – </a:t>
            </a:r>
            <a:r>
              <a:rPr lang="ru-RU" altLang="ru-RU" sz="1200" b="1" dirty="0" smtClean="0">
                <a:solidFill>
                  <a:schemeClr val="tx1"/>
                </a:solidFill>
                <a:latin typeface="Times New Roman" panose="02020603050405020304" pitchFamily="18" charset="0"/>
                <a:ea typeface="Times New Roman" panose="02020603050405020304" pitchFamily="18" charset="0"/>
              </a:rPr>
              <a:t>43 969,0 тыс</a:t>
            </a:r>
            <a:r>
              <a:rPr lang="ru-RU" altLang="ru-RU" sz="1200" b="1" dirty="0">
                <a:solidFill>
                  <a:schemeClr val="tx1"/>
                </a:solidFill>
                <a:latin typeface="Times New Roman" panose="02020603050405020304" pitchFamily="18" charset="0"/>
                <a:ea typeface="Times New Roman" panose="02020603050405020304" pitchFamily="18" charset="0"/>
              </a:rPr>
              <a:t>. руб. </a:t>
            </a:r>
            <a:r>
              <a:rPr lang="ru-RU" altLang="ru-RU" sz="1200" b="1" dirty="0" smtClean="0">
                <a:solidFill>
                  <a:schemeClr val="tx1"/>
                </a:solidFill>
                <a:latin typeface="Times New Roman" panose="02020603050405020304" pitchFamily="18" charset="0"/>
                <a:ea typeface="Times New Roman" panose="02020603050405020304" pitchFamily="18" charset="0"/>
              </a:rPr>
              <a:t>(22 человека);</a:t>
            </a:r>
            <a:endParaRPr lang="en-US" altLang="ru-RU" sz="1200" b="1" dirty="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r>
              <a:rPr lang="en-US" altLang="ru-RU" sz="1200" b="1" dirty="0">
                <a:solidFill>
                  <a:schemeClr val="tx1"/>
                </a:solidFill>
                <a:latin typeface="Times New Roman" panose="02020603050405020304" pitchFamily="18" charset="0"/>
                <a:ea typeface="Times New Roman" panose="02020603050405020304" pitchFamily="18" charset="0"/>
              </a:rPr>
              <a:t>2021 </a:t>
            </a:r>
            <a:r>
              <a:rPr lang="en-US" altLang="ru-RU" sz="1200" b="1" dirty="0" err="1">
                <a:solidFill>
                  <a:schemeClr val="tx1"/>
                </a:solidFill>
                <a:latin typeface="Times New Roman" panose="02020603050405020304" pitchFamily="18" charset="0"/>
                <a:ea typeface="Times New Roman" panose="02020603050405020304" pitchFamily="18" charset="0"/>
              </a:rPr>
              <a:t>год</a:t>
            </a:r>
            <a:r>
              <a:rPr lang="en-US" altLang="ru-RU" sz="1200" b="1" dirty="0">
                <a:solidFill>
                  <a:schemeClr val="tx1"/>
                </a:solidFill>
                <a:latin typeface="Times New Roman" panose="02020603050405020304" pitchFamily="18" charset="0"/>
                <a:ea typeface="Times New Roman" panose="02020603050405020304" pitchFamily="18" charset="0"/>
              </a:rPr>
              <a:t> – </a:t>
            </a:r>
            <a:r>
              <a:rPr lang="ru-RU" altLang="ru-RU" sz="1200" b="1" dirty="0" smtClean="0">
                <a:solidFill>
                  <a:schemeClr val="tx1"/>
                </a:solidFill>
                <a:latin typeface="Times New Roman" panose="02020603050405020304" pitchFamily="18" charset="0"/>
                <a:ea typeface="Times New Roman" panose="02020603050405020304" pitchFamily="18" charset="0"/>
              </a:rPr>
              <a:t>42 181,0 </a:t>
            </a:r>
            <a:r>
              <a:rPr lang="en-US" altLang="ru-RU" sz="1200" b="1" dirty="0" err="1" smtClean="0">
                <a:solidFill>
                  <a:schemeClr val="tx1"/>
                </a:solidFill>
                <a:latin typeface="Times New Roman" panose="02020603050405020304" pitchFamily="18" charset="0"/>
                <a:ea typeface="Times New Roman" panose="02020603050405020304" pitchFamily="18" charset="0"/>
              </a:rPr>
              <a:t>тыс</a:t>
            </a:r>
            <a:r>
              <a:rPr lang="en-US" altLang="ru-RU" sz="1200" b="1" dirty="0">
                <a:solidFill>
                  <a:schemeClr val="tx1"/>
                </a:solidFill>
                <a:latin typeface="Times New Roman" panose="02020603050405020304" pitchFamily="18" charset="0"/>
                <a:ea typeface="Times New Roman" panose="02020603050405020304" pitchFamily="18" charset="0"/>
              </a:rPr>
              <a:t>. </a:t>
            </a:r>
            <a:r>
              <a:rPr lang="en-US" altLang="ru-RU" sz="1200" b="1" dirty="0" err="1">
                <a:solidFill>
                  <a:schemeClr val="tx1"/>
                </a:solidFill>
                <a:latin typeface="Times New Roman" panose="02020603050405020304" pitchFamily="18" charset="0"/>
                <a:ea typeface="Times New Roman" panose="02020603050405020304" pitchFamily="18" charset="0"/>
              </a:rPr>
              <a:t>руб</a:t>
            </a:r>
            <a:r>
              <a:rPr lang="en-US" altLang="ru-RU" sz="1200" b="1" dirty="0">
                <a:solidFill>
                  <a:schemeClr val="tx1"/>
                </a:solidFill>
                <a:latin typeface="Times New Roman" panose="02020603050405020304" pitchFamily="18" charset="0"/>
                <a:ea typeface="Times New Roman" panose="02020603050405020304" pitchFamily="18" charset="0"/>
              </a:rPr>
              <a:t>. </a:t>
            </a:r>
            <a:r>
              <a:rPr lang="en-US" altLang="ru-RU" sz="1200" b="1" dirty="0" smtClean="0">
                <a:solidFill>
                  <a:schemeClr val="tx1"/>
                </a:solidFill>
                <a:latin typeface="Times New Roman" panose="02020603050405020304" pitchFamily="18" charset="0"/>
                <a:ea typeface="Times New Roman" panose="02020603050405020304" pitchFamily="18" charset="0"/>
              </a:rPr>
              <a:t>(</a:t>
            </a:r>
            <a:r>
              <a:rPr lang="ru-RU" altLang="ru-RU" sz="1200" b="1" dirty="0" smtClean="0">
                <a:solidFill>
                  <a:schemeClr val="tx1"/>
                </a:solidFill>
                <a:latin typeface="Times New Roman" panose="02020603050405020304" pitchFamily="18" charset="0"/>
                <a:ea typeface="Times New Roman" panose="02020603050405020304" pitchFamily="18" charset="0"/>
              </a:rPr>
              <a:t>20 </a:t>
            </a:r>
            <a:r>
              <a:rPr lang="en-US" altLang="ru-RU" sz="1200" b="1" dirty="0" err="1" smtClean="0">
                <a:solidFill>
                  <a:schemeClr val="tx1"/>
                </a:solidFill>
                <a:latin typeface="Times New Roman" panose="02020603050405020304" pitchFamily="18" charset="0"/>
                <a:ea typeface="Times New Roman" panose="02020603050405020304" pitchFamily="18" charset="0"/>
              </a:rPr>
              <a:t>человек</a:t>
            </a:r>
            <a:r>
              <a:rPr lang="en-US" altLang="ru-RU" sz="1200" b="1" dirty="0" smtClean="0">
                <a:solidFill>
                  <a:schemeClr val="tx1"/>
                </a:solidFill>
                <a:latin typeface="Times New Roman" panose="02020603050405020304" pitchFamily="18" charset="0"/>
                <a:ea typeface="Times New Roman" panose="02020603050405020304" pitchFamily="18" charset="0"/>
              </a:rPr>
              <a:t>)</a:t>
            </a:r>
            <a:r>
              <a:rPr lang="ru-RU" altLang="ru-RU" sz="1200" b="1" dirty="0" smtClean="0">
                <a:solidFill>
                  <a:schemeClr val="tx1"/>
                </a:solidFill>
                <a:latin typeface="Times New Roman" panose="02020603050405020304" pitchFamily="18" charset="0"/>
                <a:ea typeface="Times New Roman" panose="02020603050405020304" pitchFamily="18" charset="0"/>
              </a:rPr>
              <a:t>;</a:t>
            </a:r>
            <a:r>
              <a:rPr lang="en-US" altLang="ru-RU" sz="1200" b="1" dirty="0" smtClean="0">
                <a:solidFill>
                  <a:schemeClr val="tx1"/>
                </a:solidFill>
                <a:latin typeface="Times New Roman" panose="02020603050405020304" pitchFamily="18" charset="0"/>
                <a:ea typeface="Times New Roman" panose="02020603050405020304" pitchFamily="18" charset="0"/>
              </a:rPr>
              <a:t> </a:t>
            </a:r>
            <a:endParaRPr lang="en-US" altLang="ru-RU" sz="1200" b="1" dirty="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r>
              <a:rPr lang="en-US" altLang="ru-RU" sz="1200" b="1" dirty="0">
                <a:solidFill>
                  <a:schemeClr val="tx1"/>
                </a:solidFill>
                <a:latin typeface="Times New Roman" panose="02020603050405020304" pitchFamily="18" charset="0"/>
                <a:ea typeface="Times New Roman" panose="02020603050405020304" pitchFamily="18" charset="0"/>
              </a:rPr>
              <a:t>2022 </a:t>
            </a:r>
            <a:r>
              <a:rPr lang="en-US" altLang="ru-RU" sz="1200" b="1" dirty="0" err="1">
                <a:solidFill>
                  <a:schemeClr val="tx1"/>
                </a:solidFill>
                <a:latin typeface="Times New Roman" panose="02020603050405020304" pitchFamily="18" charset="0"/>
                <a:ea typeface="Times New Roman" panose="02020603050405020304" pitchFamily="18" charset="0"/>
              </a:rPr>
              <a:t>год</a:t>
            </a:r>
            <a:r>
              <a:rPr lang="en-US" altLang="ru-RU" sz="1200" b="1" dirty="0">
                <a:solidFill>
                  <a:schemeClr val="tx1"/>
                </a:solidFill>
                <a:latin typeface="Times New Roman" panose="02020603050405020304" pitchFamily="18" charset="0"/>
                <a:ea typeface="Times New Roman" panose="02020603050405020304" pitchFamily="18" charset="0"/>
              </a:rPr>
              <a:t> – </a:t>
            </a:r>
            <a:r>
              <a:rPr lang="ru-RU" altLang="ru-RU" sz="1200" b="1" dirty="0" smtClean="0">
                <a:solidFill>
                  <a:schemeClr val="tx1"/>
                </a:solidFill>
                <a:latin typeface="Times New Roman" panose="02020603050405020304" pitchFamily="18" charset="0"/>
                <a:ea typeface="Times New Roman" panose="02020603050405020304" pitchFamily="18" charset="0"/>
              </a:rPr>
              <a:t>44 557,0 </a:t>
            </a:r>
            <a:r>
              <a:rPr lang="en-US" altLang="ru-RU" sz="1200" b="1" dirty="0" err="1" smtClean="0">
                <a:solidFill>
                  <a:schemeClr val="tx1"/>
                </a:solidFill>
                <a:latin typeface="Times New Roman" panose="02020603050405020304" pitchFamily="18" charset="0"/>
                <a:ea typeface="Times New Roman" panose="02020603050405020304" pitchFamily="18" charset="0"/>
              </a:rPr>
              <a:t>тыс</a:t>
            </a:r>
            <a:r>
              <a:rPr lang="en-US" altLang="ru-RU" sz="1200" b="1" dirty="0">
                <a:solidFill>
                  <a:schemeClr val="tx1"/>
                </a:solidFill>
                <a:latin typeface="Times New Roman" panose="02020603050405020304" pitchFamily="18" charset="0"/>
                <a:ea typeface="Times New Roman" panose="02020603050405020304" pitchFamily="18" charset="0"/>
              </a:rPr>
              <a:t>. </a:t>
            </a:r>
            <a:r>
              <a:rPr lang="en-US" altLang="ru-RU" sz="1200" b="1" dirty="0" err="1">
                <a:solidFill>
                  <a:schemeClr val="tx1"/>
                </a:solidFill>
                <a:latin typeface="Times New Roman" panose="02020603050405020304" pitchFamily="18" charset="0"/>
                <a:ea typeface="Times New Roman" panose="02020603050405020304" pitchFamily="18" charset="0"/>
              </a:rPr>
              <a:t>руб</a:t>
            </a:r>
            <a:r>
              <a:rPr lang="en-US" altLang="ru-RU" sz="1200" b="1" dirty="0">
                <a:solidFill>
                  <a:schemeClr val="tx1"/>
                </a:solidFill>
                <a:latin typeface="Times New Roman" panose="02020603050405020304" pitchFamily="18" charset="0"/>
                <a:ea typeface="Times New Roman" panose="02020603050405020304" pitchFamily="18" charset="0"/>
              </a:rPr>
              <a:t>. </a:t>
            </a:r>
            <a:r>
              <a:rPr lang="en-US" altLang="ru-RU" sz="1200" b="1" dirty="0" smtClean="0">
                <a:solidFill>
                  <a:schemeClr val="tx1"/>
                </a:solidFill>
                <a:latin typeface="Times New Roman" panose="02020603050405020304" pitchFamily="18" charset="0"/>
                <a:ea typeface="Times New Roman" panose="02020603050405020304" pitchFamily="18" charset="0"/>
              </a:rPr>
              <a:t>(</a:t>
            </a:r>
            <a:r>
              <a:rPr lang="ru-RU" altLang="ru-RU" sz="1200" b="1" dirty="0" smtClean="0">
                <a:solidFill>
                  <a:schemeClr val="tx1"/>
                </a:solidFill>
                <a:latin typeface="Times New Roman" panose="02020603050405020304" pitchFamily="18" charset="0"/>
                <a:ea typeface="Times New Roman" panose="02020603050405020304" pitchFamily="18" charset="0"/>
              </a:rPr>
              <a:t>19 </a:t>
            </a:r>
            <a:r>
              <a:rPr lang="en-US" altLang="ru-RU" sz="1200" b="1" dirty="0" err="1" smtClean="0">
                <a:solidFill>
                  <a:schemeClr val="tx1"/>
                </a:solidFill>
                <a:latin typeface="Times New Roman" panose="02020603050405020304" pitchFamily="18" charset="0"/>
                <a:ea typeface="Times New Roman" panose="02020603050405020304" pitchFamily="18" charset="0"/>
              </a:rPr>
              <a:t>человек</a:t>
            </a:r>
            <a:r>
              <a:rPr lang="en-US" altLang="ru-RU" sz="1200" b="1" dirty="0" smtClean="0">
                <a:solidFill>
                  <a:schemeClr val="tx1"/>
                </a:solidFill>
                <a:latin typeface="Times New Roman" panose="02020603050405020304" pitchFamily="18" charset="0"/>
                <a:ea typeface="Times New Roman" panose="02020603050405020304" pitchFamily="18" charset="0"/>
              </a:rPr>
              <a:t>)</a:t>
            </a:r>
            <a:r>
              <a:rPr lang="ru-RU" altLang="ru-RU" sz="1200" b="1" dirty="0" smtClean="0">
                <a:solidFill>
                  <a:schemeClr val="tx1"/>
                </a:solidFill>
                <a:latin typeface="Times New Roman" panose="02020603050405020304" pitchFamily="18" charset="0"/>
                <a:ea typeface="Times New Roman" panose="02020603050405020304" pitchFamily="18" charset="0"/>
              </a:rPr>
              <a:t>;</a:t>
            </a:r>
          </a:p>
          <a:p>
            <a:pPr algn="just">
              <a:spcBef>
                <a:spcPct val="0"/>
              </a:spcBef>
              <a:buClrTx/>
              <a:buFontTx/>
              <a:buNone/>
              <a:defRPr/>
            </a:pPr>
            <a:r>
              <a:rPr lang="ru-RU" altLang="ru-RU" sz="1200" b="1" dirty="0" smtClean="0">
                <a:solidFill>
                  <a:schemeClr val="tx1"/>
                </a:solidFill>
                <a:latin typeface="Times New Roman" panose="02020603050405020304" pitchFamily="18" charset="0"/>
                <a:ea typeface="Times New Roman" panose="02020603050405020304" pitchFamily="18" charset="0"/>
              </a:rPr>
              <a:t>2023 год -  23 451,0 тыс. руб. (9 человек);</a:t>
            </a:r>
          </a:p>
          <a:p>
            <a:pPr algn="just">
              <a:spcBef>
                <a:spcPct val="0"/>
              </a:spcBef>
              <a:buClrTx/>
              <a:buNone/>
              <a:defRPr/>
            </a:pPr>
            <a:r>
              <a:rPr lang="ru-RU" altLang="ru-RU" sz="1200" b="1" dirty="0" smtClean="0">
                <a:solidFill>
                  <a:schemeClr val="tx1"/>
                </a:solidFill>
                <a:latin typeface="Times New Roman" panose="02020603050405020304" pitchFamily="18" charset="0"/>
                <a:ea typeface="Times New Roman" panose="02020603050405020304" pitchFamily="18" charset="0"/>
              </a:rPr>
              <a:t>2024</a:t>
            </a:r>
            <a:r>
              <a:rPr lang="en-US" altLang="ru-RU" sz="1200" b="1" dirty="0" smtClean="0">
                <a:solidFill>
                  <a:schemeClr val="tx1"/>
                </a:solidFill>
                <a:latin typeface="Times New Roman" panose="02020603050405020304" pitchFamily="18" charset="0"/>
                <a:ea typeface="Times New Roman" panose="02020603050405020304" pitchFamily="18" charset="0"/>
              </a:rPr>
              <a:t> </a:t>
            </a:r>
            <a:r>
              <a:rPr lang="en-US" altLang="ru-RU" sz="1200" b="1" dirty="0">
                <a:solidFill>
                  <a:schemeClr val="tx1"/>
                </a:solidFill>
                <a:latin typeface="Times New Roman" panose="02020603050405020304" pitchFamily="18" charset="0"/>
                <a:ea typeface="Times New Roman" panose="02020603050405020304" pitchFamily="18" charset="0"/>
              </a:rPr>
              <a:t>г</a:t>
            </a:r>
            <a:r>
              <a:rPr lang="ru-RU" altLang="ru-RU" sz="1200" b="1" dirty="0">
                <a:solidFill>
                  <a:schemeClr val="tx1"/>
                </a:solidFill>
                <a:latin typeface="Times New Roman" panose="02020603050405020304" pitchFamily="18" charset="0"/>
                <a:ea typeface="Times New Roman" panose="02020603050405020304" pitchFamily="18" charset="0"/>
              </a:rPr>
              <a:t>од – </a:t>
            </a:r>
            <a:r>
              <a:rPr lang="ru-RU" altLang="ru-RU" sz="1200" b="1" dirty="0" smtClean="0">
                <a:solidFill>
                  <a:schemeClr val="tx1"/>
                </a:solidFill>
                <a:latin typeface="Times New Roman" panose="02020603050405020304" pitchFamily="18" charset="0"/>
                <a:ea typeface="Times New Roman" panose="02020603050405020304" pitchFamily="18" charset="0"/>
              </a:rPr>
              <a:t>18 761,0 </a:t>
            </a:r>
            <a:r>
              <a:rPr lang="ru-RU" altLang="ru-RU" sz="1200" b="1" dirty="0">
                <a:solidFill>
                  <a:schemeClr val="tx1"/>
                </a:solidFill>
                <a:latin typeface="Times New Roman" panose="02020603050405020304" pitchFamily="18" charset="0"/>
                <a:ea typeface="Times New Roman" panose="02020603050405020304" pitchFamily="18" charset="0"/>
              </a:rPr>
              <a:t>тыс. руб. </a:t>
            </a:r>
            <a:r>
              <a:rPr lang="ru-RU" altLang="ru-RU" sz="1200" b="1" dirty="0" smtClean="0">
                <a:solidFill>
                  <a:schemeClr val="tx1"/>
                </a:solidFill>
                <a:latin typeface="Times New Roman" panose="02020603050405020304" pitchFamily="18" charset="0"/>
                <a:ea typeface="Times New Roman" panose="02020603050405020304" pitchFamily="18" charset="0"/>
              </a:rPr>
              <a:t>(7 </a:t>
            </a:r>
            <a:r>
              <a:rPr lang="ru-RU" altLang="ru-RU" sz="1200" b="1" dirty="0">
                <a:solidFill>
                  <a:schemeClr val="tx1"/>
                </a:solidFill>
                <a:latin typeface="Times New Roman" panose="02020603050405020304" pitchFamily="18" charset="0"/>
                <a:ea typeface="Times New Roman" panose="02020603050405020304" pitchFamily="18" charset="0"/>
              </a:rPr>
              <a:t>человек);</a:t>
            </a:r>
          </a:p>
          <a:p>
            <a:pPr algn="just">
              <a:spcBef>
                <a:spcPct val="0"/>
              </a:spcBef>
              <a:buClrTx/>
              <a:buFontTx/>
              <a:buNone/>
              <a:defRPr/>
            </a:pPr>
            <a:endParaRPr lang="en-US" altLang="ru-RU" sz="1200" b="1" dirty="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r>
              <a:rPr lang="en-US" altLang="ru-RU" sz="1200" b="1" dirty="0" err="1">
                <a:solidFill>
                  <a:schemeClr val="tx1"/>
                </a:solidFill>
                <a:latin typeface="Times New Roman" panose="02020603050405020304" pitchFamily="18" charset="0"/>
                <a:ea typeface="Times New Roman" panose="02020603050405020304" pitchFamily="18" charset="0"/>
              </a:rPr>
              <a:t>Закон</a:t>
            </a:r>
            <a:r>
              <a:rPr lang="en-US" altLang="ru-RU" sz="1200" b="1" dirty="0">
                <a:solidFill>
                  <a:schemeClr val="tx1"/>
                </a:solidFill>
                <a:latin typeface="Times New Roman" panose="02020603050405020304" pitchFamily="18" charset="0"/>
                <a:ea typeface="Times New Roman" panose="02020603050405020304" pitchFamily="18" charset="0"/>
              </a:rPr>
              <a:t> </a:t>
            </a:r>
            <a:r>
              <a:rPr lang="en-US" altLang="ru-RU" sz="1200" b="1" dirty="0" err="1">
                <a:solidFill>
                  <a:schemeClr val="tx1"/>
                </a:solidFill>
                <a:latin typeface="Times New Roman" panose="02020603050405020304" pitchFamily="18" charset="0"/>
                <a:ea typeface="Times New Roman" panose="02020603050405020304" pitchFamily="18" charset="0"/>
              </a:rPr>
              <a:t>Московской</a:t>
            </a:r>
            <a:r>
              <a:rPr lang="en-US" altLang="ru-RU" sz="1200" b="1" dirty="0">
                <a:solidFill>
                  <a:schemeClr val="tx1"/>
                </a:solidFill>
                <a:latin typeface="Times New Roman" panose="02020603050405020304" pitchFamily="18" charset="0"/>
                <a:ea typeface="Times New Roman" panose="02020603050405020304" pitchFamily="18" charset="0"/>
              </a:rPr>
              <a:t> </a:t>
            </a:r>
            <a:r>
              <a:rPr lang="en-US" altLang="ru-RU" sz="1200" b="1" dirty="0" err="1">
                <a:solidFill>
                  <a:schemeClr val="tx1"/>
                </a:solidFill>
                <a:latin typeface="Times New Roman" panose="02020603050405020304" pitchFamily="18" charset="0"/>
                <a:ea typeface="Times New Roman" panose="02020603050405020304" pitchFamily="18" charset="0"/>
              </a:rPr>
              <a:t>области</a:t>
            </a:r>
            <a:r>
              <a:rPr lang="en-US" altLang="ru-RU" sz="1200" b="1" dirty="0">
                <a:solidFill>
                  <a:schemeClr val="tx1"/>
                </a:solidFill>
                <a:latin typeface="Times New Roman" panose="02020603050405020304" pitchFamily="18" charset="0"/>
                <a:ea typeface="Times New Roman" panose="02020603050405020304" pitchFamily="18" charset="0"/>
              </a:rPr>
              <a:t> </a:t>
            </a:r>
            <a:r>
              <a:rPr lang="en-US" altLang="ru-RU" sz="1200" b="1" dirty="0" err="1">
                <a:solidFill>
                  <a:schemeClr val="tx1"/>
                </a:solidFill>
                <a:latin typeface="Times New Roman" panose="02020603050405020304" pitchFamily="18" charset="0"/>
                <a:ea typeface="Times New Roman" panose="02020603050405020304" pitchFamily="18" charset="0"/>
              </a:rPr>
              <a:t>от</a:t>
            </a:r>
            <a:r>
              <a:rPr lang="en-US" altLang="ru-RU" sz="1200" b="1" dirty="0">
                <a:solidFill>
                  <a:schemeClr val="tx1"/>
                </a:solidFill>
                <a:latin typeface="Times New Roman" panose="02020603050405020304" pitchFamily="18" charset="0"/>
                <a:ea typeface="Times New Roman" panose="02020603050405020304" pitchFamily="18" charset="0"/>
              </a:rPr>
              <a:t> 29.12.2007 № </a:t>
            </a:r>
            <a:r>
              <a:rPr lang="en-US" altLang="ru-RU" sz="1200" b="1" dirty="0" smtClean="0">
                <a:solidFill>
                  <a:schemeClr val="tx1"/>
                </a:solidFill>
                <a:latin typeface="Times New Roman" panose="02020603050405020304" pitchFamily="18" charset="0"/>
                <a:ea typeface="Times New Roman" panose="02020603050405020304" pitchFamily="18" charset="0"/>
              </a:rPr>
              <a:t>248/2007-ОЗ</a:t>
            </a:r>
            <a:r>
              <a:rPr lang="ru-RU" altLang="ru-RU" sz="1200" b="1" dirty="0" smtClean="0">
                <a:solidFill>
                  <a:schemeClr val="tx1"/>
                </a:solidFill>
                <a:latin typeface="Times New Roman" panose="02020603050405020304" pitchFamily="18" charset="0"/>
                <a:ea typeface="Times New Roman" panose="02020603050405020304" pitchFamily="18" charset="0"/>
              </a:rPr>
              <a:t> (с изменениями)</a:t>
            </a:r>
            <a:endParaRPr lang="ru-RU" altLang="ru-RU" sz="1200" b="1" dirty="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endParaRPr lang="ru-RU" altLang="ru-RU" sz="1200" b="1" dirty="0" smtClean="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endParaRPr lang="ru-RU" altLang="ru-RU" sz="1200" b="1" dirty="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endParaRPr lang="ru-RU" altLang="ru-RU" sz="1200" b="1" dirty="0" smtClean="0">
              <a:solidFill>
                <a:schemeClr val="tx1"/>
              </a:solidFill>
              <a:latin typeface="Times New Roman" panose="02020603050405020304" pitchFamily="18" charset="0"/>
              <a:ea typeface="Times New Roman" panose="02020603050405020304" pitchFamily="18" charset="0"/>
            </a:endParaRPr>
          </a:p>
          <a:p>
            <a:pPr algn="just">
              <a:spcBef>
                <a:spcPct val="0"/>
              </a:spcBef>
              <a:buClrTx/>
              <a:buFontTx/>
              <a:buNone/>
              <a:defRPr/>
            </a:pPr>
            <a:endParaRPr lang="ru-RU" altLang="ru-RU" sz="1200" b="1"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941286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1730376" y="83976"/>
            <a:ext cx="8823325" cy="101616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defRPr/>
            </a:pPr>
            <a:r>
              <a:rPr lang="ru-RU" altLang="ru-RU" sz="2000" b="1" u="sng" dirty="0">
                <a:solidFill>
                  <a:schemeClr val="tx1"/>
                </a:solidFill>
                <a:latin typeface="Times New Roman" panose="02020603050405020304" pitchFamily="18" charset="0"/>
                <a:cs typeface="Times New Roman" panose="02020603050405020304" pitchFamily="18" charset="0"/>
                <a:hlinkClick r:id="rId2" action="ppaction://hlinksldjump"/>
              </a:rPr>
              <a:t>Информация о расходах бюджета городского округа Воскресенск</a:t>
            </a:r>
          </a:p>
          <a:p>
            <a:pPr algn="ctr">
              <a:spcBef>
                <a:spcPct val="0"/>
              </a:spcBef>
              <a:buClrTx/>
              <a:buNone/>
              <a:defRPr/>
            </a:pPr>
            <a:r>
              <a:rPr lang="ru-RU" altLang="ru-RU" sz="2000" b="1" u="sng" dirty="0">
                <a:solidFill>
                  <a:schemeClr val="tx1"/>
                </a:solidFill>
                <a:latin typeface="Times New Roman" panose="02020603050405020304" pitchFamily="18" charset="0"/>
                <a:cs typeface="Times New Roman" panose="02020603050405020304" pitchFamily="18" charset="0"/>
                <a:hlinkClick r:id="rId2" action="ppaction://hlinksldjump"/>
              </a:rPr>
              <a:t>с учетом интересов целевых групп пользователей в отчетном периоде и</a:t>
            </a:r>
          </a:p>
          <a:p>
            <a:pPr algn="ctr">
              <a:spcBef>
                <a:spcPct val="0"/>
              </a:spcBef>
              <a:buClrTx/>
              <a:buNone/>
              <a:defRPr/>
            </a:pPr>
            <a:r>
              <a:rPr lang="ru-RU" altLang="ru-RU" sz="2000" b="1" u="sng" dirty="0">
                <a:solidFill>
                  <a:schemeClr val="tx1"/>
                </a:solidFill>
                <a:latin typeface="Times New Roman" panose="02020603050405020304" pitchFamily="18" charset="0"/>
                <a:cs typeface="Times New Roman" panose="02020603050405020304" pitchFamily="18" charset="0"/>
                <a:hlinkClick r:id="rId2" action="ppaction://hlinksldjump"/>
              </a:rPr>
              <a:t> планируемых к реализации в 2022 -2024 годах</a:t>
            </a:r>
            <a:endParaRPr lang="ru-RU" altLang="ru-RU" sz="2000" b="1" u="sng" dirty="0">
              <a:solidFill>
                <a:schemeClr val="tx1"/>
              </a:solidFill>
              <a:latin typeface="Times New Roman" panose="02020603050405020304" pitchFamily="18" charset="0"/>
              <a:cs typeface="Times New Roman" panose="02020603050405020304" pitchFamily="18" charset="0"/>
            </a:endParaRPr>
          </a:p>
        </p:txBody>
      </p:sp>
      <p:sp>
        <p:nvSpPr>
          <p:cNvPr id="5" name="Стрелка вправо 4"/>
          <p:cNvSpPr>
            <a:spLocks noChangeArrowheads="1"/>
          </p:cNvSpPr>
          <p:nvPr/>
        </p:nvSpPr>
        <p:spPr bwMode="auto">
          <a:xfrm rot="5400000">
            <a:off x="5712619" y="915194"/>
            <a:ext cx="635000" cy="1055688"/>
          </a:xfrm>
          <a:prstGeom prst="rightArrow">
            <a:avLst>
              <a:gd name="adj1" fmla="val 50000"/>
              <a:gd name="adj2" fmla="val 19796"/>
            </a:avLst>
          </a:prstGeom>
          <a:solidFill>
            <a:schemeClr val="tx1"/>
          </a:solidFill>
          <a:ln w="25400" algn="ctr">
            <a:noFill/>
            <a:miter lim="800000"/>
            <a:headEnd/>
            <a:tailEnd/>
          </a:ln>
        </p:spPr>
        <p:txBody>
          <a:bodyPr rot="10800000" vert="eaVert" anchor="ctr"/>
          <a:lstStyle/>
          <a:p>
            <a:pPr algn="ctr">
              <a:defRPr/>
            </a:pPr>
            <a:endParaRPr lang="ru-RU" sz="1350" dirty="0">
              <a:solidFill>
                <a:schemeClr val="lt1"/>
              </a:solidFill>
            </a:endParaRPr>
          </a:p>
        </p:txBody>
      </p:sp>
      <p:sp>
        <p:nvSpPr>
          <p:cNvPr id="111621" name="Rectangle 8"/>
          <p:cNvSpPr>
            <a:spLocks/>
          </p:cNvSpPr>
          <p:nvPr/>
        </p:nvSpPr>
        <p:spPr bwMode="auto">
          <a:xfrm>
            <a:off x="1847850" y="1760537"/>
            <a:ext cx="2673350" cy="3963987"/>
          </a:xfrm>
          <a:prstGeom prst="rect">
            <a:avLst/>
          </a:prstGeom>
          <a:solidFill>
            <a:schemeClr val="accent2">
              <a:lumMod val="20000"/>
              <a:lumOff val="80000"/>
            </a:schemeClr>
          </a:solidFill>
          <a:ln>
            <a:solidFill>
              <a:schemeClr val="accent1"/>
            </a:solidFill>
          </a:ln>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20000"/>
              </a:spcBef>
              <a:buClrTx/>
              <a:buFont typeface="Arial" panose="020B0604020202020204" pitchFamily="34" charset="0"/>
              <a:buNone/>
              <a:defRPr/>
            </a:pPr>
            <a:r>
              <a:rPr lang="ru-RU" altLang="ru-RU" sz="1200" b="1" dirty="0">
                <a:solidFill>
                  <a:schemeClr val="tx1"/>
                </a:solidFill>
                <a:latin typeface="Times New Roman" panose="02020603050405020304" pitchFamily="18" charset="0"/>
                <a:cs typeface="Times New Roman" panose="02020603050405020304" pitchFamily="18" charset="0"/>
              </a:rPr>
              <a:t>Муниципальная программа</a:t>
            </a:r>
            <a:endParaRPr lang="ru-RU" altLang="ru-RU" sz="1200" dirty="0">
              <a:solidFill>
                <a:schemeClr val="tx1"/>
              </a:solidFill>
              <a:latin typeface="Times New Roman" panose="02020603050405020304" pitchFamily="18" charset="0"/>
              <a:cs typeface="Times New Roman" panose="02020603050405020304" pitchFamily="18" charset="0"/>
            </a:endParaRPr>
          </a:p>
          <a:p>
            <a:pPr algn="ctr">
              <a:spcBef>
                <a:spcPct val="20000"/>
              </a:spcBef>
              <a:buClrTx/>
              <a:buFont typeface="Arial" panose="020B0604020202020204" pitchFamily="34" charset="0"/>
              <a:buNone/>
              <a:defRPr/>
            </a:pPr>
            <a:r>
              <a:rPr lang="ru-RU" altLang="ru-RU" sz="1200" b="1" dirty="0">
                <a:solidFill>
                  <a:srgbClr val="000000"/>
                </a:solidFill>
                <a:latin typeface="Times New Roman" panose="02020603050405020304" pitchFamily="18" charset="0"/>
                <a:cs typeface="Times New Roman" panose="02020603050405020304" pitchFamily="18" charset="0"/>
              </a:rPr>
              <a:t>«Социальная защита населения»</a:t>
            </a: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Организация отдыха и оздоровления  детей и подростков</a:t>
            </a:r>
            <a:r>
              <a:rPr lang="ru-RU" altLang="ru-RU" sz="1200" b="1" dirty="0" smtClean="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2020 </a:t>
            </a:r>
            <a:r>
              <a:rPr lang="ru-RU" altLang="ru-RU" sz="1200" b="1" dirty="0">
                <a:solidFill>
                  <a:schemeClr val="tx1"/>
                </a:solidFill>
                <a:latin typeface="Times New Roman" panose="02020603050405020304" pitchFamily="18" charset="0"/>
                <a:cs typeface="Times New Roman" panose="02020603050405020304" pitchFamily="18" charset="0"/>
              </a:rPr>
              <a:t>год – </a:t>
            </a:r>
            <a:r>
              <a:rPr lang="ru-RU" altLang="ru-RU" sz="1200" b="1" dirty="0" smtClean="0">
                <a:solidFill>
                  <a:schemeClr val="tx1"/>
                </a:solidFill>
                <a:latin typeface="Times New Roman" panose="02020603050405020304" pitchFamily="18" charset="0"/>
                <a:cs typeface="Times New Roman" panose="02020603050405020304" pitchFamily="18" charset="0"/>
              </a:rPr>
              <a:t>9 005,0 тыс</a:t>
            </a:r>
            <a:r>
              <a:rPr lang="ru-RU" altLang="ru-RU" sz="1200" b="1" dirty="0">
                <a:solidFill>
                  <a:schemeClr val="tx1"/>
                </a:solidFill>
                <a:latin typeface="Times New Roman" panose="02020603050405020304" pitchFamily="18" charset="0"/>
                <a:cs typeface="Times New Roman" panose="02020603050405020304" pitchFamily="18" charset="0"/>
              </a:rPr>
              <a:t>. руб.</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 ( </a:t>
            </a:r>
            <a:r>
              <a:rPr lang="ru-RU" altLang="ru-RU" sz="1200" b="1" dirty="0" smtClean="0">
                <a:solidFill>
                  <a:schemeClr val="tx1"/>
                </a:solidFill>
                <a:latin typeface="Times New Roman" panose="02020603050405020304" pitchFamily="18" charset="0"/>
                <a:cs typeface="Times New Roman" panose="02020603050405020304" pitchFamily="18" charset="0"/>
              </a:rPr>
              <a:t>266 человек</a:t>
            </a:r>
            <a:r>
              <a:rPr lang="ru-RU" altLang="ru-RU" sz="1200" b="1" dirty="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2021 год – </a:t>
            </a:r>
            <a:r>
              <a:rPr lang="ru-RU" altLang="ru-RU" sz="1200" b="1" dirty="0" smtClean="0">
                <a:solidFill>
                  <a:schemeClr val="tx1"/>
                </a:solidFill>
                <a:latin typeface="Times New Roman" panose="02020603050405020304" pitchFamily="18" charset="0"/>
                <a:cs typeface="Times New Roman" panose="02020603050405020304" pitchFamily="18" charset="0"/>
              </a:rPr>
              <a:t>14 652,6 тыс</a:t>
            </a:r>
            <a:r>
              <a:rPr lang="ru-RU" altLang="ru-RU" sz="1200" b="1" dirty="0">
                <a:solidFill>
                  <a:schemeClr val="tx1"/>
                </a:solidFill>
                <a:latin typeface="Times New Roman" panose="02020603050405020304" pitchFamily="18" charset="0"/>
                <a:cs typeface="Times New Roman" panose="02020603050405020304" pitchFamily="18" charset="0"/>
              </a:rPr>
              <a:t>. руб.</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 </a:t>
            </a:r>
            <a:r>
              <a:rPr lang="ru-RU" altLang="ru-RU" sz="1200" b="1" dirty="0" smtClean="0">
                <a:solidFill>
                  <a:schemeClr val="tx1"/>
                </a:solidFill>
                <a:latin typeface="Times New Roman" panose="02020603050405020304" pitchFamily="18" charset="0"/>
                <a:cs typeface="Times New Roman" panose="02020603050405020304" pitchFamily="18" charset="0"/>
              </a:rPr>
              <a:t>(1 322 человека);</a:t>
            </a: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 typeface="Wingdings 3" panose="05040102010807070707" pitchFamily="18" charset="2"/>
              <a:buNone/>
              <a:defRPr/>
            </a:pPr>
            <a:r>
              <a:rPr lang="ru-RU" altLang="ru-RU" sz="1200" b="1" dirty="0">
                <a:solidFill>
                  <a:schemeClr val="tx1"/>
                </a:solidFill>
                <a:latin typeface="Times New Roman" panose="02020603050405020304" pitchFamily="18" charset="0"/>
                <a:cs typeface="Times New Roman" panose="02020603050405020304" pitchFamily="18" charset="0"/>
              </a:rPr>
              <a:t>2022 год – 15 </a:t>
            </a:r>
            <a:r>
              <a:rPr lang="ru-RU" altLang="ru-RU" sz="1200" b="1" dirty="0" smtClean="0">
                <a:solidFill>
                  <a:schemeClr val="tx1"/>
                </a:solidFill>
                <a:latin typeface="Times New Roman" panose="02020603050405020304" pitchFamily="18" charset="0"/>
                <a:cs typeface="Times New Roman" panose="02020603050405020304" pitchFamily="18" charset="0"/>
              </a:rPr>
              <a:t>878 </a:t>
            </a:r>
            <a:r>
              <a:rPr lang="ru-RU" altLang="ru-RU" sz="1200" b="1" dirty="0">
                <a:solidFill>
                  <a:schemeClr val="tx1"/>
                </a:solidFill>
                <a:latin typeface="Times New Roman" panose="02020603050405020304" pitchFamily="18" charset="0"/>
                <a:cs typeface="Times New Roman" panose="02020603050405020304" pitchFamily="18" charset="0"/>
              </a:rPr>
              <a:t>тыс. руб. </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 typeface="Wingdings 3" panose="05040102010807070707" pitchFamily="18" charset="2"/>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(1 384 человека)</a:t>
            </a:r>
          </a:p>
          <a:p>
            <a:pPr algn="ctr">
              <a:spcBef>
                <a:spcPct val="0"/>
              </a:spcBef>
              <a:buClrTx/>
              <a:buFont typeface="Wingdings 3" panose="05040102010807070707" pitchFamily="18" charset="2"/>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2023 год – 15 878,0 тыс. руб. </a:t>
            </a:r>
          </a:p>
          <a:p>
            <a:pPr algn="ctr">
              <a:spcBef>
                <a:spcPct val="0"/>
              </a:spcBef>
              <a:buClrTx/>
              <a:buFont typeface="Wingdings 3" panose="05040102010807070707" pitchFamily="18" charset="2"/>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(1 384 человека)</a:t>
            </a: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2024 </a:t>
            </a:r>
            <a:r>
              <a:rPr lang="ru-RU" altLang="ru-RU" sz="1200" b="1" dirty="0">
                <a:solidFill>
                  <a:schemeClr val="tx1"/>
                </a:solidFill>
                <a:latin typeface="Times New Roman" panose="02020603050405020304" pitchFamily="18" charset="0"/>
                <a:cs typeface="Times New Roman" panose="02020603050405020304" pitchFamily="18" charset="0"/>
              </a:rPr>
              <a:t>год – 15 </a:t>
            </a:r>
            <a:r>
              <a:rPr lang="ru-RU" altLang="ru-RU" sz="1200" b="1" dirty="0" smtClean="0">
                <a:solidFill>
                  <a:schemeClr val="tx1"/>
                </a:solidFill>
                <a:latin typeface="Times New Roman" panose="02020603050405020304" pitchFamily="18" charset="0"/>
                <a:cs typeface="Times New Roman" panose="02020603050405020304" pitchFamily="18" charset="0"/>
              </a:rPr>
              <a:t>878 </a:t>
            </a:r>
            <a:r>
              <a:rPr lang="ru-RU" altLang="ru-RU" sz="1200" b="1" dirty="0">
                <a:solidFill>
                  <a:schemeClr val="tx1"/>
                </a:solidFill>
                <a:latin typeface="Times New Roman" panose="02020603050405020304" pitchFamily="18" charset="0"/>
                <a:cs typeface="Times New Roman" panose="02020603050405020304" pitchFamily="18" charset="0"/>
              </a:rPr>
              <a:t>тыс. руб. </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( 1 </a:t>
            </a:r>
            <a:r>
              <a:rPr lang="ru-RU" altLang="ru-RU" sz="1200" b="1" dirty="0" smtClean="0">
                <a:solidFill>
                  <a:schemeClr val="tx1"/>
                </a:solidFill>
                <a:latin typeface="Times New Roman" panose="02020603050405020304" pitchFamily="18" charset="0"/>
                <a:cs typeface="Times New Roman" panose="02020603050405020304" pitchFamily="18" charset="0"/>
              </a:rPr>
              <a:t>384 </a:t>
            </a:r>
            <a:r>
              <a:rPr lang="ru-RU" altLang="ru-RU" sz="1200" b="1" dirty="0">
                <a:solidFill>
                  <a:schemeClr val="tx1"/>
                </a:solidFill>
                <a:latin typeface="Times New Roman" panose="02020603050405020304" pitchFamily="18" charset="0"/>
                <a:cs typeface="Times New Roman" panose="02020603050405020304" pitchFamily="18" charset="0"/>
              </a:rPr>
              <a:t>чел</a:t>
            </a:r>
            <a:r>
              <a:rPr lang="en-US" altLang="ru-RU" sz="1200" b="1" dirty="0" err="1" smtClean="0">
                <a:solidFill>
                  <a:schemeClr val="tx1"/>
                </a:solidFill>
                <a:latin typeface="Times New Roman" panose="02020603050405020304" pitchFamily="18" charset="0"/>
                <a:cs typeface="Times New Roman" panose="02020603050405020304" pitchFamily="18" charset="0"/>
              </a:rPr>
              <a:t>овек</a:t>
            </a:r>
            <a:r>
              <a:rPr lang="ru-RU" altLang="ru-RU" sz="1200" b="1" dirty="0" smtClean="0">
                <a:solidFill>
                  <a:schemeClr val="tx1"/>
                </a:solidFill>
                <a:latin typeface="Times New Roman" panose="02020603050405020304" pitchFamily="18" charset="0"/>
                <a:cs typeface="Times New Roman" panose="02020603050405020304" pitchFamily="18" charset="0"/>
              </a:rPr>
              <a:t>а</a:t>
            </a:r>
            <a:r>
              <a:rPr lang="en-US" altLang="ru-RU" sz="1200" b="1" dirty="0" smtClean="0">
                <a:solidFill>
                  <a:schemeClr val="tx1"/>
                </a:solidFill>
                <a:latin typeface="Times New Roman" panose="02020603050405020304" pitchFamily="18" charset="0"/>
                <a:cs typeface="Times New Roman" panose="02020603050405020304" pitchFamily="18" charset="0"/>
              </a:rPr>
              <a:t>)</a:t>
            </a:r>
            <a:r>
              <a:rPr lang="ru-RU" altLang="ru-RU" sz="1200" b="1" dirty="0" smtClean="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 </a:t>
            </a:r>
            <a:r>
              <a:rPr lang="ru-RU" altLang="ru-RU" sz="1200" b="1" dirty="0">
                <a:solidFill>
                  <a:schemeClr val="tx1"/>
                </a:solidFill>
                <a:latin typeface="Times New Roman" panose="02020603050405020304" pitchFamily="18" charset="0"/>
                <a:cs typeface="Times New Roman" panose="02020603050405020304" pitchFamily="18" charset="0"/>
              </a:rPr>
              <a:t>Постановление Правительства МО от 12.03.2012 № 269/8</a:t>
            </a:r>
            <a:r>
              <a:rPr lang="en-US" altLang="ru-RU" sz="1200" b="1" dirty="0">
                <a:solidFill>
                  <a:schemeClr val="tx1"/>
                </a:solidFill>
                <a:latin typeface="Times New Roman" panose="02020603050405020304" pitchFamily="18" charset="0"/>
                <a:cs typeface="Times New Roman" panose="02020603050405020304" pitchFamily="18" charset="0"/>
              </a:rPr>
              <a:t> (</a:t>
            </a:r>
            <a:r>
              <a:rPr lang="ru-RU" altLang="ru-RU" sz="1200" b="1" dirty="0">
                <a:solidFill>
                  <a:schemeClr val="tx1"/>
                </a:solidFill>
                <a:latin typeface="Times New Roman" panose="02020603050405020304" pitchFamily="18" charset="0"/>
                <a:cs typeface="Times New Roman" panose="02020603050405020304" pitchFamily="18" charset="0"/>
              </a:rPr>
              <a:t>с изменениями)</a:t>
            </a:r>
          </a:p>
        </p:txBody>
      </p:sp>
      <p:sp>
        <p:nvSpPr>
          <p:cNvPr id="111623" name="Rectangle 11"/>
          <p:cNvSpPr>
            <a:spLocks/>
          </p:cNvSpPr>
          <p:nvPr/>
        </p:nvSpPr>
        <p:spPr bwMode="auto">
          <a:xfrm>
            <a:off x="7653339" y="1785939"/>
            <a:ext cx="2835275" cy="3938585"/>
          </a:xfrm>
          <a:prstGeom prst="rect">
            <a:avLst/>
          </a:prstGeom>
          <a:solidFill>
            <a:schemeClr val="accent2">
              <a:lumMod val="20000"/>
              <a:lumOff val="80000"/>
            </a:schemeClr>
          </a:solidFill>
          <a:ln>
            <a:solidFill>
              <a:schemeClr val="accent1"/>
            </a:solidFill>
          </a:ln>
        </p:spPr>
        <p:txBody>
          <a:bodyPr anchor="ctr"/>
          <a:lstStyle>
            <a:lvl1pPr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20000"/>
              </a:spcBef>
              <a:buClrTx/>
              <a:buFont typeface="Arial" panose="020B0604020202020204" pitchFamily="34" charset="0"/>
              <a:buNone/>
              <a:defRPr/>
            </a:pPr>
            <a:r>
              <a:rPr lang="ru-RU" altLang="ru-RU" sz="1200" b="1" dirty="0">
                <a:solidFill>
                  <a:schemeClr val="tx1"/>
                </a:solidFill>
                <a:latin typeface="Times New Roman" panose="02020603050405020304" pitchFamily="18" charset="0"/>
                <a:cs typeface="Times New Roman" panose="02020603050405020304" pitchFamily="18" charset="0"/>
              </a:rPr>
              <a:t>Муниципальная программа </a:t>
            </a:r>
            <a:endParaRPr lang="ru-RU" altLang="ru-RU" sz="1200" dirty="0">
              <a:solidFill>
                <a:schemeClr val="tx1"/>
              </a:solidFill>
              <a:latin typeface="Times New Roman" panose="02020603050405020304" pitchFamily="18" charset="0"/>
              <a:cs typeface="Times New Roman" panose="02020603050405020304" pitchFamily="18" charset="0"/>
            </a:endParaRPr>
          </a:p>
          <a:p>
            <a:pPr algn="ctr">
              <a:spcBef>
                <a:spcPct val="20000"/>
              </a:spcBef>
              <a:buClrTx/>
              <a:buFont typeface="Arial" panose="020B0604020202020204" pitchFamily="34" charset="0"/>
              <a:buNone/>
              <a:defRPr/>
            </a:pPr>
            <a:r>
              <a:rPr lang="ru-RU" altLang="ru-RU" sz="1200" b="1" dirty="0">
                <a:solidFill>
                  <a:schemeClr val="tx1"/>
                </a:solidFill>
                <a:latin typeface="Times New Roman" panose="02020603050405020304" pitchFamily="18" charset="0"/>
                <a:cs typeface="Times New Roman" panose="02020603050405020304" pitchFamily="18" charset="0"/>
              </a:rPr>
              <a:t> «Социальная защита населения»</a:t>
            </a: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Предоставление гражданам субсидий на оплату ЖКУ</a:t>
            </a:r>
            <a:r>
              <a:rPr lang="ru-RU" altLang="ru-RU" sz="1200" b="1" dirty="0" smtClean="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2020 </a:t>
            </a:r>
            <a:r>
              <a:rPr lang="ru-RU" altLang="ru-RU" sz="1200" b="1" dirty="0">
                <a:solidFill>
                  <a:schemeClr val="tx1"/>
                </a:solidFill>
                <a:latin typeface="Times New Roman" panose="02020603050405020304" pitchFamily="18" charset="0"/>
                <a:cs typeface="Times New Roman" panose="02020603050405020304" pitchFamily="18" charset="0"/>
              </a:rPr>
              <a:t>год – </a:t>
            </a:r>
            <a:r>
              <a:rPr lang="ru-RU" altLang="ru-RU" sz="1200" b="1" dirty="0" smtClean="0">
                <a:solidFill>
                  <a:schemeClr val="tx1"/>
                </a:solidFill>
                <a:latin typeface="Times New Roman" panose="02020603050405020304" pitchFamily="18" charset="0"/>
                <a:cs typeface="Times New Roman" panose="02020603050405020304" pitchFamily="18" charset="0"/>
              </a:rPr>
              <a:t>83 341,4 тыс</a:t>
            </a:r>
            <a:r>
              <a:rPr lang="ru-RU" altLang="ru-RU" sz="1200" b="1" dirty="0">
                <a:solidFill>
                  <a:schemeClr val="tx1"/>
                </a:solidFill>
                <a:latin typeface="Times New Roman" panose="02020603050405020304" pitchFamily="18" charset="0"/>
                <a:cs typeface="Times New Roman" panose="02020603050405020304" pitchFamily="18" charset="0"/>
              </a:rPr>
              <a:t>. руб. </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 </a:t>
            </a:r>
            <a:r>
              <a:rPr lang="ru-RU" altLang="ru-RU" sz="1200" b="1" dirty="0" smtClean="0">
                <a:solidFill>
                  <a:schemeClr val="tx1"/>
                </a:solidFill>
                <a:latin typeface="Times New Roman" panose="02020603050405020304" pitchFamily="18" charset="0"/>
                <a:cs typeface="Times New Roman" panose="02020603050405020304" pitchFamily="18" charset="0"/>
              </a:rPr>
              <a:t>3 770 семьи</a:t>
            </a:r>
            <a:r>
              <a:rPr lang="ru-RU" altLang="ru-RU" sz="1200" b="1" dirty="0">
                <a:solidFill>
                  <a:schemeClr val="tx1"/>
                </a:solidFill>
                <a:latin typeface="Times New Roman" panose="02020603050405020304" pitchFamily="18" charset="0"/>
                <a:cs typeface="Times New Roman" panose="02020603050405020304" pitchFamily="18" charset="0"/>
              </a:rPr>
              <a:t>);</a:t>
            </a: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2021 год – </a:t>
            </a:r>
            <a:r>
              <a:rPr lang="ru-RU" altLang="ru-RU" sz="1200" b="1" dirty="0" smtClean="0">
                <a:solidFill>
                  <a:schemeClr val="tx1"/>
                </a:solidFill>
                <a:latin typeface="Times New Roman" panose="02020603050405020304" pitchFamily="18" charset="0"/>
                <a:cs typeface="Times New Roman" panose="02020603050405020304" pitchFamily="18" charset="0"/>
              </a:rPr>
              <a:t>75 792,8 тыс</a:t>
            </a:r>
            <a:r>
              <a:rPr lang="ru-RU" altLang="ru-RU" sz="1200" b="1" dirty="0">
                <a:solidFill>
                  <a:schemeClr val="tx1"/>
                </a:solidFill>
                <a:latin typeface="Times New Roman" panose="02020603050405020304" pitchFamily="18" charset="0"/>
                <a:cs typeface="Times New Roman" panose="02020603050405020304" pitchFamily="18" charset="0"/>
              </a:rPr>
              <a:t>. руб. </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(3 804 семей);</a:t>
            </a: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 typeface="Wingdings 3" panose="05040102010807070707" pitchFamily="18" charset="2"/>
              <a:buNone/>
              <a:defRPr/>
            </a:pPr>
            <a:r>
              <a:rPr lang="ru-RU" altLang="ru-RU" sz="1200" b="1" dirty="0">
                <a:solidFill>
                  <a:schemeClr val="tx1"/>
                </a:solidFill>
                <a:latin typeface="Times New Roman" panose="02020603050405020304" pitchFamily="18" charset="0"/>
                <a:cs typeface="Times New Roman" panose="02020603050405020304" pitchFamily="18" charset="0"/>
              </a:rPr>
              <a:t>2022 год – </a:t>
            </a:r>
            <a:r>
              <a:rPr lang="ru-RU" altLang="ru-RU" sz="1200" b="1" dirty="0" smtClean="0">
                <a:solidFill>
                  <a:schemeClr val="tx1"/>
                </a:solidFill>
                <a:latin typeface="Times New Roman" panose="02020603050405020304" pitchFamily="18" charset="0"/>
                <a:cs typeface="Times New Roman" panose="02020603050405020304" pitchFamily="18" charset="0"/>
              </a:rPr>
              <a:t>79 864,0 тыс</a:t>
            </a:r>
            <a:r>
              <a:rPr lang="ru-RU" altLang="ru-RU" sz="1200" b="1" dirty="0">
                <a:solidFill>
                  <a:schemeClr val="tx1"/>
                </a:solidFill>
                <a:latin typeface="Times New Roman" panose="02020603050405020304" pitchFamily="18" charset="0"/>
                <a:cs typeface="Times New Roman" panose="02020603050405020304" pitchFamily="18" charset="0"/>
              </a:rPr>
              <a:t>. руб. </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 typeface="Wingdings 3" panose="05040102010807070707" pitchFamily="18" charset="2"/>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(3 770  семей);</a:t>
            </a:r>
          </a:p>
          <a:p>
            <a:pPr algn="ctr">
              <a:spcBef>
                <a:spcPct val="0"/>
              </a:spcBef>
              <a:buClrTx/>
              <a:buFont typeface="Wingdings 3" panose="05040102010807070707" pitchFamily="18" charset="2"/>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2023 год – 83 043,0 тыс. руб. </a:t>
            </a:r>
          </a:p>
          <a:p>
            <a:pPr algn="ctr">
              <a:spcBef>
                <a:spcPct val="0"/>
              </a:spcBef>
              <a:buClrTx/>
              <a:buFont typeface="Wingdings 3" panose="05040102010807070707" pitchFamily="18" charset="2"/>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( 3 770 семей)</a:t>
            </a:r>
            <a:endParaRPr lang="en-US" altLang="ru-RU" sz="1200" b="1" dirty="0" smtClean="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smtClean="0">
                <a:solidFill>
                  <a:schemeClr val="tx1"/>
                </a:solidFill>
                <a:latin typeface="Times New Roman" panose="02020603050405020304" pitchFamily="18" charset="0"/>
                <a:cs typeface="Times New Roman" panose="02020603050405020304" pitchFamily="18" charset="0"/>
              </a:rPr>
              <a:t>20</a:t>
            </a:r>
            <a:r>
              <a:rPr lang="en-US" altLang="ru-RU" sz="1200" b="1" dirty="0" smtClean="0">
                <a:solidFill>
                  <a:schemeClr val="tx1"/>
                </a:solidFill>
                <a:latin typeface="Times New Roman" panose="02020603050405020304" pitchFamily="18" charset="0"/>
                <a:cs typeface="Times New Roman" panose="02020603050405020304" pitchFamily="18" charset="0"/>
              </a:rPr>
              <a:t>24</a:t>
            </a:r>
            <a:r>
              <a:rPr lang="ru-RU" altLang="ru-RU" sz="1200" b="1" dirty="0" smtClean="0">
                <a:solidFill>
                  <a:schemeClr val="tx1"/>
                </a:solidFill>
                <a:latin typeface="Times New Roman" panose="02020603050405020304" pitchFamily="18" charset="0"/>
                <a:cs typeface="Times New Roman" panose="02020603050405020304" pitchFamily="18" charset="0"/>
              </a:rPr>
              <a:t> </a:t>
            </a:r>
            <a:r>
              <a:rPr lang="ru-RU" altLang="ru-RU" sz="1200" b="1" dirty="0">
                <a:solidFill>
                  <a:schemeClr val="tx1"/>
                </a:solidFill>
                <a:latin typeface="Times New Roman" panose="02020603050405020304" pitchFamily="18" charset="0"/>
                <a:cs typeface="Times New Roman" panose="02020603050405020304" pitchFamily="18" charset="0"/>
              </a:rPr>
              <a:t>год – </a:t>
            </a:r>
            <a:r>
              <a:rPr lang="ru-RU" altLang="ru-RU" sz="1200" b="1" dirty="0" smtClean="0">
                <a:solidFill>
                  <a:schemeClr val="tx1"/>
                </a:solidFill>
                <a:latin typeface="Times New Roman" panose="02020603050405020304" pitchFamily="18" charset="0"/>
                <a:cs typeface="Times New Roman" panose="02020603050405020304" pitchFamily="18" charset="0"/>
              </a:rPr>
              <a:t>86 363,0 тыс</a:t>
            </a:r>
            <a:r>
              <a:rPr lang="ru-RU" altLang="ru-RU" sz="1200" b="1" dirty="0">
                <a:solidFill>
                  <a:schemeClr val="tx1"/>
                </a:solidFill>
                <a:latin typeface="Times New Roman" panose="02020603050405020304" pitchFamily="18" charset="0"/>
                <a:cs typeface="Times New Roman" panose="02020603050405020304" pitchFamily="18" charset="0"/>
              </a:rPr>
              <a:t>. руб. </a:t>
            </a:r>
            <a:endParaRPr lang="en-US"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( 3 </a:t>
            </a:r>
            <a:r>
              <a:rPr lang="en-US" altLang="ru-RU" sz="1200" b="1" dirty="0" smtClean="0">
                <a:solidFill>
                  <a:schemeClr val="tx1"/>
                </a:solidFill>
                <a:latin typeface="Times New Roman" panose="02020603050405020304" pitchFamily="18" charset="0"/>
                <a:cs typeface="Times New Roman" panose="02020603050405020304" pitchFamily="18" charset="0"/>
              </a:rPr>
              <a:t>770</a:t>
            </a:r>
            <a:r>
              <a:rPr lang="ru-RU" altLang="ru-RU" sz="1200" b="1" dirty="0" smtClean="0">
                <a:solidFill>
                  <a:schemeClr val="tx1"/>
                </a:solidFill>
                <a:latin typeface="Times New Roman" panose="02020603050405020304" pitchFamily="18" charset="0"/>
                <a:cs typeface="Times New Roman" panose="02020603050405020304" pitchFamily="18" charset="0"/>
              </a:rPr>
              <a:t> семей);</a:t>
            </a:r>
          </a:p>
          <a:p>
            <a:pPr algn="ctr">
              <a:spcBef>
                <a:spcPct val="0"/>
              </a:spcBef>
              <a:buClrTx/>
              <a:buFontTx/>
              <a:buNone/>
              <a:defRPr/>
            </a:pPr>
            <a:endParaRPr lang="ru-RU" altLang="ru-RU" sz="1200" b="1" dirty="0">
              <a:solidFill>
                <a:schemeClr val="tx1"/>
              </a:solidFill>
              <a:latin typeface="Times New Roman" panose="02020603050405020304" pitchFamily="18" charset="0"/>
              <a:cs typeface="Times New Roman" panose="02020603050405020304" pitchFamily="18" charset="0"/>
            </a:endParaRPr>
          </a:p>
          <a:p>
            <a:pPr algn="ctr">
              <a:spcBef>
                <a:spcPct val="0"/>
              </a:spcBef>
              <a:buClrTx/>
              <a:buFontTx/>
              <a:buNone/>
              <a:defRPr/>
            </a:pPr>
            <a:r>
              <a:rPr lang="ru-RU" altLang="ru-RU" sz="1200" b="1" dirty="0">
                <a:solidFill>
                  <a:schemeClr val="tx1"/>
                </a:solidFill>
                <a:latin typeface="Times New Roman" panose="02020603050405020304" pitchFamily="18" charset="0"/>
                <a:cs typeface="Times New Roman" panose="02020603050405020304" pitchFamily="18" charset="0"/>
              </a:rPr>
              <a:t> Закон Московской областной от 13.07.2007 </a:t>
            </a:r>
            <a:r>
              <a:rPr lang="en-US" altLang="ru-RU" sz="1200" b="1" dirty="0">
                <a:solidFill>
                  <a:schemeClr val="tx1"/>
                </a:solidFill>
                <a:latin typeface="Times New Roman" panose="02020603050405020304" pitchFamily="18" charset="0"/>
                <a:cs typeface="Times New Roman" panose="02020603050405020304" pitchFamily="18" charset="0"/>
              </a:rPr>
              <a:t>№ 110/2007-ОЗ (</a:t>
            </a:r>
            <a:r>
              <a:rPr lang="ru-RU" altLang="ru-RU" sz="1200" b="1" dirty="0">
                <a:solidFill>
                  <a:schemeClr val="tx1"/>
                </a:solidFill>
                <a:latin typeface="Times New Roman" panose="02020603050405020304" pitchFamily="18" charset="0"/>
                <a:cs typeface="Times New Roman" panose="02020603050405020304" pitchFamily="18" charset="0"/>
              </a:rPr>
              <a:t>с изменениями)</a:t>
            </a:r>
          </a:p>
        </p:txBody>
      </p:sp>
      <p:pic>
        <p:nvPicPr>
          <p:cNvPr id="2" name="Рисунок 2" descr="жкх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1785939"/>
            <a:ext cx="1512888"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31781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1609725" y="279401"/>
            <a:ext cx="8959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pPr>
            <a:r>
              <a:rPr lang="ru-RU" altLang="ru-RU" sz="2000" b="1" dirty="0">
                <a:solidFill>
                  <a:schemeClr val="tx1"/>
                </a:solidFill>
                <a:latin typeface="Times New Roman" panose="02020603050405020304" pitchFamily="18" charset="0"/>
                <a:cs typeface="Times New Roman" panose="02020603050405020304" pitchFamily="18" charset="0"/>
                <a:hlinkClick r:id="rId3" action="ppaction://hlinksldjump"/>
              </a:rPr>
              <a:t>Информация об общественно значимых проектах, реализуемых на территории городского округа Воскресенск </a:t>
            </a:r>
            <a:r>
              <a:rPr lang="ru-RU" altLang="ru-RU" sz="2000" b="1" dirty="0" smtClean="0">
                <a:solidFill>
                  <a:schemeClr val="tx1"/>
                </a:solidFill>
                <a:latin typeface="Times New Roman" panose="02020603050405020304" pitchFamily="18" charset="0"/>
                <a:cs typeface="Times New Roman" panose="02020603050405020304" pitchFamily="18" charset="0"/>
                <a:hlinkClick r:id="rId3" action="ppaction://hlinksldjump"/>
              </a:rPr>
              <a:t>в отчетном году и планируемых в </a:t>
            </a:r>
            <a:r>
              <a:rPr lang="ru-RU" altLang="ru-RU" sz="2000" b="1" dirty="0">
                <a:solidFill>
                  <a:schemeClr val="tx1"/>
                </a:solidFill>
                <a:latin typeface="Times New Roman" panose="02020603050405020304" pitchFamily="18" charset="0"/>
                <a:cs typeface="Times New Roman" panose="02020603050405020304" pitchFamily="18" charset="0"/>
                <a:hlinkClick r:id="rId3" action="ppaction://hlinksldjump"/>
              </a:rPr>
              <a:t>2022-2024 </a:t>
            </a:r>
            <a:r>
              <a:rPr lang="ru-RU" altLang="ru-RU" sz="2000" b="1" dirty="0" smtClean="0">
                <a:solidFill>
                  <a:schemeClr val="tx1"/>
                </a:solidFill>
                <a:latin typeface="Times New Roman" panose="02020603050405020304" pitchFamily="18" charset="0"/>
                <a:cs typeface="Times New Roman" panose="02020603050405020304" pitchFamily="18" charset="0"/>
                <a:hlinkClick r:id="rId3" action="ppaction://hlinksldjump"/>
              </a:rPr>
              <a:t>годах</a:t>
            </a:r>
            <a:endParaRPr lang="ru-RU" alt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34525027"/>
              </p:ext>
            </p:extLst>
          </p:nvPr>
        </p:nvGraphicFramePr>
        <p:xfrm>
          <a:off x="295275" y="1390260"/>
          <a:ext cx="11639551" cy="4559278"/>
        </p:xfrm>
        <a:graphic>
          <a:graphicData uri="http://schemas.openxmlformats.org/drawingml/2006/table">
            <a:tbl>
              <a:tblPr/>
              <a:tblGrid>
                <a:gridCol w="3302948">
                  <a:extLst>
                    <a:ext uri="{9D8B030D-6E8A-4147-A177-3AD203B41FA5}">
                      <a16:colId xmlns:a16="http://schemas.microsoft.com/office/drawing/2014/main" val="20000"/>
                    </a:ext>
                  </a:extLst>
                </a:gridCol>
                <a:gridCol w="1235034">
                  <a:extLst>
                    <a:ext uri="{9D8B030D-6E8A-4147-A177-3AD203B41FA5}">
                      <a16:colId xmlns:a16="http://schemas.microsoft.com/office/drawing/2014/main" val="20001"/>
                    </a:ext>
                  </a:extLst>
                </a:gridCol>
                <a:gridCol w="950026">
                  <a:extLst>
                    <a:ext uri="{9D8B030D-6E8A-4147-A177-3AD203B41FA5}">
                      <a16:colId xmlns:a16="http://schemas.microsoft.com/office/drawing/2014/main" val="20002"/>
                    </a:ext>
                  </a:extLst>
                </a:gridCol>
                <a:gridCol w="902525">
                  <a:extLst>
                    <a:ext uri="{9D8B030D-6E8A-4147-A177-3AD203B41FA5}">
                      <a16:colId xmlns:a16="http://schemas.microsoft.com/office/drawing/2014/main" val="20003"/>
                    </a:ext>
                  </a:extLst>
                </a:gridCol>
                <a:gridCol w="1045028">
                  <a:extLst>
                    <a:ext uri="{9D8B030D-6E8A-4147-A177-3AD203B41FA5}">
                      <a16:colId xmlns:a16="http://schemas.microsoft.com/office/drawing/2014/main" val="20004"/>
                    </a:ext>
                  </a:extLst>
                </a:gridCol>
                <a:gridCol w="878774">
                  <a:extLst>
                    <a:ext uri="{9D8B030D-6E8A-4147-A177-3AD203B41FA5}">
                      <a16:colId xmlns:a16="http://schemas.microsoft.com/office/drawing/2014/main" val="20005"/>
                    </a:ext>
                  </a:extLst>
                </a:gridCol>
                <a:gridCol w="890650">
                  <a:extLst>
                    <a:ext uri="{9D8B030D-6E8A-4147-A177-3AD203B41FA5}">
                      <a16:colId xmlns:a16="http://schemas.microsoft.com/office/drawing/2014/main" val="20006"/>
                    </a:ext>
                  </a:extLst>
                </a:gridCol>
                <a:gridCol w="992208">
                  <a:extLst>
                    <a:ext uri="{9D8B030D-6E8A-4147-A177-3AD203B41FA5}">
                      <a16:colId xmlns:a16="http://schemas.microsoft.com/office/drawing/2014/main" val="20007"/>
                    </a:ext>
                  </a:extLst>
                </a:gridCol>
                <a:gridCol w="1442358">
                  <a:extLst>
                    <a:ext uri="{9D8B030D-6E8A-4147-A177-3AD203B41FA5}">
                      <a16:colId xmlns:a16="http://schemas.microsoft.com/office/drawing/2014/main" val="20008"/>
                    </a:ext>
                  </a:extLst>
                </a:gridCol>
              </a:tblGrid>
              <a:tr h="575221">
                <a:tc rowSpan="2">
                  <a:txBody>
                    <a:bodyPr/>
                    <a:lstStyle/>
                    <a:p>
                      <a:pPr algn="ctr" fontAlgn="ctr"/>
                      <a:r>
                        <a:rPr lang="ru-RU" sz="1100" b="1" i="0" u="none" strike="noStrike" dirty="0">
                          <a:latin typeface="Times New Roman"/>
                        </a:rPr>
                        <a:t>Наименование</a:t>
                      </a:r>
                      <a:br>
                        <a:rPr lang="ru-RU" sz="1100" b="1" i="0" u="none" strike="noStrike" dirty="0">
                          <a:latin typeface="Times New Roman"/>
                        </a:rPr>
                      </a:br>
                      <a:r>
                        <a:rPr lang="ru-RU" sz="1100" b="1" i="0" u="none" strike="noStrike" dirty="0">
                          <a:latin typeface="Times New Roman"/>
                        </a:rPr>
                        <a:t>проекта, место реализации</a:t>
                      </a:r>
                      <a:br>
                        <a:rPr lang="ru-RU" sz="1100" b="1" i="0" u="none" strike="noStrike" dirty="0">
                          <a:latin typeface="Times New Roman"/>
                        </a:rPr>
                      </a:b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Объем </a:t>
                      </a:r>
                      <a:r>
                        <a:rPr lang="ru-RU" sz="1100" b="1" i="0" u="none" strike="noStrike" dirty="0" err="1" smtClean="0">
                          <a:latin typeface="Times New Roman"/>
                        </a:rPr>
                        <a:t>финанси-рования</a:t>
                      </a:r>
                      <a:r>
                        <a:rPr lang="ru-RU" sz="1100" b="1" i="0" u="none" strike="noStrike" dirty="0">
                          <a:latin typeface="Times New Roman"/>
                        </a:rPr>
                        <a:t>, всего (тыс.руб.)</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ru-RU" sz="1100" b="1" i="0" u="none" strike="noStrike" dirty="0" smtClean="0">
                          <a:latin typeface="Times New Roman"/>
                        </a:rPr>
                        <a:t>по годам:</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Срок ввода объектов</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Результаты </a:t>
                      </a:r>
                      <a:endParaRPr lang="ru-RU" sz="1100" b="1" i="0" u="none" strike="noStrike" dirty="0" smtClean="0">
                        <a:latin typeface="Times New Roman"/>
                      </a:endParaRPr>
                    </a:p>
                    <a:p>
                      <a:pPr algn="ctr" fontAlgn="ctr"/>
                      <a:r>
                        <a:rPr lang="ru-RU" sz="1100" b="1" i="0" u="none" strike="noStrike" dirty="0" smtClean="0">
                          <a:latin typeface="Times New Roman"/>
                        </a:rPr>
                        <a:t>реализации </a:t>
                      </a:r>
                      <a:r>
                        <a:rPr lang="ru-RU" sz="1100" b="1" i="0" u="none" strike="noStrike" dirty="0">
                          <a:latin typeface="Times New Roman"/>
                        </a:rPr>
                        <a:t>проекта</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0470">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a:t>
                      </a:r>
                      <a:r>
                        <a:rPr lang="en-US" sz="1100" b="1" i="0" u="none" strike="noStrike" dirty="0" smtClean="0">
                          <a:latin typeface="Times New Roman"/>
                        </a:rPr>
                        <a:t>20</a:t>
                      </a:r>
                      <a:r>
                        <a:rPr lang="ru-RU" sz="1100" b="1" i="0" u="none" strike="noStrike" dirty="0" smtClean="0">
                          <a:latin typeface="Times New Roman"/>
                        </a:rPr>
                        <a:t> год (</a:t>
                      </a:r>
                      <a:r>
                        <a:rPr lang="en-US" sz="1100" b="1" i="0" u="none" strike="noStrike" dirty="0" err="1" smtClean="0">
                          <a:latin typeface="Times New Roman"/>
                        </a:rPr>
                        <a:t>исполнение</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1</a:t>
                      </a:r>
                      <a:r>
                        <a:rPr lang="ru-RU" sz="1100" b="1" i="0" u="none" strike="noStrike" dirty="0" smtClean="0">
                          <a:latin typeface="Times New Roman"/>
                        </a:rPr>
                        <a:t> год</a:t>
                      </a:r>
                      <a:r>
                        <a:rPr lang="en-US" sz="1100" b="1" i="0" u="none" strike="noStrike" dirty="0" smtClean="0">
                          <a:latin typeface="Times New Roman"/>
                        </a:rPr>
                        <a:t> (</a:t>
                      </a:r>
                      <a:r>
                        <a:rPr lang="en-US" sz="1100" b="1" i="0" u="none" strike="noStrike" dirty="0" err="1" smtClean="0">
                          <a:latin typeface="Times New Roman"/>
                        </a:rPr>
                        <a:t>исполнение</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2</a:t>
                      </a:r>
                      <a:r>
                        <a:rPr lang="ru-RU" sz="1100" b="1" i="0" u="none" strike="noStrike" dirty="0" smtClean="0">
                          <a:latin typeface="Times New Roman"/>
                        </a:rPr>
                        <a:t> год</a:t>
                      </a:r>
                      <a:r>
                        <a:rPr lang="en-US" sz="1100" b="1" i="0" u="none" strike="noStrike" dirty="0" smtClean="0">
                          <a:latin typeface="Times New Roman"/>
                        </a:rPr>
                        <a:t> (</a:t>
                      </a:r>
                      <a:r>
                        <a:rPr lang="en-US" sz="1100" b="1" i="0" u="none" strike="noStrike" dirty="0" err="1" smtClean="0">
                          <a:latin typeface="Times New Roman"/>
                        </a:rPr>
                        <a:t>план</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3</a:t>
                      </a:r>
                      <a:r>
                        <a:rPr lang="ru-RU" sz="1100" b="1" i="0" u="none" strike="noStrike" baseline="0" dirty="0" smtClean="0">
                          <a:latin typeface="Times New Roman"/>
                        </a:rPr>
                        <a:t> год</a:t>
                      </a:r>
                      <a:r>
                        <a:rPr lang="en-US" sz="1100" b="1" i="0" u="none" strike="noStrike" baseline="0" dirty="0" smtClean="0">
                          <a:latin typeface="Times New Roman"/>
                        </a:rPr>
                        <a:t> (</a:t>
                      </a:r>
                      <a:r>
                        <a:rPr lang="en-US" sz="1100" b="1" i="0" u="none" strike="noStrike" baseline="0" dirty="0" err="1" smtClean="0">
                          <a:latin typeface="Times New Roman"/>
                        </a:rPr>
                        <a:t>план</a:t>
                      </a:r>
                      <a:r>
                        <a:rPr lang="en-US" sz="1100" b="1" i="0" u="none" strike="noStrike" baseline="0"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4</a:t>
                      </a:r>
                      <a:r>
                        <a:rPr lang="ru-RU" sz="1100" b="1" i="0" u="none" strike="noStrike" dirty="0" smtClean="0">
                          <a:latin typeface="Times New Roman"/>
                        </a:rPr>
                        <a:t> год</a:t>
                      </a:r>
                      <a:r>
                        <a:rPr lang="en-US" sz="1100" b="1" i="0" u="none" strike="noStrike" dirty="0" smtClean="0">
                          <a:latin typeface="Times New Roman"/>
                        </a:rPr>
                        <a:t> (</a:t>
                      </a:r>
                      <a:r>
                        <a:rPr lang="en-US" sz="1100" b="1" i="0" u="none" strike="noStrike" dirty="0" err="1" smtClean="0">
                          <a:latin typeface="Times New Roman"/>
                        </a:rPr>
                        <a:t>план</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3587">
                <a:tc>
                  <a:txBody>
                    <a:bodyPr/>
                    <a:lstStyle/>
                    <a:p>
                      <a:pPr algn="just" fontAlgn="ctr"/>
                      <a:r>
                        <a:rPr lang="ru-RU" sz="1100" b="1" i="0" u="none" strike="noStrike" dirty="0" smtClean="0">
                          <a:solidFill>
                            <a:schemeClr val="tx1"/>
                          </a:solidFill>
                          <a:latin typeface="Times New Roman"/>
                        </a:rPr>
                        <a:t>Мероприятия  по сохранению объектов культурного наследия, находящихся в собственности муниципальных образований</a:t>
                      </a:r>
                    </a:p>
                    <a:p>
                      <a:pPr algn="just" fontAlgn="ctr"/>
                      <a:r>
                        <a:rPr lang="ru-RU" sz="1100" b="1" i="0" u="none" strike="noStrike" baseline="0" dirty="0" smtClean="0">
                          <a:solidFill>
                            <a:schemeClr val="tx1"/>
                          </a:solidFill>
                          <a:latin typeface="Times New Roman"/>
                        </a:rPr>
                        <a:t>Объект: Реставрация объектов «Главный дом», «Флигель северный», и «Флигель южный», входящих в состав объекта культурного наследия федерального значения «Усадьба Кривякино, парк с прудами», по адресу: Московская область, г. Воскресенск, ул. Лермонтова, д. 5</a:t>
                      </a:r>
                      <a:endParaRPr lang="ru-RU" sz="1100" b="1" i="0" u="none" strike="noStrike" dirty="0" smtClean="0">
                        <a:solidFill>
                          <a:schemeClr val="tx1"/>
                        </a:solidFill>
                        <a:latin typeface="Times New Roman"/>
                      </a:endParaRPr>
                    </a:p>
                    <a:p>
                      <a:pPr algn="just" fontAlgn="ctr"/>
                      <a:endParaRPr lang="ru-RU" sz="1100" b="1" i="0" u="none" strike="noStrike" dirty="0">
                        <a:solidFill>
                          <a:schemeClr val="tx1"/>
                        </a:solidFill>
                        <a:latin typeface="Times New Roman"/>
                      </a:endParaRPr>
                    </a:p>
                  </a:txBody>
                  <a:tcPr marL="108000" marR="108000"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a:rPr>
                        <a:t>155</a:t>
                      </a:r>
                      <a:r>
                        <a:rPr lang="en-US" sz="1100" b="1" i="0" u="none" strike="noStrike" baseline="0" dirty="0" smtClean="0">
                          <a:solidFill>
                            <a:schemeClr val="tx1"/>
                          </a:solidFill>
                          <a:latin typeface="Times New Roman"/>
                        </a:rPr>
                        <a:t> </a:t>
                      </a:r>
                      <a:r>
                        <a:rPr lang="en-US" sz="1100" b="1" i="0" u="none" strike="noStrike" dirty="0" smtClean="0">
                          <a:solidFill>
                            <a:schemeClr val="tx1"/>
                          </a:solidFill>
                          <a:latin typeface="Times New Roman"/>
                        </a:rPr>
                        <a:t>306,7</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a:rPr>
                        <a:t>19 031,7</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68 138,0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68 137,0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2023 год</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1100" b="1" i="0" u="none" strike="noStrike" dirty="0" smtClean="0">
                          <a:solidFill>
                            <a:schemeClr val="tx1"/>
                          </a:solidFill>
                          <a:latin typeface="Times New Roman"/>
                        </a:rPr>
                        <a:t>Увеличение доли </a:t>
                      </a:r>
                      <a:r>
                        <a:rPr lang="ru-RU" sz="1100" b="1" i="0" u="none" strike="noStrike" baseline="0" dirty="0" smtClean="0">
                          <a:solidFill>
                            <a:schemeClr val="tx1"/>
                          </a:solidFill>
                          <a:latin typeface="Times New Roman"/>
                        </a:rPr>
                        <a:t>объектов, в которых проведены работы по сохранению объектов культурного наследия</a:t>
                      </a:r>
                      <a:endParaRPr lang="ru-RU" sz="1100" b="1" i="0" u="none" strike="noStrike" dirty="0">
                        <a:solidFill>
                          <a:schemeClr val="tx1"/>
                        </a:solidFill>
                        <a:latin typeface="Times New Roman"/>
                      </a:endParaRPr>
                    </a:p>
                  </a:txBody>
                  <a:tcPr marL="108000" marR="108000"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6548" name="Номер слайда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C755AA8-F28E-49D3-93F8-FBD33A07C1DF}" type="slidenum">
              <a:rPr lang="ru-RU" altLang="ru-RU" smtClean="0">
                <a:solidFill>
                  <a:srgbClr val="FEFFFF"/>
                </a:solidFill>
                <a:latin typeface="Arial" panose="020B0604020202020204" pitchFamily="34" charset="0"/>
              </a:rPr>
              <a:pPr>
                <a:spcBef>
                  <a:spcPct val="0"/>
                </a:spcBef>
                <a:buClrTx/>
                <a:buFontTx/>
                <a:buNone/>
              </a:pPr>
              <a:t>184</a:t>
            </a:fld>
            <a:endParaRPr lang="ru-RU" altLang="ru-RU" smtClean="0">
              <a:solidFill>
                <a:srgbClr val="FEFFFF"/>
              </a:solidFill>
              <a:latin typeface="Arial" panose="020B0604020202020204" pitchFamily="34"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rcRect l="16699" r="16699"/>
          <a:stretch>
            <a:fillRect/>
          </a:stretch>
        </p:blipFill>
        <p:spPr>
          <a:xfrm>
            <a:off x="478093" y="153760"/>
            <a:ext cx="948815" cy="90661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rcRect l="16660" r="16660"/>
          <a:stretch>
            <a:fillRect/>
          </a:stretch>
        </p:blipFill>
        <p:spPr>
          <a:xfrm>
            <a:off x="10862643" y="80815"/>
            <a:ext cx="982314" cy="979557"/>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p:spPr>
      </p:pic>
    </p:spTree>
    <p:extLst>
      <p:ext uri="{BB962C8B-B14F-4D97-AF65-F5344CB8AC3E}">
        <p14:creationId xmlns:p14="http://schemas.microsoft.com/office/powerpoint/2010/main" val="407142491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1699408" y="279401"/>
            <a:ext cx="8959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pPr>
            <a:r>
              <a:rPr lang="ru-RU" altLang="ru-RU" sz="2000" b="1" dirty="0">
                <a:solidFill>
                  <a:schemeClr val="tx1"/>
                </a:solidFill>
                <a:latin typeface="Times New Roman" panose="02020603050405020304" pitchFamily="18" charset="0"/>
                <a:cs typeface="Times New Roman" panose="02020603050405020304" pitchFamily="18" charset="0"/>
                <a:hlinkClick r:id="rId3" action="ppaction://hlinksldjump"/>
              </a:rPr>
              <a:t>Информация об общественно значимых проектах, реализуемых на территории городского округа Воскресенск </a:t>
            </a:r>
            <a:r>
              <a:rPr lang="ru-RU" altLang="ru-RU" sz="2000" b="1" dirty="0" smtClean="0">
                <a:solidFill>
                  <a:schemeClr val="tx1"/>
                </a:solidFill>
                <a:latin typeface="Times New Roman" panose="02020603050405020304" pitchFamily="18" charset="0"/>
                <a:cs typeface="Times New Roman" panose="02020603050405020304" pitchFamily="18" charset="0"/>
                <a:hlinkClick r:id="rId3" action="ppaction://hlinksldjump"/>
              </a:rPr>
              <a:t>в отчетном году и планируемых в </a:t>
            </a:r>
            <a:r>
              <a:rPr lang="ru-RU" altLang="ru-RU" sz="2000" b="1" dirty="0">
                <a:solidFill>
                  <a:schemeClr val="tx1"/>
                </a:solidFill>
                <a:latin typeface="Times New Roman" panose="02020603050405020304" pitchFamily="18" charset="0"/>
                <a:cs typeface="Times New Roman" panose="02020603050405020304" pitchFamily="18" charset="0"/>
                <a:hlinkClick r:id="rId3" action="ppaction://hlinksldjump"/>
              </a:rPr>
              <a:t>2022-2024 </a:t>
            </a:r>
            <a:r>
              <a:rPr lang="ru-RU" altLang="ru-RU" sz="2000" b="1" dirty="0" smtClean="0">
                <a:solidFill>
                  <a:schemeClr val="tx1"/>
                </a:solidFill>
                <a:latin typeface="Times New Roman" panose="02020603050405020304" pitchFamily="18" charset="0"/>
                <a:cs typeface="Times New Roman" panose="02020603050405020304" pitchFamily="18" charset="0"/>
                <a:hlinkClick r:id="rId3" action="ppaction://hlinksldjump"/>
              </a:rPr>
              <a:t>годах</a:t>
            </a:r>
            <a:endParaRPr lang="ru-RU" alt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399557383"/>
              </p:ext>
            </p:extLst>
          </p:nvPr>
        </p:nvGraphicFramePr>
        <p:xfrm>
          <a:off x="295275" y="1390260"/>
          <a:ext cx="11639551" cy="4559278"/>
        </p:xfrm>
        <a:graphic>
          <a:graphicData uri="http://schemas.openxmlformats.org/drawingml/2006/table">
            <a:tbl>
              <a:tblPr/>
              <a:tblGrid>
                <a:gridCol w="3302948">
                  <a:extLst>
                    <a:ext uri="{9D8B030D-6E8A-4147-A177-3AD203B41FA5}">
                      <a16:colId xmlns:a16="http://schemas.microsoft.com/office/drawing/2014/main" val="20000"/>
                    </a:ext>
                  </a:extLst>
                </a:gridCol>
                <a:gridCol w="1235034">
                  <a:extLst>
                    <a:ext uri="{9D8B030D-6E8A-4147-A177-3AD203B41FA5}">
                      <a16:colId xmlns:a16="http://schemas.microsoft.com/office/drawing/2014/main" val="20001"/>
                    </a:ext>
                  </a:extLst>
                </a:gridCol>
                <a:gridCol w="950026">
                  <a:extLst>
                    <a:ext uri="{9D8B030D-6E8A-4147-A177-3AD203B41FA5}">
                      <a16:colId xmlns:a16="http://schemas.microsoft.com/office/drawing/2014/main" val="20002"/>
                    </a:ext>
                  </a:extLst>
                </a:gridCol>
                <a:gridCol w="902525">
                  <a:extLst>
                    <a:ext uri="{9D8B030D-6E8A-4147-A177-3AD203B41FA5}">
                      <a16:colId xmlns:a16="http://schemas.microsoft.com/office/drawing/2014/main" val="20003"/>
                    </a:ext>
                  </a:extLst>
                </a:gridCol>
                <a:gridCol w="1045028">
                  <a:extLst>
                    <a:ext uri="{9D8B030D-6E8A-4147-A177-3AD203B41FA5}">
                      <a16:colId xmlns:a16="http://schemas.microsoft.com/office/drawing/2014/main" val="20004"/>
                    </a:ext>
                  </a:extLst>
                </a:gridCol>
                <a:gridCol w="878774">
                  <a:extLst>
                    <a:ext uri="{9D8B030D-6E8A-4147-A177-3AD203B41FA5}">
                      <a16:colId xmlns:a16="http://schemas.microsoft.com/office/drawing/2014/main" val="20005"/>
                    </a:ext>
                  </a:extLst>
                </a:gridCol>
                <a:gridCol w="890650">
                  <a:extLst>
                    <a:ext uri="{9D8B030D-6E8A-4147-A177-3AD203B41FA5}">
                      <a16:colId xmlns:a16="http://schemas.microsoft.com/office/drawing/2014/main" val="20006"/>
                    </a:ext>
                  </a:extLst>
                </a:gridCol>
                <a:gridCol w="992208">
                  <a:extLst>
                    <a:ext uri="{9D8B030D-6E8A-4147-A177-3AD203B41FA5}">
                      <a16:colId xmlns:a16="http://schemas.microsoft.com/office/drawing/2014/main" val="20007"/>
                    </a:ext>
                  </a:extLst>
                </a:gridCol>
                <a:gridCol w="1442358">
                  <a:extLst>
                    <a:ext uri="{9D8B030D-6E8A-4147-A177-3AD203B41FA5}">
                      <a16:colId xmlns:a16="http://schemas.microsoft.com/office/drawing/2014/main" val="20008"/>
                    </a:ext>
                  </a:extLst>
                </a:gridCol>
              </a:tblGrid>
              <a:tr h="575221">
                <a:tc rowSpan="2">
                  <a:txBody>
                    <a:bodyPr/>
                    <a:lstStyle/>
                    <a:p>
                      <a:pPr algn="ctr" fontAlgn="ctr"/>
                      <a:r>
                        <a:rPr lang="ru-RU" sz="1100" b="1" i="0" u="none" strike="noStrike" dirty="0">
                          <a:latin typeface="Times New Roman"/>
                        </a:rPr>
                        <a:t>Наименование</a:t>
                      </a:r>
                      <a:br>
                        <a:rPr lang="ru-RU" sz="1100" b="1" i="0" u="none" strike="noStrike" dirty="0">
                          <a:latin typeface="Times New Roman"/>
                        </a:rPr>
                      </a:br>
                      <a:r>
                        <a:rPr lang="ru-RU" sz="1100" b="1" i="0" u="none" strike="noStrike" dirty="0">
                          <a:latin typeface="Times New Roman"/>
                        </a:rPr>
                        <a:t>проекта, место реализации</a:t>
                      </a:r>
                      <a:br>
                        <a:rPr lang="ru-RU" sz="1100" b="1" i="0" u="none" strike="noStrike" dirty="0">
                          <a:latin typeface="Times New Roman"/>
                        </a:rPr>
                      </a:b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Объем </a:t>
                      </a:r>
                      <a:r>
                        <a:rPr lang="ru-RU" sz="1100" b="1" i="0" u="none" strike="noStrike" dirty="0" err="1" smtClean="0">
                          <a:latin typeface="Times New Roman"/>
                        </a:rPr>
                        <a:t>финанси-рования</a:t>
                      </a:r>
                      <a:r>
                        <a:rPr lang="ru-RU" sz="1100" b="1" i="0" u="none" strike="noStrike" dirty="0">
                          <a:latin typeface="Times New Roman"/>
                        </a:rPr>
                        <a:t>, всего (тыс.руб.)</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ru-RU" sz="1100" b="1" i="0" u="none" strike="noStrike" dirty="0" smtClean="0">
                          <a:latin typeface="Times New Roman"/>
                        </a:rPr>
                        <a:t>по годам:</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Срок ввода объектов</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Результаты </a:t>
                      </a:r>
                      <a:endParaRPr lang="ru-RU" sz="1100" b="1" i="0" u="none" strike="noStrike" dirty="0" smtClean="0">
                        <a:latin typeface="Times New Roman"/>
                      </a:endParaRPr>
                    </a:p>
                    <a:p>
                      <a:pPr algn="ctr" fontAlgn="ctr"/>
                      <a:r>
                        <a:rPr lang="ru-RU" sz="1100" b="1" i="0" u="none" strike="noStrike" dirty="0" smtClean="0">
                          <a:latin typeface="Times New Roman"/>
                        </a:rPr>
                        <a:t>реализации </a:t>
                      </a:r>
                      <a:r>
                        <a:rPr lang="ru-RU" sz="1100" b="1" i="0" u="none" strike="noStrike" dirty="0">
                          <a:latin typeface="Times New Roman"/>
                        </a:rPr>
                        <a:t>проекта</a:t>
                      </a: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0470">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a:t>
                      </a:r>
                      <a:r>
                        <a:rPr lang="en-US" sz="1100" b="1" i="0" u="none" strike="noStrike" dirty="0" smtClean="0">
                          <a:latin typeface="Times New Roman"/>
                        </a:rPr>
                        <a:t>20</a:t>
                      </a:r>
                      <a:r>
                        <a:rPr lang="ru-RU" sz="1100" b="1" i="0" u="none" strike="noStrike" dirty="0" smtClean="0">
                          <a:latin typeface="Times New Roman"/>
                        </a:rPr>
                        <a:t> год (</a:t>
                      </a:r>
                      <a:r>
                        <a:rPr lang="en-US" sz="1100" b="1" i="0" u="none" strike="noStrike" dirty="0" err="1" smtClean="0">
                          <a:latin typeface="Times New Roman"/>
                        </a:rPr>
                        <a:t>исполнение</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1</a:t>
                      </a:r>
                      <a:r>
                        <a:rPr lang="ru-RU" sz="1100" b="1" i="0" u="none" strike="noStrike" dirty="0" smtClean="0">
                          <a:latin typeface="Times New Roman"/>
                        </a:rPr>
                        <a:t> год</a:t>
                      </a:r>
                      <a:r>
                        <a:rPr lang="en-US" sz="1100" b="1" i="0" u="none" strike="noStrike" dirty="0" smtClean="0">
                          <a:latin typeface="Times New Roman"/>
                        </a:rPr>
                        <a:t> (</a:t>
                      </a:r>
                      <a:r>
                        <a:rPr lang="en-US" sz="1100" b="1" i="0" u="none" strike="noStrike" dirty="0" err="1" smtClean="0">
                          <a:latin typeface="Times New Roman"/>
                        </a:rPr>
                        <a:t>исполнение</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2</a:t>
                      </a:r>
                      <a:r>
                        <a:rPr lang="ru-RU" sz="1100" b="1" i="0" u="none" strike="noStrike" dirty="0" smtClean="0">
                          <a:latin typeface="Times New Roman"/>
                        </a:rPr>
                        <a:t> год</a:t>
                      </a:r>
                      <a:r>
                        <a:rPr lang="en-US" sz="1100" b="1" i="0" u="none" strike="noStrike" dirty="0" smtClean="0">
                          <a:latin typeface="Times New Roman"/>
                        </a:rPr>
                        <a:t> (</a:t>
                      </a:r>
                      <a:r>
                        <a:rPr lang="en-US" sz="1100" b="1" i="0" u="none" strike="noStrike" dirty="0" err="1" smtClean="0">
                          <a:latin typeface="Times New Roman"/>
                        </a:rPr>
                        <a:t>план</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3</a:t>
                      </a:r>
                      <a:r>
                        <a:rPr lang="ru-RU" sz="1100" b="1" i="0" u="none" strike="noStrike" baseline="0" dirty="0" smtClean="0">
                          <a:latin typeface="Times New Roman"/>
                        </a:rPr>
                        <a:t> год</a:t>
                      </a:r>
                      <a:r>
                        <a:rPr lang="en-US" sz="1100" b="1" i="0" u="none" strike="noStrike" baseline="0" dirty="0" smtClean="0">
                          <a:latin typeface="Times New Roman"/>
                        </a:rPr>
                        <a:t> (</a:t>
                      </a:r>
                      <a:r>
                        <a:rPr lang="en-US" sz="1100" b="1" i="0" u="none" strike="noStrike" baseline="0" dirty="0" err="1" smtClean="0">
                          <a:latin typeface="Times New Roman"/>
                        </a:rPr>
                        <a:t>план</a:t>
                      </a:r>
                      <a:r>
                        <a:rPr lang="en-US" sz="1100" b="1" i="0" u="none" strike="noStrike" baseline="0"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a:t>
                      </a:r>
                      <a:r>
                        <a:rPr lang="en-US" sz="1100" b="1" i="0" u="none" strike="noStrike" dirty="0" smtClean="0">
                          <a:latin typeface="Times New Roman"/>
                        </a:rPr>
                        <a:t>4</a:t>
                      </a:r>
                      <a:r>
                        <a:rPr lang="ru-RU" sz="1100" b="1" i="0" u="none" strike="noStrike" dirty="0" smtClean="0">
                          <a:latin typeface="Times New Roman"/>
                        </a:rPr>
                        <a:t> год</a:t>
                      </a:r>
                      <a:r>
                        <a:rPr lang="en-US" sz="1100" b="1" i="0" u="none" strike="noStrike" dirty="0" smtClean="0">
                          <a:latin typeface="Times New Roman"/>
                        </a:rPr>
                        <a:t> (</a:t>
                      </a:r>
                      <a:r>
                        <a:rPr lang="en-US" sz="1100" b="1" i="0" u="none" strike="noStrike" dirty="0" err="1" smtClean="0">
                          <a:latin typeface="Times New Roman"/>
                        </a:rPr>
                        <a:t>план</a:t>
                      </a:r>
                      <a:r>
                        <a:rPr lang="en-US" sz="1100" b="1" i="0" u="none" strike="noStrike" dirty="0" smtClean="0">
                          <a:latin typeface="Times New Roman"/>
                        </a:rPr>
                        <a:t>)</a:t>
                      </a:r>
                      <a:endParaRPr lang="ru-RU" sz="1100" b="1" i="0" u="none" strike="noStrike" dirty="0">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73587">
                <a:tc>
                  <a:txBody>
                    <a:bodyPr/>
                    <a:lstStyle/>
                    <a:p>
                      <a:pPr algn="just" fontAlgn="ctr"/>
                      <a:r>
                        <a:rPr lang="ru-RU" sz="1100" b="1" i="0" u="none" strike="noStrike" dirty="0" smtClean="0">
                          <a:solidFill>
                            <a:schemeClr val="tx1"/>
                          </a:solidFill>
                          <a:latin typeface="Times New Roman"/>
                        </a:rPr>
                        <a:t>Приобретение в муниципальную собственность городского округа Воскресенск нежилого здания, расположенного по адресу: Московская область, г. Воскресенск, ул. Мичурина, д. 3а, в том числе земельного участка</a:t>
                      </a:r>
                      <a:endParaRPr lang="ru-RU" sz="1100" b="1" i="0" u="none" strike="noStrike" dirty="0">
                        <a:solidFill>
                          <a:schemeClr val="tx1"/>
                        </a:solidFill>
                        <a:latin typeface="Times New Roman"/>
                      </a:endParaRPr>
                    </a:p>
                  </a:txBody>
                  <a:tcPr marL="108000" marR="108000"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panose="02020603050405020304" pitchFamily="18" charset="0"/>
                          <a:cs typeface="Times New Roman" panose="02020603050405020304" pitchFamily="18" charset="0"/>
                        </a:rPr>
                        <a:t>7 500,0</a:t>
                      </a:r>
                      <a:endParaRPr lang="ru-RU" sz="1100" b="1" i="0" u="none" strike="noStrike" dirty="0">
                        <a:solidFill>
                          <a:schemeClr val="tx1"/>
                        </a:solidFill>
                        <a:latin typeface="Times New Roman" panose="02020603050405020304" pitchFamily="18" charset="0"/>
                        <a:cs typeface="Times New Roman" panose="02020603050405020304" pitchFamily="18" charset="0"/>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panose="02020603050405020304" pitchFamily="18" charset="0"/>
                          <a:cs typeface="Times New Roman" panose="02020603050405020304" pitchFamily="18" charset="0"/>
                        </a:rPr>
                        <a:t>0,0</a:t>
                      </a:r>
                      <a:endParaRPr lang="ru-RU" sz="1100" b="1" i="0" u="none" strike="noStrike" dirty="0">
                        <a:solidFill>
                          <a:schemeClr val="tx1"/>
                        </a:solidFill>
                        <a:latin typeface="Times New Roman" panose="02020603050405020304" pitchFamily="18" charset="0"/>
                        <a:cs typeface="Times New Roman" panose="02020603050405020304" pitchFamily="18" charset="0"/>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panose="02020603050405020304" pitchFamily="18" charset="0"/>
                          <a:cs typeface="Times New Roman" panose="02020603050405020304" pitchFamily="18" charset="0"/>
                        </a:rPr>
                        <a:t>7 500,0</a:t>
                      </a:r>
                      <a:endParaRPr lang="ru-RU" sz="1100" b="1" i="0" u="none" strike="noStrike" dirty="0">
                        <a:solidFill>
                          <a:schemeClr val="tx1"/>
                        </a:solidFill>
                        <a:latin typeface="Times New Roman" panose="02020603050405020304" pitchFamily="18" charset="0"/>
                        <a:cs typeface="Times New Roman" panose="02020603050405020304" pitchFamily="18" charset="0"/>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100" b="1" dirty="0" smtClean="0">
                          <a:latin typeface="Times New Roman" panose="02020603050405020304" pitchFamily="18" charset="0"/>
                          <a:cs typeface="Times New Roman" panose="02020603050405020304" pitchFamily="18" charset="0"/>
                        </a:rPr>
                        <a:t>0,0</a:t>
                      </a:r>
                      <a:endParaRPr lang="ru-RU" sz="1100" b="1" dirty="0">
                        <a:latin typeface="Times New Roman" panose="02020603050405020304" pitchFamily="18" charset="0"/>
                        <a:cs typeface="Times New Roman" panose="02020603050405020304" pitchFamily="18" charset="0"/>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100" b="1" dirty="0" smtClean="0">
                          <a:latin typeface="Times New Roman" panose="02020603050405020304" pitchFamily="18" charset="0"/>
                          <a:cs typeface="Times New Roman" panose="02020603050405020304" pitchFamily="18" charset="0"/>
                        </a:rPr>
                        <a:t>0,0</a:t>
                      </a:r>
                      <a:endParaRPr lang="ru-RU" sz="1100" b="1" dirty="0">
                        <a:latin typeface="Times New Roman" panose="02020603050405020304" pitchFamily="18" charset="0"/>
                        <a:cs typeface="Times New Roman" panose="02020603050405020304" pitchFamily="18" charset="0"/>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panose="02020603050405020304" pitchFamily="18" charset="0"/>
                          <a:cs typeface="Times New Roman" panose="02020603050405020304" pitchFamily="18" charset="0"/>
                        </a:rPr>
                        <a:t>0,0</a:t>
                      </a:r>
                      <a:endParaRPr lang="ru-RU" sz="1100" b="1" i="0" u="none" strike="noStrike" dirty="0">
                        <a:solidFill>
                          <a:schemeClr val="tx1"/>
                        </a:solidFill>
                        <a:latin typeface="Times New Roman" panose="02020603050405020304" pitchFamily="18" charset="0"/>
                        <a:cs typeface="Times New Roman" panose="02020603050405020304" pitchFamily="18" charset="0"/>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202</a:t>
                      </a:r>
                      <a:r>
                        <a:rPr lang="en-US" sz="1100" b="1" i="0" u="none" strike="noStrike" dirty="0" smtClean="0">
                          <a:solidFill>
                            <a:schemeClr val="tx1"/>
                          </a:solidFill>
                          <a:latin typeface="Times New Roman"/>
                        </a:rPr>
                        <a:t>1</a:t>
                      </a:r>
                      <a:r>
                        <a:rPr lang="ru-RU" sz="1100" b="1" i="0" u="none" strike="noStrike" dirty="0" smtClean="0">
                          <a:solidFill>
                            <a:schemeClr val="tx1"/>
                          </a:solidFill>
                          <a:latin typeface="Times New Roman"/>
                        </a:rPr>
                        <a:t> год</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1100" b="1" i="0" u="none" strike="noStrike" dirty="0" smtClean="0">
                          <a:solidFill>
                            <a:schemeClr val="tx1"/>
                          </a:solidFill>
                          <a:latin typeface="Times New Roman"/>
                        </a:rPr>
                        <a:t>Увеличение </a:t>
                      </a:r>
                      <a:r>
                        <a:rPr lang="en-US" sz="1100" b="1" i="0" u="none" strike="noStrike" dirty="0" err="1" smtClean="0">
                          <a:solidFill>
                            <a:schemeClr val="tx1"/>
                          </a:solidFill>
                          <a:latin typeface="Times New Roman"/>
                        </a:rPr>
                        <a:t>количества</a:t>
                      </a:r>
                      <a:r>
                        <a:rPr lang="en-US" sz="1100" b="1" i="0" u="none" strike="noStrike" dirty="0" smtClean="0">
                          <a:solidFill>
                            <a:schemeClr val="tx1"/>
                          </a:solidFill>
                          <a:latin typeface="Times New Roman"/>
                        </a:rPr>
                        <a:t> </a:t>
                      </a:r>
                      <a:r>
                        <a:rPr lang="en-US" sz="1100" b="1" i="0" u="none" strike="noStrike" dirty="0" err="1" smtClean="0">
                          <a:solidFill>
                            <a:schemeClr val="tx1"/>
                          </a:solidFill>
                          <a:latin typeface="Times New Roman"/>
                        </a:rPr>
                        <a:t>почтовых</a:t>
                      </a:r>
                      <a:r>
                        <a:rPr lang="en-US" sz="1100" b="1" i="0" u="none" strike="noStrike" dirty="0" smtClean="0">
                          <a:solidFill>
                            <a:schemeClr val="tx1"/>
                          </a:solidFill>
                          <a:latin typeface="Times New Roman"/>
                        </a:rPr>
                        <a:t> </a:t>
                      </a:r>
                      <a:r>
                        <a:rPr lang="en-US" sz="1100" b="1" i="0" u="none" strike="noStrike" dirty="0" err="1" smtClean="0">
                          <a:solidFill>
                            <a:schemeClr val="tx1"/>
                          </a:solidFill>
                          <a:latin typeface="Times New Roman"/>
                        </a:rPr>
                        <a:t>отделений</a:t>
                      </a:r>
                      <a:endParaRPr lang="ru-RU" sz="1100" b="1" i="0" u="none" strike="noStrike" dirty="0">
                        <a:solidFill>
                          <a:schemeClr val="tx1"/>
                        </a:solidFill>
                        <a:latin typeface="Times New Roman"/>
                      </a:endParaRPr>
                    </a:p>
                  </a:txBody>
                  <a:tcPr marL="108000" marR="108000"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6548" name="Номер слайда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C755AA8-F28E-49D3-93F8-FBD33A07C1DF}" type="slidenum">
              <a:rPr lang="ru-RU" altLang="ru-RU" smtClean="0">
                <a:solidFill>
                  <a:srgbClr val="FEFFFF"/>
                </a:solidFill>
                <a:latin typeface="Arial" panose="020B0604020202020204" pitchFamily="34" charset="0"/>
              </a:rPr>
              <a:pPr>
                <a:spcBef>
                  <a:spcPct val="0"/>
                </a:spcBef>
                <a:buClrTx/>
                <a:buFontTx/>
                <a:buNone/>
              </a:pPr>
              <a:t>185</a:t>
            </a:fld>
            <a:endParaRPr lang="ru-RU" altLang="ru-RU" smtClean="0">
              <a:solidFill>
                <a:srgbClr val="FEFFFF"/>
              </a:solidFill>
              <a:latin typeface="Arial" panose="020B0604020202020204" pitchFamily="34" charset="0"/>
            </a:endParaRPr>
          </a:p>
        </p:txBody>
      </p:sp>
      <p:pic>
        <p:nvPicPr>
          <p:cNvPr id="5" name="Рисунок 4" descr="Почта России стала доставлять на дом / Вики и блоги / gSconto"/>
          <p:cNvPicPr/>
          <p:nvPr/>
        </p:nvPicPr>
        <p:blipFill>
          <a:blip r:embed="rId4">
            <a:extLst>
              <a:ext uri="{28A0092B-C50C-407E-A947-70E740481C1C}">
                <a14:useLocalDpi xmlns:a14="http://schemas.microsoft.com/office/drawing/2010/main" val="0"/>
              </a:ext>
            </a:extLst>
          </a:blip>
          <a:srcRect/>
          <a:stretch>
            <a:fillRect/>
          </a:stretch>
        </p:blipFill>
        <p:spPr bwMode="auto">
          <a:xfrm>
            <a:off x="10631169" y="279401"/>
            <a:ext cx="1303657" cy="9074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Расчёт стоимости доставки Почта России (Postcalc)"/>
          <p:cNvPicPr/>
          <p:nvPr/>
        </p:nvPicPr>
        <p:blipFill>
          <a:blip r:embed="rId5">
            <a:extLst>
              <a:ext uri="{28A0092B-C50C-407E-A947-70E740481C1C}">
                <a14:useLocalDpi xmlns:a14="http://schemas.microsoft.com/office/drawing/2010/main" val="0"/>
              </a:ext>
            </a:extLst>
          </a:blip>
          <a:srcRect/>
          <a:stretch>
            <a:fillRect/>
          </a:stretch>
        </p:blipFill>
        <p:spPr bwMode="auto">
          <a:xfrm>
            <a:off x="247650" y="212129"/>
            <a:ext cx="1451757" cy="9747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218969270"/>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Box 1"/>
          <p:cNvSpPr txBox="1">
            <a:spLocks noChangeArrowheads="1"/>
          </p:cNvSpPr>
          <p:nvPr/>
        </p:nvSpPr>
        <p:spPr bwMode="auto">
          <a:xfrm>
            <a:off x="1792705" y="279401"/>
            <a:ext cx="8776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None/>
            </a:pPr>
            <a:r>
              <a:rPr lang="ru-RU" altLang="ru-RU" sz="2000" b="1" dirty="0">
                <a:solidFill>
                  <a:schemeClr val="tx1"/>
                </a:solidFill>
                <a:latin typeface="Times New Roman" panose="02020603050405020304" pitchFamily="18" charset="0"/>
                <a:cs typeface="Times New Roman" panose="02020603050405020304" pitchFamily="18" charset="0"/>
                <a:hlinkClick r:id="rId3" action="ppaction://hlinksldjump"/>
              </a:rPr>
              <a:t>Информация об общественно значимых проектах, реализуемых на территории городского округа Воскресенск в отчетном году и планируемых в 2022-2024 годах</a:t>
            </a:r>
            <a:endParaRPr lang="ru-RU" alt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37545807"/>
              </p:ext>
            </p:extLst>
          </p:nvPr>
        </p:nvGraphicFramePr>
        <p:xfrm>
          <a:off x="284720" y="1402278"/>
          <a:ext cx="11791952" cy="4806039"/>
        </p:xfrm>
        <a:graphic>
          <a:graphicData uri="http://schemas.openxmlformats.org/drawingml/2006/table">
            <a:tbl>
              <a:tblPr/>
              <a:tblGrid>
                <a:gridCol w="3361005">
                  <a:extLst>
                    <a:ext uri="{9D8B030D-6E8A-4147-A177-3AD203B41FA5}">
                      <a16:colId xmlns:a16="http://schemas.microsoft.com/office/drawing/2014/main" val="20000"/>
                    </a:ext>
                  </a:extLst>
                </a:gridCol>
                <a:gridCol w="1199407">
                  <a:extLst>
                    <a:ext uri="{9D8B030D-6E8A-4147-A177-3AD203B41FA5}">
                      <a16:colId xmlns:a16="http://schemas.microsoft.com/office/drawing/2014/main" val="20001"/>
                    </a:ext>
                  </a:extLst>
                </a:gridCol>
                <a:gridCol w="1021278">
                  <a:extLst>
                    <a:ext uri="{9D8B030D-6E8A-4147-A177-3AD203B41FA5}">
                      <a16:colId xmlns:a16="http://schemas.microsoft.com/office/drawing/2014/main" val="20002"/>
                    </a:ext>
                  </a:extLst>
                </a:gridCol>
                <a:gridCol w="902525">
                  <a:extLst>
                    <a:ext uri="{9D8B030D-6E8A-4147-A177-3AD203B41FA5}">
                      <a16:colId xmlns:a16="http://schemas.microsoft.com/office/drawing/2014/main" val="20003"/>
                    </a:ext>
                  </a:extLst>
                </a:gridCol>
                <a:gridCol w="950026">
                  <a:extLst>
                    <a:ext uri="{9D8B030D-6E8A-4147-A177-3AD203B41FA5}">
                      <a16:colId xmlns:a16="http://schemas.microsoft.com/office/drawing/2014/main" val="20004"/>
                    </a:ext>
                  </a:extLst>
                </a:gridCol>
                <a:gridCol w="973777">
                  <a:extLst>
                    <a:ext uri="{9D8B030D-6E8A-4147-A177-3AD203B41FA5}">
                      <a16:colId xmlns:a16="http://schemas.microsoft.com/office/drawing/2014/main" val="20005"/>
                    </a:ext>
                  </a:extLst>
                </a:gridCol>
                <a:gridCol w="989633">
                  <a:extLst>
                    <a:ext uri="{9D8B030D-6E8A-4147-A177-3AD203B41FA5}">
                      <a16:colId xmlns:a16="http://schemas.microsoft.com/office/drawing/2014/main" val="20006"/>
                    </a:ext>
                  </a:extLst>
                </a:gridCol>
                <a:gridCol w="904043">
                  <a:extLst>
                    <a:ext uri="{9D8B030D-6E8A-4147-A177-3AD203B41FA5}">
                      <a16:colId xmlns:a16="http://schemas.microsoft.com/office/drawing/2014/main" val="20007"/>
                    </a:ext>
                  </a:extLst>
                </a:gridCol>
                <a:gridCol w="1490258">
                  <a:extLst>
                    <a:ext uri="{9D8B030D-6E8A-4147-A177-3AD203B41FA5}">
                      <a16:colId xmlns:a16="http://schemas.microsoft.com/office/drawing/2014/main" val="20008"/>
                    </a:ext>
                  </a:extLst>
                </a:gridCol>
              </a:tblGrid>
              <a:tr h="389742">
                <a:tc rowSpan="2">
                  <a:txBody>
                    <a:bodyPr/>
                    <a:lstStyle/>
                    <a:p>
                      <a:pPr algn="ctr" fontAlgn="ctr"/>
                      <a:r>
                        <a:rPr lang="ru-RU" sz="1100" b="1" i="0" u="none" strike="noStrike" dirty="0">
                          <a:latin typeface="Times New Roman"/>
                        </a:rPr>
                        <a:t>Наименование</a:t>
                      </a:r>
                      <a:br>
                        <a:rPr lang="ru-RU" sz="1100" b="1" i="0" u="none" strike="noStrike" dirty="0">
                          <a:latin typeface="Times New Roman"/>
                        </a:rPr>
                      </a:br>
                      <a:r>
                        <a:rPr lang="ru-RU" sz="1100" b="1" i="0" u="none" strike="noStrike" dirty="0">
                          <a:latin typeface="Times New Roman"/>
                        </a:rPr>
                        <a:t>проекта, место реализации</a:t>
                      </a:r>
                      <a:br>
                        <a:rPr lang="ru-RU" sz="1100" b="1" i="0" u="none" strike="noStrike" dirty="0">
                          <a:latin typeface="Times New Roman"/>
                        </a:rPr>
                      </a:b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Объем </a:t>
                      </a:r>
                      <a:r>
                        <a:rPr lang="ru-RU" sz="1100" b="1" i="0" u="none" strike="noStrike" dirty="0" err="1" smtClean="0">
                          <a:latin typeface="Times New Roman"/>
                        </a:rPr>
                        <a:t>финанси-рования</a:t>
                      </a:r>
                      <a:r>
                        <a:rPr lang="ru-RU" sz="1100" b="1" i="0" u="none" strike="noStrike" dirty="0">
                          <a:latin typeface="Times New Roman"/>
                        </a:rPr>
                        <a:t>, всего (тыс.руб.)</a:t>
                      </a: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ru-RU" sz="1100" b="1" i="0" u="none" strike="noStrike" dirty="0" smtClean="0">
                          <a:latin typeface="Times New Roman"/>
                        </a:rPr>
                        <a:t>по годам:</a:t>
                      </a: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Срок ввода объектов</a:t>
                      </a: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100" b="1" i="0" u="none" strike="noStrike" dirty="0">
                          <a:latin typeface="Times New Roman"/>
                        </a:rPr>
                        <a:t>Результаты </a:t>
                      </a:r>
                      <a:endParaRPr lang="ru-RU" sz="1100" b="1" i="0" u="none" strike="noStrike" dirty="0" smtClean="0">
                        <a:latin typeface="Times New Roman"/>
                      </a:endParaRPr>
                    </a:p>
                    <a:p>
                      <a:pPr algn="ctr" fontAlgn="ctr"/>
                      <a:r>
                        <a:rPr lang="ru-RU" sz="1100" b="1" i="0" u="none" strike="noStrike" dirty="0" smtClean="0">
                          <a:latin typeface="Times New Roman"/>
                        </a:rPr>
                        <a:t>реализации </a:t>
                      </a:r>
                      <a:r>
                        <a:rPr lang="ru-RU" sz="1100" b="1" i="0" u="none" strike="noStrike" dirty="0">
                          <a:latin typeface="Times New Roman"/>
                        </a:rPr>
                        <a:t>проекта</a:t>
                      </a: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9400">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2020 год</a:t>
                      </a:r>
                      <a:r>
                        <a:rPr lang="en-US" sz="1100" b="1" i="0" u="none" strike="noStrike" dirty="0" smtClean="0">
                          <a:latin typeface="Times New Roman"/>
                        </a:rPr>
                        <a:t> (</a:t>
                      </a:r>
                      <a:r>
                        <a:rPr lang="en-US" sz="1100" b="1" i="0" u="none" strike="noStrike" dirty="0" err="1" smtClean="0">
                          <a:latin typeface="Times New Roman"/>
                        </a:rPr>
                        <a:t>исполнение</a:t>
                      </a:r>
                      <a:r>
                        <a:rPr lang="en-US" sz="1100" b="1" i="0" u="none" strike="noStrike" dirty="0" smtClean="0">
                          <a:latin typeface="Times New Roman"/>
                        </a:rPr>
                        <a:t>)</a:t>
                      </a: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2021 год</a:t>
                      </a:r>
                      <a:r>
                        <a:rPr lang="en-US" sz="1100" b="1" i="0" u="none" strike="noStrike" dirty="0" smtClean="0">
                          <a:latin typeface="Times New Roman"/>
                        </a:rPr>
                        <a:t> (</a:t>
                      </a:r>
                      <a:r>
                        <a:rPr lang="en-US" sz="1100" b="1" i="0" u="none" strike="noStrike" dirty="0" err="1" smtClean="0">
                          <a:latin typeface="Times New Roman"/>
                        </a:rPr>
                        <a:t>исполнение</a:t>
                      </a:r>
                      <a:r>
                        <a:rPr lang="en-US" sz="1100" b="1" i="0" u="none" strike="noStrike" dirty="0" smtClean="0">
                          <a:latin typeface="Times New Roman"/>
                        </a:rPr>
                        <a:t>)</a:t>
                      </a: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2022 год</a:t>
                      </a:r>
                      <a:r>
                        <a:rPr lang="en-US" sz="1100" b="1" i="0" u="none" strike="noStrike" dirty="0" smtClean="0">
                          <a:latin typeface="Times New Roman"/>
                        </a:rPr>
                        <a:t> (</a:t>
                      </a:r>
                      <a:r>
                        <a:rPr lang="en-US" sz="1100" b="1" i="0" u="none" strike="noStrike" dirty="0" err="1" smtClean="0">
                          <a:latin typeface="Times New Roman"/>
                        </a:rPr>
                        <a:t>план</a:t>
                      </a:r>
                      <a:r>
                        <a:rPr lang="en-US" sz="1100" b="1" i="0" u="none" strike="noStrike" dirty="0" smtClean="0">
                          <a:latin typeface="Times New Roman"/>
                        </a:rPr>
                        <a:t>)</a:t>
                      </a: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2023 год</a:t>
                      </a:r>
                      <a:r>
                        <a:rPr lang="en-US" sz="1100" b="1" i="0" u="none" strike="noStrike" dirty="0" smtClean="0">
                          <a:latin typeface="Times New Roman"/>
                        </a:rPr>
                        <a:t> (</a:t>
                      </a:r>
                      <a:r>
                        <a:rPr lang="en-US" sz="1100" b="1" i="0" u="none" strike="noStrike" dirty="0" err="1" smtClean="0">
                          <a:latin typeface="Times New Roman"/>
                        </a:rPr>
                        <a:t>план</a:t>
                      </a:r>
                      <a:r>
                        <a:rPr lang="en-US" sz="1100" b="1" i="0" u="none" strike="noStrike" dirty="0" smtClean="0">
                          <a:latin typeface="Times New Roman"/>
                        </a:rPr>
                        <a:t>)</a:t>
                      </a: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latin typeface="Times New Roman"/>
                        </a:rPr>
                        <a:t>2024 год</a:t>
                      </a:r>
                      <a:r>
                        <a:rPr lang="en-US" sz="1100" b="1" i="0" u="none" strike="noStrike" dirty="0" smtClean="0">
                          <a:latin typeface="Times New Roman"/>
                        </a:rPr>
                        <a:t> (</a:t>
                      </a:r>
                      <a:r>
                        <a:rPr lang="en-US" sz="1100" b="1" i="0" u="none" strike="noStrike" dirty="0" err="1" smtClean="0">
                          <a:latin typeface="Times New Roman"/>
                        </a:rPr>
                        <a:t>план</a:t>
                      </a:r>
                      <a:r>
                        <a:rPr lang="en-US" sz="1100" b="1" i="0" u="none" strike="noStrike" dirty="0" smtClean="0">
                          <a:latin typeface="Times New Roman"/>
                        </a:rPr>
                        <a:t>)</a:t>
                      </a:r>
                      <a:endParaRPr lang="ru-RU" sz="1100" b="1" i="0" u="none" strike="noStrike" dirty="0">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100" b="1" i="0" u="none" strike="noStrike" dirty="0">
                        <a:latin typeface="Times New Roman"/>
                      </a:endParaRPr>
                    </a:p>
                  </a:txBody>
                  <a:tcPr marL="4645" marR="4645" marT="46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90570">
                <a:tc>
                  <a:txBody>
                    <a:bodyPr/>
                    <a:lstStyle/>
                    <a:p>
                      <a:pPr algn="just" fontAlgn="ctr"/>
                      <a:r>
                        <a:rPr lang="ru-RU" sz="1100" b="1" i="0" u="none" strike="noStrike" dirty="0" smtClean="0">
                          <a:solidFill>
                            <a:schemeClr val="tx1"/>
                          </a:solidFill>
                          <a:latin typeface="Times New Roman"/>
                        </a:rPr>
                        <a:t>Капитальные вложения в муниципальные объекты физической культуры и спорта</a:t>
                      </a:r>
                    </a:p>
                    <a:p>
                      <a:pPr algn="just" fontAlgn="ctr"/>
                      <a:r>
                        <a:rPr lang="ru-RU" sz="1100" b="1" i="0" u="none" strike="noStrike" dirty="0" smtClean="0">
                          <a:solidFill>
                            <a:schemeClr val="tx1"/>
                          </a:solidFill>
                          <a:latin typeface="Times New Roman"/>
                        </a:rPr>
                        <a:t>Объект: реконструкция комплексного спортивного сооружения (Стадион),</a:t>
                      </a:r>
                      <a:r>
                        <a:rPr lang="ru-RU" sz="1100" b="1" i="0" u="none" strike="noStrike" baseline="0" dirty="0" smtClean="0">
                          <a:solidFill>
                            <a:schemeClr val="tx1"/>
                          </a:solidFill>
                          <a:latin typeface="Times New Roman"/>
                        </a:rPr>
                        <a:t> по адресу: Московская область, г. Воскресенск, ул. Менделеева, д. 2</a:t>
                      </a:r>
                      <a:r>
                        <a:rPr lang="en-US" sz="1100" b="1" i="0" u="none" strike="noStrike" baseline="0" dirty="0" smtClean="0">
                          <a:solidFill>
                            <a:schemeClr val="tx1"/>
                          </a:solidFill>
                          <a:latin typeface="Times New Roman"/>
                        </a:rPr>
                        <a:t> (</a:t>
                      </a:r>
                      <a:r>
                        <a:rPr lang="ru-RU" sz="1100" b="1" i="0" u="none" strike="noStrike" baseline="0" dirty="0" smtClean="0">
                          <a:solidFill>
                            <a:schemeClr val="tx1"/>
                          </a:solidFill>
                          <a:latin typeface="Times New Roman"/>
                        </a:rPr>
                        <a:t>в </a:t>
                      </a:r>
                      <a:r>
                        <a:rPr lang="ru-RU" sz="1100" b="1" i="0" u="none" strike="noStrike" baseline="0" dirty="0" err="1" smtClean="0">
                          <a:solidFill>
                            <a:schemeClr val="tx1"/>
                          </a:solidFill>
                          <a:latin typeface="Times New Roman"/>
                        </a:rPr>
                        <a:t>т.ч</a:t>
                      </a:r>
                      <a:r>
                        <a:rPr lang="ru-RU" sz="1100" b="1" i="0" u="none" strike="noStrike" baseline="0" dirty="0" smtClean="0">
                          <a:solidFill>
                            <a:schemeClr val="tx1"/>
                          </a:solidFill>
                          <a:latin typeface="Times New Roman"/>
                        </a:rPr>
                        <a:t>. ПИР)</a:t>
                      </a:r>
                      <a:endParaRPr lang="ru-RU" sz="1100" b="1" i="0" u="none" strike="noStrike" dirty="0">
                        <a:solidFill>
                          <a:schemeClr val="tx1"/>
                        </a:solidFill>
                        <a:latin typeface="Times New Roman"/>
                      </a:endParaRPr>
                    </a:p>
                  </a:txBody>
                  <a:tcPr marL="108000" marR="108000"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542 128,9</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a:rPr>
                        <a:t>8 00</a:t>
                      </a:r>
                      <a:r>
                        <a:rPr lang="ru-RU"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273 771,9</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260 357, 0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2023 год</a:t>
                      </a:r>
                      <a:endParaRPr lang="ru-RU" sz="1100" b="1" i="0" u="none" strike="noStrike" dirty="0">
                        <a:solidFill>
                          <a:schemeClr val="tx1"/>
                        </a:solidFill>
                        <a:latin typeface="Times New Roman"/>
                      </a:endParaRPr>
                    </a:p>
                  </a:txBody>
                  <a:tcPr marL="4645" marR="4645"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dirty="0">
                          <a:solidFill>
                            <a:schemeClr val="tx1"/>
                          </a:solidFill>
                          <a:latin typeface="Times New Roman"/>
                        </a:rPr>
                        <a:t>Обеспечение </a:t>
                      </a:r>
                      <a:r>
                        <a:rPr lang="ru-RU" sz="1100" b="1" i="0" u="none" strike="noStrike" dirty="0" smtClean="0">
                          <a:solidFill>
                            <a:schemeClr val="tx1"/>
                          </a:solidFill>
                          <a:latin typeface="Times New Roman"/>
                        </a:rPr>
                        <a:t>доступа населения к объектам спорта</a:t>
                      </a:r>
                      <a:endParaRPr lang="ru-RU" sz="1100" b="1" i="0" u="none" strike="noStrike" dirty="0">
                        <a:solidFill>
                          <a:schemeClr val="tx1"/>
                        </a:solidFill>
                        <a:latin typeface="Times New Roman"/>
                      </a:endParaRPr>
                    </a:p>
                  </a:txBody>
                  <a:tcPr marL="108000" marR="108000" marT="4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5950">
                <a:tc>
                  <a:txBody>
                    <a:bodyPr/>
                    <a:lstStyle/>
                    <a:p>
                      <a:pPr algn="just" fontAlgn="ctr"/>
                      <a:r>
                        <a:rPr lang="ru-RU" sz="1100" b="1" i="0" u="none" strike="noStrike" dirty="0" smtClean="0">
                          <a:solidFill>
                            <a:schemeClr val="tx1"/>
                          </a:solidFill>
                          <a:latin typeface="Times New Roman"/>
                        </a:rPr>
                        <a:t>Возведение пожарного депо из быстровозводимых модульных конструкций полной заводской готовности (проектно-изыскательские работы, возведение фундамента, техническое присоединение инженерно-техническим сетям, благоустройство территории)</a:t>
                      </a:r>
                    </a:p>
                    <a:p>
                      <a:pPr algn="just" fontAlgn="ctr"/>
                      <a:r>
                        <a:rPr lang="ru-RU" sz="1100" b="1" i="0" u="none" strike="noStrike" dirty="0" smtClean="0">
                          <a:solidFill>
                            <a:schemeClr val="tx1"/>
                          </a:solidFill>
                          <a:latin typeface="Times New Roman"/>
                        </a:rPr>
                        <a:t>Объект: Возведение пожарного депо из быстровозводимых модульных конструкций полной заводской готовности по адресу: Российская Федерация, Московская область, г. Воскресенск, </a:t>
                      </a:r>
                      <a:r>
                        <a:rPr lang="ru-RU" sz="1100" b="1" i="0" u="none" strike="noStrike" dirty="0" err="1" smtClean="0">
                          <a:solidFill>
                            <a:schemeClr val="tx1"/>
                          </a:solidFill>
                          <a:latin typeface="Times New Roman"/>
                        </a:rPr>
                        <a:t>Промплощадка</a:t>
                      </a:r>
                      <a:r>
                        <a:rPr lang="ru-RU" sz="1100" b="1" i="0" u="none" strike="noStrike" dirty="0" smtClean="0">
                          <a:solidFill>
                            <a:schemeClr val="tx1"/>
                          </a:solidFill>
                          <a:latin typeface="Times New Roman"/>
                        </a:rPr>
                        <a:t>,</a:t>
                      </a:r>
                      <a:r>
                        <a:rPr lang="ru-RU" sz="1100" b="1" i="0" u="none" strike="noStrike" baseline="0" dirty="0" smtClean="0">
                          <a:solidFill>
                            <a:schemeClr val="tx1"/>
                          </a:solidFill>
                          <a:latin typeface="Times New Roman"/>
                        </a:rPr>
                        <a:t> 1</a:t>
                      </a:r>
                      <a:endParaRPr lang="ru-RU" sz="1100" b="1" i="0" u="none" strike="noStrike" dirty="0">
                        <a:solidFill>
                          <a:schemeClr val="tx1"/>
                        </a:solidFill>
                        <a:latin typeface="Times New Roman"/>
                      </a:endParaRPr>
                    </a:p>
                  </a:txBody>
                  <a:tcPr marL="108000" marR="108000"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a:rPr>
                        <a:t>11 046,8</a:t>
                      </a:r>
                      <a:endParaRPr lang="ru-RU" sz="1100" b="1" i="0" u="none" strike="noStrike" dirty="0">
                        <a:solidFill>
                          <a:schemeClr val="tx1"/>
                        </a:solidFill>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a:rPr>
                        <a:t>45,1</a:t>
                      </a:r>
                      <a:endParaRPr lang="ru-RU" sz="1100" b="1" i="0" u="none" strike="noStrike" dirty="0">
                        <a:solidFill>
                          <a:schemeClr val="tx1"/>
                        </a:solidFill>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chemeClr val="tx1"/>
                          </a:solidFill>
                          <a:latin typeface="Times New Roman"/>
                        </a:rPr>
                        <a:t>11 001,7</a:t>
                      </a:r>
                      <a:endParaRPr lang="ru-RU" sz="1100" b="1" i="0" u="none" strike="noStrike" dirty="0">
                        <a:solidFill>
                          <a:schemeClr val="tx1"/>
                        </a:solidFill>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0,0</a:t>
                      </a:r>
                      <a:endParaRPr lang="ru-RU" sz="1100" b="1" i="0" u="none" strike="noStrike" dirty="0">
                        <a:solidFill>
                          <a:schemeClr val="tx1"/>
                        </a:solidFill>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dirty="0" smtClean="0">
                          <a:solidFill>
                            <a:schemeClr val="tx1"/>
                          </a:solidFill>
                          <a:latin typeface="Times New Roman"/>
                        </a:rPr>
                        <a:t>2022 год</a:t>
                      </a:r>
                      <a:endParaRPr lang="ru-RU" sz="1100" b="1" i="0" u="none" strike="noStrike" dirty="0">
                        <a:solidFill>
                          <a:schemeClr val="tx1"/>
                        </a:solidFill>
                        <a:latin typeface="Times New Roman"/>
                      </a:endParaRPr>
                    </a:p>
                  </a:txBody>
                  <a:tcPr marL="4645" marR="4645"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ru-RU" sz="1100" b="1" i="0" u="none" strike="noStrike" dirty="0" smtClean="0">
                          <a:solidFill>
                            <a:schemeClr val="tx1"/>
                          </a:solidFill>
                          <a:latin typeface="Times New Roman"/>
                        </a:rPr>
                        <a:t>Повышение</a:t>
                      </a:r>
                      <a:r>
                        <a:rPr lang="ru-RU" sz="1100" b="1" i="0" u="none" strike="noStrike" baseline="0" dirty="0" smtClean="0">
                          <a:solidFill>
                            <a:schemeClr val="tx1"/>
                          </a:solidFill>
                          <a:latin typeface="Times New Roman"/>
                        </a:rPr>
                        <a:t> степени пожарной защищенности муниципального образования</a:t>
                      </a:r>
                      <a:endParaRPr lang="ru-RU" sz="1100" b="1" i="0" u="none" strike="noStrike" dirty="0">
                        <a:solidFill>
                          <a:schemeClr val="tx1"/>
                        </a:solidFill>
                        <a:latin typeface="Times New Roman"/>
                      </a:endParaRPr>
                    </a:p>
                  </a:txBody>
                  <a:tcPr marL="108000" marR="108000" marT="46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8587" name="Номер слайда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2B57E36-20BA-4BE0-A915-931794F9B110}" type="slidenum">
              <a:rPr lang="ru-RU" altLang="ru-RU" smtClean="0">
                <a:solidFill>
                  <a:srgbClr val="FEFFFF"/>
                </a:solidFill>
                <a:latin typeface="Arial" panose="020B0604020202020204" pitchFamily="34" charset="0"/>
              </a:rPr>
              <a:pPr>
                <a:spcBef>
                  <a:spcPct val="0"/>
                </a:spcBef>
                <a:buClrTx/>
                <a:buFontTx/>
                <a:buNone/>
              </a:pPr>
              <a:t>186</a:t>
            </a:fld>
            <a:endParaRPr lang="ru-RU" altLang="ru-RU" smtClean="0">
              <a:solidFill>
                <a:srgbClr val="FEFFFF"/>
              </a:solidFill>
              <a:latin typeface="Arial" panose="020B0604020202020204" pitchFamily="34"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267" y="175839"/>
            <a:ext cx="1318793" cy="1226439"/>
          </a:xfrm>
          <a:prstGeom prst="ellipse">
            <a:avLst/>
          </a:prstGeom>
          <a:ln>
            <a:noFill/>
          </a:ln>
          <a:effectLst>
            <a:softEdge rad="112500"/>
          </a:effec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199" y="175838"/>
            <a:ext cx="1249305" cy="1226439"/>
          </a:xfrm>
          <a:prstGeom prst="ellipse">
            <a:avLst/>
          </a:prstGeom>
          <a:ln>
            <a:noFill/>
          </a:ln>
          <a:effectLst>
            <a:softEdge rad="112500"/>
          </a:effectLst>
        </p:spPr>
      </p:pic>
    </p:spTree>
    <p:extLst>
      <p:ext uri="{BB962C8B-B14F-4D97-AF65-F5344CB8AC3E}">
        <p14:creationId xmlns:p14="http://schemas.microsoft.com/office/powerpoint/2010/main" val="1003674798"/>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187</a:t>
            </a:fld>
            <a:endParaRPr lang="en-US" dirty="0">
              <a:solidFill>
                <a:prstClr val="white"/>
              </a:solidFill>
            </a:endParaRPr>
          </a:p>
        </p:txBody>
      </p:sp>
      <p:sp>
        <p:nvSpPr>
          <p:cNvPr id="5" name="Вертикальный свиток 4"/>
          <p:cNvSpPr/>
          <p:nvPr/>
        </p:nvSpPr>
        <p:spPr>
          <a:xfrm>
            <a:off x="2470826" y="564205"/>
            <a:ext cx="6673174" cy="5282119"/>
          </a:xfrm>
          <a:prstGeom prst="verticalScroll">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1" dirty="0" smtClean="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Исполнение бюджета по расходам городского округа Воскресенск в рамках реализации национальных проектов за 2021 год</a:t>
            </a:r>
            <a:endParaRPr lang="ru-RU" sz="3600" b="1"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 name="Picture 2" descr="Культура и искусство - Школьная Истор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807" y="181743"/>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4"/>
          <a:stretch>
            <a:fillRect/>
          </a:stretch>
        </p:blipFill>
        <p:spPr>
          <a:xfrm>
            <a:off x="178130" y="1330036"/>
            <a:ext cx="2827458" cy="3102419"/>
          </a:xfrm>
          <a:prstGeom prst="rect">
            <a:avLst/>
          </a:prstGeom>
        </p:spPr>
      </p:pic>
      <p:pic>
        <p:nvPicPr>
          <p:cNvPr id="11" name="Рисунок 10"/>
          <p:cNvPicPr>
            <a:picLocks noChangeAspect="1"/>
          </p:cNvPicPr>
          <p:nvPr/>
        </p:nvPicPr>
        <p:blipFill>
          <a:blip r:embed="rId5"/>
          <a:stretch>
            <a:fillRect/>
          </a:stretch>
        </p:blipFill>
        <p:spPr>
          <a:xfrm>
            <a:off x="9235044" y="3979718"/>
            <a:ext cx="2580904" cy="1910443"/>
          </a:xfrm>
          <a:prstGeom prst="rect">
            <a:avLst/>
          </a:prstGeom>
        </p:spPr>
      </p:pic>
    </p:spTree>
    <p:extLst>
      <p:ext uri="{BB962C8B-B14F-4D97-AF65-F5344CB8AC3E}">
        <p14:creationId xmlns:p14="http://schemas.microsoft.com/office/powerpoint/2010/main" val="40969238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2"/>
          <p:cNvSpPr>
            <a:spLocks noGrp="1"/>
          </p:cNvSpPr>
          <p:nvPr>
            <p:ph type="title"/>
          </p:nvPr>
        </p:nvSpPr>
        <p:spPr>
          <a:xfrm>
            <a:off x="756357" y="0"/>
            <a:ext cx="10611554" cy="801511"/>
          </a:xfrm>
        </p:spPr>
        <p:txBody>
          <a:bodyPr/>
          <a:lstStyle/>
          <a:p>
            <a:pPr algn="ctr"/>
            <a:r>
              <a:rPr lang="ru-RU" sz="1800" dirty="0">
                <a:solidFill>
                  <a:schemeClr val="accent2"/>
                </a:solidFill>
              </a:rPr>
              <a:t>Исполнение бюджета по расходам в </a:t>
            </a:r>
            <a:r>
              <a:rPr lang="ru-RU" sz="1800" dirty="0" smtClean="0">
                <a:solidFill>
                  <a:schemeClr val="accent2"/>
                </a:solidFill>
              </a:rPr>
              <a:t>рамках </a:t>
            </a:r>
            <a:br>
              <a:rPr lang="ru-RU" sz="1800" dirty="0" smtClean="0">
                <a:solidFill>
                  <a:schemeClr val="accent2"/>
                </a:solidFill>
              </a:rPr>
            </a:br>
            <a:r>
              <a:rPr lang="ru-RU" sz="1800" dirty="0" smtClean="0">
                <a:solidFill>
                  <a:schemeClr val="accent2"/>
                </a:solidFill>
              </a:rPr>
              <a:t>реализации </a:t>
            </a:r>
            <a:r>
              <a:rPr lang="ru-RU" sz="1800" dirty="0">
                <a:solidFill>
                  <a:schemeClr val="accent2"/>
                </a:solidFill>
              </a:rPr>
              <a:t>национальных </a:t>
            </a:r>
            <a:r>
              <a:rPr lang="ru-RU" sz="1800" dirty="0" smtClean="0">
                <a:solidFill>
                  <a:schemeClr val="accent2"/>
                </a:solidFill>
              </a:rPr>
              <a:t>проектов в 2021 году (тыс.рублей)</a:t>
            </a:r>
            <a:r>
              <a:rPr lang="ru-RU" sz="1800" dirty="0">
                <a:solidFill>
                  <a:schemeClr val="accent2"/>
                </a:solidFill>
              </a:rPr>
              <a:t/>
            </a:r>
            <a:br>
              <a:rPr lang="ru-RU" sz="1800" dirty="0">
                <a:solidFill>
                  <a:schemeClr val="accent2"/>
                </a:solidFill>
              </a:rPr>
            </a:br>
            <a:r>
              <a:rPr lang="ru-RU" sz="1800" dirty="0">
                <a:solidFill>
                  <a:schemeClr val="accent2"/>
                </a:solidFill>
              </a:rPr>
              <a:t> </a:t>
            </a:r>
          </a:p>
        </p:txBody>
      </p:sp>
      <p:graphicFrame>
        <p:nvGraphicFramePr>
          <p:cNvPr id="2" name="Object 4"/>
          <p:cNvGraphicFramePr>
            <a:graphicFrameLocks noGrp="1" noChangeAspect="1"/>
          </p:cNvGraphicFramePr>
          <p:nvPr>
            <p:ph idx="1"/>
            <p:extLst/>
          </p:nvPr>
        </p:nvGraphicFramePr>
        <p:xfrm>
          <a:off x="824089" y="790222"/>
          <a:ext cx="10907833" cy="60677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643388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189</a:t>
            </a:fld>
            <a:endParaRPr lang="en-US" dirty="0">
              <a:solidFill>
                <a:prstClr val="white"/>
              </a:solidFill>
            </a:endParaRPr>
          </a:p>
        </p:txBody>
      </p:sp>
      <p:graphicFrame>
        <p:nvGraphicFramePr>
          <p:cNvPr id="3" name="Таблица 2"/>
          <p:cNvGraphicFramePr>
            <a:graphicFrameLocks noGrp="1"/>
          </p:cNvGraphicFramePr>
          <p:nvPr>
            <p:extLst/>
          </p:nvPr>
        </p:nvGraphicFramePr>
        <p:xfrm>
          <a:off x="149576" y="81251"/>
          <a:ext cx="11737623" cy="6340939"/>
        </p:xfrm>
        <a:graphic>
          <a:graphicData uri="http://schemas.openxmlformats.org/drawingml/2006/table">
            <a:tbl>
              <a:tblPr/>
              <a:tblGrid>
                <a:gridCol w="3840533">
                  <a:extLst>
                    <a:ext uri="{9D8B030D-6E8A-4147-A177-3AD203B41FA5}">
                      <a16:colId xmlns:a16="http://schemas.microsoft.com/office/drawing/2014/main" val="20001"/>
                    </a:ext>
                  </a:extLst>
                </a:gridCol>
                <a:gridCol w="1531917">
                  <a:extLst>
                    <a:ext uri="{9D8B030D-6E8A-4147-A177-3AD203B41FA5}">
                      <a16:colId xmlns:a16="http://schemas.microsoft.com/office/drawing/2014/main" val="20002"/>
                    </a:ext>
                  </a:extLst>
                </a:gridCol>
                <a:gridCol w="1436914">
                  <a:extLst>
                    <a:ext uri="{9D8B030D-6E8A-4147-A177-3AD203B41FA5}">
                      <a16:colId xmlns:a16="http://schemas.microsoft.com/office/drawing/2014/main" val="20003"/>
                    </a:ext>
                  </a:extLst>
                </a:gridCol>
                <a:gridCol w="1223159">
                  <a:extLst>
                    <a:ext uri="{9D8B030D-6E8A-4147-A177-3AD203B41FA5}">
                      <a16:colId xmlns:a16="http://schemas.microsoft.com/office/drawing/2014/main" val="20004"/>
                    </a:ext>
                  </a:extLst>
                </a:gridCol>
                <a:gridCol w="3705100">
                  <a:extLst>
                    <a:ext uri="{9D8B030D-6E8A-4147-A177-3AD203B41FA5}">
                      <a16:colId xmlns:a16="http://schemas.microsoft.com/office/drawing/2014/main" val="20005"/>
                    </a:ext>
                  </a:extLst>
                </a:gridCol>
              </a:tblGrid>
              <a:tr h="876322">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Итоги реализации мероприятий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19390">
                <a:tc gridSpan="5">
                  <a:txBody>
                    <a:bodyPr/>
                    <a:lstStyle/>
                    <a:p>
                      <a:pPr algn="ctr" fontAlgn="ctr"/>
                      <a:r>
                        <a:rPr lang="ru-RU" sz="2000" b="1" i="0" u="none" strike="noStrike" dirty="0" smtClean="0">
                          <a:solidFill>
                            <a:srgbClr val="000000"/>
                          </a:solidFill>
                          <a:effectLst/>
                          <a:latin typeface="Times New Roman" panose="02020603050405020304" pitchFamily="18" charset="0"/>
                        </a:rPr>
                        <a:t>      Национальные проекты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96665">
                <a:tc>
                  <a:txBody>
                    <a:bodyPr/>
                    <a:lstStyle/>
                    <a:p>
                      <a:pPr algn="l">
                        <a:lnSpc>
                          <a:spcPct val="115000"/>
                        </a:lnSpc>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Национальный проект "Культура"</a:t>
                      </a:r>
                      <a:endParaRPr lang="ru-RU" sz="1600" dirty="0">
                        <a:effectLst/>
                        <a:latin typeface="Times New Roman" panose="02020603050405020304" pitchFamily="18" charset="0"/>
                        <a:ea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41 503,4</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41 503,4</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100,0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приобретены музыкальные инструменты (85 штук) для муниципальных учреждений дополнительного образования, осуществляющих деятельность в сфере культуры</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89339">
                <a:tc>
                  <a:txBody>
                    <a:bodyPr/>
                    <a:lstStyle/>
                    <a:p>
                      <a:pPr algn="l" fontAlgn="ctr"/>
                      <a:r>
                        <a:rPr lang="ru-RU" sz="1600" b="1" dirty="0" smtClean="0">
                          <a:solidFill>
                            <a:srgbClr val="000000"/>
                          </a:solidFill>
                          <a:effectLst/>
                          <a:latin typeface="Times New Roman" panose="02020603050405020304" pitchFamily="18" charset="0"/>
                          <a:ea typeface="Times New Roman" panose="02020603050405020304" pitchFamily="18" charset="0"/>
                        </a:rPr>
                        <a:t>Региональный проект "Обеспечение качественно нового уровня развития инфраструктуры культуры" ("Культурная среда")</a:t>
                      </a:r>
                      <a:endParaRPr lang="ru-RU" sz="16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b="1" dirty="0" smtClean="0">
                        <a:latin typeface="Times New Roman" panose="02020603050405020304" pitchFamily="18" charset="0"/>
                        <a:cs typeface="Times New Roman" panose="02020603050405020304" pitchFamily="18" charset="0"/>
                      </a:endParaRPr>
                    </a:p>
                    <a:p>
                      <a:pPr algn="ctr"/>
                      <a:r>
                        <a:rPr lang="ru-RU" b="1" dirty="0" smtClean="0">
                          <a:latin typeface="Times New Roman" panose="02020603050405020304" pitchFamily="18" charset="0"/>
                          <a:cs typeface="Times New Roman" panose="02020603050405020304" pitchFamily="18" charset="0"/>
                        </a:rPr>
                        <a:t>41 370,0</a:t>
                      </a:r>
                    </a:p>
                    <a:p>
                      <a:pPr algn="ct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41 370,0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100,0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1089339">
                <a:tc>
                  <a:txBody>
                    <a:bodyPr/>
                    <a:lstStyle/>
                    <a:p>
                      <a:pPr algn="l" fontAlgn="ctr"/>
                      <a:r>
                        <a:rPr lang="ru-RU" sz="1600" dirty="0" smtClean="0">
                          <a:solidFill>
                            <a:srgbClr val="000000"/>
                          </a:solidFill>
                          <a:effectLst/>
                          <a:latin typeface="Times New Roman" panose="02020603050405020304" pitchFamily="18" charset="0"/>
                          <a:ea typeface="Times New Roman" panose="02020603050405020304" pitchFamily="18" charset="0"/>
                        </a:rPr>
                        <a:t>Приобретение музыкальных инструментов для муниципальных организаций дополнительного образования Московской области, осуществляющих деятельность в сфере культуры</a:t>
                      </a:r>
                      <a:endParaRPr lang="ru-RU" sz="16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41 370,0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41 370,0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100,0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6"/>
                  </a:ext>
                </a:extLst>
              </a:tr>
              <a:tr h="1003021">
                <a:tc>
                  <a:txBody>
                    <a:bodyPr/>
                    <a:lstStyle/>
                    <a:p>
                      <a:pPr algn="l" fontAlgn="ctr"/>
                      <a:r>
                        <a:rPr lang="ru-RU" sz="1600" b="1" dirty="0" smtClean="0">
                          <a:solidFill>
                            <a:srgbClr val="000000"/>
                          </a:solidFill>
                          <a:effectLst/>
                          <a:latin typeface="Times New Roman" panose="02020603050405020304" pitchFamily="18" charset="0"/>
                          <a:ea typeface="Times New Roman" panose="02020603050405020304" pitchFamily="18" charset="0"/>
                        </a:rPr>
                        <a:t>Федеральный проект "Создание условий для реализации творческого потенциала нации" ("Творческие люди")</a:t>
                      </a:r>
                      <a:endParaRPr lang="ru-RU" sz="16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133,4</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133,4</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100,0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a:r>
                        <a:rPr lang="ru-RU" sz="1800" dirty="0" smtClean="0">
                          <a:solidFill>
                            <a:srgbClr val="000000"/>
                          </a:solidFill>
                          <a:effectLst/>
                          <a:latin typeface="Times New Roman" panose="02020603050405020304" pitchFamily="18" charset="0"/>
                          <a:ea typeface="Times New Roman" panose="02020603050405020304" pitchFamily="18" charset="0"/>
                        </a:rPr>
                        <a:t>поощрение «поддержка лучших работников сельских учреждений культуры» </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89339">
                <a:tc>
                  <a:txBody>
                    <a:bodyPr/>
                    <a:lstStyle/>
                    <a:p>
                      <a:pPr algn="l" fontAlgn="ctr"/>
                      <a:r>
                        <a:rPr lang="ru-RU" sz="1600" dirty="0" smtClean="0">
                          <a:solidFill>
                            <a:srgbClr val="000000"/>
                          </a:solidFill>
                          <a:effectLst/>
                          <a:latin typeface="Times New Roman" panose="02020603050405020304" pitchFamily="18" charset="0"/>
                          <a:ea typeface="Times New Roman" panose="02020603050405020304" pitchFamily="18" charset="0"/>
                        </a:rPr>
                        <a:t>Государственная поддержка отрасли культуры (в части поддержки лучших работников сельских учреждений культуры, лучших сельских учреждений культуры)</a:t>
                      </a:r>
                      <a:endParaRPr lang="ru-RU" sz="16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133,4</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133,4</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100,0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845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853038805"/>
              </p:ext>
            </p:extLst>
          </p:nvPr>
        </p:nvGraphicFramePr>
        <p:xfrm>
          <a:off x="1245869" y="1676438"/>
          <a:ext cx="10268353" cy="3387051"/>
        </p:xfrm>
        <a:graphic>
          <a:graphicData uri="http://schemas.openxmlformats.org/drawingml/2006/table">
            <a:tbl>
              <a:tblPr firstRow="1" bandRow="1">
                <a:tableStyleId>{5C22544A-7EE6-4342-B048-85BDC9FD1C3A}</a:tableStyleId>
              </a:tblPr>
              <a:tblGrid>
                <a:gridCol w="4177673">
                  <a:extLst>
                    <a:ext uri="{9D8B030D-6E8A-4147-A177-3AD203B41FA5}">
                      <a16:colId xmlns:a16="http://schemas.microsoft.com/office/drawing/2014/main" val="20000"/>
                    </a:ext>
                  </a:extLst>
                </a:gridCol>
                <a:gridCol w="1439558">
                  <a:extLst>
                    <a:ext uri="{9D8B030D-6E8A-4147-A177-3AD203B41FA5}">
                      <a16:colId xmlns:a16="http://schemas.microsoft.com/office/drawing/2014/main" val="20006"/>
                    </a:ext>
                  </a:extLst>
                </a:gridCol>
                <a:gridCol w="945669">
                  <a:extLst>
                    <a:ext uri="{9D8B030D-6E8A-4147-A177-3AD203B41FA5}">
                      <a16:colId xmlns:a16="http://schemas.microsoft.com/office/drawing/2014/main" val="20001"/>
                    </a:ext>
                  </a:extLst>
                </a:gridCol>
                <a:gridCol w="898428">
                  <a:extLst>
                    <a:ext uri="{9D8B030D-6E8A-4147-A177-3AD203B41FA5}">
                      <a16:colId xmlns:a16="http://schemas.microsoft.com/office/drawing/2014/main" val="20007"/>
                    </a:ext>
                  </a:extLst>
                </a:gridCol>
                <a:gridCol w="1626626">
                  <a:extLst>
                    <a:ext uri="{9D8B030D-6E8A-4147-A177-3AD203B41FA5}">
                      <a16:colId xmlns:a16="http://schemas.microsoft.com/office/drawing/2014/main" val="20008"/>
                    </a:ext>
                  </a:extLst>
                </a:gridCol>
                <a:gridCol w="1180399">
                  <a:extLst>
                    <a:ext uri="{9D8B030D-6E8A-4147-A177-3AD203B41FA5}">
                      <a16:colId xmlns:a16="http://schemas.microsoft.com/office/drawing/2014/main" val="20003"/>
                    </a:ext>
                  </a:extLst>
                </a:gridCol>
              </a:tblGrid>
              <a:tr h="650916">
                <a:tc rowSpan="2">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Наименование показателей</a:t>
                      </a:r>
                    </a:p>
                  </a:txBody>
                  <a:tcPr marL="5837" marR="5837" marT="5839" marB="0" anchor="ctr" horzOverflow="overflow">
                    <a:solidFill>
                      <a:schemeClr val="accent2">
                        <a:lumMod val="60000"/>
                        <a:lumOff val="40000"/>
                      </a:schemeClr>
                    </a:solidFill>
                  </a:tcPr>
                </a:tc>
                <a:tc rowSpan="2">
                  <a:txBody>
                    <a:bodyPr/>
                    <a:lstStyle/>
                    <a:p>
                      <a:pPr algn="ctr"/>
                      <a:r>
                        <a:rPr lang="ru-RU" sz="900" b="0" dirty="0" smtClean="0">
                          <a:solidFill>
                            <a:schemeClr val="tx1"/>
                          </a:solidFill>
                          <a:effectLst/>
                          <a:latin typeface="Times New Roman" panose="02020603050405020304" pitchFamily="18" charset="0"/>
                          <a:cs typeface="Times New Roman" panose="02020603050405020304" pitchFamily="18" charset="0"/>
                        </a:rPr>
                        <a:t>Единица измерения</a:t>
                      </a:r>
                      <a:endParaRPr lang="ru-RU" sz="9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solidFill>
                      <a:schemeClr val="accent2">
                        <a:lumMod val="60000"/>
                        <a:lumOff val="40000"/>
                      </a:schemeClr>
                    </a:solidFill>
                  </a:tcPr>
                </a:tc>
                <a:tc gridSpan="2">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Факт</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hMerge="1">
                  <a:txBody>
                    <a:bodyPr/>
                    <a:lstStyle/>
                    <a:p>
                      <a:endParaRPr lang="ru-RU"/>
                    </a:p>
                  </a:txBody>
                  <a:tcPr>
                    <a:solidFill>
                      <a:schemeClr val="accent2">
                        <a:lumMod val="60000"/>
                        <a:lumOff val="40000"/>
                      </a:schemeClr>
                    </a:solidFill>
                  </a:tcPr>
                </a:tc>
                <a:tc gridSpan="2">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2021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hMerge="1">
                  <a:txBody>
                    <a:bodyPr/>
                    <a:lstStyle/>
                    <a:p>
                      <a:pPr algn="ct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extLst>
                  <a:ext uri="{0D108BD9-81ED-4DB2-BD59-A6C34878D82A}">
                    <a16:rowId xmlns:a16="http://schemas.microsoft.com/office/drawing/2014/main" val="10000"/>
                  </a:ext>
                </a:extLst>
              </a:tr>
              <a:tr h="879167">
                <a:tc vMerge="1">
                  <a:txBody>
                    <a:bodyPr/>
                    <a:lstStyle/>
                    <a:p>
                      <a:endParaRPr lang="ru-RU"/>
                    </a:p>
                  </a:txBody>
                  <a:tcPr/>
                </a:tc>
                <a:tc vMerge="1">
                  <a:txBody>
                    <a:bodyPr/>
                    <a:lstStyle/>
                    <a:p>
                      <a:endParaRPr lang="ru-RU"/>
                    </a:p>
                  </a:txBody>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2019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 2020 год</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Плановые показатели </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solidFill>
                      <a:schemeClr val="accent2">
                        <a:lumMod val="60000"/>
                        <a:lumOff val="40000"/>
                      </a:schemeClr>
                    </a:solidFill>
                  </a:tcPr>
                </a:tc>
                <a:tc>
                  <a:txBody>
                    <a:bodyPr/>
                    <a:lstStyle/>
                    <a:p>
                      <a:pPr algn="ctr"/>
                      <a:r>
                        <a:rPr lang="ru-RU" sz="1400" b="0" dirty="0" smtClean="0">
                          <a:solidFill>
                            <a:schemeClr val="tx1"/>
                          </a:solidFill>
                          <a:effectLst/>
                          <a:latin typeface="Times New Roman" panose="02020603050405020304" pitchFamily="18" charset="0"/>
                          <a:cs typeface="Times New Roman" panose="02020603050405020304" pitchFamily="18" charset="0"/>
                        </a:rPr>
                        <a:t>Ожидаемые</a:t>
                      </a:r>
                      <a:r>
                        <a:rPr lang="ru-RU" sz="1400" b="0" baseline="0" dirty="0" smtClean="0">
                          <a:solidFill>
                            <a:schemeClr val="tx1"/>
                          </a:solidFill>
                          <a:effectLst/>
                          <a:latin typeface="Times New Roman" panose="02020603050405020304" pitchFamily="18" charset="0"/>
                          <a:cs typeface="Times New Roman" panose="02020603050405020304" pitchFamily="18" charset="0"/>
                        </a:rPr>
                        <a:t> показатели (выполнение)</a:t>
                      </a:r>
                    </a:p>
                  </a:txBody>
                  <a:tcPr marL="5837" marR="5837" marT="5839" marB="0" anchor="ctr" horzOverflow="overflow">
                    <a:solidFill>
                      <a:schemeClr val="accent2">
                        <a:lumMod val="60000"/>
                        <a:lumOff val="40000"/>
                      </a:schemeClr>
                    </a:solidFill>
                  </a:tcPr>
                </a:tc>
                <a:extLst>
                  <a:ext uri="{0D108BD9-81ED-4DB2-BD59-A6C34878D82A}">
                    <a16:rowId xmlns:a16="http://schemas.microsoft.com/office/drawing/2014/main" val="10001"/>
                  </a:ext>
                </a:extLst>
              </a:tr>
              <a:tr h="1103971">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r>
                        <a:rPr lang="ru-RU" sz="1400" b="0" dirty="0" smtClean="0">
                          <a:solidFill>
                            <a:schemeClr val="tx1"/>
                          </a:solidFill>
                          <a:effectLst/>
                          <a:latin typeface="Times New Roman" panose="02020603050405020304" pitchFamily="18" charset="0"/>
                          <a:cs typeface="Times New Roman" panose="02020603050405020304" pitchFamily="18" charset="0"/>
                        </a:rPr>
                        <a:t>Индекс потребительских</a:t>
                      </a:r>
                      <a:r>
                        <a:rPr lang="ru-RU" sz="1400" b="0" baseline="0" dirty="0" smtClean="0">
                          <a:solidFill>
                            <a:schemeClr val="tx1"/>
                          </a:solidFill>
                          <a:effectLst/>
                          <a:latin typeface="Times New Roman" panose="02020603050405020304" pitchFamily="18" charset="0"/>
                          <a:cs typeface="Times New Roman" panose="02020603050405020304" pitchFamily="18" charset="0"/>
                        </a:rPr>
                        <a:t> цен</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процент к </a:t>
                      </a:r>
                      <a:r>
                        <a:rPr lang="ru-RU" sz="1200" b="0" dirty="0" err="1" smtClean="0">
                          <a:solidFill>
                            <a:schemeClr val="tx1"/>
                          </a:solidFill>
                          <a:effectLst/>
                          <a:latin typeface="Times New Roman" panose="02020603050405020304" pitchFamily="18" charset="0"/>
                          <a:cs typeface="Times New Roman" panose="02020603050405020304" pitchFamily="18" charset="0"/>
                        </a:rPr>
                        <a:t>соответ</a:t>
                      </a:r>
                      <a:r>
                        <a:rPr lang="ru-RU" sz="1200" b="0" dirty="0" smtClean="0">
                          <a:solidFill>
                            <a:schemeClr val="tx1"/>
                          </a:solidFill>
                          <a:effectLst/>
                          <a:latin typeface="Times New Roman" panose="02020603050405020304" pitchFamily="18" charset="0"/>
                          <a:cs typeface="Times New Roman" panose="02020603050405020304" pitchFamily="18" charset="0"/>
                        </a:rPr>
                        <a:t>.</a:t>
                      </a:r>
                      <a:r>
                        <a:rPr lang="ru-RU" sz="1200" b="0" baseline="0" dirty="0" smtClean="0">
                          <a:solidFill>
                            <a:schemeClr val="tx1"/>
                          </a:solidFill>
                          <a:effectLst/>
                          <a:latin typeface="Times New Roman" panose="02020603050405020304" pitchFamily="18" charset="0"/>
                          <a:cs typeface="Times New Roman" panose="02020603050405020304" pitchFamily="18" charset="0"/>
                        </a:rPr>
                        <a:t> </a:t>
                      </a:r>
                      <a:r>
                        <a:rPr lang="ru-RU" sz="1200" b="0" dirty="0" smtClean="0">
                          <a:solidFill>
                            <a:schemeClr val="tx1"/>
                          </a:solidFill>
                          <a:effectLst/>
                          <a:latin typeface="Times New Roman" panose="02020603050405020304" pitchFamily="18" charset="0"/>
                          <a:cs typeface="Times New Roman" panose="02020603050405020304" pitchFamily="18" charset="0"/>
                        </a:rPr>
                        <a:t>периоду</a:t>
                      </a:r>
                      <a:r>
                        <a:rPr lang="ru-RU" sz="1200" b="0" baseline="0" dirty="0" smtClean="0">
                          <a:solidFill>
                            <a:schemeClr val="tx1"/>
                          </a:solidFill>
                          <a:effectLst/>
                          <a:latin typeface="Times New Roman" panose="02020603050405020304" pitchFamily="18" charset="0"/>
                          <a:cs typeface="Times New Roman" panose="02020603050405020304" pitchFamily="18" charset="0"/>
                        </a:rPr>
                        <a:t> предыдущего года</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104,5</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103,4</a:t>
                      </a:r>
                      <a:endPar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105,2</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106,16</a:t>
                      </a:r>
                    </a:p>
                  </a:txBody>
                  <a:tcPr marL="5837" marR="5837" marT="5839" marB="0" anchor="ctr" horzOverflow="overflow"/>
                </a:tc>
                <a:extLst>
                  <a:ext uri="{0D108BD9-81ED-4DB2-BD59-A6C34878D82A}">
                    <a16:rowId xmlns:a16="http://schemas.microsoft.com/office/drawing/2014/main" val="10002"/>
                  </a:ext>
                </a:extLst>
              </a:tr>
              <a:tr h="752997">
                <a:tc>
                  <a:txBody>
                    <a:bodyPr/>
                    <a:lstStyle/>
                    <a:p>
                      <a:r>
                        <a:rPr lang="ru-RU" sz="1400" b="0" dirty="0" smtClean="0">
                          <a:solidFill>
                            <a:schemeClr val="tx1"/>
                          </a:solidFill>
                          <a:effectLst/>
                          <a:latin typeface="Times New Roman" panose="02020603050405020304" pitchFamily="18" charset="0"/>
                          <a:cs typeface="Times New Roman" panose="02020603050405020304" pitchFamily="18" charset="0"/>
                        </a:rPr>
                        <a:t>Уровень</a:t>
                      </a:r>
                      <a:r>
                        <a:rPr lang="ru-RU" sz="1400" b="0" baseline="0" dirty="0" smtClean="0">
                          <a:solidFill>
                            <a:schemeClr val="tx1"/>
                          </a:solidFill>
                          <a:effectLst/>
                          <a:latin typeface="Times New Roman" panose="02020603050405020304" pitchFamily="18" charset="0"/>
                          <a:cs typeface="Times New Roman" panose="02020603050405020304" pitchFamily="18" charset="0"/>
                        </a:rPr>
                        <a:t> безработицы</a:t>
                      </a:r>
                      <a:endParaRPr lang="ru-RU" sz="1400" b="0" dirty="0">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процент</a:t>
                      </a:r>
                    </a:p>
                  </a:txBody>
                  <a:tcPr marL="91448" marR="91448" marT="45726" marB="45726" anchor="ctr"/>
                </a:tc>
                <a:tc>
                  <a:txBody>
                    <a:bodyPr/>
                    <a:lstStyle/>
                    <a:p>
                      <a:pPr algn="ctr"/>
                      <a:r>
                        <a:rPr lang="ru-RU" sz="1200" b="0" dirty="0" smtClean="0">
                          <a:solidFill>
                            <a:schemeClr val="tx1"/>
                          </a:solidFill>
                          <a:effectLst/>
                          <a:latin typeface="Times New Roman" panose="02020603050405020304" pitchFamily="18" charset="0"/>
                          <a:cs typeface="Times New Roman" panose="02020603050405020304" pitchFamily="18" charset="0"/>
                        </a:rPr>
                        <a:t>0,49</a:t>
                      </a:r>
                      <a:endParaRPr lang="ru-RU" sz="1200" b="0" dirty="0">
                        <a:solidFill>
                          <a:schemeClr val="tx1"/>
                        </a:solidFill>
                        <a:effectLst/>
                        <a:latin typeface="Times New Roman" panose="02020603050405020304" pitchFamily="18" charset="0"/>
                        <a:cs typeface="Times New Roman" panose="02020603050405020304" pitchFamily="18" charset="0"/>
                      </a:endParaRPr>
                    </a:p>
                  </a:txBody>
                  <a:tcPr marL="91448" marR="91448" marT="45726" marB="45726" anchor="ct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a:t>
                      </a:r>
                      <a:endPar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0,63</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0,64</a:t>
                      </a:r>
                    </a:p>
                  </a:txBody>
                  <a:tcPr marL="5837" marR="5837" marT="5839" marB="0" anchor="ctr" horzOverflow="overflow"/>
                </a:tc>
                <a:extLst>
                  <a:ext uri="{0D108BD9-81ED-4DB2-BD59-A6C34878D82A}">
                    <a16:rowId xmlns:a16="http://schemas.microsoft.com/office/drawing/2014/main" val="10004"/>
                  </a:ext>
                </a:extLst>
              </a:tr>
            </a:tbl>
          </a:graphicData>
        </a:graphic>
      </p:graphicFrame>
      <p:sp>
        <p:nvSpPr>
          <p:cNvPr id="4" name="Заголовок 3"/>
          <p:cNvSpPr>
            <a:spLocks noGrp="1"/>
          </p:cNvSpPr>
          <p:nvPr>
            <p:ph type="title"/>
          </p:nvPr>
        </p:nvSpPr>
        <p:spPr>
          <a:xfrm>
            <a:off x="2160270" y="246620"/>
            <a:ext cx="7585092" cy="1227850"/>
          </a:xfrm>
        </p:spPr>
        <p:txBody>
          <a:bodyPr/>
          <a:lstStyle/>
          <a:p>
            <a:pPr algn="ctr"/>
            <a:r>
              <a:rPr lang="ru-RU" altLang="ru-RU" sz="2000" u="sng" dirty="0">
                <a:solidFill>
                  <a:schemeClr val="accent2"/>
                </a:solidFill>
                <a:latin typeface="Times New Roman" panose="02020603050405020304" pitchFamily="18" charset="0"/>
                <a:cs typeface="Times New Roman" panose="02020603050405020304" pitchFamily="18" charset="0"/>
              </a:rPr>
              <a:t>Информация </a:t>
            </a:r>
            <a:r>
              <a:rPr lang="ru-RU" altLang="ru-RU" sz="2000" u="sng" dirty="0" smtClean="0">
                <a:solidFill>
                  <a:schemeClr val="accent2"/>
                </a:solidFill>
                <a:latin typeface="Times New Roman" panose="02020603050405020304" pitchFamily="18" charset="0"/>
                <a:cs typeface="Times New Roman" panose="02020603050405020304" pitchFamily="18" charset="0"/>
              </a:rPr>
              <a:t>о выполнении основных показателей </a:t>
            </a:r>
            <a:r>
              <a:rPr lang="ru-RU" altLang="ru-RU" sz="2000" u="sng" dirty="0">
                <a:solidFill>
                  <a:schemeClr val="accent2"/>
                </a:solidFill>
                <a:latin typeface="Times New Roman" panose="02020603050405020304" pitchFamily="18" charset="0"/>
                <a:cs typeface="Times New Roman" panose="02020603050405020304" pitchFamily="18" charset="0"/>
              </a:rPr>
              <a:t>социально-экономического развития </a:t>
            </a:r>
            <a:r>
              <a:rPr lang="ru-RU" sz="2000" u="sng" dirty="0" smtClean="0">
                <a:solidFill>
                  <a:schemeClr val="accent2"/>
                </a:solidFill>
                <a:latin typeface="Times New Roman" panose="02020603050405020304" pitchFamily="18" charset="0"/>
                <a:cs typeface="Times New Roman" panose="02020603050405020304" pitchFamily="18" charset="0"/>
              </a:rPr>
              <a:t>Бюджета </a:t>
            </a:r>
            <a:r>
              <a:rPr lang="ru-RU" sz="2000" u="sng" dirty="0">
                <a:solidFill>
                  <a:schemeClr val="accent2"/>
                </a:solidFill>
                <a:latin typeface="Times New Roman" panose="02020603050405020304" pitchFamily="18" charset="0"/>
                <a:cs typeface="Times New Roman" panose="02020603050405020304" pitchFamily="18" charset="0"/>
              </a:rPr>
              <a:t/>
            </a:r>
            <a:br>
              <a:rPr lang="ru-RU" sz="2000" u="sng" dirty="0">
                <a:solidFill>
                  <a:schemeClr val="accent2"/>
                </a:solidFill>
                <a:latin typeface="Times New Roman" panose="02020603050405020304" pitchFamily="18" charset="0"/>
                <a:cs typeface="Times New Roman" panose="02020603050405020304" pitchFamily="18" charset="0"/>
              </a:rPr>
            </a:br>
            <a:r>
              <a:rPr lang="ru-RU" sz="2000" u="sng" dirty="0">
                <a:solidFill>
                  <a:schemeClr val="accent2"/>
                </a:solidFill>
                <a:latin typeface="Times New Roman" panose="02020603050405020304" pitchFamily="18" charset="0"/>
                <a:cs typeface="Times New Roman" panose="02020603050405020304" pitchFamily="18" charset="0"/>
              </a:rPr>
              <a:t>городского округа </a:t>
            </a:r>
            <a:r>
              <a:rPr lang="ru-RU" sz="2000" u="sng" dirty="0" smtClean="0">
                <a:solidFill>
                  <a:schemeClr val="accent2"/>
                </a:solidFill>
                <a:latin typeface="Times New Roman" panose="02020603050405020304" pitchFamily="18" charset="0"/>
                <a:cs typeface="Times New Roman" panose="02020603050405020304" pitchFamily="18" charset="0"/>
              </a:rPr>
              <a:t>Воскресенск за 2021 год</a:t>
            </a:r>
            <a:endParaRPr lang="ru-RU" sz="2000" u="sng" dirty="0">
              <a:solidFill>
                <a:schemeClr val="accent2"/>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rtl="0"/>
            <a:fld id="{9EC71654-96A5-4280-94F3-931C61A9F92C}" type="slidenum">
              <a:rPr lang="en-US" noProof="0" smtClean="0"/>
              <a:pPr rtl="0"/>
              <a:t>19</a:t>
            </a:fld>
            <a:endParaRPr lang="en-US" noProof="0" dirty="0"/>
          </a:p>
        </p:txBody>
      </p:sp>
    </p:spTree>
    <p:extLst>
      <p:ext uri="{BB962C8B-B14F-4D97-AF65-F5344CB8AC3E}">
        <p14:creationId xmlns:p14="http://schemas.microsoft.com/office/powerpoint/2010/main" val="327805971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190</a:t>
            </a:fld>
            <a:endParaRPr lang="en-US" dirty="0">
              <a:solidFill>
                <a:prstClr val="white"/>
              </a:solidFill>
            </a:endParaRPr>
          </a:p>
        </p:txBody>
      </p:sp>
      <p:graphicFrame>
        <p:nvGraphicFramePr>
          <p:cNvPr id="3" name="Таблица 2"/>
          <p:cNvGraphicFramePr>
            <a:graphicFrameLocks noGrp="1"/>
          </p:cNvGraphicFramePr>
          <p:nvPr>
            <p:extLst/>
          </p:nvPr>
        </p:nvGraphicFramePr>
        <p:xfrm>
          <a:off x="149576" y="81251"/>
          <a:ext cx="11737623" cy="6434142"/>
        </p:xfrm>
        <a:graphic>
          <a:graphicData uri="http://schemas.openxmlformats.org/drawingml/2006/table">
            <a:tbl>
              <a:tblPr/>
              <a:tblGrid>
                <a:gridCol w="4802434">
                  <a:extLst>
                    <a:ext uri="{9D8B030D-6E8A-4147-A177-3AD203B41FA5}">
                      <a16:colId xmlns:a16="http://schemas.microsoft.com/office/drawing/2014/main" val="20001"/>
                    </a:ext>
                  </a:extLst>
                </a:gridCol>
                <a:gridCol w="1508167">
                  <a:extLst>
                    <a:ext uri="{9D8B030D-6E8A-4147-A177-3AD203B41FA5}">
                      <a16:colId xmlns:a16="http://schemas.microsoft.com/office/drawing/2014/main" val="20002"/>
                    </a:ext>
                  </a:extLst>
                </a:gridCol>
                <a:gridCol w="1365662">
                  <a:extLst>
                    <a:ext uri="{9D8B030D-6E8A-4147-A177-3AD203B41FA5}">
                      <a16:colId xmlns:a16="http://schemas.microsoft.com/office/drawing/2014/main" val="20003"/>
                    </a:ext>
                  </a:extLst>
                </a:gridCol>
                <a:gridCol w="1092530">
                  <a:extLst>
                    <a:ext uri="{9D8B030D-6E8A-4147-A177-3AD203B41FA5}">
                      <a16:colId xmlns:a16="http://schemas.microsoft.com/office/drawing/2014/main" val="20004"/>
                    </a:ext>
                  </a:extLst>
                </a:gridCol>
                <a:gridCol w="2968830">
                  <a:extLst>
                    <a:ext uri="{9D8B030D-6E8A-4147-A177-3AD203B41FA5}">
                      <a16:colId xmlns:a16="http://schemas.microsoft.com/office/drawing/2014/main" val="20005"/>
                    </a:ext>
                  </a:extLst>
                </a:gridCol>
              </a:tblGrid>
              <a:tr h="876322">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Итоги реализации мероприятий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19390">
                <a:tc gridSpan="5">
                  <a:txBody>
                    <a:bodyPr/>
                    <a:lstStyle/>
                    <a:p>
                      <a:pPr algn="ctr" fontAlgn="ctr"/>
                      <a:r>
                        <a:rPr lang="ru-RU" sz="2000" b="1" i="0" u="none" strike="noStrike" dirty="0" smtClean="0">
                          <a:solidFill>
                            <a:srgbClr val="000000"/>
                          </a:solidFill>
                          <a:effectLst/>
                          <a:latin typeface="Times New Roman" panose="02020603050405020304" pitchFamily="18" charset="0"/>
                        </a:rPr>
                        <a:t>      Национальные проекты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29523">
                <a:tc>
                  <a:txBody>
                    <a:bodyPr/>
                    <a:lstStyle/>
                    <a:p>
                      <a:pPr algn="l">
                        <a:lnSpc>
                          <a:spcPct val="115000"/>
                        </a:lnSpc>
                        <a:spcAft>
                          <a:spcPts val="0"/>
                        </a:spcAft>
                      </a:pP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Национальный проект "Образование"</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29 144,9</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28 842,6</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98,9</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a:r>
                        <a:rPr lang="ru-RU" sz="1800" dirty="0" smtClean="0">
                          <a:effectLst/>
                          <a:latin typeface="Times New Roman" panose="02020603050405020304" pitchFamily="18" charset="0"/>
                          <a:ea typeface="Times New Roman" panose="02020603050405020304" pitchFamily="18" charset="0"/>
                        </a:rPr>
                        <a:t>приобретение оборудования и мебели для общеобразовательных учреждений, выполнение текущего ремонта кабинетов, помещений </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8140">
                <a:tc>
                  <a:txBody>
                    <a:bodyPr/>
                    <a:lstStyle/>
                    <a:p>
                      <a:pPr algn="l" fontAlgn="ct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Региональный проект "Современная школа"</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5 062,2</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5 062,0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99,9</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581891">
                <a:tc>
                  <a:txBody>
                    <a:bodyPr/>
                    <a:lstStyle/>
                    <a:p>
                      <a:pPr algn="l" fontAlgn="ct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центров образования естественно-научной и технологической направленностей </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t>2 000,0</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t>2 000,0</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t>100,0</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6"/>
                  </a:ext>
                </a:extLst>
              </a:tr>
              <a:tr h="1003021">
                <a:tc>
                  <a:txBody>
                    <a:bodyPr/>
                    <a:lstStyle/>
                    <a:p>
                      <a:pPr algn="l" fontAlgn="ct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Создание и обеспечение функционирования центров образования естественно-научной и технологической направленностей в общеобразовательных организациях, расположенных в сельской местности и малых городах</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3 062,2</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3 062,2</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99,9</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7"/>
                  </a:ext>
                </a:extLst>
              </a:tr>
              <a:tr h="724994">
                <a:tc>
                  <a:txBody>
                    <a:bodyPr/>
                    <a:lstStyle/>
                    <a:p>
                      <a:pPr algn="l" fontAlgn="ct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Региональный проект "Цифровая образовательная среда"</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24 082,7</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23 780,6</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98,7</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1089339">
                <a:tc>
                  <a:txBody>
                    <a:bodyPr/>
                    <a:lstStyle/>
                    <a:p>
                      <a:pPr algn="l" fontAlgn="ct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Государственная поддержка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24 082,7</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23 780,6</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98,7</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8267334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191</a:t>
            </a:fld>
            <a:endParaRPr lang="en-US" dirty="0">
              <a:solidFill>
                <a:prstClr val="white"/>
              </a:solidFill>
            </a:endParaRPr>
          </a:p>
        </p:txBody>
      </p:sp>
      <p:graphicFrame>
        <p:nvGraphicFramePr>
          <p:cNvPr id="3" name="Таблица 2"/>
          <p:cNvGraphicFramePr>
            <a:graphicFrameLocks noGrp="1"/>
          </p:cNvGraphicFramePr>
          <p:nvPr>
            <p:extLst/>
          </p:nvPr>
        </p:nvGraphicFramePr>
        <p:xfrm>
          <a:off x="149576" y="36058"/>
          <a:ext cx="11737623" cy="6055984"/>
        </p:xfrm>
        <a:graphic>
          <a:graphicData uri="http://schemas.openxmlformats.org/drawingml/2006/table">
            <a:tbl>
              <a:tblPr/>
              <a:tblGrid>
                <a:gridCol w="2890507">
                  <a:extLst>
                    <a:ext uri="{9D8B030D-6E8A-4147-A177-3AD203B41FA5}">
                      <a16:colId xmlns:a16="http://schemas.microsoft.com/office/drawing/2014/main" val="20001"/>
                    </a:ext>
                  </a:extLst>
                </a:gridCol>
                <a:gridCol w="1294411">
                  <a:extLst>
                    <a:ext uri="{9D8B030D-6E8A-4147-A177-3AD203B41FA5}">
                      <a16:colId xmlns:a16="http://schemas.microsoft.com/office/drawing/2014/main" val="20002"/>
                    </a:ext>
                  </a:extLst>
                </a:gridCol>
                <a:gridCol w="1199407">
                  <a:extLst>
                    <a:ext uri="{9D8B030D-6E8A-4147-A177-3AD203B41FA5}">
                      <a16:colId xmlns:a16="http://schemas.microsoft.com/office/drawing/2014/main" val="20003"/>
                    </a:ext>
                  </a:extLst>
                </a:gridCol>
                <a:gridCol w="1187533">
                  <a:extLst>
                    <a:ext uri="{9D8B030D-6E8A-4147-A177-3AD203B41FA5}">
                      <a16:colId xmlns:a16="http://schemas.microsoft.com/office/drawing/2014/main" val="20004"/>
                    </a:ext>
                  </a:extLst>
                </a:gridCol>
                <a:gridCol w="5165765">
                  <a:extLst>
                    <a:ext uri="{9D8B030D-6E8A-4147-A177-3AD203B41FA5}">
                      <a16:colId xmlns:a16="http://schemas.microsoft.com/office/drawing/2014/main" val="20005"/>
                    </a:ext>
                  </a:extLst>
                </a:gridCol>
              </a:tblGrid>
              <a:tr h="1014379">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Итоги реализации мероприятий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69707">
                <a:tc gridSpan="5">
                  <a:txBody>
                    <a:bodyPr/>
                    <a:lstStyle/>
                    <a:p>
                      <a:pPr algn="ctr" fontAlgn="ctr"/>
                      <a:r>
                        <a:rPr lang="ru-RU" sz="2000" b="1" i="0" u="none" strike="noStrike" dirty="0" smtClean="0">
                          <a:solidFill>
                            <a:srgbClr val="000000"/>
                          </a:solidFill>
                          <a:effectLst/>
                          <a:latin typeface="Times New Roman" panose="02020603050405020304" pitchFamily="18" charset="0"/>
                        </a:rPr>
                        <a:t>        Национальные проекты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1067216">
                <a:tc>
                  <a:txBody>
                    <a:bodyPr/>
                    <a:lstStyle/>
                    <a:p>
                      <a:pPr algn="l">
                        <a:lnSpc>
                          <a:spcPct val="115000"/>
                        </a:lnSpc>
                        <a:spcAft>
                          <a:spcPts val="0"/>
                        </a:spcAft>
                      </a:pP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Национальный проект "Жилье и городская среда"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95 127,1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94 300,1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99,1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4938">
                <a:tc>
                  <a:txBody>
                    <a:bodyPr/>
                    <a:lstStyle/>
                    <a:p>
                      <a:pPr algn="l" fontAlgn="ct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Региональный проект "Формирование комфортной городской среды"</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95 127,1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94 300,1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99,1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84872">
                <a:tc>
                  <a:txBody>
                    <a:bodyPr/>
                    <a:lstStyle/>
                    <a:p>
                      <a:pPr algn="l" fontAlgn="ct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Реализация программ формирования современной городской среды в части благоустройства общественных территорий</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54 446,5</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54 446,5</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100,0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dirty="0" smtClean="0">
                          <a:solidFill>
                            <a:srgbClr val="000000"/>
                          </a:solidFill>
                          <a:effectLst/>
                          <a:latin typeface="Times New Roman" panose="02020603050405020304" pitchFamily="18" charset="0"/>
                          <a:ea typeface="Times New Roman" panose="02020603050405020304" pitchFamily="18" charset="0"/>
                        </a:rPr>
                        <a:t>выполнены работы по благоустройству объекта культурного наследия федерального значения «Усадьба Кривякино» </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84872">
                <a:tc>
                  <a:txBody>
                    <a:bodyPr/>
                    <a:lstStyle/>
                    <a:p>
                      <a:pPr algn="l" fontAlgn="ctr"/>
                      <a:r>
                        <a:rPr lang="ru-RU"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Обустройство и установка детских игровых площадок на территории муниципальных образований Московской области</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29 899,0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29 899,0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100,0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sz="1800" dirty="0" smtClean="0">
                          <a:solidFill>
                            <a:srgbClr val="000000"/>
                          </a:solidFill>
                          <a:effectLst/>
                          <a:latin typeface="Times New Roman" panose="02020603050405020304" pitchFamily="18" charset="0"/>
                          <a:ea typeface="Times New Roman" panose="02020603050405020304" pitchFamily="18" charset="0"/>
                        </a:rPr>
                        <a:t>обустройству и установке 6 детских игровых площадок </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8254981"/>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192</a:t>
            </a:fld>
            <a:endParaRPr lang="en-US" dirty="0">
              <a:solidFill>
                <a:prstClr val="white"/>
              </a:solidFill>
            </a:endParaRPr>
          </a:p>
        </p:txBody>
      </p:sp>
      <p:graphicFrame>
        <p:nvGraphicFramePr>
          <p:cNvPr id="3" name="Таблица 2"/>
          <p:cNvGraphicFramePr>
            <a:graphicFrameLocks noGrp="1"/>
          </p:cNvGraphicFramePr>
          <p:nvPr>
            <p:extLst/>
          </p:nvPr>
        </p:nvGraphicFramePr>
        <p:xfrm>
          <a:off x="149576" y="36058"/>
          <a:ext cx="11737623" cy="6409475"/>
        </p:xfrm>
        <a:graphic>
          <a:graphicData uri="http://schemas.openxmlformats.org/drawingml/2006/table">
            <a:tbl>
              <a:tblPr/>
              <a:tblGrid>
                <a:gridCol w="2890507">
                  <a:extLst>
                    <a:ext uri="{9D8B030D-6E8A-4147-A177-3AD203B41FA5}">
                      <a16:colId xmlns:a16="http://schemas.microsoft.com/office/drawing/2014/main" val="20001"/>
                    </a:ext>
                  </a:extLst>
                </a:gridCol>
                <a:gridCol w="1294411">
                  <a:extLst>
                    <a:ext uri="{9D8B030D-6E8A-4147-A177-3AD203B41FA5}">
                      <a16:colId xmlns:a16="http://schemas.microsoft.com/office/drawing/2014/main" val="20002"/>
                    </a:ext>
                  </a:extLst>
                </a:gridCol>
                <a:gridCol w="1199407">
                  <a:extLst>
                    <a:ext uri="{9D8B030D-6E8A-4147-A177-3AD203B41FA5}">
                      <a16:colId xmlns:a16="http://schemas.microsoft.com/office/drawing/2014/main" val="20003"/>
                    </a:ext>
                  </a:extLst>
                </a:gridCol>
                <a:gridCol w="1187533">
                  <a:extLst>
                    <a:ext uri="{9D8B030D-6E8A-4147-A177-3AD203B41FA5}">
                      <a16:colId xmlns:a16="http://schemas.microsoft.com/office/drawing/2014/main" val="20004"/>
                    </a:ext>
                  </a:extLst>
                </a:gridCol>
                <a:gridCol w="5165765">
                  <a:extLst>
                    <a:ext uri="{9D8B030D-6E8A-4147-A177-3AD203B41FA5}">
                      <a16:colId xmlns:a16="http://schemas.microsoft.com/office/drawing/2014/main" val="20005"/>
                    </a:ext>
                  </a:extLst>
                </a:gridCol>
              </a:tblGrid>
              <a:tr h="899549">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Итоги реализации мероприятий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27855">
                <a:tc gridSpan="5">
                  <a:txBody>
                    <a:bodyPr/>
                    <a:lstStyle/>
                    <a:p>
                      <a:pPr algn="ctr" fontAlgn="ctr"/>
                      <a:r>
                        <a:rPr lang="ru-RU" sz="2000" b="1" i="0" u="none" strike="noStrike" smtClean="0">
                          <a:solidFill>
                            <a:srgbClr val="000000"/>
                          </a:solidFill>
                          <a:effectLst/>
                          <a:latin typeface="Times New Roman" panose="02020603050405020304" pitchFamily="18" charset="0"/>
                        </a:rPr>
                        <a:t>    </a:t>
                      </a:r>
                      <a:r>
                        <a:rPr lang="ru-RU" sz="2000" b="1" i="0" u="none" strike="noStrike" dirty="0" smtClean="0">
                          <a:solidFill>
                            <a:srgbClr val="000000"/>
                          </a:solidFill>
                          <a:effectLst/>
                          <a:latin typeface="Times New Roman" panose="02020603050405020304" pitchFamily="18" charset="0"/>
                        </a:rPr>
                        <a:t>Национальные проекты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621716">
                <a:tc>
                  <a:txBody>
                    <a:bodyPr/>
                    <a:lstStyle/>
                    <a:p>
                      <a:pPr algn="l">
                        <a:lnSpc>
                          <a:spcPct val="115000"/>
                        </a:lnSpc>
                        <a:spcAft>
                          <a:spcPts val="0"/>
                        </a:spcAft>
                      </a:pPr>
                      <a:r>
                        <a:rPr lang="ru-RU" sz="1800" b="1" kern="1200" dirty="0" smtClean="0">
                          <a:solidFill>
                            <a:schemeClr val="tx1"/>
                          </a:solidFill>
                          <a:effectLst/>
                          <a:latin typeface="Times New Roman" panose="02020603050405020304" pitchFamily="18" charset="0"/>
                          <a:ea typeface="+mn-ea"/>
                          <a:cs typeface="Times New Roman" panose="02020603050405020304" pitchFamily="18" charset="0"/>
                        </a:rPr>
                        <a:t>Национальный проект "Жилье и городская среда"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95 127,1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94 300,1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99,1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67087">
                <a:tc>
                  <a:txBody>
                    <a:bodyPr/>
                    <a:lstStyle/>
                    <a:p>
                      <a:pPr algn="l" fontAlgn="ct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Региональный проект "Формирование комфортной городской среды"</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95 127,1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94 300,1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99,1</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u-RU"/>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9873">
                <a:tc>
                  <a:txBody>
                    <a:bodyPr/>
                    <a:lstStyle/>
                    <a:p>
                      <a:pPr algn="l" fontAlgn="ctr"/>
                      <a:r>
                        <a:rPr lang="ru-RU"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Ремонт дворовых территорий</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10 781,6</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9 954,6</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92,3</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ru-RU" dirty="0" smtClean="0">
                          <a:latin typeface="Times New Roman" panose="02020603050405020304" pitchFamily="18" charset="0"/>
                          <a:cs typeface="Times New Roman" panose="02020603050405020304" pitchFamily="18" charset="0"/>
                        </a:rPr>
                        <a:t>Ремонт дворовых территорий многоквартирных домов  дворовых территорий (г.Воскресенск, ул.Мичурина, д.3,7а,5а,9а,9,7; ул.Беркино, д.34,35,36) и (пос.им.Цюрупы, ул.Центральная, д.14, ул.Гражданская, д.70)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5159">
                <a:tc>
                  <a:txBody>
                    <a:bodyPr/>
                    <a:lstStyle/>
                    <a:p>
                      <a:pPr algn="l" fontAlgn="ct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Национальный проект «Демография»</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8 000,0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8 000,0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100,0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r>
                        <a:rPr lang="ru-RU" sz="1800" dirty="0" smtClean="0">
                          <a:effectLst/>
                          <a:latin typeface="Times New Roman" panose="02020603050405020304" pitchFamily="18" charset="0"/>
                          <a:ea typeface="Times New Roman" panose="02020603050405020304" pitchFamily="18" charset="0"/>
                        </a:rPr>
                        <a:t>выполнению инженерных изысканий, проектной документации, проекта благоустройства, проекта интерьеров, для объекта: "Реконструкция комплексного спортивного сооружения (Стадион)" </a:t>
                      </a:r>
                      <a:endParaRPr lang="ru-RU" dirty="0"/>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1983">
                <a:tc>
                  <a:txBody>
                    <a:bodyPr/>
                    <a:lstStyle/>
                    <a:p>
                      <a:pPr algn="l" fontAlgn="ctr"/>
                      <a:r>
                        <a:rPr lang="ru-RU"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Региональный проект «Спорт-норма жизни»</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8 000,0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8 000,0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1" dirty="0" smtClean="0">
                          <a:latin typeface="Times New Roman" panose="02020603050405020304" pitchFamily="18" charset="0"/>
                          <a:cs typeface="Times New Roman" panose="02020603050405020304" pitchFamily="18" charset="0"/>
                        </a:rPr>
                        <a:t>100,0</a:t>
                      </a:r>
                      <a:endParaRPr lang="ru-RU"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7"/>
                  </a:ext>
                </a:extLst>
              </a:tr>
              <a:tr h="936807">
                <a:tc>
                  <a:txBody>
                    <a:bodyPr/>
                    <a:lstStyle/>
                    <a:p>
                      <a:pPr algn="l" fontAlgn="ctr"/>
                      <a:r>
                        <a:rPr lang="ru-RU" sz="1800" kern="1200" dirty="0" smtClean="0">
                          <a:solidFill>
                            <a:schemeClr val="tx1"/>
                          </a:solidFill>
                          <a:effectLst/>
                          <a:latin typeface="Times New Roman" panose="02020603050405020304" pitchFamily="18" charset="0"/>
                          <a:ea typeface="+mn-ea"/>
                          <a:cs typeface="Times New Roman" panose="02020603050405020304" pitchFamily="18" charset="0"/>
                        </a:rPr>
                        <a:t>Капитальные вложения в муниципальные объекты физической культуры и спорта</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8 000,0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8 000,0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100,0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5708043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193</a:t>
            </a:fld>
            <a:endParaRPr lang="en-US" dirty="0">
              <a:solidFill>
                <a:prstClr val="white"/>
              </a:solidFill>
            </a:endParaRPr>
          </a:p>
        </p:txBody>
      </p:sp>
      <p:sp>
        <p:nvSpPr>
          <p:cNvPr id="5" name="Вертикальный свиток 4"/>
          <p:cNvSpPr/>
          <p:nvPr/>
        </p:nvSpPr>
        <p:spPr>
          <a:xfrm>
            <a:off x="2256312" y="608042"/>
            <a:ext cx="7481454" cy="5282119"/>
          </a:xfrm>
          <a:prstGeom prst="verticalScroll">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1" dirty="0" smtClean="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hlinkClick r:id="rId3" action="ppaction://hlinksldjump"/>
              </a:rPr>
              <a:t>Исполнение бюджета по расходам городского округа Воскресенск в рамках реализации инициативного бюджетирования за 2021 год  </a:t>
            </a:r>
            <a:endParaRPr lang="ru-RU" sz="3600" b="1" i="1" dirty="0" smtClean="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endParaRPr lang="ru-RU" sz="2400" b="1" i="1" dirty="0" smtClean="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en-US" sz="2400" b="1" i="1" dirty="0" smtClean="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https</a:t>
            </a:r>
            <a:r>
              <a:rPr lang="en-US" sz="2400" b="1"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://vos-mo.ru/napravleniya/initsiativnoe-byudzhetirovanie/otchety/2021-god/</a:t>
            </a:r>
            <a:endParaRPr lang="ru-RU" sz="2400" b="1" i="1" dirty="0">
              <a:ln w="0"/>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6" name="Picture 2" descr="Культура и искусство - Школьная Истор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1807" y="181743"/>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5"/>
          <a:stretch>
            <a:fillRect/>
          </a:stretch>
        </p:blipFill>
        <p:spPr>
          <a:xfrm>
            <a:off x="178130" y="2037288"/>
            <a:ext cx="2505693" cy="2749363"/>
          </a:xfrm>
          <a:prstGeom prst="rect">
            <a:avLst/>
          </a:prstGeom>
        </p:spPr>
      </p:pic>
      <p:pic>
        <p:nvPicPr>
          <p:cNvPr id="11" name="Рисунок 10"/>
          <p:cNvPicPr>
            <a:picLocks noChangeAspect="1"/>
          </p:cNvPicPr>
          <p:nvPr/>
        </p:nvPicPr>
        <p:blipFill>
          <a:blip r:embed="rId6"/>
          <a:stretch>
            <a:fillRect/>
          </a:stretch>
        </p:blipFill>
        <p:spPr>
          <a:xfrm>
            <a:off x="9235044" y="3979718"/>
            <a:ext cx="2580904" cy="1910443"/>
          </a:xfrm>
          <a:prstGeom prst="rect">
            <a:avLst/>
          </a:prstGeom>
        </p:spPr>
      </p:pic>
      <p:pic>
        <p:nvPicPr>
          <p:cNvPr id="1026" name="Picture 2" descr="Эмблема.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30" y="124152"/>
            <a:ext cx="17145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42237"/>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194</a:t>
            </a:fld>
            <a:endParaRPr lang="en-US" dirty="0">
              <a:solidFill>
                <a:prstClr val="white"/>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4996157"/>
              </p:ext>
            </p:extLst>
          </p:nvPr>
        </p:nvGraphicFramePr>
        <p:xfrm>
          <a:off x="149576" y="403761"/>
          <a:ext cx="11773249" cy="5984276"/>
        </p:xfrm>
        <a:graphic>
          <a:graphicData uri="http://schemas.openxmlformats.org/drawingml/2006/table">
            <a:tbl>
              <a:tblPr/>
              <a:tblGrid>
                <a:gridCol w="7842518">
                  <a:extLst>
                    <a:ext uri="{9D8B030D-6E8A-4147-A177-3AD203B41FA5}">
                      <a16:colId xmlns:a16="http://schemas.microsoft.com/office/drawing/2014/main" val="20001"/>
                    </a:ext>
                  </a:extLst>
                </a:gridCol>
                <a:gridCol w="1306285">
                  <a:extLst>
                    <a:ext uri="{9D8B030D-6E8A-4147-A177-3AD203B41FA5}">
                      <a16:colId xmlns:a16="http://schemas.microsoft.com/office/drawing/2014/main" val="20002"/>
                    </a:ext>
                  </a:extLst>
                </a:gridCol>
                <a:gridCol w="1436915">
                  <a:extLst>
                    <a:ext uri="{9D8B030D-6E8A-4147-A177-3AD203B41FA5}">
                      <a16:colId xmlns:a16="http://schemas.microsoft.com/office/drawing/2014/main" val="20003"/>
                    </a:ext>
                  </a:extLst>
                </a:gridCol>
                <a:gridCol w="1187531">
                  <a:extLst>
                    <a:ext uri="{9D8B030D-6E8A-4147-A177-3AD203B41FA5}">
                      <a16:colId xmlns:a16="http://schemas.microsoft.com/office/drawing/2014/main" val="20004"/>
                    </a:ext>
                  </a:extLst>
                </a:gridCol>
              </a:tblGrid>
              <a:tr h="553812">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19390">
                <a:tc gridSpan="4">
                  <a:txBody>
                    <a:bodyPr/>
                    <a:lstStyle/>
                    <a:p>
                      <a:pPr algn="ctr" fontAlgn="ctr"/>
                      <a:r>
                        <a:rPr lang="ru-RU" sz="2000" b="1" i="0" u="none" strike="noStrike" dirty="0" smtClean="0">
                          <a:solidFill>
                            <a:srgbClr val="000000"/>
                          </a:solidFill>
                          <a:effectLst/>
                          <a:latin typeface="Times New Roman" panose="02020603050405020304" pitchFamily="18" charset="0"/>
                        </a:rPr>
                        <a:t>Инициативное бюджетирование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884180">
                <a:tc>
                  <a:txBody>
                    <a:bodyPr/>
                    <a:lstStyle/>
                    <a:p>
                      <a:pPr lvl="0" algn="l" fontAlgn="ctr"/>
                      <a:r>
                        <a:rPr lang="ru-RU"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Реализация практик инициативного бюджетирования на территории муниципальных образований Московской области</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23 302,8</a:t>
                      </a:r>
                      <a:endParaRPr lang="ru-RU" sz="1600"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21 251,0</a:t>
                      </a:r>
                      <a:endParaRPr lang="ru-RU" sz="1600"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91,2</a:t>
                      </a:r>
                      <a:endParaRPr lang="ru-RU" sz="1600" b="1"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50026">
                <a:tc>
                  <a:txBody>
                    <a:bodyPr/>
                    <a:lstStyle/>
                    <a:p>
                      <a:pPr lvl="0" algn="l" fontAlgn="ctr"/>
                      <a:r>
                        <a:rPr lang="ru-RU" sz="1600" dirty="0" smtClean="0">
                          <a:solidFill>
                            <a:srgbClr val="000000"/>
                          </a:solidFill>
                          <a:effectLst/>
                          <a:latin typeface="Times New Roman" panose="02020603050405020304" pitchFamily="18" charset="0"/>
                          <a:ea typeface="Times New Roman" panose="02020603050405020304" pitchFamily="18" charset="0"/>
                        </a:rPr>
                        <a:t>  1. Капитальный ремонт покрытия кровли здания структурного подразделения "Дом культуры "Красных холм" муниципального учреждения "Дом культуры "Гармония"</a:t>
                      </a:r>
                      <a:endParaRPr lang="ru-RU" sz="16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 8 710,8</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7 384,2</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84,8</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03021">
                <a:tc>
                  <a:txBody>
                    <a:bodyPr/>
                    <a:lstStyle/>
                    <a:p>
                      <a:pPr lvl="0" algn="l" fontAlgn="ctr"/>
                      <a:r>
                        <a:rPr lang="ru-RU" sz="1600" b="0" dirty="0" smtClean="0">
                          <a:solidFill>
                            <a:srgbClr val="000000"/>
                          </a:solidFill>
                          <a:effectLst/>
                          <a:latin typeface="Times New Roman" panose="02020603050405020304" pitchFamily="18" charset="0"/>
                          <a:ea typeface="Times New Roman" panose="02020603050405020304" pitchFamily="18" charset="0"/>
                        </a:rPr>
                        <a:t>  2. Капитальный ремонт системы отопления, канализации и электросети здания муниципального бюджетного учреждения «Подростково-молодёжный клуб «Новое поколение», расположенного по адресу: Московская область, городской округ Воскресенск, рабочий поселок Хорлово, проезд Парковый, д.12</a:t>
                      </a:r>
                      <a:endParaRPr lang="ru-RU" sz="16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0" dirty="0" smtClean="0">
                          <a:latin typeface="Times New Roman" panose="02020603050405020304" pitchFamily="18" charset="0"/>
                          <a:cs typeface="Times New Roman" panose="02020603050405020304" pitchFamily="18" charset="0"/>
                        </a:rPr>
                        <a:t>3 000,0</a:t>
                      </a:r>
                      <a:endParaRPr lang="ru-RU"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0" dirty="0" smtClean="0">
                          <a:latin typeface="Times New Roman" panose="02020603050405020304" pitchFamily="18" charset="0"/>
                          <a:cs typeface="Times New Roman" panose="02020603050405020304" pitchFamily="18" charset="0"/>
                        </a:rPr>
                        <a:t>2 906,0</a:t>
                      </a:r>
                      <a:endParaRPr lang="ru-RU"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b="0" dirty="0" smtClean="0">
                          <a:latin typeface="Times New Roman" panose="02020603050405020304" pitchFamily="18" charset="0"/>
                          <a:cs typeface="Times New Roman" panose="02020603050405020304" pitchFamily="18" charset="0"/>
                        </a:rPr>
                        <a:t>96,9</a:t>
                      </a:r>
                      <a:endParaRPr lang="ru-RU"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89339">
                <a:tc>
                  <a:txBody>
                    <a:bodyPr/>
                    <a:lstStyle/>
                    <a:p>
                      <a:pPr lvl="0" algn="l" fontAlgn="ctr"/>
                      <a:r>
                        <a:rPr lang="ru-RU" sz="1600" dirty="0" smtClean="0">
                          <a:solidFill>
                            <a:srgbClr val="000000"/>
                          </a:solidFill>
                          <a:effectLst/>
                          <a:latin typeface="Times New Roman" panose="02020603050405020304" pitchFamily="18" charset="0"/>
                          <a:ea typeface="Times New Roman" panose="02020603050405020304" pitchFamily="18" charset="0"/>
                        </a:rPr>
                        <a:t>  3. Проведение капитального ремонта ступеней крыльца двух центральных входов в здание муниципального общеобразовательного учреждения «Москворецкая гимназия» по адресу Московская область, г. Воскресенск, ул. Толстого, </a:t>
                      </a:r>
                      <a:r>
                        <a:rPr lang="ru-RU" sz="1600" dirty="0" err="1" smtClean="0">
                          <a:solidFill>
                            <a:srgbClr val="000000"/>
                          </a:solidFill>
                          <a:effectLst/>
                          <a:latin typeface="Times New Roman" panose="02020603050405020304" pitchFamily="18" charset="0"/>
                          <a:ea typeface="Times New Roman" panose="02020603050405020304" pitchFamily="18" charset="0"/>
                        </a:rPr>
                        <a:t>зд</a:t>
                      </a:r>
                      <a:r>
                        <a:rPr lang="ru-RU" sz="1600" dirty="0" smtClean="0">
                          <a:solidFill>
                            <a:srgbClr val="000000"/>
                          </a:solidFill>
                          <a:effectLst/>
                          <a:latin typeface="Times New Roman" panose="02020603050405020304" pitchFamily="18" charset="0"/>
                          <a:ea typeface="Times New Roman" panose="02020603050405020304" pitchFamily="18" charset="0"/>
                        </a:rPr>
                        <a:t>. 1</a:t>
                      </a:r>
                      <a:endParaRPr lang="ru-RU" sz="16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500,0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423,0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84,6</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89339">
                <a:tc>
                  <a:txBody>
                    <a:bodyPr/>
                    <a:lstStyle/>
                    <a:p>
                      <a:pPr lvl="0" algn="l" fontAlgn="ctr"/>
                      <a:r>
                        <a:rPr lang="ru-RU" sz="1600" b="0" i="0" u="none" strike="noStrike" dirty="0" smtClean="0">
                          <a:solidFill>
                            <a:srgbClr val="000000"/>
                          </a:solidFill>
                          <a:effectLst/>
                          <a:latin typeface="Times New Roman" panose="02020603050405020304" pitchFamily="18" charset="0"/>
                        </a:rPr>
                        <a:t>  4. Текущий ремонт по замене части ограждения здания муниципального общеобразовательного учреждения «Москворецкая гимназия», расположенного по адресу: Московская область, г. Воскресенск, ул. Толстого, зд.1</a:t>
                      </a:r>
                      <a:endParaRPr lang="ru-RU" sz="16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250,0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238,0</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dirty="0" smtClean="0">
                          <a:latin typeface="Times New Roman" panose="02020603050405020304" pitchFamily="18" charset="0"/>
                          <a:cs typeface="Times New Roman" panose="02020603050405020304" pitchFamily="18" charset="0"/>
                        </a:rPr>
                        <a:t>95,2</a:t>
                      </a:r>
                      <a:endParaRPr lang="ru-RU"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29947052"/>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195</a:t>
            </a:fld>
            <a:endParaRPr lang="en-US" dirty="0">
              <a:solidFill>
                <a:prstClr val="white"/>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478632204"/>
              </p:ext>
            </p:extLst>
          </p:nvPr>
        </p:nvGraphicFramePr>
        <p:xfrm>
          <a:off x="149576" y="403761"/>
          <a:ext cx="11773249" cy="5796929"/>
        </p:xfrm>
        <a:graphic>
          <a:graphicData uri="http://schemas.openxmlformats.org/drawingml/2006/table">
            <a:tbl>
              <a:tblPr/>
              <a:tblGrid>
                <a:gridCol w="7913769">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65663">
                  <a:extLst>
                    <a:ext uri="{9D8B030D-6E8A-4147-A177-3AD203B41FA5}">
                      <a16:colId xmlns:a16="http://schemas.microsoft.com/office/drawing/2014/main" val="20003"/>
                    </a:ext>
                  </a:extLst>
                </a:gridCol>
                <a:gridCol w="1187531">
                  <a:extLst>
                    <a:ext uri="{9D8B030D-6E8A-4147-A177-3AD203B41FA5}">
                      <a16:colId xmlns:a16="http://schemas.microsoft.com/office/drawing/2014/main" val="20004"/>
                    </a:ext>
                  </a:extLst>
                </a:gridCol>
              </a:tblGrid>
              <a:tr h="614893">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2614">
                <a:tc gridSpan="4">
                  <a:txBody>
                    <a:bodyPr/>
                    <a:lstStyle/>
                    <a:p>
                      <a:pPr algn="ctr" fontAlgn="ctr"/>
                      <a:r>
                        <a:rPr lang="ru-RU" sz="2000" b="1" i="0" u="none" strike="noStrike" dirty="0" smtClean="0">
                          <a:solidFill>
                            <a:srgbClr val="000000"/>
                          </a:solidFill>
                          <a:effectLst/>
                          <a:latin typeface="Times New Roman" panose="02020603050405020304" pitchFamily="18" charset="0"/>
                        </a:rPr>
                        <a:t>Инициативное бюджетирование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1163595">
                <a:tc>
                  <a:txBody>
                    <a:bodyPr/>
                    <a:lstStyle/>
                    <a:p>
                      <a:pPr lvl="0" algn="l" fontAlgn="ctr"/>
                      <a:r>
                        <a:rPr lang="ru-RU" sz="16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Приобретение оборудования и выполнение работ по ремонту помещения в здании муниципального автономного учреждения "Центр культуры, спорта и работы с молодежью "Радость" по адресу: Московская область, городской округ Воскресенск, поселок Виноградово, ул. Коммунистическая, д.1А для создания молодежного Арт-пространства "Радость свободы"</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1 000,0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975,2</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97,5</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9300">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6.  Выполнение работ по текущему ремонту цоколя и отмостки здания муниципального бюджетного учреждения «Спортивная школа олимпийского резерва «Химик»</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250,0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219,0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87,6</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2604">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7.  Выполнение работ по благоустройству пруда в микрорайоне Фетровая фабрика (кадастровый номер:50:29:0071607:855) по адресу: Московская область, г. Воскресенск, ул. Быковского</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3 655,0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3 634,9</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99,4</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32121">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8.  Монтаж и установка очистного сооружения(автономного септика)для отведения и переработки канализационных стоков здания муниципального учреждения «Спортивный клуб инвалидов «Лидер»</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861,0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861,0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32121">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9.  Приобретение школьной мебели для муниципального общеобразовательного учреждения "Средняя общеобразовательная школа имени Героя России летчика-испытателя Сергея Рыбникова"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200,0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158,8</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79,4</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6981379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196</a:t>
            </a:fld>
            <a:endParaRPr lang="en-US" dirty="0">
              <a:solidFill>
                <a:prstClr val="white"/>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71019247"/>
              </p:ext>
            </p:extLst>
          </p:nvPr>
        </p:nvGraphicFramePr>
        <p:xfrm>
          <a:off x="149576" y="403761"/>
          <a:ext cx="11773249" cy="5878286"/>
        </p:xfrm>
        <a:graphic>
          <a:graphicData uri="http://schemas.openxmlformats.org/drawingml/2006/table">
            <a:tbl>
              <a:tblPr/>
              <a:tblGrid>
                <a:gridCol w="7913769">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65663">
                  <a:extLst>
                    <a:ext uri="{9D8B030D-6E8A-4147-A177-3AD203B41FA5}">
                      <a16:colId xmlns:a16="http://schemas.microsoft.com/office/drawing/2014/main" val="20003"/>
                    </a:ext>
                  </a:extLst>
                </a:gridCol>
                <a:gridCol w="1187531">
                  <a:extLst>
                    <a:ext uri="{9D8B030D-6E8A-4147-A177-3AD203B41FA5}">
                      <a16:colId xmlns:a16="http://schemas.microsoft.com/office/drawing/2014/main" val="20004"/>
                    </a:ext>
                  </a:extLst>
                </a:gridCol>
              </a:tblGrid>
              <a:tr h="553812">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19390">
                <a:tc gridSpan="4">
                  <a:txBody>
                    <a:bodyPr/>
                    <a:lstStyle/>
                    <a:p>
                      <a:pPr algn="ctr" fontAlgn="ctr"/>
                      <a:r>
                        <a:rPr lang="ru-RU" sz="2000" b="1" i="0" u="none" strike="noStrike" dirty="0" smtClean="0">
                          <a:solidFill>
                            <a:srgbClr val="000000"/>
                          </a:solidFill>
                          <a:effectLst/>
                          <a:latin typeface="Times New Roman" panose="02020603050405020304" pitchFamily="18" charset="0"/>
                        </a:rPr>
                        <a:t>Инициативное бюджетирование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979182">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10.  Обустройство игровых площадок на территории муниципального автономного дошкольного образовательного учреждения центр развития ребенка - детский сад № 40 "Журавлик"</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670,0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665,0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99,3</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9392">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11. Приобретение мебели для муниципального общеобразовательного учреждения "Средняя общеобразовательная школа № 26"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85,5</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85,5</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7523">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12. Приобретение мультимедийных проекторов для муниципального общеобразовательного учреждения "Средняя общеобразовательная школа № 20"</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150,0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148,5</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99,0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14400">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13. Приобретение и установка спортивного оборудования для проведения реорганизации инфраструктуры пришкольного стадиона муниципального общеобразовательного учреждения "Средняя общеобразовательная школа № 9"</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470,0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349,7</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74,4</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07522">
                <a:tc>
                  <a:txBody>
                    <a:bodyPr/>
                    <a:lstStyle/>
                    <a:p>
                      <a:pPr lvl="0" algn="l" fontAlgn="ctr"/>
                      <a:r>
                        <a:rPr lang="ru-RU"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14. </a:t>
                      </a: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Приобретение мебели для музея боевой и трудовой славы муниципального общеобразовательного учреждения "Средняя общеобразовательная школа № 9"</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300,0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250,0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83,3</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71896">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15. Приобретение оргтехники и звукового оборудования для муниципального учреждения "Дом культуры "Гармония"</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500,0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499,4</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99,9</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418337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197</a:t>
            </a:fld>
            <a:endParaRPr lang="en-US" dirty="0">
              <a:solidFill>
                <a:prstClr val="white"/>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70575388"/>
              </p:ext>
            </p:extLst>
          </p:nvPr>
        </p:nvGraphicFramePr>
        <p:xfrm>
          <a:off x="149576" y="403761"/>
          <a:ext cx="11773249" cy="5450774"/>
        </p:xfrm>
        <a:graphic>
          <a:graphicData uri="http://schemas.openxmlformats.org/drawingml/2006/table">
            <a:tbl>
              <a:tblPr/>
              <a:tblGrid>
                <a:gridCol w="7913769">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65663">
                  <a:extLst>
                    <a:ext uri="{9D8B030D-6E8A-4147-A177-3AD203B41FA5}">
                      <a16:colId xmlns:a16="http://schemas.microsoft.com/office/drawing/2014/main" val="20003"/>
                    </a:ext>
                  </a:extLst>
                </a:gridCol>
                <a:gridCol w="1187531">
                  <a:extLst>
                    <a:ext uri="{9D8B030D-6E8A-4147-A177-3AD203B41FA5}">
                      <a16:colId xmlns:a16="http://schemas.microsoft.com/office/drawing/2014/main" val="20004"/>
                    </a:ext>
                  </a:extLst>
                </a:gridCol>
              </a:tblGrid>
              <a:tr h="553812">
                <a:tc>
                  <a:txBody>
                    <a:bodyPr/>
                    <a:lstStyle/>
                    <a:p>
                      <a:pPr algn="ctr" fontAlgn="ctr"/>
                      <a:r>
                        <a:rPr lang="ru-RU" sz="1400" b="1" i="0" u="none" strike="noStrike" dirty="0" smtClean="0">
                          <a:solidFill>
                            <a:srgbClr val="000000"/>
                          </a:solidFill>
                          <a:effectLst/>
                          <a:latin typeface="Times New Roman" panose="02020603050405020304" pitchFamily="18" charset="0"/>
                        </a:rPr>
                        <a:t>Наименование</a:t>
                      </a:r>
                      <a:r>
                        <a:rPr lang="ru-RU" sz="1400" b="1" i="0" u="none" strike="noStrike" baseline="0" dirty="0" smtClean="0">
                          <a:solidFill>
                            <a:srgbClr val="000000"/>
                          </a:solidFill>
                          <a:effectLst/>
                          <a:latin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Уточненный план</a:t>
                      </a:r>
                    </a:p>
                    <a:p>
                      <a:pPr algn="ctr" fontAlgn="ctr"/>
                      <a:r>
                        <a:rPr lang="ru-RU" sz="1400" b="1" i="0" u="none" strike="noStrike" dirty="0" smtClean="0">
                          <a:solidFill>
                            <a:srgbClr val="000000"/>
                          </a:solidFill>
                          <a:effectLst/>
                          <a:latin typeface="Times New Roman" panose="02020603050405020304" pitchFamily="18" charset="0"/>
                        </a:rPr>
                        <a:t>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 (тыс.рублей)</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Процент исполнения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19390">
                <a:tc gridSpan="4">
                  <a:txBody>
                    <a:bodyPr/>
                    <a:lstStyle/>
                    <a:p>
                      <a:pPr algn="ctr" fontAlgn="ctr"/>
                      <a:r>
                        <a:rPr lang="ru-RU" sz="2000" b="1" i="0" u="none" strike="noStrike" dirty="0" smtClean="0">
                          <a:solidFill>
                            <a:srgbClr val="000000"/>
                          </a:solidFill>
                          <a:effectLst/>
                          <a:latin typeface="Times New Roman" panose="02020603050405020304" pitchFamily="18" charset="0"/>
                        </a:rPr>
                        <a:t>Инициативное бюджетирование городского округа Воскресенск</a:t>
                      </a:r>
                      <a:endParaRPr lang="ru-RU" sz="20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1204813">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16. Выполнение работ по устройству стационарной крытой уличной сцены для структурного подразделения "Дом культуры д. </a:t>
                      </a:r>
                      <a:r>
                        <a:rPr lang="ru-RU" sz="1600" b="0" i="0" u="none" strike="noStrike" dirty="0" err="1" smtClean="0">
                          <a:solidFill>
                            <a:srgbClr val="000000"/>
                          </a:solidFill>
                          <a:effectLst/>
                          <a:latin typeface="Times New Roman" panose="02020603050405020304" pitchFamily="18" charset="0"/>
                          <a:cs typeface="Times New Roman" panose="02020603050405020304" pitchFamily="18" charset="0"/>
                        </a:rPr>
                        <a:t>Чемодурово</a:t>
                      </a: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«Муниципального учреждения «Воскресенский координационно-методический центр культуры и творчества «Истоки»</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1 000,0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951,3</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95,1</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40032">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17. Приобретение библиотечной мебели для зоны обслуживания пользователей структурного подразделения "Центральная детская библиотека" Муниципального учреждения культуры "Воскресенская централизованная библиотечная система"</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286,0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271,7</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95,0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92529">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18. Выполнение работ по замене части </a:t>
                      </a:r>
                      <a:r>
                        <a:rPr lang="ru-RU" sz="1600" b="0" i="0" u="none" strike="noStrike" dirty="0" err="1" smtClean="0">
                          <a:solidFill>
                            <a:srgbClr val="000000"/>
                          </a:solidFill>
                          <a:effectLst/>
                          <a:latin typeface="Times New Roman" panose="02020603050405020304" pitchFamily="18" charset="0"/>
                          <a:cs typeface="Times New Roman" panose="02020603050405020304" pitchFamily="18" charset="0"/>
                        </a:rPr>
                        <a:t>периметрального</a:t>
                      </a: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ограждения и устройство контейнерной площадки на территории Муниципального бюджетного учреждения "Спортивная школа олимпийского резерва "Химик"</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1 000,0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845,0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84,5</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45029">
                <a:tc>
                  <a:txBody>
                    <a:bodyPr/>
                    <a:lstStyle/>
                    <a:p>
                      <a:pPr lvl="0" algn="l"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19. Приобретение </a:t>
                      </a:r>
                      <a:r>
                        <a:rPr lang="ru-RU" sz="1600" b="0" i="0" u="none" strike="noStrike" dirty="0" err="1" smtClean="0">
                          <a:solidFill>
                            <a:srgbClr val="000000"/>
                          </a:solidFill>
                          <a:effectLst/>
                          <a:latin typeface="Times New Roman" panose="02020603050405020304" pitchFamily="18" charset="0"/>
                          <a:cs typeface="Times New Roman" panose="02020603050405020304" pitchFamily="18" charset="0"/>
                        </a:rPr>
                        <a:t>газонокосилочного</a:t>
                      </a: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 оборудования для нужд муниципального учреждения Спорткомплекс "Горняк"</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400,0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385,0</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600" b="0" dirty="0" smtClean="0">
                          <a:latin typeface="Times New Roman" panose="02020603050405020304" pitchFamily="18" charset="0"/>
                          <a:cs typeface="Times New Roman" panose="02020603050405020304" pitchFamily="18" charset="0"/>
                        </a:rPr>
                        <a:t>96,3</a:t>
                      </a:r>
                      <a:endParaRPr lang="ru-RU" sz="1600" b="0" dirty="0">
                        <a:latin typeface="Times New Roman" panose="02020603050405020304" pitchFamily="18" charset="0"/>
                        <a:cs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2286598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1850" y="182564"/>
            <a:ext cx="10515600" cy="1294544"/>
          </a:xfrm>
        </p:spPr>
        <p:txBody>
          <a:bodyPr/>
          <a:lstStyle/>
          <a:p>
            <a:r>
              <a:rPr lang="ru-RU" sz="3200" dirty="0" smtClean="0">
                <a:hlinkClick r:id="rId3" action="ppaction://hlinksldjump"/>
              </a:rPr>
              <a:t>Дефицит бюджета городского округа Воскресенск </a:t>
            </a:r>
            <a:endParaRPr lang="ru-RU" sz="3200" dirty="0"/>
          </a:p>
        </p:txBody>
      </p:sp>
      <p:graphicFrame>
        <p:nvGraphicFramePr>
          <p:cNvPr id="7" name="Схема 6"/>
          <p:cNvGraphicFramePr/>
          <p:nvPr>
            <p:extLst>
              <p:ext uri="{D42A27DB-BD31-4B8C-83A1-F6EECF244321}">
                <p14:modId xmlns:p14="http://schemas.microsoft.com/office/powerpoint/2010/main" val="3201429173"/>
              </p:ext>
            </p:extLst>
          </p:nvPr>
        </p:nvGraphicFramePr>
        <p:xfrm>
          <a:off x="1" y="2658794"/>
          <a:ext cx="7384025" cy="4199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Рисунок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4689" y="2345635"/>
            <a:ext cx="4567310" cy="4116533"/>
          </a:xfrm>
          <a:prstGeom prst="rect">
            <a:avLst/>
          </a:prstGeom>
        </p:spPr>
      </p:pic>
    </p:spTree>
    <p:extLst>
      <p:ext uri="{BB962C8B-B14F-4D97-AF65-F5344CB8AC3E}">
        <p14:creationId xmlns:p14="http://schemas.microsoft.com/office/powerpoint/2010/main" val="246835971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31850" y="182563"/>
            <a:ext cx="10515600" cy="746351"/>
          </a:xfrm>
        </p:spPr>
        <p:txBody>
          <a:bodyPr/>
          <a:lstStyle/>
          <a:p>
            <a:r>
              <a:rPr lang="ru-RU" sz="1400" dirty="0">
                <a:solidFill>
                  <a:schemeClr val="tx1"/>
                </a:solidFill>
              </a:rPr>
              <a:t>Сведения об объеме и структуре муниципального долга </a:t>
            </a:r>
            <a:r>
              <a:rPr lang="ru-RU" sz="1400" dirty="0" smtClean="0">
                <a:solidFill>
                  <a:schemeClr val="tx1"/>
                </a:solidFill>
              </a:rPr>
              <a:t>городского</a:t>
            </a:r>
            <a:r>
              <a:rPr lang="ru-RU" sz="1400" dirty="0">
                <a:solidFill>
                  <a:schemeClr val="tx1"/>
                </a:solidFill>
              </a:rPr>
              <a:t/>
            </a:r>
            <a:br>
              <a:rPr lang="ru-RU" sz="1400" dirty="0">
                <a:solidFill>
                  <a:schemeClr val="tx1"/>
                </a:solidFill>
              </a:rPr>
            </a:br>
            <a:r>
              <a:rPr lang="ru-RU" sz="1400" dirty="0">
                <a:solidFill>
                  <a:schemeClr val="tx1"/>
                </a:solidFill>
              </a:rPr>
              <a:t>округа </a:t>
            </a:r>
            <a:r>
              <a:rPr lang="ru-RU" sz="1400" dirty="0" smtClean="0">
                <a:solidFill>
                  <a:schemeClr val="tx1"/>
                </a:solidFill>
              </a:rPr>
              <a:t>Воскресенск Московской </a:t>
            </a:r>
            <a:r>
              <a:rPr lang="ru-RU" sz="1400" dirty="0">
                <a:solidFill>
                  <a:schemeClr val="tx1"/>
                </a:solidFill>
              </a:rPr>
              <a:t>области, </a:t>
            </a:r>
            <a:r>
              <a:rPr lang="ru-RU" sz="1400" dirty="0" smtClean="0">
                <a:solidFill>
                  <a:schemeClr val="tx1"/>
                </a:solidFill>
              </a:rPr>
              <a:t/>
            </a:r>
            <a:br>
              <a:rPr lang="ru-RU" sz="1400" dirty="0" smtClean="0">
                <a:solidFill>
                  <a:schemeClr val="tx1"/>
                </a:solidFill>
              </a:rPr>
            </a:br>
            <a:r>
              <a:rPr lang="ru-RU" sz="1400" dirty="0" smtClean="0">
                <a:solidFill>
                  <a:schemeClr val="tx1"/>
                </a:solidFill>
              </a:rPr>
              <a:t>а </a:t>
            </a:r>
            <a:r>
              <a:rPr lang="ru-RU" sz="1400" dirty="0">
                <a:solidFill>
                  <a:schemeClr val="tx1"/>
                </a:solidFill>
              </a:rPr>
              <a:t>также расходы на его обслуживание в млн</a:t>
            </a:r>
            <a:r>
              <a:rPr lang="ru-RU" sz="1400" dirty="0" smtClean="0">
                <a:solidFill>
                  <a:schemeClr val="tx1"/>
                </a:solidFill>
              </a:rPr>
              <a:t>. руб</a:t>
            </a:r>
            <a:r>
              <a:rPr lang="ru-RU" sz="1400" dirty="0">
                <a:solidFill>
                  <a:schemeClr val="tx1"/>
                </a:solidFill>
              </a:rPr>
              <a:t>.</a:t>
            </a:r>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199</a:t>
            </a:fld>
            <a:endParaRPr lang="ru-RU" noProof="0" dirty="0"/>
          </a:p>
        </p:txBody>
      </p:sp>
      <p:sp>
        <p:nvSpPr>
          <p:cNvPr id="6" name="Текст 5"/>
          <p:cNvSpPr>
            <a:spLocks noGrp="1"/>
          </p:cNvSpPr>
          <p:nvPr>
            <p:ph type="body" idx="1"/>
          </p:nvPr>
        </p:nvSpPr>
        <p:spPr>
          <a:xfrm>
            <a:off x="831850" y="1153348"/>
            <a:ext cx="10515600" cy="5592009"/>
          </a:xfrm>
        </p:spPr>
        <p:txBody>
          <a:bodyPr/>
          <a:lstStyle/>
          <a:p>
            <a:endParaRPr lang="ru-RU" dirty="0"/>
          </a:p>
        </p:txBody>
      </p:sp>
      <p:graphicFrame>
        <p:nvGraphicFramePr>
          <p:cNvPr id="8" name="Таблица 7"/>
          <p:cNvGraphicFramePr>
            <a:graphicFrameLocks noGrp="1"/>
          </p:cNvGraphicFramePr>
          <p:nvPr>
            <p:extLst>
              <p:ext uri="{D42A27DB-BD31-4B8C-83A1-F6EECF244321}">
                <p14:modId xmlns:p14="http://schemas.microsoft.com/office/powerpoint/2010/main" val="3408930832"/>
              </p:ext>
            </p:extLst>
          </p:nvPr>
        </p:nvGraphicFramePr>
        <p:xfrm>
          <a:off x="904569" y="1180418"/>
          <a:ext cx="10442882" cy="5537867"/>
        </p:xfrm>
        <a:graphic>
          <a:graphicData uri="http://schemas.openxmlformats.org/drawingml/2006/table">
            <a:tbl>
              <a:tblPr firstRow="1" bandRow="1">
                <a:tableStyleId>{5C22544A-7EE6-4342-B048-85BDC9FD1C3A}</a:tableStyleId>
              </a:tblPr>
              <a:tblGrid>
                <a:gridCol w="3383831">
                  <a:extLst>
                    <a:ext uri="{9D8B030D-6E8A-4147-A177-3AD203B41FA5}">
                      <a16:colId xmlns:a16="http://schemas.microsoft.com/office/drawing/2014/main" val="20000"/>
                    </a:ext>
                  </a:extLst>
                </a:gridCol>
                <a:gridCol w="2404258">
                  <a:extLst>
                    <a:ext uri="{9D8B030D-6E8A-4147-A177-3AD203B41FA5}">
                      <a16:colId xmlns:a16="http://schemas.microsoft.com/office/drawing/2014/main" val="20001"/>
                    </a:ext>
                  </a:extLst>
                </a:gridCol>
                <a:gridCol w="2183599">
                  <a:extLst>
                    <a:ext uri="{9D8B030D-6E8A-4147-A177-3AD203B41FA5}">
                      <a16:colId xmlns:a16="http://schemas.microsoft.com/office/drawing/2014/main" val="20002"/>
                    </a:ext>
                  </a:extLst>
                </a:gridCol>
                <a:gridCol w="2471194">
                  <a:extLst>
                    <a:ext uri="{9D8B030D-6E8A-4147-A177-3AD203B41FA5}">
                      <a16:colId xmlns:a16="http://schemas.microsoft.com/office/drawing/2014/main" val="20006"/>
                    </a:ext>
                  </a:extLst>
                </a:gridCol>
              </a:tblGrid>
              <a:tr h="962593">
                <a:tc>
                  <a:txBody>
                    <a:bodyPr/>
                    <a:lstStyle/>
                    <a:p>
                      <a:pPr algn="ctr"/>
                      <a:r>
                        <a:rPr lang="ru-RU" sz="1400" dirty="0" smtClean="0">
                          <a:solidFill>
                            <a:schemeClr val="tx1"/>
                          </a:solidFill>
                        </a:rPr>
                        <a:t>Наименование показателя</a:t>
                      </a:r>
                      <a:endParaRPr lang="ru-RU" sz="1400" dirty="0">
                        <a:solidFill>
                          <a:schemeClr val="tx1"/>
                        </a:solidFill>
                      </a:endParaRPr>
                    </a:p>
                  </a:txBody>
                  <a:tcPr anchor="ctr"/>
                </a:tc>
                <a:tc>
                  <a:txBody>
                    <a:bodyPr/>
                    <a:lstStyle/>
                    <a:p>
                      <a:pPr algn="ctr"/>
                      <a:r>
                        <a:rPr lang="ru-RU" sz="1400" dirty="0" smtClean="0">
                          <a:solidFill>
                            <a:schemeClr val="tx1"/>
                          </a:solidFill>
                        </a:rPr>
                        <a:t>на 01.01.2021</a:t>
                      </a:r>
                      <a:endParaRPr lang="ru-RU" sz="1400" dirty="0">
                        <a:solidFill>
                          <a:schemeClr val="tx1"/>
                        </a:solidFill>
                      </a:endParaRPr>
                    </a:p>
                  </a:txBody>
                  <a:tcPr anchor="ctr"/>
                </a:tc>
                <a:tc>
                  <a:txBody>
                    <a:bodyPr/>
                    <a:lstStyle/>
                    <a:p>
                      <a:pPr algn="ctr"/>
                      <a:r>
                        <a:rPr lang="ru-RU" sz="1400" dirty="0" smtClean="0">
                          <a:solidFill>
                            <a:schemeClr val="tx1"/>
                          </a:solidFill>
                        </a:rPr>
                        <a:t>на 01.01.2022</a:t>
                      </a:r>
                      <a:endParaRPr lang="ru-RU" sz="14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Расходы на обслуживание муниципального долга  (Справочно)</a:t>
                      </a:r>
                    </a:p>
                    <a:p>
                      <a:pPr algn="ctr"/>
                      <a:r>
                        <a:rPr lang="ru-RU" sz="1400" dirty="0" smtClean="0">
                          <a:solidFill>
                            <a:schemeClr val="tx1"/>
                          </a:solidFill>
                        </a:rPr>
                        <a:t>2021</a:t>
                      </a:r>
                      <a:endParaRPr lang="ru-RU" sz="1400" dirty="0">
                        <a:solidFill>
                          <a:schemeClr val="tx1"/>
                        </a:solidFill>
                      </a:endParaRPr>
                    </a:p>
                  </a:txBody>
                  <a:tcPr anchor="ctr"/>
                </a:tc>
                <a:extLst>
                  <a:ext uri="{0D108BD9-81ED-4DB2-BD59-A6C34878D82A}">
                    <a16:rowId xmlns:a16="http://schemas.microsoft.com/office/drawing/2014/main" val="10000"/>
                  </a:ext>
                </a:extLst>
              </a:tr>
              <a:tr h="658357">
                <a:tc>
                  <a:txBody>
                    <a:bodyPr/>
                    <a:lstStyle/>
                    <a:p>
                      <a:r>
                        <a:rPr lang="ru-RU" sz="1400" dirty="0" smtClean="0"/>
                        <a:t>Муниципальный внутренний долг- всего </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r>
                        <a:rPr lang="ru-RU" sz="1400" dirty="0" smtClean="0"/>
                        <a:t>172,6</a:t>
                      </a:r>
                      <a:endParaRPr lang="ru-RU" sz="1400" dirty="0"/>
                    </a:p>
                  </a:txBody>
                  <a:tcPr anchor="ctr"/>
                </a:tc>
                <a:tc>
                  <a:txBody>
                    <a:bodyPr/>
                    <a:lstStyle/>
                    <a:p>
                      <a:pPr algn="ctr"/>
                      <a:endParaRPr lang="ru-RU" sz="1400" dirty="0"/>
                    </a:p>
                  </a:txBody>
                  <a:tcPr anchor="ctr"/>
                </a:tc>
                <a:extLst>
                  <a:ext uri="{0D108BD9-81ED-4DB2-BD59-A6C34878D82A}">
                    <a16:rowId xmlns:a16="http://schemas.microsoft.com/office/drawing/2014/main" val="10002"/>
                  </a:ext>
                </a:extLst>
              </a:tr>
              <a:tr h="256691">
                <a:tc>
                  <a:txBody>
                    <a:bodyPr/>
                    <a:lstStyle/>
                    <a:p>
                      <a:r>
                        <a:rPr lang="ru-RU" sz="1400" dirty="0" smtClean="0"/>
                        <a:t>в том числе</a:t>
                      </a:r>
                      <a:endParaRPr lang="ru-RU" sz="1400" dirty="0"/>
                    </a:p>
                  </a:txBody>
                  <a:tcPr anchor="ctr"/>
                </a:tc>
                <a:tc>
                  <a:txBody>
                    <a:bodyPr/>
                    <a:lstStyle/>
                    <a:p>
                      <a:pPr algn="ctr"/>
                      <a:endParaRPr lang="ru-RU" sz="1400" dirty="0"/>
                    </a:p>
                  </a:txBody>
                  <a:tcPr anchor="ctr"/>
                </a:tc>
                <a:tc>
                  <a:txBody>
                    <a:bodyPr/>
                    <a:lstStyle/>
                    <a:p>
                      <a:pPr algn="ctr"/>
                      <a:endParaRPr lang="ru-RU" sz="1400" dirty="0"/>
                    </a:p>
                  </a:txBody>
                  <a:tcPr anchor="ctr"/>
                </a:tc>
                <a:tc>
                  <a:txBody>
                    <a:bodyPr/>
                    <a:lstStyle/>
                    <a:p>
                      <a:pPr algn="ctr"/>
                      <a:endParaRPr lang="ru-RU" sz="1400" dirty="0"/>
                    </a:p>
                  </a:txBody>
                  <a:tcPr anchor="ctr"/>
                </a:tc>
                <a:extLst>
                  <a:ext uri="{0D108BD9-81ED-4DB2-BD59-A6C34878D82A}">
                    <a16:rowId xmlns:a16="http://schemas.microsoft.com/office/drawing/2014/main" val="10003"/>
                  </a:ext>
                </a:extLst>
              </a:tr>
              <a:tr h="579376">
                <a:tc>
                  <a:txBody>
                    <a:bodyPr/>
                    <a:lstStyle/>
                    <a:p>
                      <a:r>
                        <a:rPr lang="ru-RU" sz="1400" dirty="0" smtClean="0"/>
                        <a:t>Муниципальные ценные бумаги </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endParaRPr lang="ru-RU" sz="1400" dirty="0"/>
                    </a:p>
                  </a:txBody>
                  <a:tcPr anchor="ctr"/>
                </a:tc>
                <a:extLst>
                  <a:ext uri="{0D108BD9-81ED-4DB2-BD59-A6C34878D82A}">
                    <a16:rowId xmlns:a16="http://schemas.microsoft.com/office/drawing/2014/main" val="10004"/>
                  </a:ext>
                </a:extLst>
              </a:tr>
              <a:tr h="403329">
                <a:tc>
                  <a:txBody>
                    <a:bodyPr/>
                    <a:lstStyle/>
                    <a:p>
                      <a:r>
                        <a:rPr lang="ru-RU" sz="1400" dirty="0" smtClean="0"/>
                        <a:t>Бюджетные кредиты</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endParaRPr lang="ru-RU" sz="1400" dirty="0"/>
                    </a:p>
                  </a:txBody>
                  <a:tcPr anchor="ctr"/>
                </a:tc>
                <a:extLst>
                  <a:ext uri="{0D108BD9-81ED-4DB2-BD59-A6C34878D82A}">
                    <a16:rowId xmlns:a16="http://schemas.microsoft.com/office/drawing/2014/main" val="10005"/>
                  </a:ext>
                </a:extLst>
              </a:tr>
              <a:tr h="995722">
                <a:tc>
                  <a:txBody>
                    <a:bodyPr/>
                    <a:lstStyle/>
                    <a:p>
                      <a:r>
                        <a:rPr lang="ru-RU" sz="1400" dirty="0" smtClean="0"/>
                        <a:t>Кредиты коммерческих банков и иных кредитных организаций</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r>
                        <a:rPr lang="ru-RU" sz="1400" dirty="0" smtClean="0"/>
                        <a:t>0,0</a:t>
                      </a:r>
                      <a:endParaRPr lang="ru-RU" sz="1400" dirty="0"/>
                    </a:p>
                  </a:txBody>
                  <a:tcPr anchor="ctr"/>
                </a:tc>
                <a:extLst>
                  <a:ext uri="{0D108BD9-81ED-4DB2-BD59-A6C34878D82A}">
                    <a16:rowId xmlns:a16="http://schemas.microsoft.com/office/drawing/2014/main" val="10006"/>
                  </a:ext>
                </a:extLst>
              </a:tr>
              <a:tr h="588492">
                <a:tc>
                  <a:txBody>
                    <a:bodyPr/>
                    <a:lstStyle/>
                    <a:p>
                      <a:r>
                        <a:rPr lang="ru-RU" sz="1400" dirty="0" smtClean="0"/>
                        <a:t>Муниципальные гарантии </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r>
                        <a:rPr lang="ru-RU" sz="1400" dirty="0" smtClean="0"/>
                        <a:t>172,6</a:t>
                      </a:r>
                      <a:endParaRPr lang="ru-RU" sz="1400" dirty="0"/>
                    </a:p>
                  </a:txBody>
                  <a:tcPr anchor="ctr"/>
                </a:tc>
                <a:tc>
                  <a:txBody>
                    <a:bodyPr/>
                    <a:lstStyle/>
                    <a:p>
                      <a:pPr algn="ctr"/>
                      <a:r>
                        <a:rPr lang="ru-RU" sz="1400" dirty="0" smtClean="0"/>
                        <a:t>0,0</a:t>
                      </a:r>
                      <a:endParaRPr lang="ru-RU" sz="1400" dirty="0"/>
                    </a:p>
                  </a:txBody>
                  <a:tcPr anchor="ctr"/>
                </a:tc>
                <a:extLst>
                  <a:ext uri="{0D108BD9-81ED-4DB2-BD59-A6C34878D82A}">
                    <a16:rowId xmlns:a16="http://schemas.microsoft.com/office/drawing/2014/main" val="10007"/>
                  </a:ext>
                </a:extLst>
              </a:tr>
              <a:tr h="1045198">
                <a:tc>
                  <a:txBody>
                    <a:bodyPr/>
                    <a:lstStyle/>
                    <a:p>
                      <a:r>
                        <a:rPr lang="ru-RU" sz="1400" dirty="0" smtClean="0"/>
                        <a:t>Иные долговые обязательства </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r>
                        <a:rPr lang="ru-RU" sz="1400" dirty="0" smtClean="0"/>
                        <a:t>0,0</a:t>
                      </a:r>
                      <a:endParaRPr lang="ru-RU" sz="1400" dirty="0"/>
                    </a:p>
                  </a:txBody>
                  <a:tcPr anchor="ctr"/>
                </a:tc>
                <a:tc>
                  <a:txBody>
                    <a:bodyPr/>
                    <a:lstStyle/>
                    <a:p>
                      <a:pPr algn="ctr"/>
                      <a:endParaRPr lang="ru-RU" sz="140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1317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AB08B8-3DB3-4637-AE23-B8DB96D9FCEC}"/>
              </a:ext>
            </a:extLst>
          </p:cNvPr>
          <p:cNvSpPr>
            <a:spLocks noGrp="1"/>
          </p:cNvSpPr>
          <p:nvPr>
            <p:ph type="ctrTitle"/>
          </p:nvPr>
        </p:nvSpPr>
        <p:spPr>
          <a:xfrm>
            <a:off x="5250426" y="2526890"/>
            <a:ext cx="6713237" cy="1465008"/>
          </a:xfrm>
        </p:spPr>
        <p:txBody>
          <a:bodyPr rtlCol="0"/>
          <a:lstStyle/>
          <a:p>
            <a:pPr rtl="0"/>
            <a:r>
              <a:rPr lang="ru-RU" sz="3200" dirty="0" smtClean="0"/>
              <a:t>  </a:t>
            </a:r>
            <a:r>
              <a:rPr lang="ru-RU" sz="2800" dirty="0" smtClean="0"/>
              <a:t>«БЮДЖЕТ ДЛЯ ГРАЖДАН»</a:t>
            </a:r>
            <a:br>
              <a:rPr lang="ru-RU" sz="2800" dirty="0" smtClean="0"/>
            </a:br>
            <a:endParaRPr lang="ru-RU" sz="2800" dirty="0"/>
          </a:p>
        </p:txBody>
      </p:sp>
      <p:sp>
        <p:nvSpPr>
          <p:cNvPr id="3" name="Подзаголовок 2">
            <a:extLst>
              <a:ext uri="{FF2B5EF4-FFF2-40B4-BE49-F238E27FC236}">
                <a16:creationId xmlns:a16="http://schemas.microsoft.com/office/drawing/2014/main" id="{2198AA37-E298-4CD8-9F0F-2123ACFD9653}"/>
              </a:ext>
            </a:extLst>
          </p:cNvPr>
          <p:cNvSpPr>
            <a:spLocks noGrp="1"/>
          </p:cNvSpPr>
          <p:nvPr>
            <p:ph type="subTitle" idx="1"/>
          </p:nvPr>
        </p:nvSpPr>
        <p:spPr>
          <a:xfrm>
            <a:off x="5142271" y="4208207"/>
            <a:ext cx="6926409" cy="2113935"/>
          </a:xfrm>
        </p:spPr>
        <p:txBody>
          <a:bodyPr rtlCol="0"/>
          <a:lstStyle/>
          <a:p>
            <a:r>
              <a:rPr lang="ru-RU" sz="2800" dirty="0" smtClean="0"/>
              <a:t>ПОДГОТОВЛЕН по проекту решения совета депутатов городского округа Воскресенск «об исполнении бюджета городского округа Воскресенск московской области за 2021 год»</a:t>
            </a:r>
            <a:endParaRPr lang="ru-RU" sz="2800" dirty="0"/>
          </a:p>
        </p:txBody>
      </p:sp>
      <p:pic>
        <p:nvPicPr>
          <p:cNvPr id="10" name="Рисунок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06477" y="1191810"/>
            <a:ext cx="4788310" cy="4474028"/>
          </a:xfr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0275" y="0"/>
            <a:ext cx="2371725" cy="1610686"/>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2054" y="0"/>
            <a:ext cx="3089945" cy="1719743"/>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822" y="0"/>
            <a:ext cx="5293178" cy="1719743"/>
          </a:xfrm>
          <a:prstGeom prst="rect">
            <a:avLst/>
          </a:prstGeom>
        </p:spPr>
      </p:pic>
    </p:spTree>
    <p:extLst>
      <p:ext uri="{BB962C8B-B14F-4D97-AF65-F5344CB8AC3E}">
        <p14:creationId xmlns:p14="http://schemas.microsoft.com/office/powerpoint/2010/main" val="3167172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20</a:t>
            </a:fld>
            <a:endParaRPr lang="en-US" noProof="0" dirty="0"/>
          </a:p>
        </p:txBody>
      </p:sp>
      <p:sp>
        <p:nvSpPr>
          <p:cNvPr id="3" name="Объект 2"/>
          <p:cNvSpPr>
            <a:spLocks noGrp="1"/>
          </p:cNvSpPr>
          <p:nvPr>
            <p:ph idx="1"/>
          </p:nvPr>
        </p:nvSpPr>
        <p:spPr>
          <a:xfrm>
            <a:off x="515938" y="745590"/>
            <a:ext cx="11272788" cy="5500465"/>
          </a:xfrm>
        </p:spPr>
        <p:txBody>
          <a:bodyPr>
            <a:normAutofit/>
          </a:bodyPr>
          <a:lstStyle/>
          <a:p>
            <a:pPr marL="0" indent="0" algn="just">
              <a:buNone/>
            </a:pPr>
            <a:r>
              <a:rPr lang="ru-RU" sz="1200" dirty="0"/>
              <a:t>Под</a:t>
            </a:r>
            <a:r>
              <a:rPr lang="ru-RU" sz="1200" u="sng" dirty="0"/>
              <a:t> долговой политикой </a:t>
            </a:r>
            <a:r>
              <a:rPr lang="ru-RU" sz="1200" dirty="0"/>
              <a:t>понимается стратегия управления муниципальными заимствованиями городского округа Воскресенск Московской </a:t>
            </a:r>
            <a:r>
              <a:rPr lang="ru-RU" sz="1200" dirty="0" smtClean="0"/>
              <a:t>области, </a:t>
            </a:r>
            <a:r>
              <a:rPr lang="ru-RU" sz="1200" dirty="0"/>
              <a:t>направленная на эффективное регулирование муниципального долга городского округа, поддержание его объема на оптимальном уровне, минимизацию стоимости его обслуживания и равномерного распределения во времени платежей, связанных с погашением и обслуживанием муниципального долга, а также снижения влияния долговой нагрузки на бюджет городского округа.</a:t>
            </a:r>
            <a:endParaRPr lang="ru-RU" sz="1200" dirty="0" smtClean="0"/>
          </a:p>
          <a:p>
            <a:pPr marL="0" indent="0" algn="ctr">
              <a:lnSpc>
                <a:spcPct val="110000"/>
              </a:lnSpc>
              <a:spcBef>
                <a:spcPts val="0"/>
              </a:spcBef>
              <a:buNone/>
            </a:pPr>
            <a:r>
              <a:rPr lang="ru-RU" sz="1200" dirty="0" smtClean="0"/>
              <a:t>Долговая </a:t>
            </a:r>
            <a:r>
              <a:rPr lang="ru-RU" sz="1200" dirty="0"/>
              <a:t>политика городского округа </a:t>
            </a:r>
            <a:r>
              <a:rPr lang="ru-RU" sz="1200" dirty="0" smtClean="0"/>
              <a:t>в 2021 году была </a:t>
            </a:r>
            <a:r>
              <a:rPr lang="ru-RU" sz="1200" dirty="0"/>
              <a:t>направлена на</a:t>
            </a:r>
            <a:r>
              <a:rPr lang="ru-RU" sz="1200" dirty="0" smtClean="0"/>
              <a:t>:</a:t>
            </a:r>
          </a:p>
          <a:p>
            <a:pPr marL="0" indent="0">
              <a:lnSpc>
                <a:spcPct val="110000"/>
              </a:lnSpc>
              <a:spcBef>
                <a:spcPts val="0"/>
              </a:spcBef>
              <a:buNone/>
            </a:pPr>
            <a:r>
              <a:rPr lang="ru-RU" sz="1200" dirty="0" smtClean="0"/>
              <a:t>-</a:t>
            </a:r>
            <a:r>
              <a:rPr lang="ru-RU" sz="1200" dirty="0"/>
              <a:t>поддержание умеренной долговой нагрузки</a:t>
            </a:r>
            <a:r>
              <a:rPr lang="ru-RU" sz="1200" dirty="0" smtClean="0"/>
              <a:t>;</a:t>
            </a:r>
          </a:p>
          <a:p>
            <a:pPr marL="0" indent="0" algn="just">
              <a:lnSpc>
                <a:spcPct val="110000"/>
              </a:lnSpc>
              <a:spcBef>
                <a:spcPts val="0"/>
              </a:spcBef>
              <a:buNone/>
            </a:pPr>
            <a:r>
              <a:rPr lang="ru-RU" sz="1200" dirty="0" smtClean="0"/>
              <a:t>-</a:t>
            </a:r>
            <a:r>
              <a:rPr lang="ru-RU" sz="1200" dirty="0"/>
              <a:t>обеспечение показателей долговой устойчивости на уровне, позволяющем отнести городской округ к группе муниципальных образований Московской области с высоким уровнем долговой устойчивости (согласно информации Министерства экономики и финансов Московской области, размещенной на официальном сайте</a:t>
            </a:r>
            <a:r>
              <a:rPr lang="ru-RU" sz="1200" dirty="0" smtClean="0"/>
              <a:t>).</a:t>
            </a:r>
            <a:endParaRPr lang="ru-RU" sz="1200" dirty="0"/>
          </a:p>
          <a:p>
            <a:pPr marL="0" indent="0" algn="just">
              <a:lnSpc>
                <a:spcPct val="110000"/>
              </a:lnSpc>
              <a:spcBef>
                <a:spcPts val="0"/>
              </a:spcBef>
              <a:buNone/>
            </a:pPr>
            <a:r>
              <a:rPr lang="ru-RU" sz="1200" dirty="0" smtClean="0"/>
              <a:t>По </a:t>
            </a:r>
            <a:r>
              <a:rPr lang="ru-RU" sz="1200" dirty="0"/>
              <a:t>итогам </a:t>
            </a:r>
            <a:r>
              <a:rPr lang="ru-RU" sz="1200" dirty="0" smtClean="0"/>
              <a:t>2021 </a:t>
            </a:r>
            <a:r>
              <a:rPr lang="ru-RU" sz="1200" dirty="0"/>
              <a:t>года муниципальный долг городского округа Воскресенск Московской области составил </a:t>
            </a:r>
            <a:r>
              <a:rPr lang="ru-RU" sz="1200" dirty="0" smtClean="0"/>
              <a:t>172,6 </a:t>
            </a:r>
            <a:r>
              <a:rPr lang="ru-RU" sz="1200" dirty="0"/>
              <a:t>млн. </a:t>
            </a:r>
            <a:r>
              <a:rPr lang="ru-RU" sz="1200" dirty="0" smtClean="0"/>
              <a:t>рублей (за </a:t>
            </a:r>
            <a:r>
              <a:rPr lang="ru-RU" sz="1200" dirty="0"/>
              <a:t>2019 -147,8 </a:t>
            </a:r>
            <a:r>
              <a:rPr lang="ru-RU" sz="1200" dirty="0" smtClean="0"/>
              <a:t>млн. руб.</a:t>
            </a:r>
            <a:r>
              <a:rPr lang="en-US" sz="1200" dirty="0" smtClean="0"/>
              <a:t>; 2020 – 0,0 </a:t>
            </a:r>
            <a:r>
              <a:rPr lang="ru-RU" sz="1200" dirty="0" smtClean="0"/>
              <a:t>млн. руб.).</a:t>
            </a:r>
            <a:endParaRPr lang="ru-RU" sz="1200" dirty="0"/>
          </a:p>
          <a:p>
            <a:pPr marL="0" indent="0" algn="just">
              <a:lnSpc>
                <a:spcPct val="110000"/>
              </a:lnSpc>
              <a:spcBef>
                <a:spcPts val="0"/>
              </a:spcBef>
              <a:buNone/>
            </a:pPr>
            <a:r>
              <a:rPr lang="ru-RU" sz="1200" dirty="0" smtClean="0"/>
              <a:t>Расходы </a:t>
            </a:r>
            <a:r>
              <a:rPr lang="ru-RU" sz="1200" dirty="0"/>
              <a:t>бюджета на обслуживание муниципального долга городского округа по итогам </a:t>
            </a:r>
            <a:r>
              <a:rPr lang="ru-RU" sz="1200" dirty="0" smtClean="0"/>
              <a:t>2021 года составили рублей (2020 г. - 0,7 </a:t>
            </a:r>
            <a:r>
              <a:rPr lang="ru-RU" sz="1200" dirty="0"/>
              <a:t>млн. рублей, </a:t>
            </a:r>
            <a:r>
              <a:rPr lang="ru-RU" sz="1200" dirty="0" smtClean="0"/>
              <a:t>2019 г. 0,9 </a:t>
            </a:r>
            <a:r>
              <a:rPr lang="ru-RU" sz="1200" dirty="0"/>
              <a:t>млн. </a:t>
            </a:r>
            <a:r>
              <a:rPr lang="ru-RU" sz="1200" dirty="0" smtClean="0"/>
              <a:t>рублей).</a:t>
            </a:r>
            <a:endParaRPr lang="ru-RU" sz="1200" dirty="0"/>
          </a:p>
          <a:p>
            <a:pPr marL="0" indent="0" algn="just">
              <a:lnSpc>
                <a:spcPct val="110000"/>
              </a:lnSpc>
              <a:spcBef>
                <a:spcPts val="0"/>
              </a:spcBef>
              <a:buNone/>
            </a:pPr>
            <a:r>
              <a:rPr lang="ru-RU" sz="1200" dirty="0" smtClean="0"/>
              <a:t>Муниципальный </a:t>
            </a:r>
            <a:r>
              <a:rPr lang="ru-RU" sz="1200" dirty="0"/>
              <a:t>долг и расходы на его обслуживание не превышают предельных показателей и соответствуют требованиям и нормам Бюджетного законодательства.</a:t>
            </a:r>
          </a:p>
          <a:p>
            <a:pPr marL="0" indent="0" algn="just">
              <a:lnSpc>
                <a:spcPct val="110000"/>
              </a:lnSpc>
              <a:spcBef>
                <a:spcPts val="0"/>
              </a:spcBef>
              <a:buNone/>
            </a:pPr>
            <a:r>
              <a:rPr lang="ru-RU" sz="1200" dirty="0" smtClean="0"/>
              <a:t>Расчеты </a:t>
            </a:r>
            <a:r>
              <a:rPr lang="ru-RU" sz="1200" dirty="0"/>
              <a:t>по долговым обязательствам муниципального образования производились своевременно и в полном объеме. </a:t>
            </a:r>
            <a:endParaRPr lang="ru-RU" sz="1200" dirty="0" smtClean="0"/>
          </a:p>
          <a:p>
            <a:pPr marL="0" indent="0" algn="just">
              <a:lnSpc>
                <a:spcPct val="110000"/>
              </a:lnSpc>
              <a:spcBef>
                <a:spcPts val="0"/>
              </a:spcBef>
              <a:buNone/>
            </a:pPr>
            <a:r>
              <a:rPr lang="ru-RU" sz="1200" dirty="0" smtClean="0"/>
              <a:t>Возникновения </a:t>
            </a:r>
            <a:r>
              <a:rPr lang="ru-RU" sz="1200" dirty="0"/>
              <a:t>просроченных долговых обязательств не допускалось.</a:t>
            </a:r>
          </a:p>
          <a:p>
            <a:pPr marL="0" indent="0" algn="ctr">
              <a:lnSpc>
                <a:spcPct val="110000"/>
              </a:lnSpc>
              <a:spcBef>
                <a:spcPts val="0"/>
              </a:spcBef>
              <a:buNone/>
            </a:pPr>
            <a:r>
              <a:rPr lang="ru-RU" sz="1200" u="sng" dirty="0" smtClean="0">
                <a:latin typeface="Times New Roman" panose="02020603050405020304" pitchFamily="18" charset="0"/>
                <a:cs typeface="Times New Roman" panose="02020603050405020304" pitchFamily="18" charset="0"/>
              </a:rPr>
              <a:t>Основными </a:t>
            </a:r>
            <a:r>
              <a:rPr lang="ru-RU" sz="1200" u="sng" dirty="0">
                <a:latin typeface="Times New Roman" panose="02020603050405020304" pitchFamily="18" charset="0"/>
                <a:cs typeface="Times New Roman" panose="02020603050405020304" pitchFamily="18" charset="0"/>
              </a:rPr>
              <a:t>задачами </a:t>
            </a:r>
            <a:r>
              <a:rPr lang="ru-RU" sz="1200" u="sng" dirty="0" smtClean="0">
                <a:latin typeface="Times New Roman" panose="02020603050405020304" pitchFamily="18" charset="0"/>
                <a:cs typeface="Times New Roman" panose="02020603050405020304" pitchFamily="18" charset="0"/>
              </a:rPr>
              <a:t>и приоритетами долговой </a:t>
            </a:r>
            <a:r>
              <a:rPr lang="ru-RU" sz="1200" u="sng" dirty="0">
                <a:latin typeface="Times New Roman" panose="02020603050405020304" pitchFamily="18" charset="0"/>
                <a:cs typeface="Times New Roman" panose="02020603050405020304" pitchFamily="18" charset="0"/>
              </a:rPr>
              <a:t>политики являются:</a:t>
            </a:r>
          </a:p>
          <a:p>
            <a:pPr>
              <a:lnSpc>
                <a:spcPct val="110000"/>
              </a:lnSpc>
              <a:spcBef>
                <a:spcPts val="0"/>
              </a:spcBef>
            </a:pPr>
            <a:r>
              <a:rPr lang="ru-RU" sz="1200" dirty="0">
                <a:latin typeface="Times New Roman" panose="02020603050405020304" pitchFamily="18" charset="0"/>
                <a:cs typeface="Times New Roman" panose="02020603050405020304" pitchFamily="18" charset="0"/>
              </a:rPr>
              <a:t>-минимизация рисков, связанных с осуществлением заимствований;</a:t>
            </a:r>
          </a:p>
          <a:p>
            <a:pPr>
              <a:lnSpc>
                <a:spcPct val="110000"/>
              </a:lnSpc>
              <a:spcBef>
                <a:spcPts val="0"/>
              </a:spcBef>
            </a:pPr>
            <a:r>
              <a:rPr lang="ru-RU" sz="1200" dirty="0">
                <a:latin typeface="Times New Roman" panose="02020603050405020304" pitchFamily="18" charset="0"/>
                <a:cs typeface="Times New Roman" panose="02020603050405020304" pitchFamily="18" charset="0"/>
              </a:rPr>
              <a:t>-своевременное и полное погашение муниципальных долговых обязательств;</a:t>
            </a:r>
          </a:p>
          <a:p>
            <a:pPr>
              <a:lnSpc>
                <a:spcPct val="110000"/>
              </a:lnSpc>
              <a:spcBef>
                <a:spcPts val="0"/>
              </a:spcBef>
            </a:pPr>
            <a:r>
              <a:rPr lang="ru-RU" sz="1200" dirty="0">
                <a:latin typeface="Times New Roman" panose="02020603050405020304" pitchFamily="18" charset="0"/>
                <a:cs typeface="Times New Roman" panose="02020603050405020304" pitchFamily="18" charset="0"/>
              </a:rPr>
              <a:t>-учет информации о муниципальном долге городского округа;</a:t>
            </a:r>
          </a:p>
          <a:p>
            <a:pPr>
              <a:lnSpc>
                <a:spcPct val="110000"/>
              </a:lnSpc>
              <a:spcBef>
                <a:spcPts val="0"/>
              </a:spcBef>
            </a:pPr>
            <a:r>
              <a:rPr lang="ru-RU" sz="1200" dirty="0">
                <a:latin typeface="Times New Roman" panose="02020603050405020304" pitchFamily="18" charset="0"/>
                <a:cs typeface="Times New Roman" panose="02020603050405020304" pitchFamily="18" charset="0"/>
              </a:rPr>
              <a:t>-формирование отчетности о муниципальных долговых обязательствах городского округа;</a:t>
            </a:r>
          </a:p>
          <a:p>
            <a:pPr>
              <a:lnSpc>
                <a:spcPct val="110000"/>
              </a:lnSpc>
              <a:spcBef>
                <a:spcPts val="0"/>
              </a:spcBef>
            </a:pPr>
            <a:r>
              <a:rPr lang="ru-RU" sz="1200" dirty="0">
                <a:latin typeface="Times New Roman" panose="02020603050405020304" pitchFamily="18" charset="0"/>
                <a:cs typeface="Times New Roman" panose="02020603050405020304" pitchFamily="18" charset="0"/>
              </a:rPr>
              <a:t>-обеспечение соответствия размера дефицита бюджета городского округа требованиям, установленным бюджетным законодательством Российской Федерации;</a:t>
            </a:r>
          </a:p>
          <a:p>
            <a:pPr>
              <a:lnSpc>
                <a:spcPct val="110000"/>
              </a:lnSpc>
              <a:spcBef>
                <a:spcPts val="0"/>
              </a:spcBef>
            </a:pPr>
            <a:r>
              <a:rPr lang="ru-RU" sz="1200" dirty="0">
                <a:latin typeface="Times New Roman" panose="02020603050405020304" pitchFamily="18" charset="0"/>
                <a:cs typeface="Times New Roman" panose="02020603050405020304" pitchFamily="18" charset="0"/>
              </a:rPr>
              <a:t>-раскрытие информации о муниципальном долге городского округа</a:t>
            </a:r>
            <a:r>
              <a:rPr lang="ru-RU" sz="1200" dirty="0" smtClean="0">
                <a:latin typeface="Times New Roman" panose="02020603050405020304" pitchFamily="18" charset="0"/>
                <a:cs typeface="Times New Roman" panose="02020603050405020304" pitchFamily="18" charset="0"/>
              </a:rPr>
              <a:t>.</a:t>
            </a:r>
          </a:p>
          <a:p>
            <a:pPr marL="0" indent="0">
              <a:lnSpc>
                <a:spcPct val="110000"/>
              </a:lnSpc>
              <a:spcBef>
                <a:spcPts val="0"/>
              </a:spcBef>
              <a:buNone/>
            </a:pPr>
            <a:r>
              <a:rPr lang="ru-RU" sz="1200" dirty="0">
                <a:latin typeface="Times New Roman" panose="02020603050405020304" pitchFamily="18" charset="0"/>
                <a:cs typeface="Times New Roman" panose="02020603050405020304" pitchFamily="18" charset="0"/>
              </a:rPr>
              <a:t>Информации о долговой политике городского округа является открытой и общедоступной. </a:t>
            </a:r>
            <a:endParaRPr lang="ru-RU" sz="1200" dirty="0" smtClean="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ru-RU" sz="1200" dirty="0" smtClean="0">
                <a:latin typeface="Times New Roman" panose="02020603050405020304" pitchFamily="18" charset="0"/>
                <a:cs typeface="Times New Roman" panose="02020603050405020304" pitchFamily="18" charset="0"/>
              </a:rPr>
              <a:t>Сведения </a:t>
            </a:r>
            <a:r>
              <a:rPr lang="ru-RU" sz="1200" dirty="0">
                <a:latin typeface="Times New Roman" panose="02020603050405020304" pitchFamily="18" charset="0"/>
                <a:cs typeface="Times New Roman" panose="02020603050405020304" pitchFamily="18" charset="0"/>
              </a:rPr>
              <a:t>о муниципальных долговых обязательствах размещаются на официальном сайте городского округа в информационно-телекоммуникационной сети </a:t>
            </a: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Интернет» </a:t>
            </a:r>
            <a:r>
              <a:rPr lang="ru-RU" sz="1200" dirty="0" smtClean="0">
                <a:latin typeface="Times New Roman" panose="02020603050405020304" pitchFamily="18" charset="0"/>
                <a:cs typeface="Times New Roman" panose="02020603050405020304" pitchFamily="18" charset="0"/>
              </a:rPr>
              <a:t>	https</a:t>
            </a:r>
            <a:r>
              <a:rPr lang="ru-RU" sz="1200" dirty="0">
                <a:latin typeface="Times New Roman" panose="02020603050405020304" pitchFamily="18" charset="0"/>
                <a:cs typeface="Times New Roman" panose="02020603050405020304" pitchFamily="18" charset="0"/>
              </a:rPr>
              <a:t>://vos-mo.ru/napravleniya/finansy/sostoyanie-munitsipalnogo-dolga/.</a:t>
            </a:r>
          </a:p>
          <a:p>
            <a:pPr marL="0" indent="0">
              <a:lnSpc>
                <a:spcPct val="110000"/>
              </a:lnSpc>
              <a:buNone/>
            </a:pPr>
            <a:endParaRPr lang="ru-RU" sz="1200" dirty="0">
              <a:latin typeface="Times New Roman" panose="02020603050405020304" pitchFamily="18" charset="0"/>
              <a:cs typeface="Times New Roman" panose="02020603050405020304" pitchFamily="18" charset="0"/>
            </a:endParaRPr>
          </a:p>
          <a:p>
            <a:pPr marL="0" indent="0">
              <a:buNone/>
            </a:pPr>
            <a:endParaRPr lang="ru-RU" sz="1200" dirty="0">
              <a:latin typeface="Times New Roman" panose="02020603050405020304" pitchFamily="18" charset="0"/>
              <a:cs typeface="Times New Roman" panose="02020603050405020304" pitchFamily="18" charset="0"/>
            </a:endParaRPr>
          </a:p>
          <a:p>
            <a:endParaRPr lang="ru-RU" dirty="0"/>
          </a:p>
        </p:txBody>
      </p:sp>
      <p:sp>
        <p:nvSpPr>
          <p:cNvPr id="4" name="Заголовок 3"/>
          <p:cNvSpPr>
            <a:spLocks noGrp="1"/>
          </p:cNvSpPr>
          <p:nvPr>
            <p:ph type="title"/>
          </p:nvPr>
        </p:nvSpPr>
        <p:spPr>
          <a:xfrm>
            <a:off x="515938" y="1"/>
            <a:ext cx="11150600" cy="745588"/>
          </a:xfrm>
        </p:spPr>
        <p:txBody>
          <a:bodyPr anchor="ctr"/>
          <a:lstStyle/>
          <a:p>
            <a:pPr algn="ctr"/>
            <a:r>
              <a:rPr lang="ru-RU" sz="2000" dirty="0" smtClean="0">
                <a:solidFill>
                  <a:schemeClr val="accent2"/>
                </a:solidFill>
                <a:latin typeface="Times New Roman" panose="02020603050405020304" pitchFamily="18" charset="0"/>
                <a:cs typeface="Times New Roman" panose="02020603050405020304" pitchFamily="18" charset="0"/>
                <a:hlinkClick r:id="rId3" action="ppaction://hlinksldjump"/>
              </a:rPr>
              <a:t>основныЕ задачИ и приоритетЫ бюджетной политики городского округа</a:t>
            </a:r>
            <a:r>
              <a:rPr lang="ru-RU" sz="2000" dirty="0" smtClean="0">
                <a:solidFill>
                  <a:schemeClr val="accent2"/>
                </a:solidFill>
                <a:latin typeface="Times New Roman" panose="02020603050405020304" pitchFamily="18" charset="0"/>
                <a:cs typeface="Times New Roman" panose="02020603050405020304" pitchFamily="18" charset="0"/>
              </a:rPr>
              <a:t> </a:t>
            </a:r>
            <a:r>
              <a:rPr lang="ru-RU" sz="2000" u="sng" dirty="0" smtClean="0">
                <a:solidFill>
                  <a:srgbClr val="0072C7"/>
                </a:solidFill>
                <a:latin typeface="Times New Roman" panose="02020603050405020304" pitchFamily="18" charset="0"/>
                <a:cs typeface="Times New Roman" panose="02020603050405020304" pitchFamily="18" charset="0"/>
              </a:rPr>
              <a:t>В 2021 ГОДУ</a:t>
            </a:r>
            <a:endParaRPr lang="ru-RU" sz="2000" u="sng" dirty="0">
              <a:solidFill>
                <a:srgbClr val="0072C7"/>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78768"/>
            <a:ext cx="1659988" cy="879231"/>
          </a:xfrm>
          <a:prstGeom prst="rect">
            <a:avLst/>
          </a:prstGeom>
        </p:spPr>
      </p:pic>
    </p:spTree>
    <p:extLst>
      <p:ext uri="{BB962C8B-B14F-4D97-AF65-F5344CB8AC3E}">
        <p14:creationId xmlns:p14="http://schemas.microsoft.com/office/powerpoint/2010/main" val="96827430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BFCA16-8D78-4A87-9023-708458E3A4F3}"/>
              </a:ext>
            </a:extLst>
          </p:cNvPr>
          <p:cNvSpPr>
            <a:spLocks noGrp="1"/>
          </p:cNvSpPr>
          <p:nvPr>
            <p:ph type="title"/>
          </p:nvPr>
        </p:nvSpPr>
        <p:spPr>
          <a:xfrm>
            <a:off x="515938" y="246621"/>
            <a:ext cx="11150600" cy="684256"/>
          </a:xfrm>
        </p:spPr>
        <p:txBody>
          <a:bodyPr rtlCol="0"/>
          <a:lstStyle/>
          <a:p>
            <a:pPr algn="ctr"/>
            <a:r>
              <a:rPr lang="ru-RU" dirty="0" smtClean="0">
                <a:latin typeface="Times New Roman" panose="02020603050405020304" pitchFamily="18" charset="0"/>
                <a:cs typeface="Times New Roman" panose="02020603050405020304" pitchFamily="18" charset="0"/>
                <a:hlinkClick r:id="rId3" action="ppaction://hlinksldjump"/>
              </a:rPr>
              <a:t>Контактная информация</a:t>
            </a:r>
            <a:endParaRPr lang="ru-RU" dirty="0"/>
          </a:p>
        </p:txBody>
      </p:sp>
      <p:sp>
        <p:nvSpPr>
          <p:cNvPr id="3" name="Номер слайда 2">
            <a:extLst>
              <a:ext uri="{FF2B5EF4-FFF2-40B4-BE49-F238E27FC236}">
                <a16:creationId xmlns:a16="http://schemas.microsoft.com/office/drawing/2014/main" id="{C10F7B49-6C9D-4DBF-AD20-9D4CFAB1CBFD}"/>
              </a:ext>
            </a:extLst>
          </p:cNvPr>
          <p:cNvSpPr>
            <a:spLocks noGrp="1"/>
          </p:cNvSpPr>
          <p:nvPr>
            <p:ph type="sldNum" sz="quarter" idx="12"/>
          </p:nvPr>
        </p:nvSpPr>
        <p:spPr/>
        <p:txBody>
          <a:bodyPr rtlCol="0"/>
          <a:lstStyle/>
          <a:p>
            <a:pPr rtl="0"/>
            <a:fld id="{9EC71654-96A5-4280-94F3-931C61A9F92C}" type="slidenum">
              <a:rPr lang="ru-RU" smtClean="0"/>
              <a:pPr rtl="0"/>
              <a:t>200</a:t>
            </a:fld>
            <a:endParaRPr lang="ru-RU"/>
          </a:p>
        </p:txBody>
      </p:sp>
      <p:pic>
        <p:nvPicPr>
          <p:cNvPr id="19" name="Рисунок 18">
            <a:extLst>
              <a:ext uri="{FF2B5EF4-FFF2-40B4-BE49-F238E27FC236}">
                <a16:creationId xmlns:a16="http://schemas.microsoft.com/office/drawing/2014/main" id="{9F61DE0B-ECF7-B74B-80E5-B602A86B8F81}"/>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1270119" y="1885029"/>
            <a:ext cx="1097373" cy="1430337"/>
          </a:xfrm>
        </p:spPr>
      </p:pic>
      <p:sp>
        <p:nvSpPr>
          <p:cNvPr id="8" name="Объект 7">
            <a:extLst>
              <a:ext uri="{FF2B5EF4-FFF2-40B4-BE49-F238E27FC236}">
                <a16:creationId xmlns:a16="http://schemas.microsoft.com/office/drawing/2014/main" id="{5935AC4D-C17D-4827-B693-43A34920A5FD}"/>
              </a:ext>
            </a:extLst>
          </p:cNvPr>
          <p:cNvSpPr>
            <a:spLocks noGrp="1"/>
          </p:cNvSpPr>
          <p:nvPr>
            <p:ph idx="1"/>
          </p:nvPr>
        </p:nvSpPr>
        <p:spPr>
          <a:xfrm>
            <a:off x="524454" y="4052307"/>
            <a:ext cx="2588705" cy="1574136"/>
          </a:xfrm>
        </p:spPr>
        <p:txBody>
          <a:bodyPr rtlCol="0"/>
          <a:lstStyle/>
          <a:p>
            <a:r>
              <a:rPr lang="ru-RU" dirty="0" smtClean="0"/>
              <a:t>Начальник управления</a:t>
            </a:r>
          </a:p>
          <a:p>
            <a:r>
              <a:rPr lang="ru-RU" altLang="ru-RU" sz="1200" dirty="0">
                <a:cs typeface="Times New Roman" panose="02020603050405020304" pitchFamily="18" charset="0"/>
              </a:rPr>
              <a:t>Телефон 8 </a:t>
            </a:r>
            <a:r>
              <a:rPr lang="ru-RU" altLang="ru-RU" sz="1200" dirty="0" smtClean="0">
                <a:cs typeface="Times New Roman" panose="02020603050405020304" pitchFamily="18" charset="0"/>
              </a:rPr>
              <a:t>496 441 15 66</a:t>
            </a:r>
          </a:p>
          <a:p>
            <a:r>
              <a:rPr lang="ru-RU" altLang="ru-RU" sz="1200" dirty="0">
                <a:cs typeface="Times New Roman" panose="02020603050405020304" pitchFamily="18" charset="0"/>
              </a:rPr>
              <a:t>Личный прием:</a:t>
            </a:r>
          </a:p>
          <a:p>
            <a:r>
              <a:rPr lang="ru-RU" altLang="ru-RU" sz="1200" dirty="0">
                <a:cs typeface="Times New Roman" panose="02020603050405020304" pitchFamily="18" charset="0"/>
              </a:rPr>
              <a:t> последняя среда месяца</a:t>
            </a:r>
          </a:p>
          <a:p>
            <a:r>
              <a:rPr lang="ru-RU" altLang="ru-RU" sz="1200" dirty="0">
                <a:cs typeface="Times New Roman" panose="02020603050405020304" pitchFamily="18" charset="0"/>
              </a:rPr>
              <a:t> с 15-00 до 17-00 часов</a:t>
            </a:r>
          </a:p>
          <a:p>
            <a:endParaRPr lang="ru-RU" altLang="ru-RU" sz="1200" dirty="0" smtClean="0">
              <a:latin typeface="Times New Roman" panose="02020603050405020304" pitchFamily="18" charset="0"/>
              <a:cs typeface="Times New Roman" panose="02020603050405020304" pitchFamily="18" charset="0"/>
            </a:endParaRPr>
          </a:p>
          <a:p>
            <a:endParaRPr lang="ru-RU" sz="1200" dirty="0"/>
          </a:p>
        </p:txBody>
      </p:sp>
      <p:sp>
        <p:nvSpPr>
          <p:cNvPr id="9" name="Объект 8">
            <a:extLst>
              <a:ext uri="{FF2B5EF4-FFF2-40B4-BE49-F238E27FC236}">
                <a16:creationId xmlns:a16="http://schemas.microsoft.com/office/drawing/2014/main" id="{D66C6D21-6780-4D8A-9B6F-582E0BD2DC2E}"/>
              </a:ext>
            </a:extLst>
          </p:cNvPr>
          <p:cNvSpPr>
            <a:spLocks noGrp="1"/>
          </p:cNvSpPr>
          <p:nvPr>
            <p:ph idx="17"/>
          </p:nvPr>
        </p:nvSpPr>
        <p:spPr/>
        <p:txBody>
          <a:bodyPr rtlCol="0"/>
          <a:lstStyle/>
          <a:p>
            <a:r>
              <a:rPr lang="ru-RU" dirty="0"/>
              <a:t>Бондарева Елена Александровна</a:t>
            </a:r>
          </a:p>
        </p:txBody>
      </p:sp>
      <p:sp>
        <p:nvSpPr>
          <p:cNvPr id="11" name="Объект 10">
            <a:extLst>
              <a:ext uri="{FF2B5EF4-FFF2-40B4-BE49-F238E27FC236}">
                <a16:creationId xmlns:a16="http://schemas.microsoft.com/office/drawing/2014/main" id="{90DE57B2-448D-4C8D-8B9C-FFDDFB0A9208}"/>
              </a:ext>
            </a:extLst>
          </p:cNvPr>
          <p:cNvSpPr>
            <a:spLocks noGrp="1"/>
          </p:cNvSpPr>
          <p:nvPr>
            <p:ph idx="19"/>
          </p:nvPr>
        </p:nvSpPr>
        <p:spPr/>
        <p:txBody>
          <a:bodyPr rtlCol="0"/>
          <a:lstStyle/>
          <a:p>
            <a:r>
              <a:rPr lang="ru-RU" dirty="0" smtClean="0"/>
              <a:t>Андросова Ольга Юрьевна</a:t>
            </a:r>
            <a:endParaRPr lang="ru-RU" dirty="0"/>
          </a:p>
        </p:txBody>
      </p:sp>
      <p:sp>
        <p:nvSpPr>
          <p:cNvPr id="12" name="Объект 11">
            <a:extLst>
              <a:ext uri="{FF2B5EF4-FFF2-40B4-BE49-F238E27FC236}">
                <a16:creationId xmlns:a16="http://schemas.microsoft.com/office/drawing/2014/main" id="{780C3E07-3509-4911-AFF9-20EA8F12D0A4}"/>
              </a:ext>
            </a:extLst>
          </p:cNvPr>
          <p:cNvSpPr>
            <a:spLocks noGrp="1"/>
          </p:cNvSpPr>
          <p:nvPr>
            <p:ph idx="20"/>
          </p:nvPr>
        </p:nvSpPr>
        <p:spPr/>
        <p:txBody>
          <a:bodyPr rtlCol="0"/>
          <a:lstStyle/>
          <a:p>
            <a:r>
              <a:rPr lang="ru-RU" sz="1200" dirty="0"/>
              <a:t>Заместитель начальника управления - начальник отдела главного распорядителя бюджетных </a:t>
            </a:r>
            <a:r>
              <a:rPr lang="ru-RU" sz="1200" dirty="0" smtClean="0"/>
              <a:t>средств</a:t>
            </a:r>
          </a:p>
          <a:p>
            <a:r>
              <a:rPr lang="ru-RU" altLang="ru-RU" sz="1200" dirty="0" smtClean="0">
                <a:cs typeface="Times New Roman" panose="02020603050405020304" pitchFamily="18" charset="0"/>
              </a:rPr>
              <a:t>Телефон </a:t>
            </a:r>
            <a:r>
              <a:rPr lang="ru-RU" altLang="ru-RU" sz="1200" dirty="0">
                <a:cs typeface="Times New Roman" panose="02020603050405020304" pitchFamily="18" charset="0"/>
              </a:rPr>
              <a:t>8 496 442 </a:t>
            </a:r>
            <a:r>
              <a:rPr lang="ru-RU" altLang="ru-RU" sz="1200" dirty="0" smtClean="0">
                <a:cs typeface="Times New Roman" panose="02020603050405020304" pitchFamily="18" charset="0"/>
              </a:rPr>
              <a:t>41 32</a:t>
            </a:r>
            <a:endParaRPr lang="ru-RU" altLang="ru-RU" sz="1200" dirty="0">
              <a:cs typeface="Times New Roman" panose="02020603050405020304" pitchFamily="18" charset="0"/>
            </a:endParaRPr>
          </a:p>
          <a:p>
            <a:r>
              <a:rPr lang="ru-RU" dirty="0"/>
              <a:t> </a:t>
            </a:r>
            <a:endParaRPr lang="ru-RU" dirty="0" smtClean="0"/>
          </a:p>
          <a:p>
            <a:endParaRPr lang="ru-RU" dirty="0"/>
          </a:p>
        </p:txBody>
      </p:sp>
      <p:sp>
        <p:nvSpPr>
          <p:cNvPr id="13" name="Объект 12">
            <a:extLst>
              <a:ext uri="{FF2B5EF4-FFF2-40B4-BE49-F238E27FC236}">
                <a16:creationId xmlns:a16="http://schemas.microsoft.com/office/drawing/2014/main" id="{FB9E2175-1C3C-4B3E-A872-A1B7E6D64D52}"/>
              </a:ext>
            </a:extLst>
          </p:cNvPr>
          <p:cNvSpPr>
            <a:spLocks noGrp="1"/>
          </p:cNvSpPr>
          <p:nvPr>
            <p:ph idx="21"/>
          </p:nvPr>
        </p:nvSpPr>
        <p:spPr/>
        <p:txBody>
          <a:bodyPr rtlCol="0"/>
          <a:lstStyle/>
          <a:p>
            <a:pPr rtl="0"/>
            <a:r>
              <a:rPr lang="ru-RU" dirty="0" smtClean="0"/>
              <a:t>Уварова Елена Борисовна</a:t>
            </a:r>
            <a:endParaRPr lang="ru-RU" dirty="0"/>
          </a:p>
        </p:txBody>
      </p:sp>
      <p:sp>
        <p:nvSpPr>
          <p:cNvPr id="14" name="Объект 13">
            <a:extLst>
              <a:ext uri="{FF2B5EF4-FFF2-40B4-BE49-F238E27FC236}">
                <a16:creationId xmlns:a16="http://schemas.microsoft.com/office/drawing/2014/main" id="{4EAA9254-229F-4C3E-B078-B8912E5BBE98}"/>
              </a:ext>
            </a:extLst>
          </p:cNvPr>
          <p:cNvSpPr>
            <a:spLocks noGrp="1"/>
          </p:cNvSpPr>
          <p:nvPr>
            <p:ph idx="22"/>
          </p:nvPr>
        </p:nvSpPr>
        <p:spPr/>
        <p:txBody>
          <a:bodyPr rtlCol="0"/>
          <a:lstStyle/>
          <a:p>
            <a:r>
              <a:rPr lang="ru-RU" altLang="ru-RU" b="1" dirty="0">
                <a:latin typeface="Times New Roman" panose="02020603050405020304" pitchFamily="18" charset="0"/>
                <a:cs typeface="Times New Roman" panose="02020603050405020304" pitchFamily="18" charset="0"/>
              </a:rPr>
              <a:t/>
            </a:r>
            <a:br>
              <a:rPr lang="ru-RU" altLang="ru-RU" b="1" dirty="0">
                <a:latin typeface="Times New Roman" panose="02020603050405020304" pitchFamily="18" charset="0"/>
                <a:cs typeface="Times New Roman" panose="02020603050405020304" pitchFamily="18" charset="0"/>
              </a:rPr>
            </a:br>
            <a:r>
              <a:rPr lang="ru-RU" altLang="ru-RU" sz="1400" b="1" dirty="0" smtClean="0">
                <a:cs typeface="Times New Roman" panose="02020603050405020304" pitchFamily="18" charset="0"/>
              </a:rPr>
              <a:t>понедельник-четверг </a:t>
            </a:r>
          </a:p>
          <a:p>
            <a:r>
              <a:rPr lang="ru-RU" altLang="ru-RU" sz="1400" b="1" dirty="0" smtClean="0">
                <a:cs typeface="Times New Roman" panose="02020603050405020304" pitchFamily="18" charset="0"/>
              </a:rPr>
              <a:t>с </a:t>
            </a:r>
            <a:r>
              <a:rPr lang="ru-RU" altLang="ru-RU" sz="1400" b="1" dirty="0">
                <a:cs typeface="Times New Roman" panose="02020603050405020304" pitchFamily="18" charset="0"/>
              </a:rPr>
              <a:t>8-30 до 17-30</a:t>
            </a:r>
            <a:br>
              <a:rPr lang="ru-RU" altLang="ru-RU" sz="1400" b="1" dirty="0">
                <a:cs typeface="Times New Roman" panose="02020603050405020304" pitchFamily="18" charset="0"/>
              </a:rPr>
            </a:br>
            <a:r>
              <a:rPr lang="ru-RU" altLang="ru-RU" sz="1400" b="1" dirty="0">
                <a:cs typeface="Times New Roman" panose="02020603050405020304" pitchFamily="18" charset="0"/>
              </a:rPr>
              <a:t>		        пятница, с 8-30 до 16-15,</a:t>
            </a:r>
            <a:br>
              <a:rPr lang="ru-RU" altLang="ru-RU" sz="1400" b="1" dirty="0">
                <a:cs typeface="Times New Roman" panose="02020603050405020304" pitchFamily="18" charset="0"/>
              </a:rPr>
            </a:br>
            <a:endParaRPr lang="ru-RU" altLang="ru-RU" sz="1400" b="1" dirty="0">
              <a:cs typeface="Times New Roman" panose="02020603050405020304" pitchFamily="18" charset="0"/>
            </a:endParaRPr>
          </a:p>
          <a:p>
            <a:r>
              <a:rPr lang="ru-RU" altLang="ru-RU" sz="1400" b="1" dirty="0" smtClean="0">
                <a:cs typeface="Times New Roman" panose="02020603050405020304" pitchFamily="18" charset="0"/>
              </a:rPr>
              <a:t>обеденный </a:t>
            </a:r>
            <a:r>
              <a:rPr lang="ru-RU" altLang="ru-RU" sz="1400" b="1" dirty="0">
                <a:cs typeface="Times New Roman" panose="02020603050405020304" pitchFamily="18" charset="0"/>
              </a:rPr>
              <a:t>перерыв </a:t>
            </a:r>
            <a:endParaRPr lang="ru-RU" altLang="ru-RU" sz="1400" b="1" dirty="0" smtClean="0">
              <a:cs typeface="Times New Roman" panose="02020603050405020304" pitchFamily="18" charset="0"/>
            </a:endParaRPr>
          </a:p>
          <a:p>
            <a:r>
              <a:rPr lang="ru-RU" altLang="ru-RU" sz="1400" b="1" dirty="0" smtClean="0">
                <a:cs typeface="Times New Roman" panose="02020603050405020304" pitchFamily="18" charset="0"/>
              </a:rPr>
              <a:t>с </a:t>
            </a:r>
            <a:r>
              <a:rPr lang="ru-RU" altLang="ru-RU" sz="1400" b="1" dirty="0">
                <a:cs typeface="Times New Roman" panose="02020603050405020304" pitchFamily="18" charset="0"/>
              </a:rPr>
              <a:t>13-00 до 13-45</a:t>
            </a:r>
            <a:br>
              <a:rPr lang="ru-RU" altLang="ru-RU" sz="1400" b="1" dirty="0">
                <a:cs typeface="Times New Roman" panose="02020603050405020304" pitchFamily="18" charset="0"/>
              </a:rPr>
            </a:br>
            <a:endParaRPr lang="ru-RU" sz="1400" dirty="0"/>
          </a:p>
        </p:txBody>
      </p:sp>
      <p:sp>
        <p:nvSpPr>
          <p:cNvPr id="15" name="Объект 14">
            <a:extLst>
              <a:ext uri="{FF2B5EF4-FFF2-40B4-BE49-F238E27FC236}">
                <a16:creationId xmlns:a16="http://schemas.microsoft.com/office/drawing/2014/main" id="{471C9CF1-70B0-46DB-869F-6DC53668898D}"/>
              </a:ext>
            </a:extLst>
          </p:cNvPr>
          <p:cNvSpPr>
            <a:spLocks noGrp="1"/>
          </p:cNvSpPr>
          <p:nvPr>
            <p:ph idx="23"/>
          </p:nvPr>
        </p:nvSpPr>
        <p:spPr/>
        <p:txBody>
          <a:bodyPr rtlCol="0"/>
          <a:lstStyle/>
          <a:p>
            <a:r>
              <a:rPr lang="ru-RU" altLang="ru-RU" dirty="0">
                <a:latin typeface="Times New Roman" panose="02020603050405020304" pitchFamily="18" charset="0"/>
                <a:cs typeface="Times New Roman" panose="02020603050405020304" pitchFamily="18" charset="0"/>
              </a:rPr>
              <a:t>График работы:</a:t>
            </a:r>
            <a:endParaRPr lang="ru-RU" dirty="0"/>
          </a:p>
        </p:txBody>
      </p:sp>
      <p:sp>
        <p:nvSpPr>
          <p:cNvPr id="6" name="Объект 5"/>
          <p:cNvSpPr>
            <a:spLocks noGrp="1"/>
          </p:cNvSpPr>
          <p:nvPr>
            <p:ph idx="18"/>
          </p:nvPr>
        </p:nvSpPr>
        <p:spPr/>
        <p:txBody>
          <a:bodyPr/>
          <a:lstStyle/>
          <a:p>
            <a:r>
              <a:rPr lang="ru-RU" sz="1200" dirty="0" smtClean="0"/>
              <a:t>Заместитель начальника </a:t>
            </a:r>
            <a:r>
              <a:rPr lang="ru-RU" sz="1200" dirty="0"/>
              <a:t>управления</a:t>
            </a:r>
          </a:p>
          <a:p>
            <a:r>
              <a:rPr lang="ru-RU" altLang="ru-RU" sz="1200" dirty="0">
                <a:cs typeface="Times New Roman" panose="02020603050405020304" pitchFamily="18" charset="0"/>
              </a:rPr>
              <a:t>Телефон 8 496 </a:t>
            </a:r>
            <a:r>
              <a:rPr lang="ru-RU" altLang="ru-RU" sz="1200" dirty="0" smtClean="0">
                <a:cs typeface="Times New Roman" panose="02020603050405020304" pitchFamily="18" charset="0"/>
              </a:rPr>
              <a:t>442 </a:t>
            </a:r>
            <a:r>
              <a:rPr lang="ru-RU" altLang="ru-RU" sz="1200" dirty="0">
                <a:cs typeface="Times New Roman" panose="02020603050405020304" pitchFamily="18" charset="0"/>
              </a:rPr>
              <a:t>14 </a:t>
            </a:r>
            <a:r>
              <a:rPr lang="ru-RU" altLang="ru-RU" sz="1200" dirty="0" smtClean="0">
                <a:cs typeface="Times New Roman" panose="02020603050405020304" pitchFamily="18" charset="0"/>
              </a:rPr>
              <a:t>25</a:t>
            </a:r>
            <a:endParaRPr lang="ru-RU" altLang="ru-RU" sz="1200" dirty="0">
              <a:cs typeface="Times New Roman" panose="02020603050405020304" pitchFamily="18" charset="0"/>
            </a:endParaRPr>
          </a:p>
        </p:txBody>
      </p:sp>
      <p:pic>
        <p:nvPicPr>
          <p:cNvPr id="16" name="Рисунок 15"/>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16699" r="16699"/>
          <a:stretch>
            <a:fillRect/>
          </a:stretch>
        </p:blipFill>
        <p:spPr/>
      </p:pic>
      <p:pic>
        <p:nvPicPr>
          <p:cNvPr id="17" name="Рисунок 16"/>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t="12500" b="12500"/>
          <a:stretch>
            <a:fillRect/>
          </a:stretch>
        </p:blipFill>
        <p:spPr>
          <a:xfrm>
            <a:off x="6903308" y="1824365"/>
            <a:ext cx="1293340" cy="1339508"/>
          </a:xfrm>
        </p:spPr>
      </p:pic>
      <p:pic>
        <p:nvPicPr>
          <p:cNvPr id="23" name="Рисунок 22"/>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12500" b="12500"/>
          <a:stretch>
            <a:fillRect/>
          </a:stretch>
        </p:blipFill>
        <p:spPr>
          <a:xfrm>
            <a:off x="4057134" y="1897976"/>
            <a:ext cx="1230141" cy="1430337"/>
          </a:xfrm>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801310"/>
            <a:ext cx="1754658" cy="1056689"/>
          </a:xfrm>
          <a:prstGeom prst="rect">
            <a:avLst/>
          </a:prstGeom>
        </p:spPr>
      </p:pic>
    </p:spTree>
    <p:extLst>
      <p:ext uri="{BB962C8B-B14F-4D97-AF65-F5344CB8AC3E}">
        <p14:creationId xmlns:p14="http://schemas.microsoft.com/office/powerpoint/2010/main" val="43563448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a:extLst>
              <a:ext uri="{FF2B5EF4-FFF2-40B4-BE49-F238E27FC236}">
                <a16:creationId xmlns:a16="http://schemas.microsoft.com/office/drawing/2014/main" id="{10F9F51E-A3D5-4726-BACE-D5CDD8A46429}"/>
              </a:ext>
            </a:extLst>
          </p:cNvPr>
          <p:cNvSpPr>
            <a:spLocks noGrp="1"/>
          </p:cNvSpPr>
          <p:nvPr>
            <p:ph type="subTitle" idx="1"/>
          </p:nvPr>
        </p:nvSpPr>
        <p:spPr/>
        <p:txBody>
          <a:bodyPr rtlCol="0"/>
          <a:lstStyle/>
          <a:p>
            <a:r>
              <a:rPr lang="en-US"/>
              <a:t>vosk_fo@mosreg.ru</a:t>
            </a:r>
            <a:endParaRPr lang="ru-RU" dirty="0"/>
          </a:p>
        </p:txBody>
      </p:sp>
      <p:pic>
        <p:nvPicPr>
          <p:cNvPr id="10" name="Рисунок 9">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53015" y="140678"/>
            <a:ext cx="7434381" cy="4220308"/>
          </a:xfrm>
        </p:spPr>
      </p:pic>
      <p:sp>
        <p:nvSpPr>
          <p:cNvPr id="5" name="Текст 4">
            <a:extLst>
              <a:ext uri="{FF2B5EF4-FFF2-40B4-BE49-F238E27FC236}">
                <a16:creationId xmlns:a16="http://schemas.microsoft.com/office/drawing/2014/main" id="{F91501E1-4EA1-44EB-AF62-6F74678A2331}"/>
              </a:ext>
            </a:extLst>
          </p:cNvPr>
          <p:cNvSpPr>
            <a:spLocks noGrp="1"/>
          </p:cNvSpPr>
          <p:nvPr>
            <p:ph type="body" sz="quarter" idx="11"/>
          </p:nvPr>
        </p:nvSpPr>
        <p:spPr>
          <a:xfrm>
            <a:off x="6850965" y="5012635"/>
            <a:ext cx="5190979" cy="1279108"/>
          </a:xfrm>
        </p:spPr>
        <p:txBody>
          <a:bodyPr rtlCol="0"/>
          <a:lstStyle/>
          <a:p>
            <a:r>
              <a:rPr lang="en-US" altLang="ru-RU" sz="1000" b="1" dirty="0" smtClean="0">
                <a:latin typeface="Times New Roman" panose="02020603050405020304" pitchFamily="18" charset="0"/>
                <a:cs typeface="Times New Roman" panose="02020603050405020304" pitchFamily="18" charset="0"/>
              </a:rPr>
              <a:t>VK: </a:t>
            </a:r>
            <a:r>
              <a:rPr lang="en-US" altLang="ru-RU" sz="1000" b="1" u="sng" dirty="0">
                <a:solidFill>
                  <a:schemeClr val="accent6"/>
                </a:solidFill>
                <a:latin typeface="Times New Roman" panose="02020603050405020304" pitchFamily="18" charset="0"/>
                <a:cs typeface="Times New Roman" panose="02020603050405020304" pitchFamily="18" charset="0"/>
              </a:rPr>
              <a:t>https://vk.com/club211411090 </a:t>
            </a:r>
            <a:endParaRPr lang="ru-RU" altLang="ru-RU" sz="1000" b="1" u="sng" dirty="0" smtClean="0">
              <a:solidFill>
                <a:schemeClr val="accent6"/>
              </a:solidFill>
              <a:latin typeface="Times New Roman" panose="02020603050405020304" pitchFamily="18" charset="0"/>
              <a:cs typeface="Times New Roman" panose="02020603050405020304" pitchFamily="18" charset="0"/>
            </a:endParaRPr>
          </a:p>
          <a:p>
            <a:r>
              <a:rPr lang="en-US" altLang="ru-RU" sz="1000" b="1" dirty="0" smtClean="0">
                <a:latin typeface="Times New Roman" panose="02020603050405020304" pitchFamily="18" charset="0"/>
                <a:cs typeface="Times New Roman" panose="02020603050405020304" pitchFamily="18" charset="0"/>
              </a:rPr>
              <a:t>telegram:</a:t>
            </a:r>
            <a:r>
              <a:rPr lang="ru-RU" altLang="ru-RU" sz="1000" b="1" dirty="0" smtClean="0">
                <a:latin typeface="Times New Roman" panose="02020603050405020304" pitchFamily="18" charset="0"/>
                <a:cs typeface="Times New Roman" panose="02020603050405020304" pitchFamily="18" charset="0"/>
              </a:rPr>
              <a:t> </a:t>
            </a:r>
            <a:r>
              <a:rPr lang="en-US" altLang="ru-RU" sz="1000" b="1" dirty="0">
                <a:latin typeface="Times New Roman" panose="02020603050405020304" pitchFamily="18" charset="0"/>
                <a:cs typeface="Times New Roman" panose="02020603050405020304" pitchFamily="18" charset="0"/>
                <a:hlinkClick r:id="rId4"/>
              </a:rPr>
              <a:t>https://t.me/+</a:t>
            </a:r>
            <a:r>
              <a:rPr lang="en-US" altLang="ru-RU" sz="1000" b="1" dirty="0" smtClean="0">
                <a:latin typeface="Times New Roman" panose="02020603050405020304" pitchFamily="18" charset="0"/>
                <a:cs typeface="Times New Roman" panose="02020603050405020304" pitchFamily="18" charset="0"/>
                <a:hlinkClick r:id="rId4"/>
              </a:rPr>
              <a:t>bC-GtCC9YHFlOTky</a:t>
            </a:r>
            <a:endParaRPr lang="ru-RU" altLang="ru-RU" sz="1000" b="1" dirty="0" smtClean="0">
              <a:latin typeface="Times New Roman" panose="02020603050405020304" pitchFamily="18" charset="0"/>
              <a:cs typeface="Times New Roman" panose="02020603050405020304" pitchFamily="18" charset="0"/>
            </a:endParaRPr>
          </a:p>
          <a:p>
            <a:endParaRPr lang="ru-RU" sz="1000" b="1" dirty="0">
              <a:latin typeface="Times New Roman" panose="02020603050405020304" pitchFamily="18" charset="0"/>
              <a:cs typeface="Times New Roman" panose="02020603050405020304" pitchFamily="18" charset="0"/>
              <a:hlinkClick r:id="rId5"/>
            </a:endParaRPr>
          </a:p>
          <a:p>
            <a:r>
              <a:rPr lang="ru-RU" sz="1000" b="1" u="sng" dirty="0" smtClean="0">
                <a:solidFill>
                  <a:srgbClr val="000000"/>
                </a:solidFill>
                <a:latin typeface="Times New Roman" panose="02020603050405020304" pitchFamily="18" charset="0"/>
                <a:cs typeface="Times New Roman" panose="02020603050405020304" pitchFamily="18" charset="0"/>
                <a:hlinkClick r:id="rId5"/>
              </a:rPr>
              <a:t>Адрес</a:t>
            </a:r>
            <a:r>
              <a:rPr lang="en-US" sz="1000" b="1" u="sng" dirty="0" smtClean="0">
                <a:solidFill>
                  <a:srgbClr val="000000"/>
                </a:solidFill>
                <a:latin typeface="Times New Roman" panose="02020603050405020304" pitchFamily="18" charset="0"/>
                <a:cs typeface="Times New Roman" panose="02020603050405020304" pitchFamily="18" charset="0"/>
                <a:hlinkClick r:id="rId5"/>
              </a:rPr>
              <a:t>:</a:t>
            </a:r>
            <a:r>
              <a:rPr lang="ru-RU" sz="1000" b="1" u="sng" dirty="0" smtClean="0">
                <a:solidFill>
                  <a:srgbClr val="000000"/>
                </a:solidFill>
                <a:latin typeface="Times New Roman" panose="02020603050405020304" pitchFamily="18" charset="0"/>
                <a:cs typeface="Times New Roman" panose="02020603050405020304" pitchFamily="18" charset="0"/>
                <a:hlinkClick r:id="rId5"/>
              </a:rPr>
              <a:t> </a:t>
            </a:r>
            <a:r>
              <a:rPr lang="en-US" sz="1000" b="1" u="sng" dirty="0" smtClean="0">
                <a:solidFill>
                  <a:srgbClr val="000000"/>
                </a:solidFill>
                <a:latin typeface="Times New Roman" panose="02020603050405020304" pitchFamily="18" charset="0"/>
                <a:cs typeface="Times New Roman" panose="02020603050405020304" pitchFamily="18" charset="0"/>
                <a:hlinkClick r:id="rId5"/>
              </a:rPr>
              <a:t>140200</a:t>
            </a:r>
            <a:r>
              <a:rPr lang="ru-RU" sz="1000" b="1" u="sng" dirty="0" smtClean="0">
                <a:solidFill>
                  <a:srgbClr val="000000"/>
                </a:solidFill>
                <a:latin typeface="Times New Roman" panose="02020603050405020304" pitchFamily="18" charset="0"/>
                <a:cs typeface="Times New Roman" panose="02020603050405020304" pitchFamily="18" charset="0"/>
                <a:hlinkClick r:id="rId5"/>
              </a:rPr>
              <a:t>, Московской области, г.  Воскресенск, пл. Ленина д.3</a:t>
            </a:r>
            <a:endParaRPr lang="ru-RU" sz="1000" u="sng" dirty="0">
              <a:solidFill>
                <a:srgbClr val="000000"/>
              </a:solidFill>
              <a:hlinkClick r:id="rId5"/>
            </a:endParaRPr>
          </a:p>
        </p:txBody>
      </p:sp>
      <p:sp>
        <p:nvSpPr>
          <p:cNvPr id="7" name="Заголовок 6">
            <a:extLst>
              <a:ext uri="{FF2B5EF4-FFF2-40B4-BE49-F238E27FC236}">
                <a16:creationId xmlns:a16="http://schemas.microsoft.com/office/drawing/2014/main" id="{39B0EC6D-03DD-4CEE-9979-34A964DCA45D}"/>
              </a:ext>
            </a:extLst>
          </p:cNvPr>
          <p:cNvSpPr>
            <a:spLocks noGrp="1"/>
          </p:cNvSpPr>
          <p:nvPr>
            <p:ph type="title"/>
          </p:nvPr>
        </p:nvSpPr>
        <p:spPr>
          <a:xfrm>
            <a:off x="8187396" y="3429000"/>
            <a:ext cx="3742007" cy="651448"/>
          </a:xfrm>
        </p:spPr>
        <p:txBody>
          <a:bodyPr rtlCol="0"/>
          <a:lstStyle/>
          <a:p>
            <a:pPr rtl="0"/>
            <a:r>
              <a:rPr lang="ru-RU" dirty="0"/>
              <a:t>Спасибо</a:t>
            </a:r>
          </a:p>
        </p:txBody>
      </p:sp>
    </p:spTree>
    <p:extLst>
      <p:ext uri="{BB962C8B-B14F-4D97-AF65-F5344CB8AC3E}">
        <p14:creationId xmlns:p14="http://schemas.microsoft.com/office/powerpoint/2010/main" val="2928802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21</a:t>
            </a:fld>
            <a:endParaRPr lang="ru-RU" noProof="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780524879"/>
              </p:ext>
            </p:extLst>
          </p:nvPr>
        </p:nvGraphicFramePr>
        <p:xfrm>
          <a:off x="845575" y="1342766"/>
          <a:ext cx="10536801" cy="4576458"/>
        </p:xfrm>
        <a:graphic>
          <a:graphicData uri="http://schemas.openxmlformats.org/drawingml/2006/table">
            <a:tbl>
              <a:tblPr firstRow="1" bandRow="1">
                <a:tableStyleId>{5C22544A-7EE6-4342-B048-85BDC9FD1C3A}</a:tableStyleId>
              </a:tblPr>
              <a:tblGrid>
                <a:gridCol w="639096">
                  <a:extLst>
                    <a:ext uri="{9D8B030D-6E8A-4147-A177-3AD203B41FA5}">
                      <a16:colId xmlns:a16="http://schemas.microsoft.com/office/drawing/2014/main" val="20000"/>
                    </a:ext>
                  </a:extLst>
                </a:gridCol>
                <a:gridCol w="4619399">
                  <a:extLst>
                    <a:ext uri="{9D8B030D-6E8A-4147-A177-3AD203B41FA5}">
                      <a16:colId xmlns:a16="http://schemas.microsoft.com/office/drawing/2014/main" val="20001"/>
                    </a:ext>
                  </a:extLst>
                </a:gridCol>
                <a:gridCol w="1778253">
                  <a:extLst>
                    <a:ext uri="{9D8B030D-6E8A-4147-A177-3AD203B41FA5}">
                      <a16:colId xmlns:a16="http://schemas.microsoft.com/office/drawing/2014/main" val="20003"/>
                    </a:ext>
                  </a:extLst>
                </a:gridCol>
                <a:gridCol w="1797070">
                  <a:extLst>
                    <a:ext uri="{9D8B030D-6E8A-4147-A177-3AD203B41FA5}">
                      <a16:colId xmlns:a16="http://schemas.microsoft.com/office/drawing/2014/main" val="20004"/>
                    </a:ext>
                  </a:extLst>
                </a:gridCol>
                <a:gridCol w="1702983">
                  <a:extLst>
                    <a:ext uri="{9D8B030D-6E8A-4147-A177-3AD203B41FA5}">
                      <a16:colId xmlns:a16="http://schemas.microsoft.com/office/drawing/2014/main" val="20005"/>
                    </a:ext>
                  </a:extLst>
                </a:gridCol>
              </a:tblGrid>
              <a:tr h="866044">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п/п</a:t>
                      </a:r>
                    </a:p>
                  </a:txBody>
                  <a:tcPr marL="5837" marR="5837" marT="5839" marB="0" anchor="ctr" horzOverflow="overflow">
                    <a:solidFill>
                      <a:schemeClr val="accent2">
                        <a:lumMod val="60000"/>
                        <a:lumOff val="40000"/>
                      </a:schemeClr>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Наименование показателей</a:t>
                      </a:r>
                    </a:p>
                  </a:txBody>
                  <a:tcPr marL="5837" marR="5837" marT="5839" marB="0" anchor="ctr" horzOverflow="overflow">
                    <a:solidFill>
                      <a:schemeClr val="accent2">
                        <a:lumMod val="60000"/>
                        <a:lumOff val="40000"/>
                      </a:schemeClr>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Уточненный план </a:t>
                      </a:r>
                    </a:p>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млн. руб.</a:t>
                      </a:r>
                    </a:p>
                  </a:txBody>
                  <a:tcPr marL="5837" marR="5837" marT="5839" marB="0" anchor="ctr" horzOverflow="overflow">
                    <a:solidFill>
                      <a:schemeClr val="accent2">
                        <a:lumMod val="60000"/>
                        <a:lumOff val="40000"/>
                      </a:schemeClr>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Исполнение </a:t>
                      </a:r>
                    </a:p>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млн. руб.</a:t>
                      </a:r>
                    </a:p>
                  </a:txBody>
                  <a:tcPr marL="5837" marR="5837" marT="5839" marB="0" anchor="ctr" horzOverflow="overflow">
                    <a:solidFill>
                      <a:schemeClr val="accent2">
                        <a:lumMod val="60000"/>
                        <a:lumOff val="40000"/>
                      </a:schemeClr>
                    </a:solidFill>
                  </a:tcPr>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исполнения плана</a:t>
                      </a:r>
                    </a:p>
                  </a:txBody>
                  <a:tcPr marL="5837" marR="5837" marT="5839" marB="0" anchor="ctr" horzOverflow="overflow">
                    <a:solidFill>
                      <a:schemeClr val="accent2">
                        <a:lumMod val="60000"/>
                        <a:lumOff val="40000"/>
                      </a:schemeClr>
                    </a:solidFill>
                  </a:tcPr>
                </a:tc>
                <a:extLst>
                  <a:ext uri="{0D108BD9-81ED-4DB2-BD59-A6C34878D82A}">
                    <a16:rowId xmlns:a16="http://schemas.microsoft.com/office/drawing/2014/main" val="10000"/>
                  </a:ext>
                </a:extLst>
              </a:tr>
              <a:tr h="695031">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ДОХОДЫ бюджета</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6 220,5</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6 074,0</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97,6</a:t>
                      </a:r>
                    </a:p>
                  </a:txBody>
                  <a:tcPr marL="5837" marR="5837" marT="5839" marB="0" anchor="ctr" horzOverflow="overflow"/>
                </a:tc>
                <a:extLst>
                  <a:ext uri="{0D108BD9-81ED-4DB2-BD59-A6C34878D82A}">
                    <a16:rowId xmlns:a16="http://schemas.microsoft.com/office/drawing/2014/main" val="10001"/>
                  </a:ext>
                </a:extLst>
              </a:tr>
              <a:tr h="516824">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a:t>
                      </a:r>
                      <a:endParaRPr kumimoji="0" lang="en-US" altLang="ru-RU"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налоговые и неналоговые доходы</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3 351,3</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3 366,8</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100,5</a:t>
                      </a:r>
                    </a:p>
                  </a:txBody>
                  <a:tcPr marL="5837" marR="5837" marT="5839" marB="0" anchor="ctr" horzOverflow="overflow"/>
                </a:tc>
                <a:extLst>
                  <a:ext uri="{0D108BD9-81ED-4DB2-BD59-A6C34878D82A}">
                    <a16:rowId xmlns:a16="http://schemas.microsoft.com/office/drawing/2014/main" val="3930455553"/>
                  </a:ext>
                </a:extLst>
              </a:tr>
              <a:tr h="477561">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1.2</a:t>
                      </a:r>
                      <a:endParaRPr kumimoji="0" lang="en-US" altLang="ru-RU" sz="12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безвозмездные поступления</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2 869,2</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2 707,2</a:t>
                      </a:r>
                    </a:p>
                  </a:txBody>
                  <a:tcPr marL="5837" marR="5837" marT="5839"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94,4</a:t>
                      </a:r>
                    </a:p>
                  </a:txBody>
                  <a:tcPr marL="5837" marR="5837" marT="5839" marB="0" anchor="ctr" horzOverflow="overflow"/>
                </a:tc>
                <a:extLst>
                  <a:ext uri="{0D108BD9-81ED-4DB2-BD59-A6C34878D82A}">
                    <a16:rowId xmlns:a16="http://schemas.microsoft.com/office/drawing/2014/main" val="2010133509"/>
                  </a:ext>
                </a:extLst>
              </a:tr>
              <a:tr h="717314">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II</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РАСХОДЫ бюджета</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6 538,2</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6 286,9</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96,2</a:t>
                      </a:r>
                    </a:p>
                  </a:txBody>
                  <a:tcPr marL="5837" marR="5837" marT="5839" marB="0" anchor="ctr" horzOverflow="overflow"/>
                </a:tc>
                <a:extLst>
                  <a:ext uri="{0D108BD9-81ED-4DB2-BD59-A6C34878D82A}">
                    <a16:rowId xmlns:a16="http://schemas.microsoft.com/office/drawing/2014/main" val="10002"/>
                  </a:ext>
                </a:extLst>
              </a:tr>
              <a:tr h="557829">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III</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l"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ДЕФИЦИТ</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-317,7</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-212,9</a:t>
                      </a:r>
                    </a:p>
                  </a:txBody>
                  <a:tcPr marL="5837" marR="5837" marT="5839" marB="0" anchor="ctr" horzOverflow="overflow"/>
                </a:tc>
                <a:tc>
                  <a:txBody>
                    <a:bodyPr/>
                    <a:lstStyle>
                      <a:lvl1pPr defTabSz="457200">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defRPr>
                      </a:lvl1pPr>
                      <a:lvl2pPr marL="742950" indent="-285750" defTabSz="45720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defRPr>
                      </a:lvl2pPr>
                      <a:lvl3pPr marL="1143000" indent="-228600" defTabSz="4572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defRPr>
                      </a:lvl3pPr>
                      <a:lvl4pPr marL="16002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4pPr>
                      <a:lvl5pPr marL="2057400" indent="-228600" defTabSz="4572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67,0</a:t>
                      </a:r>
                    </a:p>
                  </a:txBody>
                  <a:tcPr marL="5837" marR="5837" marT="5839" marB="0" anchor="ctr" horzOverflow="overflow"/>
                </a:tc>
                <a:extLst>
                  <a:ext uri="{0D108BD9-81ED-4DB2-BD59-A6C34878D82A}">
                    <a16:rowId xmlns:a16="http://schemas.microsoft.com/office/drawing/2014/main" val="10003"/>
                  </a:ext>
                </a:extLst>
              </a:tr>
              <a:tr h="745855">
                <a:tc>
                  <a:txBody>
                    <a:bodyPr/>
                    <a:lstStyle/>
                    <a:p>
                      <a:pPr marL="0" marR="0" lvl="0" indent="0" algn="ctr" defTabSz="457200" rtl="0" eaLnBrk="1" fontAlgn="ctr" latinLnBrk="0" hangingPunct="1">
                        <a:lnSpc>
                          <a:spcPct val="100000"/>
                        </a:lnSpc>
                        <a:spcBef>
                          <a:spcPct val="0"/>
                        </a:spcBef>
                        <a:spcAft>
                          <a:spcPct val="0"/>
                        </a:spcAft>
                        <a:buClrTx/>
                        <a:buSzTx/>
                        <a:buFontTx/>
                        <a:buNone/>
                        <a:tabLst/>
                        <a:defRPr/>
                      </a:pPr>
                      <a:endParaRPr kumimoji="0" lang="ru-RU" alt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457200" rtl="0" eaLnBrk="1" fontAlgn="ctr" latinLnBrk="0" hangingPunct="1">
                        <a:lnSpc>
                          <a:spcPct val="100000"/>
                        </a:lnSpc>
                        <a:spcBef>
                          <a:spcPct val="0"/>
                        </a:spcBef>
                        <a:spcAft>
                          <a:spcPct val="0"/>
                        </a:spcAft>
                        <a:buClrTx/>
                        <a:buSzTx/>
                        <a:buFontTx/>
                        <a:buNone/>
                        <a:tabLst/>
                        <a:defRPr/>
                      </a:pPr>
                      <a:r>
                        <a:rPr kumimoji="0" lang="en-US" alt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IV</a:t>
                      </a:r>
                      <a:endParaRPr kumimoji="0" lang="ru-RU" alt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457200" rtl="0" eaLnBrk="1" fontAlgn="ctr" latinLnBrk="0" hangingPunct="1">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5837" marR="5837" marT="5839" marB="0" anchor="ctr" horzOverflow="overflow"/>
                </a:tc>
                <a:tc>
                  <a:txBody>
                    <a:bodyPr/>
                    <a:lstStyle/>
                    <a:p>
                      <a:pPr marL="0" marR="0" lvl="0" indent="0" algn="l"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Объем муниципального долга</a:t>
                      </a:r>
                    </a:p>
                  </a:txBody>
                  <a:tcPr marL="5274" marR="5274" marT="5276"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313,5</a:t>
                      </a:r>
                    </a:p>
                  </a:txBody>
                  <a:tcPr marL="5274" marR="5274" marT="5276"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172,6</a:t>
                      </a:r>
                    </a:p>
                  </a:txBody>
                  <a:tcPr marL="5274" marR="5274" marT="5276" marB="0" anchor="ctr" horzOverflow="overflow"/>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55,1</a:t>
                      </a:r>
                    </a:p>
                  </a:txBody>
                  <a:tcPr marL="5274" marR="5274" marT="5276" marB="0" anchor="ctr" horzOverflow="overflow"/>
                </a:tc>
                <a:extLst>
                  <a:ext uri="{0D108BD9-81ED-4DB2-BD59-A6C34878D82A}">
                    <a16:rowId xmlns:a16="http://schemas.microsoft.com/office/drawing/2014/main" val="1338453778"/>
                  </a:ext>
                </a:extLst>
              </a:tr>
            </a:tbl>
          </a:graphicData>
        </a:graphic>
      </p:graphicFrame>
      <p:sp>
        <p:nvSpPr>
          <p:cNvPr id="4" name="Заголовок 3"/>
          <p:cNvSpPr>
            <a:spLocks noGrp="1"/>
          </p:cNvSpPr>
          <p:nvPr>
            <p:ph type="title"/>
          </p:nvPr>
        </p:nvSpPr>
        <p:spPr>
          <a:xfrm>
            <a:off x="378941" y="615141"/>
            <a:ext cx="11287597" cy="727625"/>
          </a:xfrm>
        </p:spPr>
        <p:txBody>
          <a:bodyPr/>
          <a:lstStyle/>
          <a:p>
            <a:pPr algn="ctr"/>
            <a:r>
              <a:rPr lang="ru-RU" dirty="0" smtClean="0">
                <a:hlinkClick r:id="rId3" action="ppaction://hlinksldjump"/>
              </a:rPr>
              <a:t/>
            </a:r>
            <a:br>
              <a:rPr lang="ru-RU" dirty="0" smtClean="0">
                <a:hlinkClick r:id="rId3" action="ppaction://hlinksldjump"/>
              </a:rPr>
            </a:br>
            <a:r>
              <a:rPr lang="ru-RU" dirty="0">
                <a:hlinkClick r:id="rId3" action="ppaction://hlinksldjump"/>
              </a:rPr>
              <a:t/>
            </a:r>
            <a:br>
              <a:rPr lang="ru-RU" dirty="0">
                <a:hlinkClick r:id="rId3" action="ppaction://hlinksldjump"/>
              </a:rPr>
            </a:br>
            <a:r>
              <a:rPr lang="ru-RU" dirty="0" smtClean="0">
                <a:hlinkClick r:id="rId3" action="ppaction://hlinksldjump"/>
              </a:rPr>
              <a:t/>
            </a:r>
            <a:br>
              <a:rPr lang="ru-RU" dirty="0" smtClean="0">
                <a:hlinkClick r:id="rId3" action="ppaction://hlinksldjump"/>
              </a:rPr>
            </a:br>
            <a:r>
              <a:rPr lang="ru-RU" dirty="0">
                <a:hlinkClick r:id="rId3" action="ppaction://hlinksldjump"/>
              </a:rPr>
              <a:t/>
            </a:r>
            <a:br>
              <a:rPr lang="ru-RU" dirty="0">
                <a:hlinkClick r:id="rId3" action="ppaction://hlinksldjump"/>
              </a:rPr>
            </a:br>
            <a:r>
              <a:rPr lang="ru-RU" dirty="0" smtClean="0">
                <a:hlinkClick r:id="rId3" action="ppaction://hlinksldjump"/>
              </a:rPr>
              <a:t>информация о выполнении </a:t>
            </a:r>
            <a:br>
              <a:rPr lang="ru-RU" dirty="0" smtClean="0">
                <a:hlinkClick r:id="rId3" action="ppaction://hlinksldjump"/>
              </a:rPr>
            </a:br>
            <a:r>
              <a:rPr lang="ru-RU" dirty="0" smtClean="0">
                <a:hlinkClick r:id="rId3" action="ppaction://hlinksldjump"/>
              </a:rPr>
              <a:t>Основных характеристик  </a:t>
            </a:r>
            <a:r>
              <a:rPr lang="ru-RU" dirty="0">
                <a:hlinkClick r:id="rId3" action="ppaction://hlinksldjump"/>
              </a:rPr>
              <a:t>Бюджета </a:t>
            </a:r>
            <a:br>
              <a:rPr lang="ru-RU" dirty="0">
                <a:hlinkClick r:id="rId3" action="ppaction://hlinksldjump"/>
              </a:rPr>
            </a:br>
            <a:r>
              <a:rPr lang="ru-RU" dirty="0">
                <a:solidFill>
                  <a:schemeClr val="accent2"/>
                </a:solidFill>
                <a:hlinkClick r:id="rId3" action="ppaction://hlinksldjump"/>
              </a:rPr>
              <a:t>городского округа </a:t>
            </a:r>
            <a:r>
              <a:rPr lang="ru-RU" u="sng" dirty="0" smtClean="0">
                <a:solidFill>
                  <a:schemeClr val="accent2"/>
                </a:solidFill>
                <a:hlinkClick r:id="rId3" action="ppaction://hlinksldjump"/>
              </a:rPr>
              <a:t>Воскресенск за 2021 год </a:t>
            </a:r>
            <a:endParaRPr lang="ru-RU" u="sng" dirty="0">
              <a:solidFill>
                <a:schemeClr val="accent2"/>
              </a:solidFill>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23" y="5898292"/>
            <a:ext cx="1919416" cy="959708"/>
          </a:xfrm>
          <a:prstGeom prst="rect">
            <a:avLst/>
          </a:prstGeom>
        </p:spPr>
      </p:pic>
    </p:spTree>
    <p:extLst>
      <p:ext uri="{BB962C8B-B14F-4D97-AF65-F5344CB8AC3E}">
        <p14:creationId xmlns:p14="http://schemas.microsoft.com/office/powerpoint/2010/main" val="15470360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32B532-EB3E-428B-9224-EFA237D16A73}"/>
              </a:ext>
            </a:extLst>
          </p:cNvPr>
          <p:cNvSpPr>
            <a:spLocks noGrp="1"/>
          </p:cNvSpPr>
          <p:nvPr>
            <p:ph type="title"/>
          </p:nvPr>
        </p:nvSpPr>
        <p:spPr>
          <a:xfrm>
            <a:off x="515938" y="246620"/>
            <a:ext cx="11150600" cy="1343571"/>
          </a:xfrm>
        </p:spPr>
        <p:txBody>
          <a:bodyPr rtlCol="0"/>
          <a:lstStyle/>
          <a:p>
            <a:pPr algn="ctr"/>
            <a:r>
              <a:rPr lang="ru-RU" dirty="0"/>
              <a:t>информация о выполнении Основных </a:t>
            </a:r>
            <a:r>
              <a:rPr lang="ru-RU" dirty="0" smtClean="0"/>
              <a:t>характеристик  Бюджета </a:t>
            </a:r>
            <a:br>
              <a:rPr lang="ru-RU" dirty="0" smtClean="0"/>
            </a:br>
            <a:r>
              <a:rPr lang="ru-RU" dirty="0" smtClean="0"/>
              <a:t>городского округа Воскресенск за 2021 году</a:t>
            </a:r>
            <a:br>
              <a:rPr lang="ru-RU" dirty="0" smtClean="0"/>
            </a:br>
            <a:r>
              <a:rPr lang="ru-RU" sz="1600" dirty="0" smtClean="0"/>
              <a:t>(в млн. рублях)</a:t>
            </a:r>
            <a:endParaRPr lang="ru-RU" sz="1600" dirty="0"/>
          </a:p>
        </p:txBody>
      </p:sp>
      <p:sp>
        <p:nvSpPr>
          <p:cNvPr id="3" name="Номер слайда 2">
            <a:extLst>
              <a:ext uri="{FF2B5EF4-FFF2-40B4-BE49-F238E27FC236}">
                <a16:creationId xmlns:a16="http://schemas.microsoft.com/office/drawing/2014/main" id="{EB5F9B50-CED9-4961-91E8-058BE256771F}"/>
              </a:ext>
            </a:extLst>
          </p:cNvPr>
          <p:cNvSpPr>
            <a:spLocks noGrp="1"/>
          </p:cNvSpPr>
          <p:nvPr>
            <p:ph type="sldNum" sz="quarter" idx="12"/>
          </p:nvPr>
        </p:nvSpPr>
        <p:spPr/>
        <p:txBody>
          <a:bodyPr rtlCol="0"/>
          <a:lstStyle/>
          <a:p>
            <a:pPr rtl="0"/>
            <a:fld id="{9EC71654-96A5-4280-94F3-931C61A9F92C}" type="slidenum">
              <a:rPr lang="ru-RU" smtClean="0"/>
              <a:pPr rtl="0"/>
              <a:t>22</a:t>
            </a:fld>
            <a:endParaRPr lang="ru-RU" dirty="0"/>
          </a:p>
        </p:txBody>
      </p:sp>
      <p:graphicFrame>
        <p:nvGraphicFramePr>
          <p:cNvPr id="7" name="Диаграмма 5" descr="гистограмма">
            <a:extLst>
              <a:ext uri="{FF2B5EF4-FFF2-40B4-BE49-F238E27FC236}">
                <a16:creationId xmlns:a16="http://schemas.microsoft.com/office/drawing/2014/main" id="{78E7B74A-8101-4729-9BB1-B0ECB679E215}"/>
              </a:ext>
            </a:extLst>
          </p:cNvPr>
          <p:cNvGraphicFramePr/>
          <p:nvPr>
            <p:extLst>
              <p:ext uri="{D42A27DB-BD31-4B8C-83A1-F6EECF244321}">
                <p14:modId xmlns:p14="http://schemas.microsoft.com/office/powerpoint/2010/main" val="1788783986"/>
              </p:ext>
            </p:extLst>
          </p:nvPr>
        </p:nvGraphicFramePr>
        <p:xfrm>
          <a:off x="515938" y="1429488"/>
          <a:ext cx="6400677" cy="4828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descr="круговая диаграмма">
            <a:extLst>
              <a:ext uri="{FF2B5EF4-FFF2-40B4-BE49-F238E27FC236}">
                <a16:creationId xmlns:a16="http://schemas.microsoft.com/office/drawing/2014/main" id="{DCCB6637-D8E6-4BF1-9EF6-E5654DE57B60}"/>
              </a:ext>
            </a:extLst>
          </p:cNvPr>
          <p:cNvGraphicFramePr/>
          <p:nvPr>
            <p:extLst>
              <p:ext uri="{D42A27DB-BD31-4B8C-83A1-F6EECF244321}">
                <p14:modId xmlns:p14="http://schemas.microsoft.com/office/powerpoint/2010/main" val="1435990139"/>
              </p:ext>
            </p:extLst>
          </p:nvPr>
        </p:nvGraphicFramePr>
        <p:xfrm>
          <a:off x="6796584" y="1603524"/>
          <a:ext cx="5395415" cy="4071125"/>
        </p:xfrm>
        <a:graphic>
          <a:graphicData uri="http://schemas.openxmlformats.org/drawingml/2006/chart">
            <c:chart xmlns:c="http://schemas.openxmlformats.org/drawingml/2006/chart" xmlns:r="http://schemas.openxmlformats.org/officeDocument/2006/relationships" r:id="rId4"/>
          </a:graphicData>
        </a:graphic>
      </p:graphicFrame>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72174"/>
            <a:ext cx="1600200" cy="885825"/>
          </a:xfrm>
          <a:prstGeom prst="rect">
            <a:avLst/>
          </a:prstGeom>
        </p:spPr>
      </p:pic>
    </p:spTree>
    <p:extLst>
      <p:ext uri="{BB962C8B-B14F-4D97-AF65-F5344CB8AC3E}">
        <p14:creationId xmlns:p14="http://schemas.microsoft.com/office/powerpoint/2010/main" val="2364344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15938" y="1"/>
            <a:ext cx="11150600" cy="675248"/>
          </a:xfrm>
        </p:spPr>
        <p:txBody>
          <a:bodyPr rtlCol="0"/>
          <a:lstStyle/>
          <a:p>
            <a:pPr algn="ctr"/>
            <a:r>
              <a:rPr lang="ru-RU" sz="1600" dirty="0">
                <a:hlinkClick r:id="rId3" action="ppaction://hlinksldjump"/>
              </a:rPr>
              <a:t>Информация об объеме и структуре налоговых и неналоговых доходов, а также межбюджетных </a:t>
            </a:r>
            <a:r>
              <a:rPr lang="ru-RU" sz="1600" dirty="0" smtClean="0">
                <a:hlinkClick r:id="rId3" action="ppaction://hlinksldjump"/>
              </a:rPr>
              <a:t>трансфертах, </a:t>
            </a:r>
            <a:r>
              <a:rPr lang="ru-RU" sz="1600" dirty="0">
                <a:hlinkClick r:id="rId3" action="ppaction://hlinksldjump"/>
              </a:rPr>
              <a:t>поступивших в бюджет в </a:t>
            </a:r>
            <a:r>
              <a:rPr lang="ru-RU" sz="1600" dirty="0" smtClean="0">
                <a:hlinkClick r:id="rId3" action="ppaction://hlinksldjump"/>
              </a:rPr>
              <a:t>2021 году (</a:t>
            </a:r>
            <a:r>
              <a:rPr lang="ru-RU" sz="1400" dirty="0" smtClean="0">
                <a:hlinkClick r:id="rId3" action="ppaction://hlinksldjump"/>
              </a:rPr>
              <a:t>сравнение </a:t>
            </a:r>
            <a:r>
              <a:rPr lang="ru-RU" sz="1400" dirty="0">
                <a:hlinkClick r:id="rId3" action="ppaction://hlinksldjump"/>
              </a:rPr>
              <a:t>с плановыми значениями и </a:t>
            </a:r>
            <a:r>
              <a:rPr lang="ru-RU" sz="1400" dirty="0" smtClean="0">
                <a:hlinkClick r:id="rId3" action="ppaction://hlinksldjump"/>
              </a:rPr>
              <a:t>2020 </a:t>
            </a:r>
            <a:r>
              <a:rPr lang="ru-RU" sz="1400" dirty="0">
                <a:hlinkClick r:id="rId3" action="ppaction://hlinksldjump"/>
              </a:rPr>
              <a:t>годом</a:t>
            </a:r>
            <a:r>
              <a:rPr lang="ru-RU" sz="1600" dirty="0">
                <a:hlinkClick r:id="rId3" action="ppaction://hlinksldjump"/>
              </a:rPr>
              <a:t>)</a:t>
            </a:r>
            <a:r>
              <a:rPr lang="ru-RU" sz="1050" dirty="0">
                <a:hlinkClick r:id="rId3" action="ppaction://hlinksldjump"/>
              </a:rPr>
              <a:t>(тыс. руб.)</a:t>
            </a:r>
            <a:endParaRPr lang="ru-RU" sz="1200" dirty="0"/>
          </a:p>
        </p:txBody>
      </p:sp>
      <p:sp>
        <p:nvSpPr>
          <p:cNvPr id="4" name="Номер слайда 3"/>
          <p:cNvSpPr>
            <a:spLocks noGrp="1"/>
          </p:cNvSpPr>
          <p:nvPr>
            <p:ph type="sldNum" sz="quarter" idx="12"/>
          </p:nvPr>
        </p:nvSpPr>
        <p:spPr/>
        <p:txBody>
          <a:bodyPr rtlCol="0"/>
          <a:lstStyle/>
          <a:p>
            <a:pPr rtl="0"/>
            <a:fld id="{312E4AE0-C14D-49C8-A8AF-2AF7842C3D22}" type="slidenum">
              <a:rPr lang="ru-RU" smtClean="0"/>
              <a:t>23</a:t>
            </a:fld>
            <a:endParaRPr lang="ru-RU" dirty="0"/>
          </a:p>
        </p:txBody>
      </p:sp>
      <p:graphicFrame>
        <p:nvGraphicFramePr>
          <p:cNvPr id="6" name="Таблица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1126178057"/>
              </p:ext>
            </p:extLst>
          </p:nvPr>
        </p:nvGraphicFramePr>
        <p:xfrm>
          <a:off x="285751" y="801862"/>
          <a:ext cx="10934698" cy="5922787"/>
        </p:xfrm>
        <a:graphic>
          <a:graphicData uri="http://schemas.openxmlformats.org/drawingml/2006/table">
            <a:tbl>
              <a:tblPr firstRow="1" bandRow="1">
                <a:tableStyleId>{5C22544A-7EE6-4342-B048-85BDC9FD1C3A}</a:tableStyleId>
              </a:tblPr>
              <a:tblGrid>
                <a:gridCol w="3030094">
                  <a:extLst>
                    <a:ext uri="{9D8B030D-6E8A-4147-A177-3AD203B41FA5}">
                      <a16:colId xmlns:a16="http://schemas.microsoft.com/office/drawing/2014/main" val="2785900615"/>
                    </a:ext>
                  </a:extLst>
                </a:gridCol>
                <a:gridCol w="1446160">
                  <a:extLst>
                    <a:ext uri="{9D8B030D-6E8A-4147-A177-3AD203B41FA5}">
                      <a16:colId xmlns:a16="http://schemas.microsoft.com/office/drawing/2014/main" val="2287965835"/>
                    </a:ext>
                  </a:extLst>
                </a:gridCol>
                <a:gridCol w="1567543">
                  <a:extLst>
                    <a:ext uri="{9D8B030D-6E8A-4147-A177-3AD203B41FA5}">
                      <a16:colId xmlns:a16="http://schemas.microsoft.com/office/drawing/2014/main" val="20002"/>
                    </a:ext>
                  </a:extLst>
                </a:gridCol>
                <a:gridCol w="1456601">
                  <a:extLst>
                    <a:ext uri="{9D8B030D-6E8A-4147-A177-3AD203B41FA5}">
                      <a16:colId xmlns:a16="http://schemas.microsoft.com/office/drawing/2014/main" val="1756528531"/>
                    </a:ext>
                  </a:extLst>
                </a:gridCol>
                <a:gridCol w="1625971">
                  <a:extLst>
                    <a:ext uri="{9D8B030D-6E8A-4147-A177-3AD203B41FA5}">
                      <a16:colId xmlns:a16="http://schemas.microsoft.com/office/drawing/2014/main" val="2511997639"/>
                    </a:ext>
                  </a:extLst>
                </a:gridCol>
                <a:gridCol w="1808329">
                  <a:extLst>
                    <a:ext uri="{9D8B030D-6E8A-4147-A177-3AD203B41FA5}">
                      <a16:colId xmlns:a16="http://schemas.microsoft.com/office/drawing/2014/main" val="20007"/>
                    </a:ext>
                  </a:extLst>
                </a:gridCol>
              </a:tblGrid>
              <a:tr h="1226939">
                <a:tc>
                  <a:txBody>
                    <a:bodyPr/>
                    <a:lstStyle/>
                    <a:p>
                      <a:pPr algn="ctr" rtl="0"/>
                      <a:r>
                        <a:rPr lang="ru-RU" sz="1200" noProof="0" dirty="0" smtClean="0">
                          <a:latin typeface="Times New Roman" panose="02020603050405020304" pitchFamily="18" charset="0"/>
                          <a:cs typeface="Times New Roman" panose="02020603050405020304" pitchFamily="18" charset="0"/>
                        </a:rPr>
                        <a:t>Наименование доходов</a:t>
                      </a:r>
                      <a:endParaRPr lang="ru-RU" sz="12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Фактическое исполнение</a:t>
                      </a:r>
                    </a:p>
                    <a:p>
                      <a:pPr algn="ctr" rtl="0"/>
                      <a:r>
                        <a:rPr lang="ru-RU" sz="1200" noProof="0" dirty="0" smtClean="0">
                          <a:latin typeface="Times New Roman" panose="02020603050405020304" pitchFamily="18" charset="0"/>
                          <a:cs typeface="Times New Roman" panose="02020603050405020304" pitchFamily="18" charset="0"/>
                        </a:rPr>
                        <a:t> 2020 год</a:t>
                      </a:r>
                    </a:p>
                    <a:p>
                      <a:pPr algn="ctr" rtl="0"/>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 в соответствии с решением о бюджете (уточненный) </a:t>
                      </a:r>
                    </a:p>
                    <a:p>
                      <a:pPr algn="ctr" rtl="0"/>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Исполнение </a:t>
                      </a:r>
                    </a:p>
                    <a:p>
                      <a:pPr algn="ctr" rtl="0"/>
                      <a:r>
                        <a:rPr lang="ru-RU" sz="1200" noProof="0" dirty="0" smtClean="0">
                          <a:latin typeface="Times New Roman" panose="02020603050405020304" pitchFamily="18" charset="0"/>
                          <a:cs typeface="Times New Roman" panose="02020603050405020304" pitchFamily="18" charset="0"/>
                        </a:rPr>
                        <a:t>2021 год</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a:t>
                      </a:r>
                      <a:r>
                        <a:rPr lang="ru-RU" sz="1200" baseline="0" noProof="0" dirty="0" smtClean="0">
                          <a:latin typeface="Times New Roman" panose="02020603050405020304" pitchFamily="18" charset="0"/>
                          <a:cs typeface="Times New Roman" panose="02020603050405020304" pitchFamily="18" charset="0"/>
                        </a:rPr>
                        <a:t> исполнения уточненного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 исполнения</a:t>
                      </a:r>
                    </a:p>
                    <a:p>
                      <a:pPr algn="ctr" rtl="0"/>
                      <a:r>
                        <a:rPr lang="ru-RU" sz="1200" noProof="0" dirty="0" smtClean="0">
                          <a:latin typeface="Times New Roman" panose="02020603050405020304" pitchFamily="18" charset="0"/>
                          <a:cs typeface="Times New Roman" panose="02020603050405020304" pitchFamily="18" charset="0"/>
                        </a:rPr>
                        <a:t>2021 года к 2020 году</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32409">
                <a:tc>
                  <a:txBody>
                    <a:bodyPr/>
                    <a:lstStyle/>
                    <a:p>
                      <a:pPr algn="ctr" rtl="0"/>
                      <a:r>
                        <a:rPr lang="ru-RU" sz="1200" b="1" noProof="0" dirty="0" smtClean="0">
                          <a:latin typeface="Times New Roman" panose="02020603050405020304" pitchFamily="18" charset="0"/>
                          <a:cs typeface="Times New Roman" panose="02020603050405020304" pitchFamily="18" charset="0"/>
                        </a:rPr>
                        <a:t>НАЛОГОВЫЕ И НЕНАЛОГОВЫЕ ДОХОДЫ</a:t>
                      </a: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3 375</a:t>
                      </a:r>
                      <a:r>
                        <a:rPr lang="ru-RU" sz="1200" b="1" baseline="0" noProof="0" dirty="0" smtClean="0">
                          <a:latin typeface="Times New Roman" panose="02020603050405020304" pitchFamily="18" charset="0"/>
                          <a:cs typeface="Times New Roman" panose="02020603050405020304" pitchFamily="18" charset="0"/>
                        </a:rPr>
                        <a:t> 919,4</a:t>
                      </a:r>
                      <a:endParaRPr lang="ru-RU" sz="1200" b="1" noProof="0" dirty="0" smtClean="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3 351</a:t>
                      </a:r>
                      <a:r>
                        <a:rPr lang="ru-RU" sz="1200" b="1" baseline="0" noProof="0" dirty="0" smtClean="0">
                          <a:latin typeface="Times New Roman" panose="02020603050405020304" pitchFamily="18" charset="0"/>
                          <a:cs typeface="Times New Roman" panose="02020603050405020304" pitchFamily="18" charset="0"/>
                        </a:rPr>
                        <a:t> 300</a:t>
                      </a:r>
                      <a:r>
                        <a:rPr lang="ru-RU" sz="1200" b="1" noProof="0" dirty="0" smtClean="0">
                          <a:latin typeface="Times New Roman" panose="02020603050405020304" pitchFamily="18" charset="0"/>
                          <a:cs typeface="Times New Roman" panose="02020603050405020304" pitchFamily="18" charset="0"/>
                        </a:rPr>
                        <a:t>,0</a:t>
                      </a:r>
                    </a:p>
                    <a:p>
                      <a:pPr algn="ctr" rtl="0"/>
                      <a:endParaRPr lang="ru-RU" sz="1200" b="1" noProof="0" dirty="0" smtClean="0">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3 366 828,5</a:t>
                      </a:r>
                    </a:p>
                    <a:p>
                      <a:pPr algn="ctr" rtl="0"/>
                      <a:endParaRPr lang="ru-RU" sz="1200" b="1" noProof="0" dirty="0" smtClean="0">
                        <a:latin typeface="Times New Roman" panose="02020603050405020304" pitchFamily="18" charset="0"/>
                        <a:cs typeface="Times New Roman" panose="02020603050405020304" pitchFamily="18" charset="0"/>
                      </a:endParaRPr>
                    </a:p>
                  </a:txBody>
                  <a:tcPr marL="9525" marR="9525" marT="9525" marB="0"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100,5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99,7</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451721">
                <a:tc>
                  <a:txBody>
                    <a:bodyPr/>
                    <a:lstStyle/>
                    <a:p>
                      <a:pPr algn="just" fontAlgn="t"/>
                      <a:r>
                        <a:rPr lang="ru-RU" sz="1200" u="none" strike="noStrike" dirty="0" smtClean="0">
                          <a:effectLst/>
                          <a:latin typeface="Times New Roman" panose="02020603050405020304" pitchFamily="18" charset="0"/>
                          <a:cs typeface="Times New Roman" panose="02020603050405020304" pitchFamily="18" charset="0"/>
                        </a:rPr>
                        <a:t>Налог на доходы физических лиц</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2 502 039,3</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2 360 979, 9	</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2 355 242, 6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99,8</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94,1</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366322">
                <a:tc>
                  <a:txBody>
                    <a:bodyPr/>
                    <a:lstStyle/>
                    <a:p>
                      <a:pPr algn="l" fontAlgn="t"/>
                      <a:r>
                        <a:rPr lang="ru-RU" sz="1200" u="none" strike="noStrike" dirty="0" smtClean="0">
                          <a:effectLst/>
                          <a:latin typeface="Times New Roman" panose="02020603050405020304" pitchFamily="18" charset="0"/>
                          <a:cs typeface="Times New Roman" panose="02020603050405020304" pitchFamily="18" charset="0"/>
                        </a:rPr>
                        <a:t>Акцизы на нефтепродукты</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47 803,9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60 433,0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61 595,8</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101,9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128,9</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731852">
                <a:tc>
                  <a:txBody>
                    <a:bodyPr/>
                    <a:lstStyle/>
                    <a:p>
                      <a:pPr algn="l" fontAlgn="t"/>
                      <a:r>
                        <a:rPr lang="ru-RU" sz="1200" u="none" strike="noStrike" dirty="0" smtClean="0">
                          <a:effectLst/>
                          <a:latin typeface="Times New Roman" panose="02020603050405020304" pitchFamily="18" charset="0"/>
                          <a:cs typeface="Times New Roman" panose="02020603050405020304" pitchFamily="18" charset="0"/>
                        </a:rPr>
                        <a:t>Налог взимаемый , в связи с применением упрощенной системы налогообложения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150 066,7</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218 500,0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222 676,5</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101,9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148,4</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r h="632409">
                <a:tc>
                  <a:txBody>
                    <a:bodyPr/>
                    <a:lstStyle/>
                    <a:p>
                      <a:pPr algn="l" fontAlgn="t"/>
                      <a:r>
                        <a:rPr lang="ru-RU" sz="1200" u="none" strike="noStrike" dirty="0" smtClean="0">
                          <a:effectLst/>
                          <a:latin typeface="Times New Roman" panose="02020603050405020304" pitchFamily="18" charset="0"/>
                          <a:cs typeface="Times New Roman" panose="02020603050405020304" pitchFamily="18" charset="0"/>
                        </a:rPr>
                        <a:t>Единый налог на вмененный доход для отд. видов деятельности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50 583,9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13 900,00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13 971,4</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100,5</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27,6</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1867112"/>
                  </a:ext>
                </a:extLst>
              </a:tr>
              <a:tr h="469068">
                <a:tc>
                  <a:txBody>
                    <a:bodyPr/>
                    <a:lstStyle/>
                    <a:p>
                      <a:pPr algn="l" fontAlgn="t"/>
                      <a:r>
                        <a:rPr lang="ru-RU" sz="1200" u="none" strike="noStrike" dirty="0" smtClean="0">
                          <a:effectLst/>
                          <a:latin typeface="Times New Roman" panose="02020603050405020304" pitchFamily="18" charset="0"/>
                          <a:cs typeface="Times New Roman" panose="02020603050405020304" pitchFamily="18" charset="0"/>
                        </a:rPr>
                        <a:t>Единый сельскохозяйственный налог</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247,4</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213,9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213,9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86,5</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61734650"/>
                  </a:ext>
                </a:extLst>
              </a:tr>
              <a:tr h="521056">
                <a:tc>
                  <a:txBody>
                    <a:bodyPr/>
                    <a:lstStyle/>
                    <a:p>
                      <a:pPr algn="l" fontAlgn="t"/>
                      <a:r>
                        <a:rPr lang="ru-RU" sz="1200" u="none" strike="noStrike" dirty="0" smtClean="0">
                          <a:effectLst/>
                          <a:latin typeface="Times New Roman" panose="02020603050405020304" pitchFamily="18" charset="0"/>
                          <a:cs typeface="Times New Roman" panose="02020603050405020304" pitchFamily="18" charset="0"/>
                        </a:rPr>
                        <a:t>Налог взимаемый , в связи с применением патентной  системой  налогообложения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21 480,2</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46 700,0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50 786,5</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108,8</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236,4</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1800327"/>
                  </a:ext>
                </a:extLst>
              </a:tr>
              <a:tr h="412912">
                <a:tc>
                  <a:txBody>
                    <a:bodyPr/>
                    <a:lstStyle/>
                    <a:p>
                      <a:pPr algn="l" fontAlgn="ctr"/>
                      <a:r>
                        <a:rPr lang="ru-RU" sz="1200" u="none" strike="noStrike" dirty="0" smtClean="0">
                          <a:effectLst/>
                          <a:latin typeface="Times New Roman" panose="02020603050405020304" pitchFamily="18" charset="0"/>
                          <a:cs typeface="Times New Roman" panose="02020603050405020304" pitchFamily="18" charset="0"/>
                        </a:rPr>
                        <a:t>Государственная пошлина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23 727,9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27 115,0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27 769,2</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102,4</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117,0</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8762608"/>
                  </a:ext>
                </a:extLst>
              </a:tr>
              <a:tr h="4780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noProof="0" dirty="0" smtClean="0">
                          <a:solidFill>
                            <a:schemeClr val="tx1"/>
                          </a:solidFill>
                          <a:latin typeface="Times New Roman" panose="02020603050405020304" pitchFamily="18" charset="0"/>
                          <a:cs typeface="Times New Roman" panose="02020603050405020304" pitchFamily="18" charset="0"/>
                        </a:rPr>
                        <a:t>Налоги на имущество</a:t>
                      </a: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358 541,3</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373 000,0</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376 316,2</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100,9</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105,0</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9273402"/>
                  </a:ext>
                </a:extLst>
              </a:tr>
            </a:tbl>
          </a:graphicData>
        </a:graphic>
      </p:graphicFrame>
    </p:spTree>
    <p:extLst>
      <p:ext uri="{BB962C8B-B14F-4D97-AF65-F5344CB8AC3E}">
        <p14:creationId xmlns:p14="http://schemas.microsoft.com/office/powerpoint/2010/main" val="1789755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15938" y="190499"/>
            <a:ext cx="11150600" cy="247651"/>
          </a:xfrm>
        </p:spPr>
        <p:txBody>
          <a:bodyPr rtlCol="0"/>
          <a:lstStyle/>
          <a:p>
            <a:pPr algn="ctr"/>
            <a:r>
              <a:rPr lang="ru-RU" sz="1400" dirty="0">
                <a:hlinkClick r:id="rId3" action="ppaction://hlinksldjump"/>
              </a:rPr>
              <a:t>Информация об объеме и структуре налоговых и неналоговых доходов, а также межбюджетных </a:t>
            </a:r>
            <a:r>
              <a:rPr lang="ru-RU" sz="1400" dirty="0" smtClean="0">
                <a:hlinkClick r:id="rId3" action="ppaction://hlinksldjump"/>
              </a:rPr>
              <a:t>трансфертах, поступивших в бюджет в 2021 году </a:t>
            </a:r>
            <a:r>
              <a:rPr lang="ru-RU" sz="1400" dirty="0">
                <a:hlinkClick r:id="rId3" action="ppaction://hlinksldjump"/>
              </a:rPr>
              <a:t>(</a:t>
            </a:r>
            <a:r>
              <a:rPr lang="ru-RU" sz="1200" dirty="0">
                <a:hlinkClick r:id="rId3" action="ppaction://hlinksldjump"/>
              </a:rPr>
              <a:t>сравнение с плановыми значениями и </a:t>
            </a:r>
            <a:r>
              <a:rPr lang="ru-RU" sz="1200" dirty="0" smtClean="0">
                <a:hlinkClick r:id="rId3" action="ppaction://hlinksldjump"/>
              </a:rPr>
              <a:t>2020 </a:t>
            </a:r>
            <a:r>
              <a:rPr lang="ru-RU" sz="1200" dirty="0">
                <a:hlinkClick r:id="rId3" action="ppaction://hlinksldjump"/>
              </a:rPr>
              <a:t>годом</a:t>
            </a:r>
            <a:r>
              <a:rPr lang="ru-RU" sz="1400" dirty="0">
                <a:hlinkClick r:id="rId3" action="ppaction://hlinksldjump"/>
              </a:rPr>
              <a:t>)</a:t>
            </a:r>
            <a:r>
              <a:rPr lang="ru-RU" sz="1000" dirty="0" smtClean="0"/>
              <a:t>(</a:t>
            </a:r>
            <a:r>
              <a:rPr lang="ru-RU" sz="1000" dirty="0"/>
              <a:t>тыс. руб.)</a:t>
            </a:r>
            <a:endParaRPr lang="ru-RU" sz="1400" dirty="0"/>
          </a:p>
        </p:txBody>
      </p:sp>
      <p:sp>
        <p:nvSpPr>
          <p:cNvPr id="4" name="Номер слайда 3"/>
          <p:cNvSpPr>
            <a:spLocks noGrp="1"/>
          </p:cNvSpPr>
          <p:nvPr>
            <p:ph type="sldNum" sz="quarter" idx="12"/>
          </p:nvPr>
        </p:nvSpPr>
        <p:spPr/>
        <p:txBody>
          <a:bodyPr rtlCol="0"/>
          <a:lstStyle/>
          <a:p>
            <a:pPr rtl="0"/>
            <a:fld id="{DAA4D96A-5CF2-4A4A-BB50-9D4F35156B76}" type="slidenum">
              <a:rPr lang="ru-RU"/>
              <a:t>24</a:t>
            </a:fld>
            <a:endParaRPr lang="ru-RU" dirty="0"/>
          </a:p>
        </p:txBody>
      </p:sp>
      <p:graphicFrame>
        <p:nvGraphicFramePr>
          <p:cNvPr id="6" name="Таблица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2273163277"/>
              </p:ext>
            </p:extLst>
          </p:nvPr>
        </p:nvGraphicFramePr>
        <p:xfrm>
          <a:off x="156519" y="510746"/>
          <a:ext cx="11092507" cy="6267101"/>
        </p:xfrm>
        <a:graphic>
          <a:graphicData uri="http://schemas.openxmlformats.org/drawingml/2006/table">
            <a:tbl>
              <a:tblPr firstRow="1" bandRow="1">
                <a:tableStyleId>{5C22544A-7EE6-4342-B048-85BDC9FD1C3A}</a:tableStyleId>
              </a:tblPr>
              <a:tblGrid>
                <a:gridCol w="3122590">
                  <a:extLst>
                    <a:ext uri="{9D8B030D-6E8A-4147-A177-3AD203B41FA5}">
                      <a16:colId xmlns:a16="http://schemas.microsoft.com/office/drawing/2014/main" val="2785900615"/>
                    </a:ext>
                  </a:extLst>
                </a:gridCol>
                <a:gridCol w="1384239">
                  <a:extLst>
                    <a:ext uri="{9D8B030D-6E8A-4147-A177-3AD203B41FA5}">
                      <a16:colId xmlns:a16="http://schemas.microsoft.com/office/drawing/2014/main" val="2287965835"/>
                    </a:ext>
                  </a:extLst>
                </a:gridCol>
                <a:gridCol w="1987832">
                  <a:extLst>
                    <a:ext uri="{9D8B030D-6E8A-4147-A177-3AD203B41FA5}">
                      <a16:colId xmlns:a16="http://schemas.microsoft.com/office/drawing/2014/main" val="20002"/>
                    </a:ext>
                  </a:extLst>
                </a:gridCol>
                <a:gridCol w="1660694">
                  <a:extLst>
                    <a:ext uri="{9D8B030D-6E8A-4147-A177-3AD203B41FA5}">
                      <a16:colId xmlns:a16="http://schemas.microsoft.com/office/drawing/2014/main" val="1756528531"/>
                    </a:ext>
                  </a:extLst>
                </a:gridCol>
                <a:gridCol w="1793990">
                  <a:extLst>
                    <a:ext uri="{9D8B030D-6E8A-4147-A177-3AD203B41FA5}">
                      <a16:colId xmlns:a16="http://schemas.microsoft.com/office/drawing/2014/main" val="301967947"/>
                    </a:ext>
                  </a:extLst>
                </a:gridCol>
                <a:gridCol w="1143162">
                  <a:extLst>
                    <a:ext uri="{9D8B030D-6E8A-4147-A177-3AD203B41FA5}">
                      <a16:colId xmlns:a16="http://schemas.microsoft.com/office/drawing/2014/main" val="20007"/>
                    </a:ext>
                  </a:extLst>
                </a:gridCol>
              </a:tblGrid>
              <a:tr h="809036">
                <a:tc>
                  <a:txBody>
                    <a:bodyPr/>
                    <a:lstStyle/>
                    <a:p>
                      <a:pPr algn="ctr" rtl="0"/>
                      <a:r>
                        <a:rPr lang="ru-RU" sz="1200" noProof="0" dirty="0" smtClean="0">
                          <a:latin typeface="Times New Roman" panose="02020603050405020304" pitchFamily="18" charset="0"/>
                          <a:cs typeface="Times New Roman" panose="02020603050405020304" pitchFamily="18" charset="0"/>
                        </a:rPr>
                        <a:t>Наименование доходов</a:t>
                      </a:r>
                      <a:endParaRPr lang="ru-RU" sz="12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Фактическое исполнение 2020 год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 в соответствии с решением о бюджете (уточненный)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Фактическое исполнение </a:t>
                      </a:r>
                    </a:p>
                    <a:p>
                      <a:pPr algn="ctr" rtl="0"/>
                      <a:r>
                        <a:rPr lang="ru-RU" sz="1200" noProof="0" dirty="0" smtClean="0">
                          <a:latin typeface="Times New Roman" panose="02020603050405020304" pitchFamily="18" charset="0"/>
                          <a:cs typeface="Times New Roman" panose="02020603050405020304" pitchFamily="18" charset="0"/>
                        </a:rPr>
                        <a:t>2021 год</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a:t>
                      </a:r>
                      <a:r>
                        <a:rPr lang="ru-RU" sz="1200" baseline="0" noProof="0" dirty="0" smtClean="0">
                          <a:latin typeface="Times New Roman" panose="02020603050405020304" pitchFamily="18" charset="0"/>
                          <a:cs typeface="Times New Roman" panose="02020603050405020304" pitchFamily="18" charset="0"/>
                        </a:rPr>
                        <a:t> исполнения уточненного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 исполнения</a:t>
                      </a:r>
                    </a:p>
                    <a:p>
                      <a:pPr algn="ctr" rtl="0"/>
                      <a:r>
                        <a:rPr lang="ru-RU" sz="1200" noProof="0" dirty="0" smtClean="0">
                          <a:latin typeface="Times New Roman" panose="02020603050405020304" pitchFamily="18" charset="0"/>
                          <a:cs typeface="Times New Roman" panose="02020603050405020304" pitchFamily="18" charset="0"/>
                        </a:rPr>
                        <a:t>2021 года к 2020 году</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566">
                <a:tc>
                  <a:txBody>
                    <a:bodyPr/>
                    <a:lstStyle/>
                    <a:p>
                      <a:pPr algn="l"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88 670,8</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91 000,0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91 386,3</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100,4</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103,1</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321187">
                <a:tc>
                  <a:txBody>
                    <a:bodyPr/>
                    <a:lstStyle/>
                    <a:p>
                      <a:pPr algn="l"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Земельный налог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269 870,5</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282 000,0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284 929,9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101,0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105,6</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629250">
                <a:tc>
                  <a:txBody>
                    <a:bodyPr/>
                    <a:lstStyle/>
                    <a:p>
                      <a:pPr algn="l" fontAlgn="ctr"/>
                      <a:r>
                        <a:rPr lang="ru-RU" sz="1200" u="none" strike="noStrike" dirty="0" smtClean="0">
                          <a:effectLst/>
                          <a:latin typeface="Times New Roman" panose="02020603050405020304" pitchFamily="18" charset="0"/>
                          <a:cs typeface="Times New Roman" panose="02020603050405020304" pitchFamily="18" charset="0"/>
                        </a:rPr>
                        <a:t>Задолженность и перерасчеты по отмененным налогам, сборам и иным обязательным платежам</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9,3</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31,2</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444566">
                <a:tc>
                  <a:txBody>
                    <a:bodyPr/>
                    <a:lstStyle/>
                    <a:p>
                      <a:pPr algn="ctr" fontAlgn="ctr"/>
                      <a:r>
                        <a:rPr lang="ru-RU" sz="1200" b="1" u="none" strike="noStrike" dirty="0" smtClean="0">
                          <a:effectLst/>
                          <a:latin typeface="Times New Roman" panose="02020603050405020304" pitchFamily="18" charset="0"/>
                          <a:cs typeface="Times New Roman" panose="02020603050405020304" pitchFamily="18" charset="0"/>
                        </a:rPr>
                        <a:t>ИТОГО НАЛОГОВЫХ ДОХОДОВ</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3 154 499,9</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3 100 841,8</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3 108 575,0</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100,2</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98,5</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r h="800218">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ru-RU" sz="1200" u="none" strike="noStrike" dirty="0" smtClean="0">
                          <a:effectLst/>
                          <a:latin typeface="Times New Roman" panose="02020603050405020304" pitchFamily="18" charset="0"/>
                          <a:cs typeface="Times New Roman" panose="02020603050405020304" pitchFamily="18" charset="0"/>
                        </a:rPr>
                        <a:t>Доходы от использования имущества, находящегося в государственной и муниципальной собственности</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141 911,8</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155 367,6</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159 239,2</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102,5</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112,2</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1867112"/>
                  </a:ext>
                </a:extLst>
              </a:tr>
              <a:tr h="449465">
                <a:tc>
                  <a:txBody>
                    <a:bodyPr/>
                    <a:lstStyle/>
                    <a:p>
                      <a:pPr algn="just" fontAlgn="ctr"/>
                      <a:r>
                        <a:rPr lang="ru-RU" sz="1200" u="none" strike="noStrike" dirty="0" smtClean="0">
                          <a:effectLst/>
                          <a:latin typeface="Times New Roman" panose="02020603050405020304" pitchFamily="18" charset="0"/>
                          <a:cs typeface="Times New Roman" panose="02020603050405020304" pitchFamily="18" charset="0"/>
                        </a:rPr>
                        <a:t>Платежи при пользовании природными ресурсами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11 359,7</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29 400,0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29 439,5</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100,1</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259,2</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61734650"/>
                  </a:ext>
                </a:extLst>
              </a:tr>
              <a:tr h="44456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200" u="none" strike="noStrike" dirty="0" smtClean="0">
                          <a:effectLst/>
                          <a:latin typeface="Times New Roman" panose="02020603050405020304" pitchFamily="18" charset="0"/>
                          <a:cs typeface="Times New Roman" panose="02020603050405020304" pitchFamily="18" charset="0"/>
                        </a:rPr>
                        <a:t>Доходы от оказания платных услуг</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14 910,1</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10 156,9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10 369,9</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102,1</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69,5</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1800327"/>
                  </a:ext>
                </a:extLst>
              </a:tr>
              <a:tr h="622392">
                <a:tc>
                  <a:txBody>
                    <a:bodyPr/>
                    <a:lstStyle/>
                    <a:p>
                      <a:pPr algn="just" fontAlgn="ctr"/>
                      <a:r>
                        <a:rPr lang="ru-RU" sz="1200" u="none" strike="noStrike" dirty="0" smtClean="0">
                          <a:effectLst/>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20 540,1</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34 981,2</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36 496,2</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104,3</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177,7</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8762608"/>
                  </a:ext>
                </a:extLst>
              </a:tr>
              <a:tr h="509938">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ru-RU" sz="1200" u="none" strike="noStrike" dirty="0" smtClean="0">
                          <a:effectLst/>
                          <a:latin typeface="Times New Roman" panose="02020603050405020304" pitchFamily="18" charset="0"/>
                          <a:cs typeface="Times New Roman" panose="02020603050405020304" pitchFamily="18" charset="0"/>
                        </a:rPr>
                        <a:t>Штрафы, санкции, возмещение ущерба</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5 839,4</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10 795,4</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12 740,2</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latin typeface="Times New Roman" panose="02020603050405020304" pitchFamily="18" charset="0"/>
                          <a:cs typeface="Times New Roman" panose="02020603050405020304" pitchFamily="18" charset="0"/>
                        </a:rPr>
                        <a:t>118,0</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218,2</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3148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u="none" strike="noStrike" dirty="0" smtClean="0">
                          <a:effectLst/>
                          <a:latin typeface="Times New Roman" panose="02020603050405020304" pitchFamily="18" charset="0"/>
                          <a:cs typeface="Times New Roman" panose="02020603050405020304" pitchFamily="18" charset="0"/>
                        </a:rPr>
                        <a:t>Прочие неналоговые доходы</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26 858,4</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9 757,1</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9 968,5</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102,2</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0"/>
                      <a:r>
                        <a:rPr lang="ru-RU" sz="1200" b="0" noProof="0" dirty="0" smtClean="0">
                          <a:latin typeface="Times New Roman" panose="02020603050405020304" pitchFamily="18" charset="0"/>
                          <a:cs typeface="Times New Roman" panose="02020603050405020304" pitchFamily="18" charset="0"/>
                        </a:rPr>
                        <a:t>37,1</a:t>
                      </a:r>
                      <a:endParaRPr lang="ru-RU" sz="120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44566">
                <a:tc>
                  <a:txBody>
                    <a:bodyPr/>
                    <a:lstStyle/>
                    <a:p>
                      <a:pPr algn="ctr" fontAlgn="ctr"/>
                      <a:r>
                        <a:rPr lang="ru-RU" sz="1200" b="1" u="none" strike="noStrike" dirty="0" smtClean="0">
                          <a:effectLst/>
                          <a:latin typeface="Times New Roman" panose="02020603050405020304" pitchFamily="18" charset="0"/>
                          <a:cs typeface="Times New Roman" panose="02020603050405020304" pitchFamily="18" charset="0"/>
                        </a:rPr>
                        <a:t>ИТОГО НЕНАЛОГОВЫХ ДОХОДОВ</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221 419,5</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250 458,2</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258 253,5</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103,1</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latin typeface="Times New Roman" panose="02020603050405020304" pitchFamily="18" charset="0"/>
                          <a:cs typeface="Times New Roman" panose="02020603050405020304" pitchFamily="18" charset="0"/>
                        </a:rPr>
                        <a:t>116,6</a:t>
                      </a:r>
                      <a:endParaRPr lang="ru-RU" sz="1200" b="1"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9273402"/>
                  </a:ext>
                </a:extLst>
              </a:tr>
            </a:tbl>
          </a:graphicData>
        </a:graphic>
      </p:graphicFrame>
    </p:spTree>
    <p:extLst>
      <p:ext uri="{BB962C8B-B14F-4D97-AF65-F5344CB8AC3E}">
        <p14:creationId xmlns:p14="http://schemas.microsoft.com/office/powerpoint/2010/main" val="3262253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15938" y="1"/>
            <a:ext cx="11150600" cy="548919"/>
          </a:xfrm>
        </p:spPr>
        <p:txBody>
          <a:bodyPr rtlCol="0"/>
          <a:lstStyle/>
          <a:p>
            <a:pPr algn="ctr"/>
            <a:r>
              <a:rPr lang="ru-RU" sz="1100" dirty="0">
                <a:hlinkClick r:id="rId3" action="ppaction://hlinksldjump"/>
              </a:rPr>
              <a:t>Информация </a:t>
            </a:r>
            <a:r>
              <a:rPr lang="ru-RU" sz="1100" dirty="0" smtClean="0">
                <a:hlinkClick r:id="rId3" action="ppaction://hlinksldjump"/>
              </a:rPr>
              <a:t>об объеме </a:t>
            </a:r>
            <a:r>
              <a:rPr lang="ru-RU" sz="1100" dirty="0">
                <a:hlinkClick r:id="rId3" action="ppaction://hlinksldjump"/>
              </a:rPr>
              <a:t>и структуре налоговых и неналоговых доходов, а также межбюджетных </a:t>
            </a:r>
            <a:r>
              <a:rPr lang="ru-RU" sz="1100" dirty="0" smtClean="0">
                <a:hlinkClick r:id="rId3" action="ppaction://hlinksldjump"/>
              </a:rPr>
              <a:t>трансфертах, </a:t>
            </a:r>
            <a:r>
              <a:rPr lang="ru-RU" sz="1100" dirty="0">
                <a:hlinkClick r:id="rId3" action="ppaction://hlinksldjump"/>
              </a:rPr>
              <a:t>поступивших в бюджет в </a:t>
            </a:r>
            <a:r>
              <a:rPr lang="ru-RU" sz="1100" dirty="0" smtClean="0">
                <a:hlinkClick r:id="rId3" action="ppaction://hlinksldjump"/>
              </a:rPr>
              <a:t>2021 году (</a:t>
            </a:r>
            <a:r>
              <a:rPr lang="ru-RU" sz="1100" dirty="0">
                <a:hlinkClick r:id="rId3" action="ppaction://hlinksldjump"/>
              </a:rPr>
              <a:t>сравнение с плановыми значениями и </a:t>
            </a:r>
            <a:r>
              <a:rPr lang="ru-RU" sz="1100" dirty="0" smtClean="0">
                <a:hlinkClick r:id="rId3" action="ppaction://hlinksldjump"/>
              </a:rPr>
              <a:t>2020 </a:t>
            </a:r>
            <a:r>
              <a:rPr lang="ru-RU" sz="1100" dirty="0">
                <a:hlinkClick r:id="rId3" action="ppaction://hlinksldjump"/>
              </a:rPr>
              <a:t>годом)</a:t>
            </a:r>
            <a:r>
              <a:rPr lang="ru-RU" sz="1100" dirty="0"/>
              <a:t>(тыс. руб.)</a:t>
            </a:r>
          </a:p>
        </p:txBody>
      </p:sp>
      <p:graphicFrame>
        <p:nvGraphicFramePr>
          <p:cNvPr id="6" name="Таблица 5">
            <a:extLst>
              <a:ext uri="{FF2B5EF4-FFF2-40B4-BE49-F238E27FC236}">
                <a16:creationId xmlns:a16="http://schemas.microsoft.com/office/drawing/2014/main" id="{BEE52E89-C526-4F73-86FB-0EB31587CD33}"/>
              </a:ext>
            </a:extLst>
          </p:cNvPr>
          <p:cNvGraphicFramePr>
            <a:graphicFrameLocks noGrp="1"/>
          </p:cNvGraphicFramePr>
          <p:nvPr>
            <p:extLst>
              <p:ext uri="{D42A27DB-BD31-4B8C-83A1-F6EECF244321}">
                <p14:modId xmlns:p14="http://schemas.microsoft.com/office/powerpoint/2010/main" val="283146595"/>
              </p:ext>
            </p:extLst>
          </p:nvPr>
        </p:nvGraphicFramePr>
        <p:xfrm>
          <a:off x="2273642" y="733168"/>
          <a:ext cx="9090053" cy="6094185"/>
        </p:xfrm>
        <a:graphic>
          <a:graphicData uri="http://schemas.openxmlformats.org/drawingml/2006/table">
            <a:tbl>
              <a:tblPr firstRow="1" bandRow="1">
                <a:tableStyleId>{5C22544A-7EE6-4342-B048-85BDC9FD1C3A}</a:tableStyleId>
              </a:tblPr>
              <a:tblGrid>
                <a:gridCol w="2507908">
                  <a:extLst>
                    <a:ext uri="{9D8B030D-6E8A-4147-A177-3AD203B41FA5}">
                      <a16:colId xmlns:a16="http://schemas.microsoft.com/office/drawing/2014/main" val="2785900615"/>
                    </a:ext>
                  </a:extLst>
                </a:gridCol>
                <a:gridCol w="1238250">
                  <a:extLst>
                    <a:ext uri="{9D8B030D-6E8A-4147-A177-3AD203B41FA5}">
                      <a16:colId xmlns:a16="http://schemas.microsoft.com/office/drawing/2014/main" val="2287965835"/>
                    </a:ext>
                  </a:extLst>
                </a:gridCol>
                <a:gridCol w="1709210">
                  <a:extLst>
                    <a:ext uri="{9D8B030D-6E8A-4147-A177-3AD203B41FA5}">
                      <a16:colId xmlns:a16="http://schemas.microsoft.com/office/drawing/2014/main" val="1756528531"/>
                    </a:ext>
                  </a:extLst>
                </a:gridCol>
                <a:gridCol w="1281640">
                  <a:extLst>
                    <a:ext uri="{9D8B030D-6E8A-4147-A177-3AD203B41FA5}">
                      <a16:colId xmlns:a16="http://schemas.microsoft.com/office/drawing/2014/main" val="20003"/>
                    </a:ext>
                  </a:extLst>
                </a:gridCol>
                <a:gridCol w="1314450">
                  <a:extLst>
                    <a:ext uri="{9D8B030D-6E8A-4147-A177-3AD203B41FA5}">
                      <a16:colId xmlns:a16="http://schemas.microsoft.com/office/drawing/2014/main" val="2697443569"/>
                    </a:ext>
                  </a:extLst>
                </a:gridCol>
                <a:gridCol w="1038595">
                  <a:extLst>
                    <a:ext uri="{9D8B030D-6E8A-4147-A177-3AD203B41FA5}">
                      <a16:colId xmlns:a16="http://schemas.microsoft.com/office/drawing/2014/main" val="20007"/>
                    </a:ext>
                  </a:extLst>
                </a:gridCol>
              </a:tblGrid>
              <a:tr h="929613">
                <a:tc>
                  <a:txBody>
                    <a:bodyPr/>
                    <a:lstStyle/>
                    <a:p>
                      <a:pPr algn="ctr" rtl="0"/>
                      <a:r>
                        <a:rPr lang="ru-RU" sz="1200" noProof="0" dirty="0" smtClean="0">
                          <a:latin typeface="Times New Roman" panose="02020603050405020304" pitchFamily="18" charset="0"/>
                          <a:cs typeface="Times New Roman" panose="02020603050405020304" pitchFamily="18" charset="0"/>
                        </a:rPr>
                        <a:t>Наименование доходов</a:t>
                      </a:r>
                      <a:endParaRPr lang="ru-RU" sz="12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Фактическое исполнение 2020 год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 в соответствии с решением о бюджете (уточненный) </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Фактическое исполнение </a:t>
                      </a:r>
                    </a:p>
                    <a:p>
                      <a:pPr algn="ctr" rtl="0"/>
                      <a:r>
                        <a:rPr lang="ru-RU" sz="1200" noProof="0" dirty="0" smtClean="0">
                          <a:latin typeface="Times New Roman" panose="02020603050405020304" pitchFamily="18" charset="0"/>
                          <a:cs typeface="Times New Roman" panose="02020603050405020304" pitchFamily="18" charset="0"/>
                        </a:rPr>
                        <a:t>2021 год</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a:t>
                      </a:r>
                      <a:r>
                        <a:rPr lang="ru-RU" sz="1200" baseline="0" noProof="0" dirty="0" smtClean="0">
                          <a:latin typeface="Times New Roman" panose="02020603050405020304" pitchFamily="18" charset="0"/>
                          <a:cs typeface="Times New Roman" panose="02020603050405020304" pitchFamily="18" charset="0"/>
                        </a:rPr>
                        <a:t> исполнения уточненного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 исполнения</a:t>
                      </a:r>
                    </a:p>
                    <a:p>
                      <a:pPr algn="ctr" rtl="0"/>
                      <a:r>
                        <a:rPr lang="ru-RU" sz="1200" noProof="0" dirty="0" smtClean="0">
                          <a:latin typeface="Times New Roman" panose="02020603050405020304" pitchFamily="18" charset="0"/>
                          <a:cs typeface="Times New Roman" panose="02020603050405020304" pitchFamily="18" charset="0"/>
                        </a:rPr>
                        <a:t>2021 года к 2020 году</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9312">
                <a:tc>
                  <a:txBody>
                    <a:bodyPr/>
                    <a:lstStyle/>
                    <a:p>
                      <a:pPr algn="l"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Дотации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457,0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6</a:t>
                      </a:r>
                      <a:r>
                        <a:rPr lang="ru-RU" sz="1200" baseline="0" noProof="0" dirty="0" smtClean="0"/>
                        <a:t> 057,3</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6 057,3</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100,0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noProof="0" dirty="0" smtClean="0"/>
                        <a:t>1 325,4</a:t>
                      </a:r>
                      <a:endParaRPr lang="ru-RU" sz="1000"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05186774"/>
                  </a:ext>
                </a:extLst>
              </a:tr>
              <a:tr h="478634">
                <a:tc>
                  <a:txBody>
                    <a:bodyPr/>
                    <a:lstStyle/>
                    <a:p>
                      <a:pPr algn="l" fontAlgn="ct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Субсидии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644 514,7</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690 836,0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551 816,2</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79,9</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noProof="0" dirty="0" smtClean="0"/>
                        <a:t>85,6</a:t>
                      </a:r>
                      <a:endParaRPr lang="ru-RU" sz="1000"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60814750"/>
                  </a:ext>
                </a:extLst>
              </a:tr>
              <a:tr h="572052">
                <a:tc>
                  <a:txBody>
                    <a:bodyPr/>
                    <a:lstStyle/>
                    <a:p>
                      <a:pPr algn="l" fontAlgn="ctr"/>
                      <a:r>
                        <a:rPr lang="ru-RU" sz="1200" u="none" strike="noStrike" dirty="0" smtClean="0">
                          <a:effectLst/>
                          <a:latin typeface="Times New Roman" panose="02020603050405020304" pitchFamily="18" charset="0"/>
                          <a:cs typeface="Times New Roman" panose="02020603050405020304" pitchFamily="18" charset="0"/>
                        </a:rPr>
                        <a:t>Субвенции</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2 222 975,2</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2 167 144,0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2 152 457,6</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99,3</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noProof="0" dirty="0" smtClean="0"/>
                        <a:t>96,8</a:t>
                      </a:r>
                      <a:endParaRPr lang="ru-RU" sz="1000"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186541597"/>
                  </a:ext>
                </a:extLst>
              </a:tr>
              <a:tr h="478634">
                <a:tc>
                  <a:txBody>
                    <a:bodyPr/>
                    <a:lstStyle/>
                    <a:p>
                      <a:pPr algn="just" fontAlgn="ctr"/>
                      <a:r>
                        <a:rPr lang="ru-RU" sz="1200" b="0" u="none" strike="noStrike" dirty="0" smtClean="0">
                          <a:effectLst/>
                          <a:latin typeface="Times New Roman" panose="02020603050405020304" pitchFamily="18" charset="0"/>
                          <a:cs typeface="Times New Roman" panose="02020603050405020304" pitchFamily="18" charset="0"/>
                        </a:rPr>
                        <a:t>Иные межбюджетные трансферты</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42 650,9</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5 133,4</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5 133,4</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100,0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noProof="0" dirty="0" smtClean="0"/>
                        <a:t>12,0</a:t>
                      </a:r>
                      <a:endParaRPr lang="ru-RU" sz="1000"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332936508"/>
                  </a:ext>
                </a:extLst>
              </a:tr>
              <a:tr h="488120">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ru-RU" sz="1200" b="0" u="none" strike="noStrike" dirty="0" smtClean="0">
                          <a:effectLst/>
                          <a:latin typeface="Times New Roman" panose="02020603050405020304" pitchFamily="18" charset="0"/>
                          <a:cs typeface="Times New Roman" panose="02020603050405020304" pitchFamily="18" charset="0"/>
                        </a:rPr>
                        <a:t>Прочие безвозмездные поступления</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524,0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noProof="0" dirty="0" smtClean="0"/>
                        <a:t>0,0</a:t>
                      </a:r>
                      <a:endParaRPr lang="ru-RU" sz="1000"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61867112"/>
                  </a:ext>
                </a:extLst>
              </a:tr>
              <a:tr h="1222107">
                <a:tc>
                  <a:txBody>
                    <a:bodyPr/>
                    <a:lstStyle/>
                    <a:p>
                      <a:pPr algn="just" fontAlgn="b"/>
                      <a:r>
                        <a:rPr lang="ru-RU" sz="1200" b="0" u="none" strike="noStrike" dirty="0" smtClean="0">
                          <a:effectLst/>
                          <a:latin typeface="Times New Roman" panose="02020603050405020304" pitchFamily="18" charset="0"/>
                          <a:cs typeface="Times New Roman" panose="02020603050405020304" pitchFamily="18" charset="0"/>
                        </a:rPr>
                        <a:t>Доходы от возврата остатков</a:t>
                      </a:r>
                      <a:r>
                        <a:rPr lang="ru-RU" sz="1200" b="0" u="none" strike="noStrike" baseline="0" dirty="0" smtClean="0">
                          <a:effectLst/>
                          <a:latin typeface="Times New Roman" panose="02020603050405020304" pitchFamily="18" charset="0"/>
                          <a:cs typeface="Times New Roman" panose="02020603050405020304" pitchFamily="18" charset="0"/>
                        </a:rPr>
                        <a:t>    </a:t>
                      </a:r>
                      <a:r>
                        <a:rPr lang="ru-RU" sz="1200" b="0" u="none" strike="noStrike" dirty="0" smtClean="0">
                          <a:effectLst/>
                          <a:latin typeface="Times New Roman" panose="02020603050405020304" pitchFamily="18" charset="0"/>
                          <a:cs typeface="Times New Roman" panose="02020603050405020304" pitchFamily="18" charset="0"/>
                        </a:rPr>
                        <a:t>субсидий, субвенций и иных межбюджетных  трансфертов, имеющих целевое назначение</a:t>
                      </a:r>
                      <a:r>
                        <a:rPr lang="ru-RU" sz="1200" b="0" u="none" strike="noStrike" baseline="0" dirty="0" smtClean="0">
                          <a:effectLst/>
                          <a:latin typeface="Times New Roman" panose="02020603050405020304" pitchFamily="18" charset="0"/>
                          <a:cs typeface="Times New Roman" panose="02020603050405020304" pitchFamily="18" charset="0"/>
                        </a:rPr>
                        <a:t> </a:t>
                      </a:r>
                      <a:r>
                        <a:rPr lang="ru-RU" sz="1200" b="0" u="none" strike="noStrike" dirty="0" smtClean="0">
                          <a:effectLst/>
                          <a:latin typeface="Times New Roman" panose="02020603050405020304" pitchFamily="18" charset="0"/>
                          <a:cs typeface="Times New Roman" panose="02020603050405020304" pitchFamily="18" charset="0"/>
                        </a:rPr>
                        <a:t>прошлых лет</a:t>
                      </a:r>
                      <a:endParaRPr lang="ru-RU" sz="1200" b="0" i="0" u="none" strike="noStrike"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828,2</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129,7</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noProof="0" dirty="0" smtClean="0"/>
                        <a:t>15,7</a:t>
                      </a:r>
                      <a:endParaRPr lang="ru-RU" sz="1000"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761734650"/>
                  </a:ext>
                </a:extLst>
              </a:tr>
              <a:tr h="39805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200" b="0" u="none" strike="noStrike" dirty="0" smtClean="0">
                          <a:effectLst/>
                          <a:latin typeface="Times New Roman" panose="02020603050405020304" pitchFamily="18" charset="0"/>
                          <a:cs typeface="Times New Roman" panose="02020603050405020304" pitchFamily="18" charset="0"/>
                        </a:rPr>
                        <a:t> Возврат </a:t>
                      </a:r>
                      <a:endParaRPr lang="ru-RU" sz="12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-11 938,5</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-8 365,8</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noProof="0" dirty="0" smtClean="0"/>
                        <a:t>0,0</a:t>
                      </a:r>
                      <a:endParaRPr lang="ru-RU" sz="1200"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noProof="0" dirty="0" smtClean="0"/>
                        <a:t>70,1</a:t>
                      </a:r>
                      <a:endParaRPr lang="ru-RU" sz="1000"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511800327"/>
                  </a:ext>
                </a:extLst>
              </a:tr>
              <a:tr h="670088">
                <a:tc>
                  <a:txBody>
                    <a:bodyPr/>
                    <a:lstStyle/>
                    <a:p>
                      <a:pPr algn="ctr" fontAlgn="ctr"/>
                      <a:r>
                        <a:rPr lang="ru-RU" sz="1200" b="1" u="none" strike="noStrike" dirty="0" smtClean="0">
                          <a:effectLst/>
                          <a:latin typeface="Times New Roman" panose="02020603050405020304" pitchFamily="18" charset="0"/>
                          <a:cs typeface="Times New Roman" panose="02020603050405020304" pitchFamily="18" charset="0"/>
                        </a:rPr>
                        <a:t>ИТОГО</a:t>
                      </a:r>
                      <a:r>
                        <a:rPr lang="ru-RU" sz="1200" b="1" u="none" strike="noStrike" baseline="0" dirty="0" smtClean="0">
                          <a:effectLst/>
                          <a:latin typeface="Times New Roman" panose="02020603050405020304" pitchFamily="18" charset="0"/>
                          <a:cs typeface="Times New Roman" panose="02020603050405020304" pitchFamily="18" charset="0"/>
                        </a:rPr>
                        <a:t> </a:t>
                      </a:r>
                      <a:r>
                        <a:rPr lang="ru-RU" sz="1200" b="1" u="none" strike="noStrike" dirty="0" smtClean="0">
                          <a:effectLst/>
                          <a:latin typeface="Times New Roman" panose="02020603050405020304" pitchFamily="18" charset="0"/>
                          <a:cs typeface="Times New Roman" panose="02020603050405020304" pitchFamily="18" charset="0"/>
                        </a:rPr>
                        <a:t>БЕЗВОЗМЕЗДНЫЕ     ПОСТУПЛЕНИЯ</a:t>
                      </a:r>
                      <a:endParaRPr lang="ru-RU" sz="1200" b="1" i="0" u="none" strike="noStrike"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t>2 900</a:t>
                      </a:r>
                      <a:r>
                        <a:rPr lang="ru-RU" sz="1200" b="1" baseline="0" noProof="0" dirty="0" smtClean="0"/>
                        <a:t> 011,5</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t>2 869 170,7</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t>2 707 228,4</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200" b="1" noProof="0" dirty="0" smtClean="0"/>
                        <a:t>94,4</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00" b="1" noProof="0" dirty="0" smtClean="0"/>
                        <a:t>93,4</a:t>
                      </a:r>
                      <a:endParaRPr lang="ru-RU" sz="1000" b="1"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38762608"/>
                  </a:ext>
                </a:extLst>
              </a:tr>
              <a:tr h="517570">
                <a:tc>
                  <a:txBody>
                    <a:bodyPr/>
                    <a:lstStyle/>
                    <a:p>
                      <a:pPr algn="ctr" fontAlgn="ctr"/>
                      <a:r>
                        <a:rPr lang="ru-RU" sz="1200" b="1" u="none" strike="noStrike" dirty="0" smtClean="0">
                          <a:effectLst/>
                          <a:latin typeface="Times New Roman" panose="02020603050405020304" pitchFamily="18" charset="0"/>
                          <a:cs typeface="Times New Roman" panose="02020603050405020304" pitchFamily="18" charset="0"/>
                        </a:rPr>
                        <a:t>ВСЕГО ДОХОДОВ</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t>6 275 930,9</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t>6 220 470,7</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t>6 074 056,9</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200" b="1" noProof="0" dirty="0" smtClean="0"/>
                        <a:t>97,6</a:t>
                      </a:r>
                      <a:endParaRPr lang="ru-RU" sz="1200" b="1" noProof="0"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a:r>
                        <a:rPr lang="ru-RU" sz="1000" b="1" noProof="0" dirty="0" smtClean="0"/>
                        <a:t>96,8</a:t>
                      </a:r>
                      <a:endParaRPr lang="ru-RU" sz="1000" b="1" noProof="0" dirty="0"/>
                    </a:p>
                  </a:txBody>
                  <a:tcPr anchor="ctr">
                    <a:lnL w="635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79273402"/>
                  </a:ext>
                </a:extLst>
              </a:tr>
            </a:tbl>
          </a:graphicData>
        </a:graphic>
      </p:graphicFrame>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3169"/>
            <a:ext cx="2273642" cy="2693772"/>
          </a:xfrm>
          <a:prstGeom prst="rect">
            <a:avLst/>
          </a:prstGeom>
        </p:spPr>
      </p:pic>
      <p:sp>
        <p:nvSpPr>
          <p:cNvPr id="3" name="Выноска со стрелкой вниз 2"/>
          <p:cNvSpPr/>
          <p:nvPr/>
        </p:nvSpPr>
        <p:spPr>
          <a:xfrm>
            <a:off x="679621" y="3426941"/>
            <a:ext cx="914400" cy="9144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407243"/>
            <a:ext cx="2273642" cy="2420111"/>
          </a:xfrm>
          <a:prstGeom prst="rect">
            <a:avLst/>
          </a:prstGeom>
        </p:spPr>
      </p:pic>
      <p:sp>
        <p:nvSpPr>
          <p:cNvPr id="8" name="Номер слайда 7"/>
          <p:cNvSpPr>
            <a:spLocks noGrp="1"/>
          </p:cNvSpPr>
          <p:nvPr>
            <p:ph type="sldNum" sz="quarter" idx="12"/>
          </p:nvPr>
        </p:nvSpPr>
        <p:spPr/>
        <p:txBody>
          <a:bodyPr/>
          <a:lstStyle/>
          <a:p>
            <a:pPr rtl="0"/>
            <a:fld id="{9EC71654-96A5-4280-94F3-931C61A9F92C}" type="slidenum">
              <a:rPr lang="ru-RU" noProof="0" smtClean="0"/>
              <a:pPr rtl="0"/>
              <a:t>25</a:t>
            </a:fld>
            <a:endParaRPr lang="ru-RU" noProof="0" dirty="0"/>
          </a:p>
        </p:txBody>
      </p:sp>
    </p:spTree>
    <p:extLst>
      <p:ext uri="{BB962C8B-B14F-4D97-AF65-F5344CB8AC3E}">
        <p14:creationId xmlns:p14="http://schemas.microsoft.com/office/powerpoint/2010/main" val="4084278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938" y="246621"/>
            <a:ext cx="11150600" cy="481348"/>
          </a:xfrm>
        </p:spPr>
        <p:txBody>
          <a:bodyPr/>
          <a:lstStyle/>
          <a:p>
            <a:pPr algn="ctr"/>
            <a:r>
              <a:rPr lang="ru-RU" sz="1600" dirty="0">
                <a:solidFill>
                  <a:prstClr val="black"/>
                </a:solidFill>
                <a:hlinkClick r:id="rId2" action="ppaction://hlinksldjump"/>
              </a:rPr>
              <a:t>Информация об объеме и структуре налоговых и неналоговых доходов, </a:t>
            </a:r>
            <a:br>
              <a:rPr lang="ru-RU" sz="1600" dirty="0">
                <a:solidFill>
                  <a:prstClr val="black"/>
                </a:solidFill>
                <a:hlinkClick r:id="rId2" action="ppaction://hlinksldjump"/>
              </a:rPr>
            </a:br>
            <a:r>
              <a:rPr lang="ru-RU" sz="1600" dirty="0">
                <a:solidFill>
                  <a:prstClr val="black"/>
                </a:solidFill>
                <a:hlinkClick r:id="rId2" action="ppaction://hlinksldjump"/>
              </a:rPr>
              <a:t>а также межбюджетных трансфертов, поступивших в бюджет городского округа </a:t>
            </a:r>
            <a:r>
              <a:rPr lang="ru-RU" sz="1600" dirty="0" smtClean="0">
                <a:solidFill>
                  <a:prstClr val="black"/>
                </a:solidFill>
                <a:hlinkClick r:id="rId2" action="ppaction://hlinksldjump"/>
              </a:rPr>
              <a:t>воскресенск</a:t>
            </a:r>
            <a:r>
              <a:rPr lang="ru-RU" sz="1600" dirty="0" smtClean="0">
                <a:solidFill>
                  <a:prstClr val="black"/>
                </a:solidFill>
              </a:rPr>
              <a:t> </a:t>
            </a:r>
            <a:r>
              <a:rPr lang="ru-RU" sz="1600" dirty="0" smtClean="0">
                <a:solidFill>
                  <a:srgbClr val="0070C0"/>
                </a:solidFill>
              </a:rPr>
              <a:t>(сравнение с плановыми значениями)</a:t>
            </a:r>
            <a:endParaRPr lang="ru-RU" dirty="0">
              <a:solidFill>
                <a:srgbClr val="0070C0"/>
              </a:solidFill>
            </a:endParaRPr>
          </a:p>
        </p:txBody>
      </p:sp>
      <p:sp>
        <p:nvSpPr>
          <p:cNvPr id="3" name="Номер слайда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ru-RU"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ru-RU" sz="9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Таблица 5"/>
          <p:cNvGraphicFramePr>
            <a:graphicFrameLocks noGrp="1"/>
          </p:cNvGraphicFramePr>
          <p:nvPr>
            <p:extLst/>
          </p:nvPr>
        </p:nvGraphicFramePr>
        <p:xfrm>
          <a:off x="435006" y="807868"/>
          <a:ext cx="11166444" cy="5381176"/>
        </p:xfrm>
        <a:graphic>
          <a:graphicData uri="http://schemas.openxmlformats.org/drawingml/2006/table">
            <a:tbl>
              <a:tblPr firstRow="1" bandRow="1">
                <a:tableStyleId>{5C22544A-7EE6-4342-B048-85BDC9FD1C3A}</a:tableStyleId>
              </a:tblPr>
              <a:tblGrid>
                <a:gridCol w="2278356">
                  <a:extLst>
                    <a:ext uri="{9D8B030D-6E8A-4147-A177-3AD203B41FA5}">
                      <a16:colId xmlns:a16="http://schemas.microsoft.com/office/drawing/2014/main" val="20000"/>
                    </a:ext>
                  </a:extLst>
                </a:gridCol>
                <a:gridCol w="4337013">
                  <a:extLst>
                    <a:ext uri="{9D8B030D-6E8A-4147-A177-3AD203B41FA5}">
                      <a16:colId xmlns:a16="http://schemas.microsoft.com/office/drawing/2014/main" val="20001"/>
                    </a:ext>
                  </a:extLst>
                </a:gridCol>
                <a:gridCol w="1432558">
                  <a:extLst>
                    <a:ext uri="{9D8B030D-6E8A-4147-A177-3AD203B41FA5}">
                      <a16:colId xmlns:a16="http://schemas.microsoft.com/office/drawing/2014/main" val="20002"/>
                    </a:ext>
                  </a:extLst>
                </a:gridCol>
                <a:gridCol w="1507344">
                  <a:extLst>
                    <a:ext uri="{9D8B030D-6E8A-4147-A177-3AD203B41FA5}">
                      <a16:colId xmlns:a16="http://schemas.microsoft.com/office/drawing/2014/main" val="20003"/>
                    </a:ext>
                  </a:extLst>
                </a:gridCol>
                <a:gridCol w="1611173">
                  <a:extLst>
                    <a:ext uri="{9D8B030D-6E8A-4147-A177-3AD203B41FA5}">
                      <a16:colId xmlns:a16="http://schemas.microsoft.com/office/drawing/2014/main" val="20004"/>
                    </a:ext>
                  </a:extLst>
                </a:gridCol>
              </a:tblGrid>
              <a:tr h="983802">
                <a:tc>
                  <a:txBody>
                    <a:bodyPr/>
                    <a:lstStyle/>
                    <a:p>
                      <a:pPr algn="ctr" rtl="0"/>
                      <a:r>
                        <a:rPr lang="ru-RU" sz="1200" noProof="0" dirty="0" smtClean="0">
                          <a:latin typeface="Times New Roman" panose="02020603050405020304" pitchFamily="18" charset="0"/>
                          <a:cs typeface="Times New Roman" panose="02020603050405020304" pitchFamily="18" charset="0"/>
                        </a:rPr>
                        <a:t>Коды</a:t>
                      </a:r>
                      <a:endParaRPr lang="ru-RU" sz="12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Наименование доходов</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p>
                      <a:pPr algn="ctr" rtl="0"/>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4192">
                <a:tc>
                  <a:txBody>
                    <a:bodyPr/>
                    <a:lstStyle/>
                    <a:p>
                      <a:pPr algn="ctr" rtl="0"/>
                      <a:endParaRPr lang="ru-RU" sz="1050" b="1" noProof="0" dirty="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rtl="0"/>
                      <a:r>
                        <a:rPr lang="ru-RU" sz="1050" b="1" noProof="0" dirty="0" smtClean="0">
                          <a:latin typeface="Times New Roman" panose="02020603050405020304" pitchFamily="18" charset="0"/>
                          <a:cs typeface="Times New Roman" panose="02020603050405020304" pitchFamily="18" charset="0"/>
                        </a:rPr>
                        <a:t>НАЛОГОВЫЕ И НЕНАЛОГОВЫЕ ДОХОДЫ</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50" b="1" noProof="0" dirty="0" smtClean="0">
                          <a:latin typeface="Times New Roman" panose="02020603050405020304" pitchFamily="18" charset="0"/>
                          <a:cs typeface="Times New Roman" panose="02020603050405020304" pitchFamily="18" charset="0"/>
                        </a:rPr>
                        <a:t>3 351 300,0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50" b="1" noProof="0" dirty="0" smtClean="0">
                          <a:latin typeface="Times New Roman" panose="02020603050405020304" pitchFamily="18" charset="0"/>
                          <a:cs typeface="Times New Roman" panose="02020603050405020304" pitchFamily="18" charset="0"/>
                        </a:rPr>
                        <a:t>3 366 828,5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0"/>
                      <a:r>
                        <a:rPr lang="ru-RU" sz="1050" b="1" noProof="0" dirty="0" smtClean="0">
                          <a:latin typeface="Times New Roman" panose="02020603050405020304" pitchFamily="18" charset="0"/>
                          <a:cs typeface="Times New Roman" panose="02020603050405020304" pitchFamily="18" charset="0"/>
                        </a:rPr>
                        <a:t>100,5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523875">
                <a:tc>
                  <a:txBody>
                    <a:bodyPr/>
                    <a:lstStyle/>
                    <a:p>
                      <a:pPr algn="ctr" fontAlgn="ctr"/>
                      <a:r>
                        <a:rPr lang="ru-RU" sz="1050" b="1" i="0" u="none" strike="noStrike" dirty="0">
                          <a:solidFill>
                            <a:srgbClr val="000000"/>
                          </a:solidFill>
                          <a:effectLst/>
                          <a:latin typeface="Times New Roman" panose="02020603050405020304" pitchFamily="18" charset="0"/>
                          <a:cs typeface="Times New Roman" panose="02020603050405020304" pitchFamily="18" charset="0"/>
                        </a:rPr>
                        <a:t>000 1 01 00000 00 0000 000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cs typeface="Times New Roman" panose="02020603050405020304" pitchFamily="18" charset="0"/>
                        </a:rPr>
                        <a:t>НАЛОГИ НА ПРИБЫЛЬ, ДОХОДЫ</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ru-RU" sz="1050" b="1" dirty="0" smtClean="0">
                          <a:latin typeface="Times New Roman" panose="02020603050405020304" pitchFamily="18" charset="0"/>
                          <a:cs typeface="Times New Roman" panose="02020603050405020304" pitchFamily="18" charset="0"/>
                        </a:rPr>
                        <a:t>2 360 979,9</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lang="ru-RU" sz="1050" b="1" dirty="0" smtClean="0">
                          <a:latin typeface="Times New Roman" panose="02020603050405020304" pitchFamily="18" charset="0"/>
                          <a:cs typeface="Times New Roman" panose="02020603050405020304" pitchFamily="18" charset="0"/>
                        </a:rPr>
                        <a:t>2 355 242,6</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99,8</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7520">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000 1 01 02000 01 0000 110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just" fontAlgn="t"/>
                      <a:r>
                        <a:rPr lang="ru-RU" sz="1050" b="0" u="none" strike="noStrike" dirty="0" smtClean="0">
                          <a:effectLst/>
                          <a:latin typeface="Times New Roman" panose="02020603050405020304" pitchFamily="18" charset="0"/>
                          <a:cs typeface="Times New Roman" panose="02020603050405020304" pitchFamily="18" charset="0"/>
                        </a:rPr>
                        <a:t>Налог на доходы физических лиц</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50" b="0" noProof="0" dirty="0" smtClean="0">
                          <a:latin typeface="Times New Roman" panose="02020603050405020304" pitchFamily="18" charset="0"/>
                          <a:cs typeface="Times New Roman" panose="02020603050405020304" pitchFamily="18" charset="0"/>
                        </a:rPr>
                        <a:t>2 360 979,9</a:t>
                      </a:r>
                      <a:endParaRPr lang="ru-RU" sz="105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rtl="0"/>
                      <a:r>
                        <a:rPr lang="ru-RU" sz="1050" b="0" noProof="0" dirty="0" smtClean="0">
                          <a:latin typeface="Times New Roman" panose="02020603050405020304" pitchFamily="18" charset="0"/>
                          <a:cs typeface="Times New Roman" panose="02020603050405020304" pitchFamily="18" charset="0"/>
                        </a:rPr>
                        <a:t>2 355 242,6</a:t>
                      </a:r>
                      <a:endParaRPr lang="ru-RU" sz="105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rtl="0"/>
                      <a:r>
                        <a:rPr lang="ru-RU" sz="1050" b="0" noProof="0" dirty="0" smtClean="0">
                          <a:latin typeface="Times New Roman" panose="02020603050405020304" pitchFamily="18" charset="0"/>
                          <a:cs typeface="Times New Roman" panose="02020603050405020304" pitchFamily="18" charset="0"/>
                        </a:rPr>
                        <a:t>99,8</a:t>
                      </a:r>
                      <a:endParaRPr lang="ru-RU" sz="1050" b="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832566">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00010102010010000110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2 254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979, 9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2 181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456,9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96,7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135781">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00010102010011000110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(сумма платежа (перерасчеты, недоимка и задолженность по соответствующему платежу, в том числе по отмененному)</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2 174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330,4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991402">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00010102010012100110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(пени по соответствующему платежу)</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6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064,8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42674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27</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4246326426"/>
              </p:ext>
            </p:extLst>
          </p:nvPr>
        </p:nvGraphicFramePr>
        <p:xfrm>
          <a:off x="213065" y="36283"/>
          <a:ext cx="11074060" cy="6316391"/>
        </p:xfrm>
        <a:graphic>
          <a:graphicData uri="http://schemas.openxmlformats.org/drawingml/2006/table">
            <a:tbl>
              <a:tblPr firstRow="1" bandRow="1">
                <a:tableStyleId>{5C22544A-7EE6-4342-B048-85BDC9FD1C3A}</a:tableStyleId>
              </a:tblPr>
              <a:tblGrid>
                <a:gridCol w="2016839">
                  <a:extLst>
                    <a:ext uri="{9D8B030D-6E8A-4147-A177-3AD203B41FA5}">
                      <a16:colId xmlns:a16="http://schemas.microsoft.com/office/drawing/2014/main" val="20000"/>
                    </a:ext>
                  </a:extLst>
                </a:gridCol>
                <a:gridCol w="5114281">
                  <a:extLst>
                    <a:ext uri="{9D8B030D-6E8A-4147-A177-3AD203B41FA5}">
                      <a16:colId xmlns:a16="http://schemas.microsoft.com/office/drawing/2014/main" val="20001"/>
                    </a:ext>
                  </a:extLst>
                </a:gridCol>
                <a:gridCol w="1344556">
                  <a:extLst>
                    <a:ext uri="{9D8B030D-6E8A-4147-A177-3AD203B41FA5}">
                      <a16:colId xmlns:a16="http://schemas.microsoft.com/office/drawing/2014/main" val="20002"/>
                    </a:ext>
                  </a:extLst>
                </a:gridCol>
                <a:gridCol w="1373431">
                  <a:extLst>
                    <a:ext uri="{9D8B030D-6E8A-4147-A177-3AD203B41FA5}">
                      <a16:colId xmlns:a16="http://schemas.microsoft.com/office/drawing/2014/main" val="20003"/>
                    </a:ext>
                  </a:extLst>
                </a:gridCol>
                <a:gridCol w="1224953">
                  <a:extLst>
                    <a:ext uri="{9D8B030D-6E8A-4147-A177-3AD203B41FA5}">
                      <a16:colId xmlns:a16="http://schemas.microsoft.com/office/drawing/2014/main" val="20004"/>
                    </a:ext>
                  </a:extLst>
                </a:gridCol>
              </a:tblGrid>
              <a:tr h="845546">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000" noProof="0" dirty="0" smtClean="0">
                          <a:latin typeface="Times New Roman" panose="02020603050405020304" pitchFamily="18" charset="0"/>
                          <a:cs typeface="Times New Roman" panose="02020603050405020304" pitchFamily="18" charset="0"/>
                        </a:rPr>
                        <a:t>Наименование доходов</a:t>
                      </a:r>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8709">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00010102010012200110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(проценты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73613">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00010102010013000110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060,3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p>
                    <a:p>
                      <a:pPr algn="ct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730058">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00010102010014000110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(прочие поступления)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p>
                    <a:p>
                      <a:pPr algn="ct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933651">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00010102010015000110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источником которых является налоговый агент, за исключением доходов, в отношении которых исчисление и уплата налога осуществляются в соответствии со статьями 227, 227.1 и 228 Налогового кодекса Российской Федерации (уплата процентов, начисленных на суммы излишне взысканных (уплаченных) платежей, а также при нарушении сроков их возврата)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p>
                    <a:p>
                      <a:pPr algn="ct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895149">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00010102020010000110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от осуществления</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деятельности физическими лицами, зарегистрированными в качестве индивидуальных предпринимателей, нотариусов, занимающихся частной практикой, адвокатов, учредивших адвокатские кабинеты, и других лиц, занимающихся частной практикой в соответствии со статьей 227 Налогового кодекса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19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968, 2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p>
                    <a:p>
                      <a:pPr algn="ct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107803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00010102020011000110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от осуществления деятельности физическими лицами, зарегистрированными в качестве индивидуальных предпринимателей, нотариусов, занимающихся частной практикой, адвокатов, учредивших адвокатские кабинеты, и других лиц, занимающихся частной практикой в соответствии со статьей 227 Налогового кодекса Российской Федерации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19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755,4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p>
                    <a:p>
                      <a:pPr algn="ct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6160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28</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2804664860"/>
              </p:ext>
            </p:extLst>
          </p:nvPr>
        </p:nvGraphicFramePr>
        <p:xfrm>
          <a:off x="213065" y="186435"/>
          <a:ext cx="11074060" cy="5961016"/>
        </p:xfrm>
        <a:graphic>
          <a:graphicData uri="http://schemas.openxmlformats.org/drawingml/2006/table">
            <a:tbl>
              <a:tblPr firstRow="1" bandRow="1">
                <a:tableStyleId>{5C22544A-7EE6-4342-B048-85BDC9FD1C3A}</a:tableStyleId>
              </a:tblPr>
              <a:tblGrid>
                <a:gridCol w="2016839">
                  <a:extLst>
                    <a:ext uri="{9D8B030D-6E8A-4147-A177-3AD203B41FA5}">
                      <a16:colId xmlns:a16="http://schemas.microsoft.com/office/drawing/2014/main" val="20000"/>
                    </a:ext>
                  </a:extLst>
                </a:gridCol>
                <a:gridCol w="5114281">
                  <a:extLst>
                    <a:ext uri="{9D8B030D-6E8A-4147-A177-3AD203B41FA5}">
                      <a16:colId xmlns:a16="http://schemas.microsoft.com/office/drawing/2014/main" val="20001"/>
                    </a:ext>
                  </a:extLst>
                </a:gridCol>
                <a:gridCol w="1344556">
                  <a:extLst>
                    <a:ext uri="{9D8B030D-6E8A-4147-A177-3AD203B41FA5}">
                      <a16:colId xmlns:a16="http://schemas.microsoft.com/office/drawing/2014/main" val="20002"/>
                    </a:ext>
                  </a:extLst>
                </a:gridCol>
                <a:gridCol w="1373431">
                  <a:extLst>
                    <a:ext uri="{9D8B030D-6E8A-4147-A177-3AD203B41FA5}">
                      <a16:colId xmlns:a16="http://schemas.microsoft.com/office/drawing/2014/main" val="20003"/>
                    </a:ext>
                  </a:extLst>
                </a:gridCol>
                <a:gridCol w="1224953">
                  <a:extLst>
                    <a:ext uri="{9D8B030D-6E8A-4147-A177-3AD203B41FA5}">
                      <a16:colId xmlns:a16="http://schemas.microsoft.com/office/drawing/2014/main" val="20004"/>
                    </a:ext>
                  </a:extLst>
                </a:gridCol>
              </a:tblGrid>
              <a:tr h="841695">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000" noProof="0" dirty="0" smtClean="0">
                          <a:latin typeface="Times New Roman" panose="02020603050405020304" pitchFamily="18" charset="0"/>
                          <a:cs typeface="Times New Roman" panose="02020603050405020304" pitchFamily="18" charset="0"/>
                        </a:rPr>
                        <a:t>Наименование доходов</a:t>
                      </a:r>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1118">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00010102020012100110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от осуществления деятельности физическими лицами, зарегистрированными в качестве индивидуальных предпринимателей, нотариусов, занимающихся частной практикой, адвокатов, учредивших адвокатские кабинеты, и других лиц, занимающихся частной практикой в соответствии со статьей 227 Налогового кодекса Российской Федерации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64,4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86089">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00010102020013000110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от осуществления деятельности физическими лицами, зарегистрированными в качестве индивидуальных предпринимателей, нотариусов, занимающихся частной практикой, адвокатов, учредивших адвокатские кабинеты, и других лиц, занимающихся частной практикой в соответствии со статьей 227 Налогового кодекса Российской Федерации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148,4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26673">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00010102030010000110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физическими лицами в соответствии со статьей 228 Налогового кодекса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39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724, 2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7319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00010102030011000110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физическими лицами в соответствии со статьей 228 Налогового кодекса Российской Федерации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39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140,5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59416">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00010102030012100110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физическими лицами в соответствии со статьей 228 Налогового кодекса Российской Федерации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405,2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711122">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00010102030013000110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с доходов, полученных физическими лицами в соответствии со статьей 228 Налогового кодекса Российской Федерации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178,5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559416">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00010102040010000110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в виде фиксированных авансовых платежей с доходов, полученных физическими лицами, являющимися иностранными гражданами, осуществляющими трудовую деятельность по найму на основании патента в соответствии со статьей 227.1 Налогового кодекса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64 000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66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213,7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103,5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3333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29</a:t>
            </a:fld>
            <a:endParaRPr lang="ru-RU" noProof="0" dirty="0"/>
          </a:p>
        </p:txBody>
      </p:sp>
      <p:graphicFrame>
        <p:nvGraphicFramePr>
          <p:cNvPr id="5" name="Таблица 4"/>
          <p:cNvGraphicFramePr>
            <a:graphicFrameLocks noGrp="1"/>
          </p:cNvGraphicFramePr>
          <p:nvPr>
            <p:extLst>
              <p:ext uri="{D42A27DB-BD31-4B8C-83A1-F6EECF244321}">
                <p14:modId xmlns:p14="http://schemas.microsoft.com/office/powerpoint/2010/main" val="1203933069"/>
              </p:ext>
            </p:extLst>
          </p:nvPr>
        </p:nvGraphicFramePr>
        <p:xfrm>
          <a:off x="292962" y="213065"/>
          <a:ext cx="11070362" cy="6024406"/>
        </p:xfrm>
        <a:graphic>
          <a:graphicData uri="http://schemas.openxmlformats.org/drawingml/2006/table">
            <a:tbl>
              <a:tblPr firstRow="1" bandRow="1">
                <a:tableStyleId>{5C22544A-7EE6-4342-B048-85BDC9FD1C3A}</a:tableStyleId>
              </a:tblPr>
              <a:tblGrid>
                <a:gridCol w="2691014">
                  <a:extLst>
                    <a:ext uri="{9D8B030D-6E8A-4147-A177-3AD203B41FA5}">
                      <a16:colId xmlns:a16="http://schemas.microsoft.com/office/drawing/2014/main" val="20000"/>
                    </a:ext>
                  </a:extLst>
                </a:gridCol>
                <a:gridCol w="4437725">
                  <a:extLst>
                    <a:ext uri="{9D8B030D-6E8A-4147-A177-3AD203B41FA5}">
                      <a16:colId xmlns:a16="http://schemas.microsoft.com/office/drawing/2014/main" val="20001"/>
                    </a:ext>
                  </a:extLst>
                </a:gridCol>
                <a:gridCol w="1344107">
                  <a:extLst>
                    <a:ext uri="{9D8B030D-6E8A-4147-A177-3AD203B41FA5}">
                      <a16:colId xmlns:a16="http://schemas.microsoft.com/office/drawing/2014/main" val="20002"/>
                    </a:ext>
                  </a:extLst>
                </a:gridCol>
                <a:gridCol w="1372974">
                  <a:extLst>
                    <a:ext uri="{9D8B030D-6E8A-4147-A177-3AD203B41FA5}">
                      <a16:colId xmlns:a16="http://schemas.microsoft.com/office/drawing/2014/main" val="20003"/>
                    </a:ext>
                  </a:extLst>
                </a:gridCol>
                <a:gridCol w="1224542">
                  <a:extLst>
                    <a:ext uri="{9D8B030D-6E8A-4147-A177-3AD203B41FA5}">
                      <a16:colId xmlns:a16="http://schemas.microsoft.com/office/drawing/2014/main" val="20004"/>
                    </a:ext>
                  </a:extLst>
                </a:gridCol>
              </a:tblGrid>
              <a:tr h="1027757">
                <a:tc>
                  <a:txBody>
                    <a:bodyPr/>
                    <a:lstStyle/>
                    <a:p>
                      <a:pPr algn="ctr" rtl="0"/>
                      <a:r>
                        <a:rPr lang="ru-RU" sz="900" noProof="0" dirty="0" smtClean="0">
                          <a:latin typeface="Times New Roman" panose="02020603050405020304" pitchFamily="18" charset="0"/>
                          <a:cs typeface="Times New Roman" panose="02020603050405020304" pitchFamily="18" charset="0"/>
                        </a:rPr>
                        <a:t>Коды</a:t>
                      </a:r>
                      <a:endParaRPr lang="ru-RU" sz="9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9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9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11853">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00010102040011000110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в виде фиксированных авансовых платежей с доходов, полученных физическими лицами, являющимися иностранными гражданами, осуществляющими трудовую деятельность по найму на основании патента в соответствии со статьей 227.1 Налогового кодекса Российской Федерации (сумма платежа (перерасчеты, недоимка и задолженность по соответствующему платежу, в том числе по отмененному)</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66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213,7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7155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00010102080010000110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в части суммы налога, превышающей 650 000 рублей, относящейся к части налоговой базы, превышающей 5 000 000 рублей (за исключением налога на доходы физических лиц с сумм прибыли контролируемой иностранной компании, в том числе фиксированной прибыли контролируемой иностранной компании)</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42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47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879,6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114,0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819150">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00010102080011000110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части суммы налога, превышающей 650 000 рублей, относящейся к части налоговой базы, превышающей 5 000 000 рублей (сумма платежа (перерасчеты, недоимка и задолженность по соответствующему платежу, в том числе по отмененному)</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47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844,8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59631">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00010102080012100110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части суммы налога, превышающей 650 000 рублей, относящейся к части налоговой базы, превышающей 5 000 000 рублей (пени по соответствующему платежу)</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13,7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67627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00010102080014000110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доходы физических лиц части суммы налога, превышающей 650 000 рублей, относящейся к части налоговой базы, превышающей 5 000 000 рублей (прочие поступления)</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28625">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00010300000000000000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cs typeface="Times New Roman" panose="02020603050405020304" pitchFamily="18" charset="0"/>
                        </a:rPr>
                        <a:t>НАЛОГИ НА ТОВАРЫ (РАБОТЫ, УСЛУГИ), РЕАЛИЗУЕМЫЕ НА ТЕРРИТОРИИ РОССИЙСКОЙ ФЕДЕРАЦИИ</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60 </a:t>
                      </a:r>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433,0</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61 </a:t>
                      </a:r>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595, 8</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101,9</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67263">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00010302000010000110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Акцизы по подакцизным товарам (продукции), производимым на территории Российской Федерации</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60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433,0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61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595,8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101,9</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5911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831850" y="428625"/>
            <a:ext cx="10515600" cy="1009650"/>
          </a:xfrm>
        </p:spPr>
        <p:txBody>
          <a:bodyPr/>
          <a:lstStyle/>
          <a:p>
            <a:r>
              <a:rPr lang="ru-RU" altLang="ru-RU" sz="2400" dirty="0">
                <a:solidFill>
                  <a:srgbClr val="92D050"/>
                </a:solidFill>
                <a:latin typeface="Times New Roman" panose="02020603050405020304" pitchFamily="18" charset="0"/>
                <a:cs typeface="Times New Roman" panose="02020603050405020304" pitchFamily="18" charset="0"/>
              </a:rPr>
              <a:t>Уважаемые жители городского округа Воскресенск!</a:t>
            </a:r>
            <a:r>
              <a:rPr lang="ru-RU" altLang="ru-RU" dirty="0">
                <a:solidFill>
                  <a:srgbClr val="92D050"/>
                </a:solidFill>
                <a:latin typeface="Times New Roman" panose="02020603050405020304" pitchFamily="18" charset="0"/>
                <a:cs typeface="Times New Roman" panose="02020603050405020304" pitchFamily="18" charset="0"/>
              </a:rPr>
              <a:t/>
            </a:r>
            <a:br>
              <a:rPr lang="ru-RU" altLang="ru-RU" dirty="0">
                <a:solidFill>
                  <a:srgbClr val="92D050"/>
                </a:solidFill>
                <a:latin typeface="Times New Roman" panose="02020603050405020304" pitchFamily="18" charset="0"/>
                <a:cs typeface="Times New Roman" panose="02020603050405020304" pitchFamily="18" charset="0"/>
              </a:rPr>
            </a:br>
            <a:endParaRPr lang="ru-RU" dirty="0">
              <a:solidFill>
                <a:srgbClr val="92D050"/>
              </a:solidFill>
            </a:endParaRPr>
          </a:p>
        </p:txBody>
      </p:sp>
      <p:sp>
        <p:nvSpPr>
          <p:cNvPr id="9" name="Текст 8"/>
          <p:cNvSpPr>
            <a:spLocks noGrp="1"/>
          </p:cNvSpPr>
          <p:nvPr>
            <p:ph type="body" idx="1"/>
          </p:nvPr>
        </p:nvSpPr>
        <p:spPr>
          <a:xfrm>
            <a:off x="552450" y="1153349"/>
            <a:ext cx="10795000" cy="4961701"/>
          </a:xfrm>
        </p:spPr>
        <p:txBody>
          <a:bodyPr>
            <a:normAutofit fontScale="92500" lnSpcReduction="10000"/>
          </a:bodyPr>
          <a:lstStyle/>
          <a:p>
            <a:pPr marL="114300" algn="just">
              <a:lnSpc>
                <a:spcPct val="150000"/>
              </a:lnSpc>
            </a:pPr>
            <a:r>
              <a:rPr lang="ru-RU" altLang="ru-RU" b="1" dirty="0" smtClean="0">
                <a:solidFill>
                  <a:schemeClr val="tx1"/>
                </a:solidFill>
                <a:latin typeface="Times New Roman" panose="02020603050405020304" pitchFamily="18" charset="0"/>
                <a:cs typeface="Times New Roman" panose="02020603050405020304" pitchFamily="18" charset="0"/>
              </a:rPr>
              <a:t>	</a:t>
            </a:r>
            <a:r>
              <a:rPr lang="ru-RU" altLang="ru-RU" b="1" dirty="0" smtClean="0">
                <a:solidFill>
                  <a:srgbClr val="92D050"/>
                </a:solidFill>
                <a:latin typeface="Times New Roman" panose="02020603050405020304" pitchFamily="18" charset="0"/>
                <a:cs typeface="Times New Roman" panose="02020603050405020304" pitchFamily="18" charset="0"/>
              </a:rPr>
              <a:t>Представляем </a:t>
            </a:r>
            <a:r>
              <a:rPr lang="ru-RU" altLang="ru-RU" b="1" dirty="0">
                <a:solidFill>
                  <a:srgbClr val="92D050"/>
                </a:solidFill>
                <a:latin typeface="Times New Roman" panose="02020603050405020304" pitchFamily="18" charset="0"/>
                <a:cs typeface="Times New Roman" panose="02020603050405020304" pitchFamily="18" charset="0"/>
              </a:rPr>
              <a:t>вашему вниманию «Бюджет для граждан», в котором в доступной форме изложено, на какие цели и в каком объеме направляются бюджетные ресурсы, </a:t>
            </a:r>
            <a:r>
              <a:rPr lang="ru-RU" altLang="ru-RU" b="1" dirty="0" smtClean="0">
                <a:solidFill>
                  <a:srgbClr val="92D050"/>
                </a:solidFill>
                <a:latin typeface="Times New Roman" panose="02020603050405020304" pitchFamily="18" charset="0"/>
                <a:cs typeface="Times New Roman" panose="02020603050405020304" pitchFamily="18" charset="0"/>
              </a:rPr>
              <a:t>какие результаты достигнуты. Жители </a:t>
            </a:r>
            <a:r>
              <a:rPr lang="ru-RU" altLang="ru-RU" b="1" dirty="0">
                <a:solidFill>
                  <a:srgbClr val="92D050"/>
                </a:solidFill>
                <a:latin typeface="Times New Roman" panose="02020603050405020304" pitchFamily="18" charset="0"/>
                <a:cs typeface="Times New Roman" panose="02020603050405020304" pitchFamily="18" charset="0"/>
              </a:rPr>
              <a:t>округа должны не только знать, но и иметь возможность сделать выводы об эффективности расходов и их целевом использовании. </a:t>
            </a:r>
            <a:endParaRPr lang="ru-RU" altLang="ru-RU" b="1" dirty="0" smtClean="0">
              <a:solidFill>
                <a:srgbClr val="92D050"/>
              </a:solidFill>
              <a:latin typeface="Times New Roman" panose="02020603050405020304" pitchFamily="18" charset="0"/>
              <a:cs typeface="Times New Roman" panose="02020603050405020304" pitchFamily="18" charset="0"/>
            </a:endParaRPr>
          </a:p>
          <a:p>
            <a:pPr marL="114300" algn="just">
              <a:lnSpc>
                <a:spcPct val="150000"/>
              </a:lnSpc>
            </a:pPr>
            <a:r>
              <a:rPr lang="ru-RU" altLang="ru-RU" b="1" dirty="0">
                <a:solidFill>
                  <a:srgbClr val="92D050"/>
                </a:solidFill>
                <a:latin typeface="Times New Roman" panose="02020603050405020304" pitchFamily="18" charset="0"/>
                <a:cs typeface="Times New Roman" panose="02020603050405020304" pitchFamily="18" charset="0"/>
              </a:rPr>
              <a:t>	</a:t>
            </a:r>
            <a:r>
              <a:rPr lang="ru-RU" altLang="ru-RU" b="1" dirty="0" smtClean="0">
                <a:solidFill>
                  <a:srgbClr val="92D050"/>
                </a:solidFill>
                <a:latin typeface="Times New Roman" panose="02020603050405020304" pitchFamily="18" charset="0"/>
                <a:cs typeface="Times New Roman" panose="02020603050405020304" pitchFamily="18" charset="0"/>
              </a:rPr>
              <a:t>«</a:t>
            </a:r>
            <a:r>
              <a:rPr lang="ru-RU" altLang="ru-RU" b="1" dirty="0">
                <a:solidFill>
                  <a:srgbClr val="92D050"/>
                </a:solidFill>
                <a:latin typeface="Times New Roman" panose="02020603050405020304" pitchFamily="18" charset="0"/>
                <a:cs typeface="Times New Roman" panose="02020603050405020304" pitchFamily="18" charset="0"/>
              </a:rPr>
              <a:t>Бюджет для граждан» разработан для ознакомления жителей округа с основными целями, задачами и приоритетами бюджетной и налоговой политики, </a:t>
            </a:r>
            <a:r>
              <a:rPr lang="ru-RU" altLang="ru-RU" b="1" dirty="0" smtClean="0">
                <a:solidFill>
                  <a:srgbClr val="92D050"/>
                </a:solidFill>
                <a:latin typeface="Times New Roman" panose="02020603050405020304" pitchFamily="18" charset="0"/>
                <a:cs typeface="Times New Roman" panose="02020603050405020304" pitchFamily="18" charset="0"/>
              </a:rPr>
              <a:t>результатами </a:t>
            </a:r>
            <a:r>
              <a:rPr lang="ru-RU" altLang="ru-RU" b="1" dirty="0">
                <a:solidFill>
                  <a:srgbClr val="92D050"/>
                </a:solidFill>
                <a:latin typeface="Times New Roman" panose="02020603050405020304" pitchFamily="18" charset="0"/>
                <a:cs typeface="Times New Roman" panose="02020603050405020304" pitchFamily="18" charset="0"/>
              </a:rPr>
              <a:t>использования бюджетных средств.</a:t>
            </a:r>
          </a:p>
          <a:p>
            <a:pPr marL="114300" algn="just">
              <a:lnSpc>
                <a:spcPct val="150000"/>
              </a:lnSpc>
            </a:pPr>
            <a:r>
              <a:rPr lang="ru-RU" altLang="ru-RU" b="1" dirty="0" smtClean="0">
                <a:solidFill>
                  <a:srgbClr val="92D050"/>
                </a:solidFill>
                <a:latin typeface="Times New Roman" panose="02020603050405020304" pitchFamily="18" charset="0"/>
                <a:cs typeface="Times New Roman" panose="02020603050405020304" pitchFamily="18" charset="0"/>
              </a:rPr>
              <a:t>	Для </a:t>
            </a:r>
            <a:r>
              <a:rPr lang="ru-RU" altLang="ru-RU" b="1" dirty="0">
                <a:solidFill>
                  <a:srgbClr val="92D050"/>
                </a:solidFill>
                <a:latin typeface="Times New Roman" panose="02020603050405020304" pitchFamily="18" charset="0"/>
                <a:cs typeface="Times New Roman" panose="02020603050405020304" pitchFamily="18" charset="0"/>
              </a:rPr>
              <a:t>граждан показатели </a:t>
            </a:r>
            <a:r>
              <a:rPr lang="ru-RU" altLang="ru-RU" b="1" dirty="0" smtClean="0">
                <a:solidFill>
                  <a:srgbClr val="92D050"/>
                </a:solidFill>
                <a:latin typeface="Times New Roman" panose="02020603050405020304" pitchFamily="18" charset="0"/>
                <a:cs typeface="Times New Roman" panose="02020603050405020304" pitchFamily="18" charset="0"/>
              </a:rPr>
              <a:t>исполнения бюджета </a:t>
            </a:r>
            <a:r>
              <a:rPr lang="ru-RU" altLang="ru-RU" b="1" dirty="0">
                <a:solidFill>
                  <a:srgbClr val="92D050"/>
                </a:solidFill>
                <a:latin typeface="Times New Roman" panose="02020603050405020304" pitchFamily="18" charset="0"/>
                <a:cs typeface="Times New Roman" panose="02020603050405020304" pitchFamily="18" charset="0"/>
              </a:rPr>
              <a:t>городского округа Воскресенск </a:t>
            </a:r>
            <a:r>
              <a:rPr lang="ru-RU" altLang="ru-RU" b="1" dirty="0" smtClean="0">
                <a:solidFill>
                  <a:srgbClr val="92D050"/>
                </a:solidFill>
                <a:latin typeface="Times New Roman" panose="02020603050405020304" pitchFamily="18" charset="0"/>
                <a:cs typeface="Times New Roman" panose="02020603050405020304" pitchFamily="18" charset="0"/>
              </a:rPr>
              <a:t>за 2021 год </a:t>
            </a:r>
            <a:r>
              <a:rPr lang="ru-RU" altLang="ru-RU" b="1" dirty="0">
                <a:solidFill>
                  <a:srgbClr val="92D050"/>
                </a:solidFill>
                <a:latin typeface="Times New Roman" panose="02020603050405020304" pitchFamily="18" charset="0"/>
                <a:cs typeface="Times New Roman" panose="02020603050405020304" pitchFamily="18" charset="0"/>
              </a:rPr>
              <a:t>представлены в виде графиков, диаграмм, слайдов и числовых значений, чтобы каждый без труда мог понять каким образом </a:t>
            </a:r>
            <a:r>
              <a:rPr lang="ru-RU" altLang="ru-RU" b="1" dirty="0" smtClean="0">
                <a:solidFill>
                  <a:srgbClr val="92D050"/>
                </a:solidFill>
                <a:latin typeface="Times New Roman" panose="02020603050405020304" pitchFamily="18" charset="0"/>
                <a:cs typeface="Times New Roman" panose="02020603050405020304" pitchFamily="18" charset="0"/>
              </a:rPr>
              <a:t>исполнялся бюджет по доходам и расходам.</a:t>
            </a:r>
            <a:endParaRPr lang="ru-RU" altLang="ru-RU" b="1" dirty="0">
              <a:solidFill>
                <a:srgbClr val="92D050"/>
              </a:solidFill>
              <a:latin typeface="Times New Roman" panose="02020603050405020304" pitchFamily="18" charset="0"/>
              <a:cs typeface="Times New Roman" panose="02020603050405020304" pitchFamily="18" charset="0"/>
            </a:endParaRPr>
          </a:p>
          <a:p>
            <a:pPr marL="114300" algn="just">
              <a:lnSpc>
                <a:spcPct val="150000"/>
              </a:lnSpc>
            </a:pPr>
            <a:r>
              <a:rPr lang="ru-RU" altLang="ru-RU" b="1" dirty="0" smtClean="0">
                <a:solidFill>
                  <a:srgbClr val="92D050"/>
                </a:solidFill>
                <a:latin typeface="Times New Roman" panose="02020603050405020304" pitchFamily="18" charset="0"/>
                <a:cs typeface="Times New Roman" panose="02020603050405020304" pitchFamily="18" charset="0"/>
              </a:rPr>
              <a:t>	«</a:t>
            </a:r>
            <a:r>
              <a:rPr lang="ru-RU" altLang="ru-RU" b="1" dirty="0">
                <a:solidFill>
                  <a:srgbClr val="92D050"/>
                </a:solidFill>
                <a:latin typeface="Times New Roman" panose="02020603050405020304" pitchFamily="18" charset="0"/>
                <a:cs typeface="Times New Roman" panose="02020603050405020304" pitchFamily="18" charset="0"/>
              </a:rPr>
              <a:t>Бюджет для граждан» направлен на получение обратной связи от граждан, которым интересны современные проблемы муниципальных финансов в городском округе Воскресенск.</a:t>
            </a:r>
          </a:p>
          <a:p>
            <a:endParaRPr lang="ru-RU"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5500"/>
            <a:ext cx="1590675" cy="952500"/>
          </a:xfrm>
          <a:prstGeom prst="rect">
            <a:avLst/>
          </a:prstGeom>
        </p:spPr>
      </p:pic>
      <p:sp>
        <p:nvSpPr>
          <p:cNvPr id="2" name="Овал 1"/>
          <p:cNvSpPr/>
          <p:nvPr/>
        </p:nvSpPr>
        <p:spPr>
          <a:xfrm>
            <a:off x="11368216" y="6400801"/>
            <a:ext cx="288324" cy="2965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a:t>
            </a:r>
            <a:endParaRPr lang="ru-RU" dirty="0"/>
          </a:p>
        </p:txBody>
      </p:sp>
    </p:spTree>
    <p:extLst>
      <p:ext uri="{BB962C8B-B14F-4D97-AF65-F5344CB8AC3E}">
        <p14:creationId xmlns:p14="http://schemas.microsoft.com/office/powerpoint/2010/main" val="2750579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30</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981634011"/>
              </p:ext>
            </p:extLst>
          </p:nvPr>
        </p:nvGraphicFramePr>
        <p:xfrm>
          <a:off x="310719" y="210311"/>
          <a:ext cx="10957357" cy="6086159"/>
        </p:xfrm>
        <a:graphic>
          <a:graphicData uri="http://schemas.openxmlformats.org/drawingml/2006/table">
            <a:tbl>
              <a:tblPr firstRow="1" bandRow="1">
                <a:tableStyleId>{5C22544A-7EE6-4342-B048-85BDC9FD1C3A}</a:tableStyleId>
              </a:tblPr>
              <a:tblGrid>
                <a:gridCol w="2658636">
                  <a:extLst>
                    <a:ext uri="{9D8B030D-6E8A-4147-A177-3AD203B41FA5}">
                      <a16:colId xmlns:a16="http://schemas.microsoft.com/office/drawing/2014/main" val="20000"/>
                    </a:ext>
                  </a:extLst>
                </a:gridCol>
                <a:gridCol w="4397333">
                  <a:extLst>
                    <a:ext uri="{9D8B030D-6E8A-4147-A177-3AD203B41FA5}">
                      <a16:colId xmlns:a16="http://schemas.microsoft.com/office/drawing/2014/main" val="20001"/>
                    </a:ext>
                  </a:extLst>
                </a:gridCol>
                <a:gridCol w="1330387">
                  <a:extLst>
                    <a:ext uri="{9D8B030D-6E8A-4147-A177-3AD203B41FA5}">
                      <a16:colId xmlns:a16="http://schemas.microsoft.com/office/drawing/2014/main" val="20002"/>
                    </a:ext>
                  </a:extLst>
                </a:gridCol>
                <a:gridCol w="1358958">
                  <a:extLst>
                    <a:ext uri="{9D8B030D-6E8A-4147-A177-3AD203B41FA5}">
                      <a16:colId xmlns:a16="http://schemas.microsoft.com/office/drawing/2014/main" val="20003"/>
                    </a:ext>
                  </a:extLst>
                </a:gridCol>
                <a:gridCol w="1212043">
                  <a:extLst>
                    <a:ext uri="{9D8B030D-6E8A-4147-A177-3AD203B41FA5}">
                      <a16:colId xmlns:a16="http://schemas.microsoft.com/office/drawing/2014/main" val="20004"/>
                    </a:ext>
                  </a:extLst>
                </a:gridCol>
              </a:tblGrid>
              <a:tr h="908369">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582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00010302230010000110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27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749,0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28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436,3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85725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00010302231010000110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27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749,0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28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436,3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8580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00010302240010000110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уплаты акцизов на моторные масла для дизельных и (или) карбюраторных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инжекторных</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двигателей,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158,0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199,9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126,5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92392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00010302241010000110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уплаты акцизов на моторные масла для дизельных и (или) карбюраторных (</a:t>
                      </a:r>
                      <a:r>
                        <a:rPr lang="ru-RU" sz="1050" b="0" i="0" u="none" strike="noStrike" dirty="0" err="1">
                          <a:solidFill>
                            <a:srgbClr val="000000"/>
                          </a:solidFill>
                          <a:effectLst/>
                          <a:latin typeface="Times New Roman" panose="02020603050405020304" pitchFamily="18" charset="0"/>
                          <a:cs typeface="Times New Roman" panose="02020603050405020304" pitchFamily="18" charset="0"/>
                        </a:rPr>
                        <a:t>инжекторных</a:t>
                      </a:r>
                      <a:r>
                        <a:rPr lang="ru-RU" sz="1050" b="0" i="0" u="none" strike="noStrike" dirty="0">
                          <a:solidFill>
                            <a:srgbClr val="000000"/>
                          </a:solidFill>
                          <a:effectLst/>
                          <a:latin typeface="Times New Roman" panose="02020603050405020304" pitchFamily="18" charset="0"/>
                          <a:cs typeface="Times New Roman" panose="02020603050405020304" pitchFamily="18" charset="0"/>
                        </a:rPr>
                        <a:t>) двигателей,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158,0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199,9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126,5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340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00010302250010000110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36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502,0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37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808,7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103,6</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83820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00010302251010000110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36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502,0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37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808,7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103,6</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52131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31</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736337907"/>
              </p:ext>
            </p:extLst>
          </p:nvPr>
        </p:nvGraphicFramePr>
        <p:xfrm>
          <a:off x="365761" y="195309"/>
          <a:ext cx="10949940" cy="6049169"/>
        </p:xfrm>
        <a:graphic>
          <a:graphicData uri="http://schemas.openxmlformats.org/drawingml/2006/table">
            <a:tbl>
              <a:tblPr firstRow="1" bandRow="1">
                <a:tableStyleId>{5C22544A-7EE6-4342-B048-85BDC9FD1C3A}</a:tableStyleId>
              </a:tblPr>
              <a:tblGrid>
                <a:gridCol w="2348563">
                  <a:extLst>
                    <a:ext uri="{9D8B030D-6E8A-4147-A177-3AD203B41FA5}">
                      <a16:colId xmlns:a16="http://schemas.microsoft.com/office/drawing/2014/main" val="20000"/>
                    </a:ext>
                  </a:extLst>
                </a:gridCol>
                <a:gridCol w="5024388">
                  <a:extLst>
                    <a:ext uri="{9D8B030D-6E8A-4147-A177-3AD203B41FA5}">
                      <a16:colId xmlns:a16="http://schemas.microsoft.com/office/drawing/2014/main" val="20001"/>
                    </a:ext>
                  </a:extLst>
                </a:gridCol>
                <a:gridCol w="1241659">
                  <a:extLst>
                    <a:ext uri="{9D8B030D-6E8A-4147-A177-3AD203B41FA5}">
                      <a16:colId xmlns:a16="http://schemas.microsoft.com/office/drawing/2014/main" val="20002"/>
                    </a:ext>
                  </a:extLst>
                </a:gridCol>
                <a:gridCol w="1124108">
                  <a:extLst>
                    <a:ext uri="{9D8B030D-6E8A-4147-A177-3AD203B41FA5}">
                      <a16:colId xmlns:a16="http://schemas.microsoft.com/office/drawing/2014/main" val="20003"/>
                    </a:ext>
                  </a:extLst>
                </a:gridCol>
                <a:gridCol w="1211222">
                  <a:extLst>
                    <a:ext uri="{9D8B030D-6E8A-4147-A177-3AD203B41FA5}">
                      <a16:colId xmlns:a16="http://schemas.microsoft.com/office/drawing/2014/main" val="20004"/>
                    </a:ext>
                  </a:extLst>
                </a:gridCol>
              </a:tblGrid>
              <a:tr h="813750">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049">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00010302260010000110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уплаты акцизов на прямогонный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976,0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849,1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122,0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283049">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00010302261010000110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Доходы от уплаты акцизов на прямогонный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(по нормативам, установленным Федеральным законом о федеральном бюджете в целях формирования дорожных фондов субъектов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976,0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849,1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122,0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3049">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00010500000000000000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cs typeface="Times New Roman" panose="02020603050405020304" pitchFamily="18" charset="0"/>
                        </a:rPr>
                        <a:t>НАЛОГИ НА СОВОКУПНЫЙ ДОХОД</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279 </a:t>
                      </a:r>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313,9</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287 </a:t>
                      </a:r>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648,3</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103,0</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25877">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00010501000000000110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в связи с применением упрощенной системы налогообложения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218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222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676,5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101,9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8780">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00010501010010000110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168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172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455,9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2557">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00010501011010000110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168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172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449,5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102,3</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642335">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00010501011011000110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170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709,5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5706">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00010501011012100110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690,8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642335">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00010501011013000110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65,7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353072">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00010501011014000110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(прочие поступления)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16,5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533288">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00010501012010000110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(за налоговые периоды, истекшие до 1 января 2011 года)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6,4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33682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32</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704519827"/>
              </p:ext>
            </p:extLst>
          </p:nvPr>
        </p:nvGraphicFramePr>
        <p:xfrm>
          <a:off x="347469" y="209169"/>
          <a:ext cx="10930130" cy="5989720"/>
        </p:xfrm>
        <a:graphic>
          <a:graphicData uri="http://schemas.openxmlformats.org/drawingml/2006/table">
            <a:tbl>
              <a:tblPr firstRow="1" bandRow="1">
                <a:tableStyleId>{5C22544A-7EE6-4342-B048-85BDC9FD1C3A}</a:tableStyleId>
              </a:tblPr>
              <a:tblGrid>
                <a:gridCol w="1933718">
                  <a:extLst>
                    <a:ext uri="{9D8B030D-6E8A-4147-A177-3AD203B41FA5}">
                      <a16:colId xmlns:a16="http://schemas.microsoft.com/office/drawing/2014/main" val="20000"/>
                    </a:ext>
                  </a:extLst>
                </a:gridCol>
                <a:gridCol w="5515276">
                  <a:extLst>
                    <a:ext uri="{9D8B030D-6E8A-4147-A177-3AD203B41FA5}">
                      <a16:colId xmlns:a16="http://schemas.microsoft.com/office/drawing/2014/main" val="20001"/>
                    </a:ext>
                  </a:extLst>
                </a:gridCol>
                <a:gridCol w="916524">
                  <a:extLst>
                    <a:ext uri="{9D8B030D-6E8A-4147-A177-3AD203B41FA5}">
                      <a16:colId xmlns:a16="http://schemas.microsoft.com/office/drawing/2014/main" val="20002"/>
                    </a:ext>
                  </a:extLst>
                </a:gridCol>
                <a:gridCol w="1355582">
                  <a:extLst>
                    <a:ext uri="{9D8B030D-6E8A-4147-A177-3AD203B41FA5}">
                      <a16:colId xmlns:a16="http://schemas.microsoft.com/office/drawing/2014/main" val="20003"/>
                    </a:ext>
                  </a:extLst>
                </a:gridCol>
                <a:gridCol w="1209030">
                  <a:extLst>
                    <a:ext uri="{9D8B030D-6E8A-4147-A177-3AD203B41FA5}">
                      <a16:colId xmlns:a16="http://schemas.microsoft.com/office/drawing/2014/main" val="20004"/>
                    </a:ext>
                  </a:extLst>
                </a:gridCol>
              </a:tblGrid>
              <a:tr h="929947">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5346">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00010501012011000110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(за налоговые периоды, истекшие до 1 января 2011 года)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605346">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00010501012012100110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(за налоговые периоды, истекшие до 1 января 2011 года)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448508">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50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50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219,9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100,4</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57163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00010501021010000110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 (в том числе минимальный налог, зачисляемый в бюджеты субъектов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50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50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100,4</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89272">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00010501021011000110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 (в том числе минимальный налог, зачисляемый в бюджеты субъектов Российской Федерации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49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582,6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635267">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00010501021012100110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 (в том числе минимальный налог, зачисляемый в бюджеты субъектов Российской Федерации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570,9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760396">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00010501021013000110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 (в том числе минимальный налог, зачисляемый в бюджеты субъектов Российской Федерации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56,5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56811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00010501022010000110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 (за налоговые периоды, истекшие до 1 января 2011 года)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55692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33</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2862083707"/>
              </p:ext>
            </p:extLst>
          </p:nvPr>
        </p:nvGraphicFramePr>
        <p:xfrm>
          <a:off x="301752" y="210313"/>
          <a:ext cx="10975849" cy="5910484"/>
        </p:xfrm>
        <a:graphic>
          <a:graphicData uri="http://schemas.openxmlformats.org/drawingml/2006/table">
            <a:tbl>
              <a:tblPr firstRow="1" bandRow="1">
                <a:tableStyleId>{5C22544A-7EE6-4342-B048-85BDC9FD1C3A}</a:tableStyleId>
              </a:tblPr>
              <a:tblGrid>
                <a:gridCol w="2288017">
                  <a:extLst>
                    <a:ext uri="{9D8B030D-6E8A-4147-A177-3AD203B41FA5}">
                      <a16:colId xmlns:a16="http://schemas.microsoft.com/office/drawing/2014/main" val="20000"/>
                    </a:ext>
                  </a:extLst>
                </a:gridCol>
                <a:gridCol w="4609193">
                  <a:extLst>
                    <a:ext uri="{9D8B030D-6E8A-4147-A177-3AD203B41FA5}">
                      <a16:colId xmlns:a16="http://schemas.microsoft.com/office/drawing/2014/main" val="20001"/>
                    </a:ext>
                  </a:extLst>
                </a:gridCol>
                <a:gridCol w="1470078">
                  <a:extLst>
                    <a:ext uri="{9D8B030D-6E8A-4147-A177-3AD203B41FA5}">
                      <a16:colId xmlns:a16="http://schemas.microsoft.com/office/drawing/2014/main" val="20002"/>
                    </a:ext>
                  </a:extLst>
                </a:gridCol>
                <a:gridCol w="1293227">
                  <a:extLst>
                    <a:ext uri="{9D8B030D-6E8A-4147-A177-3AD203B41FA5}">
                      <a16:colId xmlns:a16="http://schemas.microsoft.com/office/drawing/2014/main" val="20003"/>
                    </a:ext>
                  </a:extLst>
                </a:gridCol>
                <a:gridCol w="1315334">
                  <a:extLst>
                    <a:ext uri="{9D8B030D-6E8A-4147-A177-3AD203B41FA5}">
                      <a16:colId xmlns:a16="http://schemas.microsoft.com/office/drawing/2014/main" val="20004"/>
                    </a:ext>
                  </a:extLst>
                </a:gridCol>
              </a:tblGrid>
              <a:tr h="1036826">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5511">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00010501022011000110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 (за налоговые периоды, истекшие до 1 января 2011 года)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61912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00010501022012100110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с налогоплательщиков, выбравших в качестве объекта налогообложения доходы, уменьшенные на величину расходов (за налоговые периоды, истекшие до 1 января 2011 года)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649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00010501050010000110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Минимальный налог, зачисляемый в бюджеты субъектов Российской Федерации (за налоговые периоды, истекшие до 1 января 2016 года)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590268">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00010501050012100110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Минимальный налог, зачисляемый в бюджеты субъектов Российской Федерации (за налоговые периоды, истекшие до 1 января 2016 года)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278162">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00010502000020000110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971,4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1143">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00010502010020000110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965,8</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100,5</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528524">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00010502010021000110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527,3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4252">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00010502010022100110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291,6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649698">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00010502010023000110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146,9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22803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34</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4158496034"/>
              </p:ext>
            </p:extLst>
          </p:nvPr>
        </p:nvGraphicFramePr>
        <p:xfrm>
          <a:off x="356617" y="237745"/>
          <a:ext cx="10968608" cy="5855268"/>
        </p:xfrm>
        <a:graphic>
          <a:graphicData uri="http://schemas.openxmlformats.org/drawingml/2006/table">
            <a:tbl>
              <a:tblPr firstRow="1" bandRow="1">
                <a:tableStyleId>{5C22544A-7EE6-4342-B048-85BDC9FD1C3A}</a:tableStyleId>
              </a:tblPr>
              <a:tblGrid>
                <a:gridCol w="2286507">
                  <a:extLst>
                    <a:ext uri="{9D8B030D-6E8A-4147-A177-3AD203B41FA5}">
                      <a16:colId xmlns:a16="http://schemas.microsoft.com/office/drawing/2014/main" val="20000"/>
                    </a:ext>
                  </a:extLst>
                </a:gridCol>
                <a:gridCol w="4606153">
                  <a:extLst>
                    <a:ext uri="{9D8B030D-6E8A-4147-A177-3AD203B41FA5}">
                      <a16:colId xmlns:a16="http://schemas.microsoft.com/office/drawing/2014/main" val="20001"/>
                    </a:ext>
                  </a:extLst>
                </a:gridCol>
                <a:gridCol w="1469109">
                  <a:extLst>
                    <a:ext uri="{9D8B030D-6E8A-4147-A177-3AD203B41FA5}">
                      <a16:colId xmlns:a16="http://schemas.microsoft.com/office/drawing/2014/main" val="20002"/>
                    </a:ext>
                  </a:extLst>
                </a:gridCol>
                <a:gridCol w="1292373">
                  <a:extLst>
                    <a:ext uri="{9D8B030D-6E8A-4147-A177-3AD203B41FA5}">
                      <a16:colId xmlns:a16="http://schemas.microsoft.com/office/drawing/2014/main" val="20003"/>
                    </a:ext>
                  </a:extLst>
                </a:gridCol>
                <a:gridCol w="1314466">
                  <a:extLst>
                    <a:ext uri="{9D8B030D-6E8A-4147-A177-3AD203B41FA5}">
                      <a16:colId xmlns:a16="http://schemas.microsoft.com/office/drawing/2014/main" val="20004"/>
                    </a:ext>
                  </a:extLst>
                </a:gridCol>
              </a:tblGrid>
              <a:tr h="1107596">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5678">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00010502020020000110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 (за налоговые периоды, истекшие до 1 января 2011 года)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03581">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00010502020021000110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 (за налоговые периоды, истекшие до 1 января 2011 года)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590550">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00010502020022100110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налог на вмененный доход для отдельных видов деятельности (за налоговые периоды, истекшие до 1 января 2011 года)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0442">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00010503000010000110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сельскохозяйственный налог</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213,9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213,9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88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00010503010010000110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сельскохозяйственный налог</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213,9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213,9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43483">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00010503010011000110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сельскохозяйственный налог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213,3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68755">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00010503010012100110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Единый сельскохозяйственный налог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0,6</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36486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00010504000020000110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46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50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786,5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108,8</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40957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00010504010020000110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 зачисляемый в бюджеты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46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50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786,5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108,8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701863">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00010504010021000110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 зачисляемый в бюджеты городских округов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50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697,1</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8557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35</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4248679273"/>
              </p:ext>
            </p:extLst>
          </p:nvPr>
        </p:nvGraphicFramePr>
        <p:xfrm>
          <a:off x="320041" y="210312"/>
          <a:ext cx="11157584" cy="5616580"/>
        </p:xfrm>
        <a:graphic>
          <a:graphicData uri="http://schemas.openxmlformats.org/drawingml/2006/table">
            <a:tbl>
              <a:tblPr firstRow="1" bandRow="1">
                <a:tableStyleId>{5C22544A-7EE6-4342-B048-85BDC9FD1C3A}</a:tableStyleId>
              </a:tblPr>
              <a:tblGrid>
                <a:gridCol w="2325901">
                  <a:extLst>
                    <a:ext uri="{9D8B030D-6E8A-4147-A177-3AD203B41FA5}">
                      <a16:colId xmlns:a16="http://schemas.microsoft.com/office/drawing/2014/main" val="20000"/>
                    </a:ext>
                  </a:extLst>
                </a:gridCol>
                <a:gridCol w="4685512">
                  <a:extLst>
                    <a:ext uri="{9D8B030D-6E8A-4147-A177-3AD203B41FA5}">
                      <a16:colId xmlns:a16="http://schemas.microsoft.com/office/drawing/2014/main" val="20001"/>
                    </a:ext>
                  </a:extLst>
                </a:gridCol>
                <a:gridCol w="1494419">
                  <a:extLst>
                    <a:ext uri="{9D8B030D-6E8A-4147-A177-3AD203B41FA5}">
                      <a16:colId xmlns:a16="http://schemas.microsoft.com/office/drawing/2014/main" val="20002"/>
                    </a:ext>
                  </a:extLst>
                </a:gridCol>
                <a:gridCol w="1314639">
                  <a:extLst>
                    <a:ext uri="{9D8B030D-6E8A-4147-A177-3AD203B41FA5}">
                      <a16:colId xmlns:a16="http://schemas.microsoft.com/office/drawing/2014/main" val="20003"/>
                    </a:ext>
                  </a:extLst>
                </a:gridCol>
                <a:gridCol w="1337113">
                  <a:extLst>
                    <a:ext uri="{9D8B030D-6E8A-4147-A177-3AD203B41FA5}">
                      <a16:colId xmlns:a16="http://schemas.microsoft.com/office/drawing/2014/main" val="20004"/>
                    </a:ext>
                  </a:extLst>
                </a:gridCol>
              </a:tblGrid>
              <a:tr h="1126495">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2943">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00010504010022100110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Налог, взимаемый в связи с применением патентной системы налогообложения, зачисляемый в бюджеты городских округов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89,4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66725">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00010600000000000000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cs typeface="Times New Roman" panose="02020603050405020304" pitchFamily="18" charset="0"/>
                        </a:rPr>
                        <a:t>НАЛОГИ НА ИМУЩЕСТВО</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373 </a:t>
                      </a:r>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000,0</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cs typeface="Times New Roman" panose="02020603050405020304" pitchFamily="18" charset="0"/>
                        </a:rPr>
                        <a:t>376 </a:t>
                      </a:r>
                      <a:r>
                        <a:rPr lang="ru-RU" sz="1050" b="1" i="0" u="none" strike="noStrike" dirty="0" smtClean="0">
                          <a:solidFill>
                            <a:srgbClr val="000000"/>
                          </a:solidFill>
                          <a:effectLst/>
                          <a:latin typeface="Times New Roman" panose="02020603050405020304" pitchFamily="18" charset="0"/>
                          <a:cs typeface="Times New Roman" panose="02020603050405020304" pitchFamily="18" charset="0"/>
                        </a:rPr>
                        <a:t>316,2</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100,9</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61950">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00010601000000000110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91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91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386,3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100,4</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9575">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00010601020040000110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91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91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386,3</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100,4</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695325">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00010601020041000110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округов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91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126,4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590550">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00010601020042100110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округов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259,4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619125">
                <a:tc>
                  <a:txBody>
                    <a:bodyPr/>
                    <a:lstStyle/>
                    <a:p>
                      <a:pPr algn="ctr" fontAlgn="b"/>
                      <a:r>
                        <a:rPr lang="ru-RU" sz="1050" b="0" i="0" u="none" strike="noStrike">
                          <a:solidFill>
                            <a:srgbClr val="000000"/>
                          </a:solidFill>
                          <a:effectLst/>
                          <a:latin typeface="Times New Roman" panose="02020603050405020304" pitchFamily="18" charset="0"/>
                          <a:cs typeface="Times New Roman" panose="02020603050405020304" pitchFamily="18" charset="0"/>
                        </a:rPr>
                        <a:t>00010601020044000110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имущество физических лиц, взимаемый по ставкам, применяемым к объектам налогообложения, расположенным в границах городских округов (прочие поступления)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0,5</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42862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00010606000000000110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282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284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929,9</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101,0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428625">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00010606030000000110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183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700,0</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cs typeface="Times New Roman" panose="02020603050405020304" pitchFamily="18" charset="0"/>
                        </a:rPr>
                        <a:t>184 </a:t>
                      </a: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734,7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100,6</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211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36</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730876271"/>
              </p:ext>
            </p:extLst>
          </p:nvPr>
        </p:nvGraphicFramePr>
        <p:xfrm>
          <a:off x="256033" y="201168"/>
          <a:ext cx="11059668" cy="5959460"/>
        </p:xfrm>
        <a:graphic>
          <a:graphicData uri="http://schemas.openxmlformats.org/drawingml/2006/table">
            <a:tbl>
              <a:tblPr firstRow="1" bandRow="1">
                <a:tableStyleId>{5C22544A-7EE6-4342-B048-85BDC9FD1C3A}</a:tableStyleId>
              </a:tblPr>
              <a:tblGrid>
                <a:gridCol w="2305490">
                  <a:extLst>
                    <a:ext uri="{9D8B030D-6E8A-4147-A177-3AD203B41FA5}">
                      <a16:colId xmlns:a16="http://schemas.microsoft.com/office/drawing/2014/main" val="20000"/>
                    </a:ext>
                  </a:extLst>
                </a:gridCol>
                <a:gridCol w="4644392">
                  <a:extLst>
                    <a:ext uri="{9D8B030D-6E8A-4147-A177-3AD203B41FA5}">
                      <a16:colId xmlns:a16="http://schemas.microsoft.com/office/drawing/2014/main" val="20001"/>
                    </a:ext>
                  </a:extLst>
                </a:gridCol>
                <a:gridCol w="1481305">
                  <a:extLst>
                    <a:ext uri="{9D8B030D-6E8A-4147-A177-3AD203B41FA5}">
                      <a16:colId xmlns:a16="http://schemas.microsoft.com/office/drawing/2014/main" val="20002"/>
                    </a:ext>
                  </a:extLst>
                </a:gridCol>
                <a:gridCol w="1303102">
                  <a:extLst>
                    <a:ext uri="{9D8B030D-6E8A-4147-A177-3AD203B41FA5}">
                      <a16:colId xmlns:a16="http://schemas.microsoft.com/office/drawing/2014/main" val="20003"/>
                    </a:ext>
                  </a:extLst>
                </a:gridCol>
                <a:gridCol w="1325379">
                  <a:extLst>
                    <a:ext uri="{9D8B030D-6E8A-4147-A177-3AD203B41FA5}">
                      <a16:colId xmlns:a16="http://schemas.microsoft.com/office/drawing/2014/main" val="20004"/>
                    </a:ext>
                  </a:extLst>
                </a:gridCol>
              </a:tblGrid>
              <a:tr h="918027">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1111">
                <a:tc>
                  <a:txBody>
                    <a:bodyPr/>
                    <a:lstStyle/>
                    <a:p>
                      <a:pPr algn="ctr" fontAlgn="b"/>
                      <a:r>
                        <a:rPr lang="ru-RU" sz="1050" b="0" i="0" u="none" strike="noStrike" dirty="0">
                          <a:solidFill>
                            <a:srgbClr val="000000"/>
                          </a:solidFill>
                          <a:effectLst/>
                          <a:latin typeface="Times New Roman" panose="02020603050405020304" pitchFamily="18" charset="0"/>
                        </a:rPr>
                        <a:t>00010606032040000110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183 700,0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184 </a:t>
                      </a:r>
                      <a:r>
                        <a:rPr lang="ru-RU" sz="1050" b="0" i="0" u="none" strike="noStrike" dirty="0" smtClean="0">
                          <a:solidFill>
                            <a:srgbClr val="000000"/>
                          </a:solidFill>
                          <a:effectLst/>
                          <a:latin typeface="Times New Roman" panose="02020603050405020304" pitchFamily="18" charset="0"/>
                        </a:rPr>
                        <a:t>734,7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100,6</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30090">
                <a:tc>
                  <a:txBody>
                    <a:bodyPr/>
                    <a:lstStyle/>
                    <a:p>
                      <a:pPr algn="ctr" fontAlgn="b"/>
                      <a:r>
                        <a:rPr lang="ru-RU" sz="1050" b="0" i="0" u="none" strike="noStrike" dirty="0">
                          <a:solidFill>
                            <a:srgbClr val="000000"/>
                          </a:solidFill>
                          <a:effectLst/>
                          <a:latin typeface="Times New Roman" panose="02020603050405020304" pitchFamily="18" charset="0"/>
                        </a:rPr>
                        <a:t>00010606032041000110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округов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174 </a:t>
                      </a:r>
                      <a:r>
                        <a:rPr lang="ru-RU" sz="1050" b="0" i="0" u="none" strike="noStrike" dirty="0" smtClean="0">
                          <a:solidFill>
                            <a:srgbClr val="000000"/>
                          </a:solidFill>
                          <a:effectLst/>
                          <a:latin typeface="Times New Roman" panose="02020603050405020304" pitchFamily="18" charset="0"/>
                        </a:rPr>
                        <a:t>349,9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585466">
                <a:tc>
                  <a:txBody>
                    <a:bodyPr/>
                    <a:lstStyle/>
                    <a:p>
                      <a:pPr algn="ctr" fontAlgn="b"/>
                      <a:r>
                        <a:rPr lang="ru-RU" sz="1050" b="0" i="0" u="none" strike="noStrike">
                          <a:solidFill>
                            <a:srgbClr val="000000"/>
                          </a:solidFill>
                          <a:effectLst/>
                          <a:latin typeface="Times New Roman" panose="02020603050405020304" pitchFamily="18" charset="0"/>
                        </a:rPr>
                        <a:t>00010606032042100110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округов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351,0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40001">
                <a:tc>
                  <a:txBody>
                    <a:bodyPr/>
                    <a:lstStyle/>
                    <a:p>
                      <a:pPr algn="ctr" fontAlgn="b"/>
                      <a:r>
                        <a:rPr lang="ru-RU" sz="1050" b="0" i="0" u="none" strike="noStrike">
                          <a:solidFill>
                            <a:srgbClr val="000000"/>
                          </a:solidFill>
                          <a:effectLst/>
                          <a:latin typeface="Times New Roman" panose="02020603050405020304" pitchFamily="18" charset="0"/>
                        </a:rPr>
                        <a:t>00010606032042200110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округов (проценты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5557">
                <a:tc>
                  <a:txBody>
                    <a:bodyPr/>
                    <a:lstStyle/>
                    <a:p>
                      <a:pPr algn="ctr" fontAlgn="b"/>
                      <a:r>
                        <a:rPr lang="ru-RU" sz="1050" b="0" i="0" u="none" strike="noStrike">
                          <a:solidFill>
                            <a:srgbClr val="000000"/>
                          </a:solidFill>
                          <a:effectLst/>
                          <a:latin typeface="Times New Roman" panose="02020603050405020304" pitchFamily="18" charset="0"/>
                        </a:rPr>
                        <a:t>00010606032043000110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округов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171,4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568889">
                <a:tc>
                  <a:txBody>
                    <a:bodyPr/>
                    <a:lstStyle/>
                    <a:p>
                      <a:pPr algn="ctr" fontAlgn="b"/>
                      <a:r>
                        <a:rPr lang="ru-RU" sz="1050" b="0" i="0" u="none" strike="noStrike">
                          <a:solidFill>
                            <a:srgbClr val="000000"/>
                          </a:solidFill>
                          <a:effectLst/>
                          <a:latin typeface="Times New Roman" panose="02020603050405020304" pitchFamily="18" charset="0"/>
                        </a:rPr>
                        <a:t>00010606032044000110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организаций, обладающих земельным участком, расположенным в границах городских округов (прочие поступления)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rPr>
                        <a:t>144,8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9999">
                <a:tc>
                  <a:txBody>
                    <a:bodyPr/>
                    <a:lstStyle/>
                    <a:p>
                      <a:pPr algn="ctr" fontAlgn="b"/>
                      <a:r>
                        <a:rPr lang="ru-RU" sz="1050" b="0" i="0" u="none" strike="noStrike">
                          <a:solidFill>
                            <a:srgbClr val="000000"/>
                          </a:solidFill>
                          <a:effectLst/>
                          <a:latin typeface="Times New Roman" panose="02020603050405020304" pitchFamily="18" charset="0"/>
                        </a:rPr>
                        <a:t>00010606040000000110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физических лиц</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98 </a:t>
                      </a:r>
                      <a:r>
                        <a:rPr lang="ru-RU" sz="1050" b="0" i="0" u="none" strike="noStrike" dirty="0" smtClean="0">
                          <a:solidFill>
                            <a:srgbClr val="000000"/>
                          </a:solidFill>
                          <a:effectLst/>
                          <a:latin typeface="Times New Roman" panose="02020603050405020304" pitchFamily="18" charset="0"/>
                        </a:rPr>
                        <a:t>300,0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100 </a:t>
                      </a:r>
                      <a:r>
                        <a:rPr lang="ru-RU" sz="1050" b="0" i="0" u="none" strike="noStrike" dirty="0" smtClean="0">
                          <a:solidFill>
                            <a:srgbClr val="000000"/>
                          </a:solidFill>
                          <a:effectLst/>
                          <a:latin typeface="Times New Roman" panose="02020603050405020304" pitchFamily="18" charset="0"/>
                        </a:rPr>
                        <a:t>195,2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101,9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426667">
                <a:tc>
                  <a:txBody>
                    <a:bodyPr/>
                    <a:lstStyle/>
                    <a:p>
                      <a:pPr algn="ctr" fontAlgn="b"/>
                      <a:r>
                        <a:rPr lang="ru-RU" sz="1050" b="0" i="0" u="none" strike="noStrike">
                          <a:solidFill>
                            <a:srgbClr val="000000"/>
                          </a:solidFill>
                          <a:effectLst/>
                          <a:latin typeface="Times New Roman" panose="02020603050405020304" pitchFamily="18" charset="0"/>
                        </a:rPr>
                        <a:t>00010606042040000110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98 </a:t>
                      </a:r>
                      <a:r>
                        <a:rPr lang="ru-RU" sz="1050" b="0" i="0" u="none" strike="noStrike" dirty="0" smtClean="0">
                          <a:solidFill>
                            <a:srgbClr val="000000"/>
                          </a:solidFill>
                          <a:effectLst/>
                          <a:latin typeface="Times New Roman" panose="02020603050405020304" pitchFamily="18" charset="0"/>
                        </a:rPr>
                        <a:t>300,0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100 </a:t>
                      </a:r>
                      <a:r>
                        <a:rPr lang="ru-RU" sz="1050" b="0" i="0" u="none" strike="noStrike" dirty="0" smtClean="0">
                          <a:solidFill>
                            <a:srgbClr val="000000"/>
                          </a:solidFill>
                          <a:effectLst/>
                          <a:latin typeface="Times New Roman" panose="02020603050405020304" pitchFamily="18" charset="0"/>
                        </a:rPr>
                        <a:t>195,2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101,9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495570">
                <a:tc>
                  <a:txBody>
                    <a:bodyPr/>
                    <a:lstStyle/>
                    <a:p>
                      <a:pPr algn="ctr" fontAlgn="b"/>
                      <a:r>
                        <a:rPr lang="ru-RU" sz="1050" b="0" i="0" u="none" strike="noStrike" dirty="0">
                          <a:solidFill>
                            <a:srgbClr val="000000"/>
                          </a:solidFill>
                          <a:effectLst/>
                          <a:latin typeface="Times New Roman" panose="02020603050405020304" pitchFamily="18" charset="0"/>
                        </a:rPr>
                        <a:t>00010606042041000110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округов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99 </a:t>
                      </a:r>
                      <a:r>
                        <a:rPr lang="ru-RU" sz="1050" b="0" i="0" u="none" strike="noStrike" dirty="0" smtClean="0">
                          <a:solidFill>
                            <a:srgbClr val="000000"/>
                          </a:solidFill>
                          <a:effectLst/>
                          <a:latin typeface="Times New Roman" panose="02020603050405020304" pitchFamily="18" charset="0"/>
                        </a:rPr>
                        <a:t>062,1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16405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37</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466072079"/>
              </p:ext>
            </p:extLst>
          </p:nvPr>
        </p:nvGraphicFramePr>
        <p:xfrm>
          <a:off x="274320" y="173739"/>
          <a:ext cx="10974705" cy="5567982"/>
        </p:xfrm>
        <a:graphic>
          <a:graphicData uri="http://schemas.openxmlformats.org/drawingml/2006/table">
            <a:tbl>
              <a:tblPr firstRow="1" bandRow="1">
                <a:tableStyleId>{5C22544A-7EE6-4342-B048-85BDC9FD1C3A}</a:tableStyleId>
              </a:tblPr>
              <a:tblGrid>
                <a:gridCol w="2287779">
                  <a:extLst>
                    <a:ext uri="{9D8B030D-6E8A-4147-A177-3AD203B41FA5}">
                      <a16:colId xmlns:a16="http://schemas.microsoft.com/office/drawing/2014/main" val="20000"/>
                    </a:ext>
                  </a:extLst>
                </a:gridCol>
                <a:gridCol w="4608713">
                  <a:extLst>
                    <a:ext uri="{9D8B030D-6E8A-4147-A177-3AD203B41FA5}">
                      <a16:colId xmlns:a16="http://schemas.microsoft.com/office/drawing/2014/main" val="20001"/>
                    </a:ext>
                  </a:extLst>
                </a:gridCol>
                <a:gridCol w="1469926">
                  <a:extLst>
                    <a:ext uri="{9D8B030D-6E8A-4147-A177-3AD203B41FA5}">
                      <a16:colId xmlns:a16="http://schemas.microsoft.com/office/drawing/2014/main" val="20002"/>
                    </a:ext>
                  </a:extLst>
                </a:gridCol>
                <a:gridCol w="1293091">
                  <a:extLst>
                    <a:ext uri="{9D8B030D-6E8A-4147-A177-3AD203B41FA5}">
                      <a16:colId xmlns:a16="http://schemas.microsoft.com/office/drawing/2014/main" val="20003"/>
                    </a:ext>
                  </a:extLst>
                </a:gridCol>
                <a:gridCol w="1315196">
                  <a:extLst>
                    <a:ext uri="{9D8B030D-6E8A-4147-A177-3AD203B41FA5}">
                      <a16:colId xmlns:a16="http://schemas.microsoft.com/office/drawing/2014/main" val="20004"/>
                    </a:ext>
                  </a:extLst>
                </a:gridCol>
              </a:tblGrid>
              <a:tr h="756815">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6596">
                <a:tc>
                  <a:txBody>
                    <a:bodyPr/>
                    <a:lstStyle/>
                    <a:p>
                      <a:pPr algn="ctr" fontAlgn="b"/>
                      <a:r>
                        <a:rPr lang="ru-RU" sz="1050" b="0" i="0" u="none" strike="noStrike" dirty="0">
                          <a:solidFill>
                            <a:srgbClr val="000000"/>
                          </a:solidFill>
                          <a:effectLst/>
                          <a:latin typeface="Times New Roman" panose="02020603050405020304" pitchFamily="18" charset="0"/>
                        </a:rPr>
                        <a:t>00010606042042100110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округов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149,4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66393">
                <a:tc>
                  <a:txBody>
                    <a:bodyPr/>
                    <a:lstStyle/>
                    <a:p>
                      <a:pPr algn="ctr" fontAlgn="b"/>
                      <a:r>
                        <a:rPr lang="ru-RU" sz="1050" b="0" i="0" u="none" strike="noStrike" dirty="0">
                          <a:solidFill>
                            <a:srgbClr val="000000"/>
                          </a:solidFill>
                          <a:effectLst/>
                          <a:latin typeface="Times New Roman" panose="02020603050405020304" pitchFamily="18" charset="0"/>
                        </a:rPr>
                        <a:t>00010606042043000110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с физических лиц, обладающих земельным участком, расположенным в границах городских округов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rPr>
                        <a:t>16,3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4636">
                <a:tc>
                  <a:txBody>
                    <a:bodyPr/>
                    <a:lstStyle/>
                    <a:p>
                      <a:pPr algn="ctr" fontAlgn="b"/>
                      <a:r>
                        <a:rPr lang="ru-RU" sz="1050" b="1" i="0" u="none" strike="noStrike" dirty="0">
                          <a:solidFill>
                            <a:srgbClr val="000000"/>
                          </a:solidFill>
                          <a:effectLst/>
                          <a:latin typeface="Times New Roman" panose="02020603050405020304" pitchFamily="18" charset="0"/>
                        </a:rPr>
                        <a:t>00010800000000000000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cs typeface="Times New Roman" panose="02020603050405020304" pitchFamily="18" charset="0"/>
                        </a:rPr>
                        <a:t>ГОСУДАРСТВЕННАЯ ПОШЛИНА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27 </a:t>
                      </a:r>
                      <a:r>
                        <a:rPr lang="ru-RU" sz="1050" b="1" i="0" u="none" strike="noStrike" dirty="0" smtClean="0">
                          <a:solidFill>
                            <a:srgbClr val="000000"/>
                          </a:solidFill>
                          <a:effectLst/>
                          <a:latin typeface="Times New Roman" panose="02020603050405020304" pitchFamily="18" charset="0"/>
                        </a:rPr>
                        <a:t>115,0</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27 </a:t>
                      </a:r>
                      <a:r>
                        <a:rPr lang="ru-RU" sz="1050" b="1" i="0" u="none" strike="noStrike" dirty="0" smtClean="0">
                          <a:solidFill>
                            <a:srgbClr val="000000"/>
                          </a:solidFill>
                          <a:effectLst/>
                          <a:latin typeface="Times New Roman" panose="02020603050405020304" pitchFamily="18" charset="0"/>
                        </a:rPr>
                        <a:t>769,2</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102,4</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90889">
                <a:tc>
                  <a:txBody>
                    <a:bodyPr/>
                    <a:lstStyle/>
                    <a:p>
                      <a:pPr algn="ctr" fontAlgn="b"/>
                      <a:r>
                        <a:rPr lang="ru-RU" sz="1050" b="0" i="0" u="none" strike="noStrike">
                          <a:solidFill>
                            <a:srgbClr val="000000"/>
                          </a:solidFill>
                          <a:effectLst/>
                          <a:latin typeface="Times New Roman" panose="02020603050405020304" pitchFamily="18" charset="0"/>
                        </a:rPr>
                        <a:t>00010803000010000110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Государственная пошлина по делам, рассматриваемым в судах общей юрисдикции, мировыми судьями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27 </a:t>
                      </a:r>
                      <a:r>
                        <a:rPr lang="ru-RU" sz="1050" b="0" i="0" u="none" strike="noStrike" dirty="0" smtClean="0">
                          <a:solidFill>
                            <a:srgbClr val="000000"/>
                          </a:solidFill>
                          <a:effectLst/>
                          <a:latin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27 </a:t>
                      </a:r>
                      <a:r>
                        <a:rPr lang="ru-RU" sz="1050" b="0" i="0" u="none" strike="noStrike" dirty="0" smtClean="0">
                          <a:solidFill>
                            <a:srgbClr val="000000"/>
                          </a:solidFill>
                          <a:effectLst/>
                          <a:latin typeface="Times New Roman" panose="02020603050405020304" pitchFamily="18" charset="0"/>
                        </a:rPr>
                        <a:t>654,2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102,4</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41769">
                <a:tc>
                  <a:txBody>
                    <a:bodyPr/>
                    <a:lstStyle/>
                    <a:p>
                      <a:pPr algn="ctr" fontAlgn="b"/>
                      <a:r>
                        <a:rPr lang="ru-RU" sz="1050" b="0" i="0" u="none" strike="noStrike">
                          <a:solidFill>
                            <a:srgbClr val="000000"/>
                          </a:solidFill>
                          <a:effectLst/>
                          <a:latin typeface="Times New Roman" panose="02020603050405020304" pitchFamily="18" charset="0"/>
                        </a:rPr>
                        <a:t>00010803010010000110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Государственная пошлина по делам, рассматриваемым в судах общей юрисдикции, мировыми судьями (за исключением Верховного Суда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27 </a:t>
                      </a:r>
                      <a:r>
                        <a:rPr lang="ru-RU" sz="1050" b="0" i="0" u="none" strike="noStrike" dirty="0" smtClean="0">
                          <a:solidFill>
                            <a:srgbClr val="000000"/>
                          </a:solidFill>
                          <a:effectLst/>
                          <a:latin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27 </a:t>
                      </a:r>
                      <a:r>
                        <a:rPr lang="ru-RU" sz="1050" b="0" i="0" u="none" strike="noStrike" dirty="0" smtClean="0">
                          <a:solidFill>
                            <a:srgbClr val="000000"/>
                          </a:solidFill>
                          <a:effectLst/>
                          <a:latin typeface="Times New Roman" panose="02020603050405020304" pitchFamily="18" charset="0"/>
                        </a:rPr>
                        <a:t>654,2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102,4</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651763">
                <a:tc>
                  <a:txBody>
                    <a:bodyPr/>
                    <a:lstStyle/>
                    <a:p>
                      <a:pPr algn="ctr" fontAlgn="b"/>
                      <a:r>
                        <a:rPr lang="ru-RU" sz="1050" b="0" i="0" u="none" strike="noStrike">
                          <a:solidFill>
                            <a:srgbClr val="000000"/>
                          </a:solidFill>
                          <a:effectLst/>
                          <a:latin typeface="Times New Roman" panose="02020603050405020304" pitchFamily="18" charset="0"/>
                        </a:rPr>
                        <a:t>00010803010011050110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Государственная пошлина по делам, рассматриваемым в судах общей юрисдикции, мировыми судьями (за исключением Верховного Суда Российской Федерации) (государственная пошлина, уплачиваемая при обращении в суды)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22 </a:t>
                      </a:r>
                      <a:r>
                        <a:rPr lang="ru-RU" sz="1050" b="0" i="0" u="none" strike="noStrike" dirty="0" smtClean="0">
                          <a:solidFill>
                            <a:srgbClr val="000000"/>
                          </a:solidFill>
                          <a:effectLst/>
                          <a:latin typeface="Times New Roman" panose="02020603050405020304" pitchFamily="18" charset="0"/>
                        </a:rPr>
                        <a:t>740,6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97541">
                <a:tc>
                  <a:txBody>
                    <a:bodyPr/>
                    <a:lstStyle/>
                    <a:p>
                      <a:pPr algn="ctr" fontAlgn="b"/>
                      <a:r>
                        <a:rPr lang="ru-RU" sz="1050" b="0" i="0" u="none" strike="noStrike">
                          <a:solidFill>
                            <a:srgbClr val="000000"/>
                          </a:solidFill>
                          <a:effectLst/>
                          <a:latin typeface="Times New Roman" panose="02020603050405020304" pitchFamily="18" charset="0"/>
                        </a:rPr>
                        <a:t>00010803010011060110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Государственная пошлина по делам, рассматриваемым в судах общей юрисдикции, мировыми судьями (за исключением Верховного Суда Российской Федерации) (государственная пошлина, уплачиваемая на основании судебных актов по результатам рассмотрения дел по существу)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 </a:t>
                      </a:r>
                      <a:r>
                        <a:rPr lang="ru-RU" sz="1050" b="0" i="0" u="none" strike="noStrike" dirty="0" smtClean="0">
                          <a:solidFill>
                            <a:srgbClr val="000000"/>
                          </a:solidFill>
                          <a:effectLst/>
                          <a:latin typeface="Times New Roman" panose="02020603050405020304" pitchFamily="18" charset="0"/>
                        </a:rPr>
                        <a:t>916,3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693371">
                <a:tc>
                  <a:txBody>
                    <a:bodyPr/>
                    <a:lstStyle/>
                    <a:p>
                      <a:pPr algn="ctr" fontAlgn="b"/>
                      <a:r>
                        <a:rPr lang="ru-RU" sz="1050" b="0" i="0" u="none" strike="noStrike" dirty="0">
                          <a:solidFill>
                            <a:srgbClr val="000000"/>
                          </a:solidFill>
                          <a:effectLst/>
                          <a:latin typeface="Times New Roman" panose="02020603050405020304" pitchFamily="18" charset="0"/>
                        </a:rPr>
                        <a:t>00010803010014000110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Государственная пошлина по делам, рассматриваемым в судах общей юрисдикции, мировыми судьями (за исключением Верховного Суда Российской Федерации) (прочие поступления)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17009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38</a:t>
            </a:fld>
            <a:endParaRPr lang="ru-RU" noProof="0" dirty="0"/>
          </a:p>
        </p:txBody>
      </p:sp>
      <p:graphicFrame>
        <p:nvGraphicFramePr>
          <p:cNvPr id="5" name="Таблица 4"/>
          <p:cNvGraphicFramePr>
            <a:graphicFrameLocks noGrp="1"/>
          </p:cNvGraphicFramePr>
          <p:nvPr>
            <p:extLst>
              <p:ext uri="{D42A27DB-BD31-4B8C-83A1-F6EECF244321}">
                <p14:modId xmlns:p14="http://schemas.microsoft.com/office/powerpoint/2010/main" val="1855693262"/>
              </p:ext>
            </p:extLst>
          </p:nvPr>
        </p:nvGraphicFramePr>
        <p:xfrm>
          <a:off x="109729" y="146305"/>
          <a:ext cx="11186920" cy="6024743"/>
        </p:xfrm>
        <a:graphic>
          <a:graphicData uri="http://schemas.openxmlformats.org/drawingml/2006/table">
            <a:tbl>
              <a:tblPr firstRow="1" bandRow="1">
                <a:tableStyleId>{5C22544A-7EE6-4342-B048-85BDC9FD1C3A}</a:tableStyleId>
              </a:tblPr>
              <a:tblGrid>
                <a:gridCol w="2332017">
                  <a:extLst>
                    <a:ext uri="{9D8B030D-6E8A-4147-A177-3AD203B41FA5}">
                      <a16:colId xmlns:a16="http://schemas.microsoft.com/office/drawing/2014/main" val="20000"/>
                    </a:ext>
                  </a:extLst>
                </a:gridCol>
                <a:gridCol w="4697830">
                  <a:extLst>
                    <a:ext uri="{9D8B030D-6E8A-4147-A177-3AD203B41FA5}">
                      <a16:colId xmlns:a16="http://schemas.microsoft.com/office/drawing/2014/main" val="20001"/>
                    </a:ext>
                  </a:extLst>
                </a:gridCol>
                <a:gridCol w="1498350">
                  <a:extLst>
                    <a:ext uri="{9D8B030D-6E8A-4147-A177-3AD203B41FA5}">
                      <a16:colId xmlns:a16="http://schemas.microsoft.com/office/drawing/2014/main" val="20002"/>
                    </a:ext>
                  </a:extLst>
                </a:gridCol>
                <a:gridCol w="1318095">
                  <a:extLst>
                    <a:ext uri="{9D8B030D-6E8A-4147-A177-3AD203B41FA5}">
                      <a16:colId xmlns:a16="http://schemas.microsoft.com/office/drawing/2014/main" val="20003"/>
                    </a:ext>
                  </a:extLst>
                </a:gridCol>
                <a:gridCol w="1340628">
                  <a:extLst>
                    <a:ext uri="{9D8B030D-6E8A-4147-A177-3AD203B41FA5}">
                      <a16:colId xmlns:a16="http://schemas.microsoft.com/office/drawing/2014/main" val="20004"/>
                    </a:ext>
                  </a:extLst>
                </a:gridCol>
              </a:tblGrid>
              <a:tr h="916397">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9938">
                <a:tc>
                  <a:txBody>
                    <a:bodyPr/>
                    <a:lstStyle/>
                    <a:p>
                      <a:pPr algn="ctr" fontAlgn="b"/>
                      <a:r>
                        <a:rPr lang="ru-RU" sz="1050" b="0" i="0" u="none" strike="noStrike" dirty="0">
                          <a:solidFill>
                            <a:srgbClr val="000000"/>
                          </a:solidFill>
                          <a:effectLst/>
                          <a:latin typeface="Times New Roman" panose="02020603050405020304" pitchFamily="18" charset="0"/>
                        </a:rPr>
                        <a:t>00010807000010000110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Государственная пошлина за государственную регистрацию, а также за совершение прочих юридически значимых действий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1076">
                <a:tc>
                  <a:txBody>
                    <a:bodyPr/>
                    <a:lstStyle/>
                    <a:p>
                      <a:pPr algn="ctr" fontAlgn="b"/>
                      <a:r>
                        <a:rPr lang="ru-RU" sz="1050" b="0" i="0" u="none" strike="noStrike" dirty="0">
                          <a:solidFill>
                            <a:srgbClr val="000000"/>
                          </a:solidFill>
                          <a:effectLst/>
                          <a:latin typeface="Times New Roman" panose="02020603050405020304" pitchFamily="18" charset="0"/>
                        </a:rPr>
                        <a:t>00010807150010000110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Государственная пошлина за выдачу разрешения на установку рекламной конструкции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5516">
                <a:tc>
                  <a:txBody>
                    <a:bodyPr/>
                    <a:lstStyle/>
                    <a:p>
                      <a:pPr algn="ctr" fontAlgn="b"/>
                      <a:r>
                        <a:rPr lang="ru-RU" sz="1050" b="0" i="0" u="none" strike="noStrike" dirty="0">
                          <a:solidFill>
                            <a:srgbClr val="000000"/>
                          </a:solidFill>
                          <a:effectLst/>
                          <a:latin typeface="Times New Roman" panose="02020603050405020304" pitchFamily="18" charset="0"/>
                        </a:rPr>
                        <a:t>00010807150011000110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Государственная пошлина за выдачу разрешения на установку рекламной конструкции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508102">
                <a:tc>
                  <a:txBody>
                    <a:bodyPr/>
                    <a:lstStyle/>
                    <a:p>
                      <a:pPr algn="ctr" fontAlgn="b"/>
                      <a:r>
                        <a:rPr lang="ru-RU" sz="1050" b="1" i="0" u="none" strike="noStrike" dirty="0">
                          <a:solidFill>
                            <a:srgbClr val="000000"/>
                          </a:solidFill>
                          <a:effectLst/>
                          <a:latin typeface="Times New Roman" panose="02020603050405020304" pitchFamily="18" charset="0"/>
                        </a:rPr>
                        <a:t>00010900000000000000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cs typeface="Times New Roman" panose="02020603050405020304" pitchFamily="18" charset="0"/>
                        </a:rPr>
                        <a:t>ЗАДОЛЖЕННОСТЬ И ПЕРЕРАСЧЕТЫ ПО ОТМЕНЕННЫМ НАЛОГАМ, СБОРАМ И ИНЫМ ОБЯЗАТЕЛЬНЫМ ПЛАТЕЖАМ</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smtClean="0">
                          <a:solidFill>
                            <a:srgbClr val="000000"/>
                          </a:solidFill>
                          <a:effectLst/>
                          <a:latin typeface="Times New Roman" panose="02020603050405020304" pitchFamily="18" charset="0"/>
                        </a:rPr>
                        <a:t>0,0</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smtClean="0">
                          <a:solidFill>
                            <a:srgbClr val="000000"/>
                          </a:solidFill>
                          <a:effectLst/>
                          <a:latin typeface="Times New Roman" panose="02020603050405020304" pitchFamily="18" charset="0"/>
                        </a:rPr>
                        <a:t>2,9</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0,0</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1809">
                <a:tc>
                  <a:txBody>
                    <a:bodyPr/>
                    <a:lstStyle/>
                    <a:p>
                      <a:pPr algn="ctr" fontAlgn="b"/>
                      <a:r>
                        <a:rPr lang="ru-RU" sz="1050" b="0" i="0" u="none" strike="noStrike">
                          <a:solidFill>
                            <a:srgbClr val="000000"/>
                          </a:solidFill>
                          <a:effectLst/>
                          <a:latin typeface="Times New Roman" panose="02020603050405020304" pitchFamily="18" charset="0"/>
                        </a:rPr>
                        <a:t>00010901000000000110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прибыль организаций, зачислявшийся до 1 января 2005 года в местные бюджеты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540213">
                <a:tc>
                  <a:txBody>
                    <a:bodyPr/>
                    <a:lstStyle/>
                    <a:p>
                      <a:pPr algn="ctr" fontAlgn="b"/>
                      <a:r>
                        <a:rPr lang="ru-RU" sz="1050" b="0" i="0" u="none" strike="noStrike">
                          <a:solidFill>
                            <a:srgbClr val="000000"/>
                          </a:solidFill>
                          <a:effectLst/>
                          <a:latin typeface="Times New Roman" panose="02020603050405020304" pitchFamily="18" charset="0"/>
                        </a:rPr>
                        <a:t>00010901020040000110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Налог на прибыль организаций, зачислявшийся до 1 января 2005 года в местные бюджеты, мобилизуемый на территориях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616603">
                <a:tc>
                  <a:txBody>
                    <a:bodyPr/>
                    <a:lstStyle/>
                    <a:p>
                      <a:pPr algn="ctr" fontAlgn="b"/>
                      <a:r>
                        <a:rPr lang="ru-RU" sz="1050" b="0" i="0" u="none" strike="noStrike">
                          <a:solidFill>
                            <a:srgbClr val="000000"/>
                          </a:solidFill>
                          <a:effectLst/>
                          <a:latin typeface="Times New Roman" panose="02020603050405020304" pitchFamily="18" charset="0"/>
                        </a:rPr>
                        <a:t>00010901020041000110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прибыль организаций, зачислявшийся до 1 января 2005 года в местные бюджеты, мобилизуемый на территориях городских округов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689945">
                <a:tc>
                  <a:txBody>
                    <a:bodyPr/>
                    <a:lstStyle/>
                    <a:p>
                      <a:pPr algn="ctr" fontAlgn="b"/>
                      <a:r>
                        <a:rPr lang="ru-RU" sz="1050" b="0" i="0" u="none" strike="noStrike">
                          <a:solidFill>
                            <a:srgbClr val="000000"/>
                          </a:solidFill>
                          <a:effectLst/>
                          <a:latin typeface="Times New Roman" panose="02020603050405020304" pitchFamily="18" charset="0"/>
                        </a:rPr>
                        <a:t>00010901020042100110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Налог на прибыль организаций, зачислявшийся до 1 января 2005 года в местные бюджеты, мобилизуемый на территориях городских округов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962142">
                <a:tc>
                  <a:txBody>
                    <a:bodyPr/>
                    <a:lstStyle/>
                    <a:p>
                      <a:pPr algn="ctr" fontAlgn="b"/>
                      <a:r>
                        <a:rPr lang="ru-RU" sz="1050" b="0" i="0" u="none" strike="noStrike" dirty="0">
                          <a:solidFill>
                            <a:srgbClr val="000000"/>
                          </a:solidFill>
                          <a:effectLst/>
                          <a:latin typeface="Times New Roman" panose="02020603050405020304" pitchFamily="18" charset="0"/>
                        </a:rPr>
                        <a:t>00010901020043000110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 на прибыль организаций, зачислявшийся до 1 января 2005 года в местные бюджеты, мобилизуемый на территориях городских округов (суммы денежных взысканий (штрафов) по соответствующему платежу согласно законодательству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117087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39</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263637940"/>
              </p:ext>
            </p:extLst>
          </p:nvPr>
        </p:nvGraphicFramePr>
        <p:xfrm>
          <a:off x="365761" y="192026"/>
          <a:ext cx="10883264" cy="6016068"/>
        </p:xfrm>
        <a:graphic>
          <a:graphicData uri="http://schemas.openxmlformats.org/drawingml/2006/table">
            <a:tbl>
              <a:tblPr firstRow="1" bandRow="1">
                <a:tableStyleId>{5C22544A-7EE6-4342-B048-85BDC9FD1C3A}</a:tableStyleId>
              </a:tblPr>
              <a:tblGrid>
                <a:gridCol w="2268716">
                  <a:extLst>
                    <a:ext uri="{9D8B030D-6E8A-4147-A177-3AD203B41FA5}">
                      <a16:colId xmlns:a16="http://schemas.microsoft.com/office/drawing/2014/main" val="20000"/>
                    </a:ext>
                  </a:extLst>
                </a:gridCol>
                <a:gridCol w="4570315">
                  <a:extLst>
                    <a:ext uri="{9D8B030D-6E8A-4147-A177-3AD203B41FA5}">
                      <a16:colId xmlns:a16="http://schemas.microsoft.com/office/drawing/2014/main" val="20001"/>
                    </a:ext>
                  </a:extLst>
                </a:gridCol>
                <a:gridCol w="1457678">
                  <a:extLst>
                    <a:ext uri="{9D8B030D-6E8A-4147-A177-3AD203B41FA5}">
                      <a16:colId xmlns:a16="http://schemas.microsoft.com/office/drawing/2014/main" val="20002"/>
                    </a:ext>
                  </a:extLst>
                </a:gridCol>
                <a:gridCol w="1282317">
                  <a:extLst>
                    <a:ext uri="{9D8B030D-6E8A-4147-A177-3AD203B41FA5}">
                      <a16:colId xmlns:a16="http://schemas.microsoft.com/office/drawing/2014/main" val="20003"/>
                    </a:ext>
                  </a:extLst>
                </a:gridCol>
                <a:gridCol w="1304238">
                  <a:extLst>
                    <a:ext uri="{9D8B030D-6E8A-4147-A177-3AD203B41FA5}">
                      <a16:colId xmlns:a16="http://schemas.microsoft.com/office/drawing/2014/main" val="20004"/>
                    </a:ext>
                  </a:extLst>
                </a:gridCol>
              </a:tblGrid>
              <a:tr h="927255">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4883">
                <a:tc>
                  <a:txBody>
                    <a:bodyPr/>
                    <a:lstStyle/>
                    <a:p>
                      <a:pPr algn="ctr" fontAlgn="b"/>
                      <a:r>
                        <a:rPr lang="ru-RU" sz="1050" b="0" i="0" u="none" strike="noStrike" dirty="0">
                          <a:solidFill>
                            <a:srgbClr val="000000"/>
                          </a:solidFill>
                          <a:effectLst/>
                          <a:latin typeface="Times New Roman" panose="02020603050405020304" pitchFamily="18" charset="0"/>
                        </a:rPr>
                        <a:t>00010904000000000110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Налоги на имущество</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5011">
                <a:tc>
                  <a:txBody>
                    <a:bodyPr/>
                    <a:lstStyle/>
                    <a:p>
                      <a:pPr algn="ctr" fontAlgn="b"/>
                      <a:r>
                        <a:rPr lang="ru-RU" sz="1050" b="0" i="0" u="none" strike="noStrike" dirty="0">
                          <a:solidFill>
                            <a:srgbClr val="000000"/>
                          </a:solidFill>
                          <a:effectLst/>
                          <a:latin typeface="Times New Roman" panose="02020603050405020304" pitchFamily="18" charset="0"/>
                        </a:rPr>
                        <a:t>00010904050000000110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(по обязательствам, возникшим до 1 января 2006 года)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rPr>
                        <a:t>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3137">
                <a:tc>
                  <a:txBody>
                    <a:bodyPr/>
                    <a:lstStyle/>
                    <a:p>
                      <a:pPr algn="ctr" fontAlgn="b"/>
                      <a:r>
                        <a:rPr lang="ru-RU" sz="1050" b="0" i="0" u="none" strike="noStrike">
                          <a:solidFill>
                            <a:srgbClr val="000000"/>
                          </a:solidFill>
                          <a:effectLst/>
                          <a:latin typeface="Times New Roman" panose="02020603050405020304" pitchFamily="18" charset="0"/>
                        </a:rPr>
                        <a:t>00010904052040000110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(по обязательствам, возникшим до 1 января 2006 года), мобилизуемый на территориях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rPr>
                        <a:t>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02644">
                <a:tc>
                  <a:txBody>
                    <a:bodyPr/>
                    <a:lstStyle/>
                    <a:p>
                      <a:pPr algn="ctr" fontAlgn="b"/>
                      <a:r>
                        <a:rPr lang="ru-RU" sz="1050" b="0" i="0" u="none" strike="noStrike">
                          <a:solidFill>
                            <a:srgbClr val="000000"/>
                          </a:solidFill>
                          <a:effectLst/>
                          <a:latin typeface="Times New Roman" panose="02020603050405020304" pitchFamily="18" charset="0"/>
                        </a:rPr>
                        <a:t>00010904052041000110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(по обязательствам, возникшим до 1 января 2006 года), мобилизуемый на территориях городских округов (сумма платежа (перерасчеты, недоимка и задолженность по соответствующему платежу, в том числе по отмененному)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rPr>
                        <a:t>2,6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87141">
                <a:tc>
                  <a:txBody>
                    <a:bodyPr/>
                    <a:lstStyle/>
                    <a:p>
                      <a:pPr algn="ctr" fontAlgn="b"/>
                      <a:r>
                        <a:rPr lang="ru-RU" sz="1050" b="0" i="0" u="none" strike="noStrike">
                          <a:solidFill>
                            <a:srgbClr val="000000"/>
                          </a:solidFill>
                          <a:effectLst/>
                          <a:latin typeface="Times New Roman" panose="02020603050405020304" pitchFamily="18" charset="0"/>
                        </a:rPr>
                        <a:t>00010904052042100110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Земельный налог (по обязательствам, возникшим до 1 января 2006 года), мобилизуемый на территориях городских округов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90888">
                <a:tc>
                  <a:txBody>
                    <a:bodyPr/>
                    <a:lstStyle/>
                    <a:p>
                      <a:pPr algn="ctr" fontAlgn="b"/>
                      <a:r>
                        <a:rPr lang="ru-RU" sz="1050" b="1" i="0" u="none" strike="noStrike" dirty="0">
                          <a:solidFill>
                            <a:srgbClr val="000000"/>
                          </a:solidFill>
                          <a:effectLst/>
                          <a:latin typeface="Times New Roman" panose="02020603050405020304" pitchFamily="18" charset="0"/>
                        </a:rPr>
                        <a:t>00011100000000000000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rPr>
                        <a:t>ДОХОДЫ ОТ ИСПОЛЬЗОВАНИЯ ИМУЩЕСТВА, НАХОДЯЩЕГОСЯ В ГОСУДАРСТВЕННОЙ И МУНИЦИПАЛЬНОЙ СОБСТВЕННОСТИ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155 </a:t>
                      </a:r>
                      <a:r>
                        <a:rPr lang="ru-RU" sz="1050" b="1" i="0" u="none" strike="noStrike" dirty="0" smtClean="0">
                          <a:solidFill>
                            <a:srgbClr val="000000"/>
                          </a:solidFill>
                          <a:effectLst/>
                          <a:latin typeface="Times New Roman" panose="02020603050405020304" pitchFamily="18" charset="0"/>
                        </a:rPr>
                        <a:t>367,6</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159 </a:t>
                      </a:r>
                      <a:r>
                        <a:rPr lang="ru-RU" sz="1050" b="1" i="0" u="none" strike="noStrike" dirty="0" smtClean="0">
                          <a:solidFill>
                            <a:srgbClr val="000000"/>
                          </a:solidFill>
                          <a:effectLst/>
                          <a:latin typeface="Times New Roman" panose="02020603050405020304" pitchFamily="18" charset="0"/>
                        </a:rPr>
                        <a:t>239,2</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102,5</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875899">
                <a:tc>
                  <a:txBody>
                    <a:bodyPr/>
                    <a:lstStyle/>
                    <a:p>
                      <a:pPr algn="ctr" fontAlgn="b"/>
                      <a:r>
                        <a:rPr lang="ru-RU" sz="1050" b="0" i="0" u="none" strike="noStrike">
                          <a:solidFill>
                            <a:srgbClr val="000000"/>
                          </a:solidFill>
                          <a:effectLst/>
                          <a:latin typeface="Times New Roman" panose="02020603050405020304" pitchFamily="18" charset="0"/>
                        </a:rPr>
                        <a:t>00011105000000000120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86 </a:t>
                      </a:r>
                      <a:r>
                        <a:rPr lang="ru-RU" sz="1050" b="0" i="0" u="none" strike="noStrike" dirty="0" smtClean="0">
                          <a:solidFill>
                            <a:srgbClr val="000000"/>
                          </a:solidFill>
                          <a:effectLst/>
                          <a:latin typeface="Times New Roman" panose="02020603050405020304" pitchFamily="18" charset="0"/>
                        </a:rPr>
                        <a:t>055,5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89 </a:t>
                      </a:r>
                      <a:r>
                        <a:rPr lang="ru-RU" sz="1050" b="0" i="0" u="none" strike="noStrike" dirty="0" smtClean="0">
                          <a:solidFill>
                            <a:srgbClr val="000000"/>
                          </a:solidFill>
                          <a:effectLst/>
                          <a:latin typeface="Times New Roman" panose="02020603050405020304" pitchFamily="18" charset="0"/>
                        </a:rPr>
                        <a:t>357,8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103,8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596766">
                <a:tc>
                  <a:txBody>
                    <a:bodyPr/>
                    <a:lstStyle/>
                    <a:p>
                      <a:pPr algn="ctr" fontAlgn="b"/>
                      <a:r>
                        <a:rPr lang="ru-RU" sz="1050" b="0" i="0" u="none" strike="noStrike">
                          <a:solidFill>
                            <a:srgbClr val="000000"/>
                          </a:solidFill>
                          <a:effectLst/>
                          <a:latin typeface="Times New Roman" panose="02020603050405020304" pitchFamily="18" charset="0"/>
                        </a:rPr>
                        <a:t>00011105010000000120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а также средства от продажи права на заключение договоров аренды указанных земельных участков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71 </a:t>
                      </a:r>
                      <a:r>
                        <a:rPr lang="ru-RU" sz="1050" b="0" i="0" u="none" strike="noStrike" dirty="0" smtClean="0">
                          <a:solidFill>
                            <a:srgbClr val="000000"/>
                          </a:solidFill>
                          <a:effectLst/>
                          <a:latin typeface="Times New Roman" panose="02020603050405020304" pitchFamily="18" charset="0"/>
                        </a:rPr>
                        <a:t>600,0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74 </a:t>
                      </a:r>
                      <a:r>
                        <a:rPr lang="ru-RU" sz="1050" b="0" i="0" u="none" strike="noStrike" dirty="0" smtClean="0">
                          <a:solidFill>
                            <a:srgbClr val="000000"/>
                          </a:solidFill>
                          <a:effectLst/>
                          <a:latin typeface="Times New Roman" panose="02020603050405020304" pitchFamily="18" charset="0"/>
                        </a:rPr>
                        <a:t>711,2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104,3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596766">
                <a:tc>
                  <a:txBody>
                    <a:bodyPr/>
                    <a:lstStyle/>
                    <a:p>
                      <a:pPr algn="ctr" fontAlgn="b"/>
                      <a:r>
                        <a:rPr lang="ru-RU" sz="1050" b="0" i="0" u="none" strike="noStrike" dirty="0">
                          <a:solidFill>
                            <a:srgbClr val="000000"/>
                          </a:solidFill>
                          <a:effectLst/>
                          <a:latin typeface="Times New Roman" panose="02020603050405020304" pitchFamily="18" charset="0"/>
                        </a:rPr>
                        <a:t>00011105012040000120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округов, а также средства от продажи права на заключение договоров аренды указанных земельных участков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71 </a:t>
                      </a:r>
                      <a:r>
                        <a:rPr lang="ru-RU" sz="1050" b="0" i="0" u="none" strike="noStrike" dirty="0" smtClean="0">
                          <a:solidFill>
                            <a:srgbClr val="000000"/>
                          </a:solidFill>
                          <a:effectLst/>
                          <a:latin typeface="Times New Roman" panose="02020603050405020304" pitchFamily="18" charset="0"/>
                        </a:rPr>
                        <a:t>600,0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74 </a:t>
                      </a:r>
                      <a:r>
                        <a:rPr lang="ru-RU" sz="1050" b="0" i="0" u="none" strike="noStrike" dirty="0" smtClean="0">
                          <a:solidFill>
                            <a:srgbClr val="000000"/>
                          </a:solidFill>
                          <a:effectLst/>
                          <a:latin typeface="Times New Roman" panose="02020603050405020304" pitchFamily="18" charset="0"/>
                        </a:rPr>
                        <a:t>711,2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104,3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669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64C2A7-EC84-4D8C-9CA2-F6AE46F51FB6}"/>
              </a:ext>
            </a:extLst>
          </p:cNvPr>
          <p:cNvSpPr>
            <a:spLocks noGrp="1"/>
          </p:cNvSpPr>
          <p:nvPr>
            <p:ph type="title"/>
          </p:nvPr>
        </p:nvSpPr>
        <p:spPr>
          <a:xfrm>
            <a:off x="831850" y="182564"/>
            <a:ext cx="10515600" cy="601890"/>
          </a:xfrm>
        </p:spPr>
        <p:txBody>
          <a:bodyPr rtlCol="0"/>
          <a:lstStyle/>
          <a:p>
            <a:pPr rtl="0"/>
            <a:r>
              <a:rPr lang="ru-RU" dirty="0" smtClean="0"/>
              <a:t>Содержание</a:t>
            </a:r>
            <a:endParaRPr lang="ru-RU" dirty="0"/>
          </a:p>
        </p:txBody>
      </p:sp>
      <p:sp>
        <p:nvSpPr>
          <p:cNvPr id="3" name="Текст 2">
            <a:extLst>
              <a:ext uri="{FF2B5EF4-FFF2-40B4-BE49-F238E27FC236}">
                <a16:creationId xmlns:a16="http://schemas.microsoft.com/office/drawing/2014/main" id="{56960426-AAA6-4126-93AF-30F7DEE010A4}"/>
              </a:ext>
            </a:extLst>
          </p:cNvPr>
          <p:cNvSpPr>
            <a:spLocks noGrp="1"/>
          </p:cNvSpPr>
          <p:nvPr>
            <p:ph type="body" idx="1"/>
          </p:nvPr>
        </p:nvSpPr>
        <p:spPr>
          <a:xfrm>
            <a:off x="387178" y="784453"/>
            <a:ext cx="10840995" cy="4776087"/>
          </a:xfrm>
          <a:solidFill>
            <a:schemeClr val="accent2">
              <a:lumMod val="20000"/>
              <a:lumOff val="80000"/>
            </a:schemeClr>
          </a:solidFill>
        </p:spPr>
        <p:txBody>
          <a:bodyPr numCol="2" rtlCol="0"/>
          <a:lstStyle/>
          <a:p>
            <a:pPr algn="l">
              <a:lnSpc>
                <a:spcPct val="100000"/>
              </a:lnSpc>
              <a:spcBef>
                <a:spcPts val="0"/>
              </a:spcBef>
            </a:pPr>
            <a:r>
              <a:rPr lang="ru-RU" sz="1600" dirty="0" smtClean="0">
                <a:solidFill>
                  <a:schemeClr val="tx1"/>
                </a:solidFill>
                <a:hlinkClick r:id="rId3" action="ppaction://hlinksldjump"/>
              </a:rPr>
              <a:t>5 стр</a:t>
            </a:r>
            <a:r>
              <a:rPr lang="ru-RU" sz="1600" dirty="0">
                <a:solidFill>
                  <a:schemeClr val="tx1"/>
                </a:solidFill>
                <a:hlinkClick r:id="rId3" action="ppaction://hlinksldjump"/>
              </a:rPr>
              <a:t>. </a:t>
            </a:r>
            <a:r>
              <a:rPr lang="ru-RU" sz="1600" dirty="0" smtClean="0">
                <a:solidFill>
                  <a:schemeClr val="tx1"/>
                </a:solidFill>
                <a:hlinkClick r:id="rId3" action="ppaction://hlinksldjump"/>
              </a:rPr>
              <a:t> </a:t>
            </a:r>
            <a:r>
              <a:rPr lang="ru-RU" sz="1400" dirty="0" smtClean="0">
                <a:hlinkClick r:id="rId3" action="ppaction://hlinksldjump"/>
              </a:rPr>
              <a:t>Основные </a:t>
            </a:r>
            <a:r>
              <a:rPr lang="ru-RU" sz="1400" dirty="0">
                <a:hlinkClick r:id="rId3" action="ppaction://hlinksldjump"/>
              </a:rPr>
              <a:t>вехи появления бюджетов в финансовой жизни </a:t>
            </a:r>
            <a:r>
              <a:rPr lang="ru-RU" sz="1400" dirty="0" smtClean="0">
                <a:solidFill>
                  <a:schemeClr val="accent2">
                    <a:lumMod val="60000"/>
                    <a:lumOff val="40000"/>
                  </a:schemeClr>
                </a:solidFill>
                <a:hlinkClick r:id="rId3" action="ppaction://hlinksldjump"/>
              </a:rPr>
              <a:t>государств</a:t>
            </a:r>
            <a:r>
              <a:rPr lang="en-US" sz="1400" dirty="0" smtClean="0">
                <a:solidFill>
                  <a:schemeClr val="accent2">
                    <a:lumMod val="75000"/>
                  </a:schemeClr>
                </a:solidFill>
                <a:hlinkClick r:id="rId3" action="ppaction://hlinksldjump"/>
              </a:rPr>
              <a:t>;</a:t>
            </a:r>
            <a:endParaRPr lang="ru-RU" sz="1400" dirty="0" smtClean="0">
              <a:solidFill>
                <a:schemeClr val="accent2">
                  <a:lumMod val="75000"/>
                </a:schemeClr>
              </a:solidFill>
            </a:endParaRPr>
          </a:p>
          <a:p>
            <a:pPr algn="l">
              <a:lnSpc>
                <a:spcPct val="100000"/>
              </a:lnSpc>
              <a:spcBef>
                <a:spcPts val="0"/>
              </a:spcBef>
            </a:pPr>
            <a:r>
              <a:rPr lang="ru-RU" sz="1400" dirty="0">
                <a:solidFill>
                  <a:schemeClr val="tx1"/>
                </a:solidFill>
              </a:rPr>
              <a:t>6 стр. </a:t>
            </a:r>
            <a:r>
              <a:rPr lang="ru-RU" sz="1400" dirty="0">
                <a:hlinkClick r:id="rId4" action="ppaction://hlinksldjump"/>
              </a:rPr>
              <a:t>Описание административно-территориального деления Воскресенска</a:t>
            </a:r>
            <a:r>
              <a:rPr lang="en-US" sz="1400" dirty="0" smtClean="0">
                <a:solidFill>
                  <a:schemeClr val="accent2">
                    <a:lumMod val="75000"/>
                  </a:schemeClr>
                </a:solidFill>
              </a:rPr>
              <a:t>;</a:t>
            </a:r>
            <a:endParaRPr lang="ru-RU" sz="1400" dirty="0" smtClean="0">
              <a:solidFill>
                <a:schemeClr val="accent2">
                  <a:lumMod val="75000"/>
                </a:schemeClr>
              </a:solidFill>
            </a:endParaRPr>
          </a:p>
          <a:p>
            <a:pPr algn="l">
              <a:lnSpc>
                <a:spcPct val="100000"/>
              </a:lnSpc>
              <a:spcBef>
                <a:spcPts val="0"/>
              </a:spcBef>
            </a:pPr>
            <a:r>
              <a:rPr lang="ru-RU" sz="1400" u="sng" dirty="0" smtClean="0">
                <a:solidFill>
                  <a:schemeClr val="tx1"/>
                </a:solidFill>
              </a:rPr>
              <a:t>7 </a:t>
            </a:r>
            <a:r>
              <a:rPr lang="ru-RU" sz="1400" u="sng" dirty="0">
                <a:solidFill>
                  <a:schemeClr val="tx1"/>
                </a:solidFill>
              </a:rPr>
              <a:t>стр. </a:t>
            </a:r>
            <a:r>
              <a:rPr lang="ru-RU" sz="1400" dirty="0">
                <a:solidFill>
                  <a:schemeClr val="tx1"/>
                </a:solidFill>
              </a:rPr>
              <a:t>	</a:t>
            </a:r>
            <a:r>
              <a:rPr lang="ru-RU" sz="1400" u="sng" dirty="0">
                <a:solidFill>
                  <a:schemeClr val="tx1"/>
                </a:solidFill>
                <a:hlinkClick r:id="rId5" action="ppaction://hlinksldjump"/>
              </a:rPr>
              <a:t>Принцип прозрачности (открытости) бюджета </a:t>
            </a:r>
            <a:endParaRPr lang="ru-RU" sz="1400" u="sng" dirty="0">
              <a:solidFill>
                <a:schemeClr val="tx1"/>
              </a:solidFill>
            </a:endParaRPr>
          </a:p>
          <a:p>
            <a:pPr algn="l">
              <a:lnSpc>
                <a:spcPct val="100000"/>
              </a:lnSpc>
              <a:spcBef>
                <a:spcPts val="0"/>
              </a:spcBef>
            </a:pPr>
            <a:r>
              <a:rPr lang="ru-RU" sz="1400" dirty="0" smtClean="0">
                <a:solidFill>
                  <a:schemeClr val="tx1"/>
                </a:solidFill>
              </a:rPr>
              <a:t>10 стр. </a:t>
            </a:r>
            <a:r>
              <a:rPr lang="ru-RU" sz="1400" dirty="0" smtClean="0">
                <a:hlinkClick r:id="rId6" action="ppaction://hlinksldjump"/>
              </a:rPr>
              <a:t>Основные </a:t>
            </a:r>
            <a:r>
              <a:rPr lang="ru-RU" sz="1400" dirty="0">
                <a:hlinkClick r:id="rId6" action="ppaction://hlinksldjump"/>
              </a:rPr>
              <a:t>понятия и </a:t>
            </a:r>
            <a:r>
              <a:rPr lang="ru-RU" sz="1400" dirty="0" smtClean="0">
                <a:solidFill>
                  <a:schemeClr val="accent3">
                    <a:lumMod val="50000"/>
                    <a:lumOff val="50000"/>
                  </a:schemeClr>
                </a:solidFill>
                <a:hlinkClick r:id="rId6" action="ppaction://hlinksldjump"/>
              </a:rPr>
              <a:t>определения</a:t>
            </a:r>
            <a:r>
              <a:rPr lang="ru-RU" sz="1400" dirty="0" smtClean="0">
                <a:solidFill>
                  <a:schemeClr val="accent3">
                    <a:lumMod val="50000"/>
                    <a:lumOff val="50000"/>
                  </a:schemeClr>
                </a:solidFill>
              </a:rPr>
              <a:t> (глоссарий)</a:t>
            </a:r>
            <a:r>
              <a:rPr lang="en-US" sz="1400" dirty="0" smtClean="0">
                <a:solidFill>
                  <a:schemeClr val="accent3">
                    <a:lumMod val="50000"/>
                    <a:lumOff val="50000"/>
                  </a:schemeClr>
                </a:solidFill>
              </a:rPr>
              <a:t>;</a:t>
            </a:r>
            <a:r>
              <a:rPr lang="ru-RU" sz="1400" dirty="0" smtClean="0">
                <a:solidFill>
                  <a:schemeClr val="accent3">
                    <a:lumMod val="50000"/>
                    <a:lumOff val="50000"/>
                  </a:schemeClr>
                </a:solidFill>
              </a:rPr>
              <a:t> </a:t>
            </a:r>
          </a:p>
          <a:p>
            <a:pPr algn="l">
              <a:lnSpc>
                <a:spcPct val="100000"/>
              </a:lnSpc>
              <a:spcBef>
                <a:spcPts val="0"/>
              </a:spcBef>
            </a:pPr>
            <a:r>
              <a:rPr lang="en-US" sz="1400" dirty="0" smtClean="0">
                <a:solidFill>
                  <a:schemeClr val="tx1"/>
                </a:solidFill>
                <a:hlinkClick r:id="rId7" action="ppaction://hlinksldjump"/>
              </a:rPr>
              <a:t>1</a:t>
            </a:r>
            <a:r>
              <a:rPr lang="ru-RU" sz="1400" dirty="0" smtClean="0">
                <a:solidFill>
                  <a:schemeClr val="tx1"/>
                </a:solidFill>
                <a:hlinkClick r:id="rId7" action="ppaction://hlinksldjump"/>
              </a:rPr>
              <a:t>7</a:t>
            </a:r>
            <a:r>
              <a:rPr lang="en-US" sz="1400" dirty="0" smtClean="0">
                <a:solidFill>
                  <a:schemeClr val="tx1"/>
                </a:solidFill>
                <a:hlinkClick r:id="rId7" action="ppaction://hlinksldjump"/>
              </a:rPr>
              <a:t> </a:t>
            </a:r>
            <a:r>
              <a:rPr lang="ru-RU" sz="1400" dirty="0" smtClean="0">
                <a:solidFill>
                  <a:schemeClr val="tx1"/>
                </a:solidFill>
                <a:hlinkClick r:id="rId7" action="ppaction://hlinksldjump"/>
              </a:rPr>
              <a:t>стр. </a:t>
            </a:r>
            <a:r>
              <a:rPr lang="ru-RU" altLang="ru-RU" sz="1400" dirty="0">
                <a:latin typeface="Times New Roman" panose="02020603050405020304" pitchFamily="18" charset="0"/>
                <a:cs typeface="Times New Roman" panose="02020603050405020304" pitchFamily="18" charset="0"/>
                <a:hlinkClick r:id="rId7" action="ppaction://hlinksldjump"/>
              </a:rPr>
              <a:t>Информация </a:t>
            </a:r>
            <a:r>
              <a:rPr lang="ru-RU" altLang="ru-RU" sz="1400" dirty="0" smtClean="0">
                <a:latin typeface="Times New Roman" panose="02020603050405020304" pitchFamily="18" charset="0"/>
                <a:cs typeface="Times New Roman" panose="02020603050405020304" pitchFamily="18" charset="0"/>
                <a:hlinkClick r:id="rId7" action="ppaction://hlinksldjump"/>
              </a:rPr>
              <a:t>о выполнении </a:t>
            </a:r>
            <a:r>
              <a:rPr lang="ru-RU" altLang="ru-RU" sz="1400" dirty="0">
                <a:latin typeface="Times New Roman" panose="02020603050405020304" pitchFamily="18" charset="0"/>
                <a:cs typeface="Times New Roman" panose="02020603050405020304" pitchFamily="18" charset="0"/>
                <a:hlinkClick r:id="rId7" action="ppaction://hlinksldjump"/>
              </a:rPr>
              <a:t>основных </a:t>
            </a:r>
            <a:r>
              <a:rPr lang="ru-RU" altLang="ru-RU" sz="1400" dirty="0" smtClean="0">
                <a:latin typeface="Times New Roman" panose="02020603050405020304" pitchFamily="18" charset="0"/>
                <a:cs typeface="Times New Roman" panose="02020603050405020304" pitchFamily="18" charset="0"/>
                <a:hlinkClick r:id="rId7" action="ppaction://hlinksldjump"/>
              </a:rPr>
              <a:t>показателей </a:t>
            </a:r>
            <a:r>
              <a:rPr lang="ru-RU" altLang="ru-RU" sz="1400" dirty="0">
                <a:latin typeface="Times New Roman" panose="02020603050405020304" pitchFamily="18" charset="0"/>
                <a:cs typeface="Times New Roman" panose="02020603050405020304" pitchFamily="18" charset="0"/>
                <a:hlinkClick r:id="rId7" action="ppaction://hlinksldjump"/>
              </a:rPr>
              <a:t/>
            </a:r>
            <a:br>
              <a:rPr lang="ru-RU" altLang="ru-RU" sz="1400" dirty="0">
                <a:latin typeface="Times New Roman" panose="02020603050405020304" pitchFamily="18" charset="0"/>
                <a:cs typeface="Times New Roman" panose="02020603050405020304" pitchFamily="18" charset="0"/>
                <a:hlinkClick r:id="rId7" action="ppaction://hlinksldjump"/>
              </a:rPr>
            </a:br>
            <a:r>
              <a:rPr lang="ru-RU" altLang="ru-RU" sz="1400" dirty="0">
                <a:latin typeface="Times New Roman" panose="02020603050405020304" pitchFamily="18" charset="0"/>
                <a:cs typeface="Times New Roman" panose="02020603050405020304" pitchFamily="18" charset="0"/>
                <a:hlinkClick r:id="rId7" action="ppaction://hlinksldjump"/>
              </a:rPr>
              <a:t>социально-экономического развития </a:t>
            </a:r>
            <a:r>
              <a:rPr lang="ru-RU" sz="1400" dirty="0" smtClean="0">
                <a:latin typeface="Times New Roman" panose="02020603050405020304" pitchFamily="18" charset="0"/>
                <a:cs typeface="Times New Roman" panose="02020603050405020304" pitchFamily="18" charset="0"/>
                <a:hlinkClick r:id="rId7" action="ppaction://hlinksldjump"/>
              </a:rPr>
              <a:t>городского </a:t>
            </a:r>
            <a:r>
              <a:rPr lang="ru-RU" sz="1400" dirty="0">
                <a:latin typeface="Times New Roman" panose="02020603050405020304" pitchFamily="18" charset="0"/>
                <a:cs typeface="Times New Roman" panose="02020603050405020304" pitchFamily="18" charset="0"/>
                <a:hlinkClick r:id="rId7" action="ppaction://hlinksldjump"/>
              </a:rPr>
              <a:t>округа </a:t>
            </a:r>
            <a:r>
              <a:rPr lang="ru-RU" sz="1400" dirty="0" smtClean="0">
                <a:latin typeface="Times New Roman" panose="02020603050405020304" pitchFamily="18" charset="0"/>
                <a:cs typeface="Times New Roman" panose="02020603050405020304" pitchFamily="18" charset="0"/>
                <a:hlinkClick r:id="rId7" action="ppaction://hlinksldjump"/>
              </a:rPr>
              <a:t>Воскресенск за 2021 год</a:t>
            </a:r>
            <a:r>
              <a:rPr lang="en-US" sz="1400" dirty="0" smtClean="0">
                <a:solidFill>
                  <a:schemeClr val="accent2">
                    <a:lumMod val="75000"/>
                  </a:schemeClr>
                </a:solidFill>
                <a:hlinkClick r:id="rId7" action="ppaction://hlinksldjump"/>
              </a:rPr>
              <a:t>;</a:t>
            </a:r>
            <a:endParaRPr lang="en-US" sz="1400" dirty="0">
              <a:solidFill>
                <a:schemeClr val="accent2">
                  <a:lumMod val="75000"/>
                </a:schemeClr>
              </a:solidFill>
            </a:endParaRPr>
          </a:p>
          <a:p>
            <a:pPr algn="l">
              <a:lnSpc>
                <a:spcPct val="100000"/>
              </a:lnSpc>
            </a:pPr>
            <a:r>
              <a:rPr lang="ru-RU" sz="1400" dirty="0" smtClean="0">
                <a:solidFill>
                  <a:schemeClr val="tx1"/>
                </a:solidFill>
              </a:rPr>
              <a:t>20</a:t>
            </a:r>
            <a:r>
              <a:rPr lang="en-US" sz="1400" dirty="0" smtClean="0">
                <a:solidFill>
                  <a:schemeClr val="tx1"/>
                </a:solidFill>
              </a:rPr>
              <a:t> </a:t>
            </a:r>
            <a:r>
              <a:rPr lang="ru-RU" sz="1400" dirty="0" smtClean="0">
                <a:solidFill>
                  <a:schemeClr val="tx1"/>
                </a:solidFill>
              </a:rPr>
              <a:t>стр. О</a:t>
            </a:r>
            <a:r>
              <a:rPr lang="ru-RU" sz="1400" dirty="0" smtClean="0">
                <a:solidFill>
                  <a:schemeClr val="tx1"/>
                </a:solidFill>
                <a:hlinkClick r:id="rId8" action="ppaction://hlinksldjump"/>
              </a:rPr>
              <a:t>сновных задачи и приоритеты бюджетной политики городского округа в 2021 году</a:t>
            </a:r>
            <a:r>
              <a:rPr lang="en-US" sz="1400" dirty="0" smtClean="0">
                <a:solidFill>
                  <a:schemeClr val="tx1"/>
                </a:solidFill>
                <a:hlinkClick r:id="rId8" action="ppaction://hlinksldjump"/>
              </a:rPr>
              <a:t>;</a:t>
            </a:r>
            <a:endParaRPr lang="ru-RU" sz="1400" dirty="0" smtClean="0">
              <a:solidFill>
                <a:schemeClr val="tx1"/>
              </a:solidFill>
            </a:endParaRPr>
          </a:p>
          <a:p>
            <a:pPr algn="l">
              <a:lnSpc>
                <a:spcPct val="100000"/>
              </a:lnSpc>
            </a:pPr>
            <a:r>
              <a:rPr lang="ru-RU" sz="1400" dirty="0" smtClean="0">
                <a:solidFill>
                  <a:schemeClr val="tx1"/>
                </a:solidFill>
                <a:hlinkClick r:id="rId9" action="ppaction://hlinksldjump"/>
              </a:rPr>
              <a:t>21стр.  </a:t>
            </a:r>
            <a:r>
              <a:rPr lang="ru-RU" sz="1400" dirty="0" smtClean="0">
                <a:hlinkClick r:id="rId9" action="ppaction://hlinksldjump"/>
              </a:rPr>
              <a:t>Информация о выполнении основных характеристик бюджета</a:t>
            </a:r>
            <a:r>
              <a:rPr lang="ru-RU" sz="1400" dirty="0">
                <a:solidFill>
                  <a:schemeClr val="accent2"/>
                </a:solidFill>
                <a:hlinkClick r:id="rId9" action="ppaction://hlinksldjump"/>
              </a:rPr>
              <a:t> городского округа </a:t>
            </a:r>
            <a:r>
              <a:rPr lang="ru-RU" sz="1400" u="sng" dirty="0">
                <a:solidFill>
                  <a:schemeClr val="accent2"/>
                </a:solidFill>
                <a:hlinkClick r:id="rId9" action="ppaction://hlinksldjump"/>
              </a:rPr>
              <a:t>Воскресенск за 2021 год</a:t>
            </a:r>
            <a:r>
              <a:rPr lang="en-US" sz="1400" dirty="0" smtClean="0">
                <a:solidFill>
                  <a:schemeClr val="accent2">
                    <a:lumMod val="75000"/>
                  </a:schemeClr>
                </a:solidFill>
                <a:hlinkClick r:id="rId9" action="ppaction://hlinksldjump"/>
              </a:rPr>
              <a:t>;</a:t>
            </a:r>
            <a:endParaRPr lang="ru-RU" sz="1400" dirty="0" smtClean="0">
              <a:solidFill>
                <a:schemeClr val="accent2">
                  <a:lumMod val="75000"/>
                </a:schemeClr>
              </a:solidFill>
            </a:endParaRPr>
          </a:p>
          <a:p>
            <a:pPr algn="l" rtl="0">
              <a:lnSpc>
                <a:spcPct val="100000"/>
              </a:lnSpc>
            </a:pPr>
            <a:r>
              <a:rPr lang="ru-RU" sz="1400" dirty="0" smtClean="0">
                <a:solidFill>
                  <a:schemeClr val="tx1"/>
                </a:solidFill>
                <a:hlinkClick r:id="rId10" action="ppaction://hlinksldjump"/>
              </a:rPr>
              <a:t>23 стр. Информация об о</a:t>
            </a:r>
            <a:r>
              <a:rPr lang="ru-RU" sz="1400" dirty="0" smtClean="0">
                <a:hlinkClick r:id="rId10" action="ppaction://hlinksldjump"/>
              </a:rPr>
              <a:t>бъеме и структуре налоговых и неналоговых доходов, а также межбюджетных трансфертов поступивших в бюджет городского округа Воскресенск</a:t>
            </a:r>
            <a:r>
              <a:rPr lang="en-US" sz="1400" dirty="0" smtClean="0">
                <a:solidFill>
                  <a:schemeClr val="accent2">
                    <a:lumMod val="75000"/>
                  </a:schemeClr>
                </a:solidFill>
                <a:hlinkClick r:id="rId10" action="ppaction://hlinksldjump"/>
              </a:rPr>
              <a:t>;</a:t>
            </a:r>
            <a:endParaRPr lang="ru-RU" sz="1400" dirty="0"/>
          </a:p>
          <a:p>
            <a:pPr algn="l" rtl="0">
              <a:lnSpc>
                <a:spcPct val="100000"/>
              </a:lnSpc>
            </a:pPr>
            <a:r>
              <a:rPr lang="ru-RU" sz="1400" dirty="0" smtClean="0">
                <a:solidFill>
                  <a:schemeClr val="tx1"/>
                </a:solidFill>
                <a:hlinkClick r:id="rId11" action="ppaction://hlinksldjump"/>
              </a:rPr>
              <a:t>67 стр. </a:t>
            </a:r>
            <a:r>
              <a:rPr lang="ru-RU" sz="1400" dirty="0">
                <a:hlinkClick r:id="rId11" action="ppaction://hlinksldjump"/>
              </a:rPr>
              <a:t>Информация об у</a:t>
            </a:r>
            <a:r>
              <a:rPr lang="ru-RU" sz="1400" dirty="0" smtClean="0">
                <a:hlinkClick r:id="rId11" action="ppaction://hlinksldjump"/>
              </a:rPr>
              <a:t>дельном </a:t>
            </a:r>
            <a:r>
              <a:rPr lang="ru-RU" sz="1400" dirty="0">
                <a:hlinkClick r:id="rId11" action="ppaction://hlinksldjump"/>
              </a:rPr>
              <a:t>объеме налоговых и неналоговых доходов </a:t>
            </a:r>
            <a:r>
              <a:rPr lang="ru-RU" sz="1400" dirty="0" smtClean="0">
                <a:hlinkClick r:id="rId11" action="ppaction://hlinksldjump"/>
              </a:rPr>
              <a:t>бюджета в расчете на </a:t>
            </a:r>
            <a:r>
              <a:rPr lang="ru-RU" sz="1400" dirty="0">
                <a:hlinkClick r:id="rId11" action="ppaction://hlinksldjump"/>
              </a:rPr>
              <a:t>душу населения в сравнении </a:t>
            </a:r>
            <a:r>
              <a:rPr lang="ru-RU" sz="1400" dirty="0" smtClean="0">
                <a:hlinkClick r:id="rId11" action="ppaction://hlinksldjump"/>
              </a:rPr>
              <a:t>с </a:t>
            </a:r>
            <a:r>
              <a:rPr lang="ru-RU" sz="1400" dirty="0">
                <a:hlinkClick r:id="rId11" action="ppaction://hlinksldjump"/>
              </a:rPr>
              <a:t>другими муниципальными образованиями Московской области </a:t>
            </a:r>
            <a:r>
              <a:rPr lang="en-US" sz="1400" dirty="0" smtClean="0">
                <a:solidFill>
                  <a:schemeClr val="accent2">
                    <a:lumMod val="75000"/>
                  </a:schemeClr>
                </a:solidFill>
                <a:hlinkClick r:id="rId11" action="ppaction://hlinksldjump"/>
              </a:rPr>
              <a:t>;</a:t>
            </a:r>
            <a:endParaRPr lang="ru-RU" sz="1400" dirty="0" smtClean="0">
              <a:solidFill>
                <a:schemeClr val="accent2">
                  <a:lumMod val="75000"/>
                </a:schemeClr>
              </a:solidFill>
            </a:endParaRPr>
          </a:p>
          <a:p>
            <a:pPr algn="l">
              <a:lnSpc>
                <a:spcPct val="100000"/>
              </a:lnSpc>
            </a:pPr>
            <a:r>
              <a:rPr lang="ru-RU" sz="1400" dirty="0" smtClean="0">
                <a:solidFill>
                  <a:schemeClr val="accent2">
                    <a:lumMod val="75000"/>
                  </a:schemeClr>
                </a:solidFill>
              </a:rPr>
              <a:t>68 стр. </a:t>
            </a:r>
            <a:r>
              <a:rPr lang="ru-RU" sz="1400" dirty="0">
                <a:hlinkClick r:id="rId12" action="ppaction://hlinksldjump"/>
              </a:rPr>
              <a:t>Информация о налоговых льготах и ставках </a:t>
            </a:r>
            <a:r>
              <a:rPr lang="ru-RU" sz="1400" dirty="0" smtClean="0">
                <a:hlinkClick r:id="rId12" action="ppaction://hlinksldjump"/>
              </a:rPr>
              <a:t>налого</a:t>
            </a:r>
            <a:r>
              <a:rPr lang="ru-RU" sz="1400" dirty="0" smtClean="0">
                <a:solidFill>
                  <a:schemeClr val="accent6">
                    <a:lumMod val="60000"/>
                    <a:lumOff val="40000"/>
                  </a:schemeClr>
                </a:solidFill>
                <a:hlinkClick r:id="rId12" action="ppaction://hlinksldjump"/>
              </a:rPr>
              <a:t>в</a:t>
            </a:r>
            <a:r>
              <a:rPr lang="en-US" sz="1400" dirty="0">
                <a:solidFill>
                  <a:schemeClr val="accent6">
                    <a:lumMod val="60000"/>
                    <a:lumOff val="40000"/>
                  </a:schemeClr>
                </a:solidFill>
              </a:rPr>
              <a:t>;</a:t>
            </a:r>
            <a:endParaRPr lang="ru-RU" sz="1400" dirty="0" smtClean="0">
              <a:solidFill>
                <a:schemeClr val="accent6">
                  <a:lumMod val="60000"/>
                  <a:lumOff val="40000"/>
                </a:schemeClr>
              </a:solidFill>
            </a:endParaRPr>
          </a:p>
          <a:p>
            <a:pPr algn="l">
              <a:lnSpc>
                <a:spcPct val="100000"/>
              </a:lnSpc>
            </a:pPr>
            <a:r>
              <a:rPr lang="ru-RU" sz="1400" dirty="0" smtClean="0">
                <a:solidFill>
                  <a:schemeClr val="tx1"/>
                </a:solidFill>
              </a:rPr>
              <a:t>73 стр. </a:t>
            </a:r>
            <a:r>
              <a:rPr lang="ru-RU" sz="1400" i="1" u="sng" dirty="0">
                <a:hlinkClick r:id="rId13" action="ppaction://hlinksldjump"/>
              </a:rPr>
              <a:t>Объем выпадающих доходов в связи с </a:t>
            </a:r>
            <a:r>
              <a:rPr lang="ru-RU" sz="1400" i="1" u="sng" dirty="0" smtClean="0">
                <a:hlinkClick r:id="rId13" action="ppaction://hlinksldjump"/>
              </a:rPr>
              <a:t>предоставлением </a:t>
            </a:r>
            <a:r>
              <a:rPr lang="ru-RU" sz="1400" i="1" u="sng" dirty="0">
                <a:hlinkClick r:id="rId13" action="ppaction://hlinksldjump"/>
              </a:rPr>
              <a:t>налоговых льгот </a:t>
            </a:r>
            <a:r>
              <a:rPr lang="en-US" sz="1400" dirty="0" smtClean="0">
                <a:solidFill>
                  <a:schemeClr val="accent2"/>
                </a:solidFill>
              </a:rPr>
              <a:t>;</a:t>
            </a:r>
            <a:r>
              <a:rPr lang="ru-RU" sz="1400" dirty="0" smtClean="0"/>
              <a:t>	</a:t>
            </a:r>
            <a:endParaRPr lang="ru-RU" sz="1400" dirty="0"/>
          </a:p>
          <a:p>
            <a:pPr algn="l">
              <a:lnSpc>
                <a:spcPct val="100000"/>
              </a:lnSpc>
            </a:pPr>
            <a:r>
              <a:rPr lang="ru-RU" sz="1400" dirty="0" smtClean="0">
                <a:solidFill>
                  <a:schemeClr val="tx1"/>
                </a:solidFill>
                <a:hlinkClick r:id="rId14" action="ppaction://hlinksldjump"/>
              </a:rPr>
              <a:t>74 стр. </a:t>
            </a:r>
            <a:r>
              <a:rPr lang="ru-RU" sz="1400" dirty="0">
                <a:hlinkClick r:id="rId14" action="ppaction://hlinksldjump"/>
              </a:rPr>
              <a:t>Сведения о расходах по разделам и подразделам классификации расходов </a:t>
            </a:r>
            <a:r>
              <a:rPr lang="ru-RU" sz="1400" dirty="0" smtClean="0">
                <a:hlinkClick r:id="rId14" action="ppaction://hlinksldjump"/>
              </a:rPr>
              <a:t>бюджета</a:t>
            </a:r>
            <a:r>
              <a:rPr lang="en-US" sz="1400" dirty="0" smtClean="0">
                <a:hlinkClick r:id="rId14" action="ppaction://hlinksldjump"/>
              </a:rPr>
              <a:t>;</a:t>
            </a:r>
            <a:r>
              <a:rPr lang="ru-RU" sz="1400" dirty="0" smtClean="0">
                <a:hlinkClick r:id="rId14" action="ppaction://hlinksldjump"/>
              </a:rPr>
              <a:t> </a:t>
            </a:r>
            <a:endParaRPr lang="ru-RU" sz="1400" dirty="0" smtClean="0">
              <a:hlinkClick r:id="rId15" action="ppaction://hlinksldjump"/>
            </a:endParaRPr>
          </a:p>
          <a:p>
            <a:pPr algn="l">
              <a:lnSpc>
                <a:spcPct val="100000"/>
              </a:lnSpc>
            </a:pPr>
            <a:r>
              <a:rPr lang="ru-RU" sz="1400" dirty="0" smtClean="0">
                <a:hlinkClick r:id="rId16" action="ppaction://hlinksldjump"/>
              </a:rPr>
              <a:t>86 стр.  Информация </a:t>
            </a:r>
            <a:r>
              <a:rPr lang="ru-RU" sz="1400" dirty="0">
                <a:hlinkClick r:id="rId16" action="ppaction://hlinksldjump"/>
              </a:rPr>
              <a:t>о расходах </a:t>
            </a:r>
            <a:r>
              <a:rPr lang="ru-RU" sz="1400" dirty="0" smtClean="0">
                <a:hlinkClick r:id="rId16" action="ppaction://hlinksldjump"/>
              </a:rPr>
              <a:t>бюджета в разрезе муниципальных программам с указанием достигнутых и плановых целевых показателях программ с объяснением причин их невыполнения</a:t>
            </a:r>
            <a:r>
              <a:rPr lang="en-US" sz="1400" dirty="0" smtClean="0">
                <a:hlinkClick r:id="rId16" action="ppaction://hlinksldjump"/>
              </a:rPr>
              <a:t>;</a:t>
            </a:r>
            <a:r>
              <a:rPr lang="ru-RU" sz="1400" dirty="0" smtClean="0">
                <a:hlinkClick r:id="rId16" action="ppaction://hlinksldjump"/>
              </a:rPr>
              <a:t> </a:t>
            </a:r>
            <a:endParaRPr lang="ru-RU" sz="1400" dirty="0" smtClean="0"/>
          </a:p>
          <a:p>
            <a:pPr algn="l">
              <a:lnSpc>
                <a:spcPct val="100000"/>
              </a:lnSpc>
            </a:pPr>
            <a:r>
              <a:rPr lang="ru-RU" sz="1400" dirty="0" smtClean="0">
                <a:solidFill>
                  <a:schemeClr val="tx1"/>
                </a:solidFill>
              </a:rPr>
              <a:t>182 стр</a:t>
            </a:r>
            <a:r>
              <a:rPr lang="ru-RU" sz="1400" dirty="0" smtClean="0">
                <a:solidFill>
                  <a:schemeClr val="tx1"/>
                </a:solidFill>
                <a:hlinkClick r:id="rId17" action="ppaction://hlinkpres?slideindex=1&amp;slidetitle="/>
              </a:rPr>
              <a:t>. </a:t>
            </a:r>
            <a:r>
              <a:rPr lang="ru-RU" sz="1400" dirty="0" smtClean="0">
                <a:solidFill>
                  <a:schemeClr val="tx1"/>
                </a:solidFill>
                <a:hlinkClick r:id="rId15" action="ppaction://hlinksldjump"/>
              </a:rPr>
              <a:t>Информация о расходах бюджета </a:t>
            </a:r>
            <a:r>
              <a:rPr lang="ru-RU" sz="1400" dirty="0">
                <a:solidFill>
                  <a:schemeClr val="tx1"/>
                </a:solidFill>
                <a:hlinkClick r:id="rId15" action="ppaction://hlinksldjump"/>
              </a:rPr>
              <a:t>с учетом </a:t>
            </a:r>
            <a:r>
              <a:rPr lang="ru-RU" sz="1400" dirty="0" smtClean="0">
                <a:solidFill>
                  <a:schemeClr val="tx1"/>
                </a:solidFill>
                <a:hlinkClick r:id="rId15" action="ppaction://hlinksldjump"/>
              </a:rPr>
              <a:t>интересов целевых групп пользователей</a:t>
            </a:r>
            <a:r>
              <a:rPr lang="ru-RU" sz="1400" dirty="0" smtClean="0">
                <a:solidFill>
                  <a:schemeClr val="tx1"/>
                </a:solidFill>
                <a:hlinkClick r:id="" action="ppaction://noaction"/>
              </a:rPr>
              <a:t>;</a:t>
            </a:r>
            <a:endParaRPr lang="ru-RU" sz="1400" dirty="0" smtClean="0">
              <a:solidFill>
                <a:schemeClr val="tx1"/>
              </a:solidFill>
            </a:endParaRPr>
          </a:p>
          <a:p>
            <a:pPr algn="just"/>
            <a:r>
              <a:rPr lang="ru-RU" sz="1400" dirty="0" smtClean="0">
                <a:solidFill>
                  <a:schemeClr val="tx1"/>
                </a:solidFill>
              </a:rPr>
              <a:t>184 стр. </a:t>
            </a:r>
            <a:r>
              <a:rPr lang="ru-RU" sz="1400" dirty="0" smtClean="0">
                <a:hlinkClick r:id="rId18" action="ppaction://hlinksldjump"/>
              </a:rPr>
              <a:t>Информация об общественно-значимых проектах, строительство (реконструкция), реализуемых на территории городского округа Воскресенск Московской области</a:t>
            </a:r>
            <a:r>
              <a:rPr lang="en-US" sz="1400" dirty="0" smtClean="0">
                <a:solidFill>
                  <a:schemeClr val="accent2">
                    <a:lumMod val="75000"/>
                  </a:schemeClr>
                </a:solidFill>
                <a:hlinkClick r:id="" action="ppaction://noaction"/>
              </a:rPr>
              <a:t>;</a:t>
            </a:r>
            <a:endParaRPr lang="ru-RU" sz="1400" dirty="0" smtClean="0">
              <a:solidFill>
                <a:schemeClr val="accent2">
                  <a:lumMod val="75000"/>
                </a:schemeClr>
              </a:solidFill>
            </a:endParaRPr>
          </a:p>
          <a:p>
            <a:pPr algn="just"/>
            <a:r>
              <a:rPr lang="ru-RU" sz="1400" dirty="0" smtClean="0">
                <a:solidFill>
                  <a:schemeClr val="accent2">
                    <a:lumMod val="75000"/>
                  </a:schemeClr>
                </a:solidFill>
                <a:hlinkClick r:id="rId19" action="ppaction://hlinksldjump"/>
              </a:rPr>
              <a:t>193 стр</a:t>
            </a:r>
            <a:r>
              <a:rPr lang="ru-RU" sz="1400" dirty="0">
                <a:solidFill>
                  <a:schemeClr val="accent2">
                    <a:lumMod val="75000"/>
                  </a:schemeClr>
                </a:solidFill>
                <a:hlinkClick r:id="rId19" action="ppaction://hlinksldjump"/>
              </a:rPr>
              <a:t>. </a:t>
            </a:r>
            <a:r>
              <a:rPr lang="ru-RU" sz="1400" u="sng" dirty="0">
                <a:solidFill>
                  <a:schemeClr val="accent2">
                    <a:lumMod val="75000"/>
                  </a:schemeClr>
                </a:solidFill>
                <a:hlinkClick r:id="rId19" action="ppaction://hlinksldjump"/>
              </a:rPr>
              <a:t>Исполнение бюджета по расходам городского округа Воскресенск в рамках реализации инициативного бюджетирования за 2021 год </a:t>
            </a:r>
            <a:endParaRPr lang="ru-RU" sz="1400" u="sng" dirty="0" smtClean="0">
              <a:solidFill>
                <a:schemeClr val="accent2">
                  <a:lumMod val="75000"/>
                </a:schemeClr>
              </a:solidFill>
            </a:endParaRPr>
          </a:p>
          <a:p>
            <a:pPr algn="just" rtl="0"/>
            <a:r>
              <a:rPr lang="ru-RU" sz="1400" dirty="0" smtClean="0">
                <a:solidFill>
                  <a:schemeClr val="tx1"/>
                </a:solidFill>
              </a:rPr>
              <a:t>198 стр. </a:t>
            </a:r>
            <a:r>
              <a:rPr lang="ru-RU" sz="1400" dirty="0" smtClean="0">
                <a:hlinkClick r:id="rId20" action="ppaction://hlinksldjump"/>
              </a:rPr>
              <a:t>Дефицит бюджета, политика в области муниципального долга</a:t>
            </a:r>
            <a:r>
              <a:rPr lang="en-US" sz="1400" dirty="0" smtClean="0">
                <a:solidFill>
                  <a:schemeClr val="accent2">
                    <a:lumMod val="75000"/>
                  </a:schemeClr>
                </a:solidFill>
                <a:hlinkClick r:id="rId20" action="ppaction://hlinksldjump"/>
              </a:rPr>
              <a:t>;</a:t>
            </a:r>
            <a:endParaRPr lang="ru-RU" sz="1400" dirty="0" smtClean="0">
              <a:solidFill>
                <a:schemeClr val="accent2">
                  <a:lumMod val="75000"/>
                </a:schemeClr>
              </a:solidFill>
            </a:endParaRPr>
          </a:p>
          <a:p>
            <a:pPr algn="just" rtl="0"/>
            <a:r>
              <a:rPr lang="ru-RU" sz="1400" dirty="0" smtClean="0">
                <a:solidFill>
                  <a:schemeClr val="tx1"/>
                </a:solidFill>
              </a:rPr>
              <a:t>200 стр.</a:t>
            </a:r>
            <a:r>
              <a:rPr lang="ru-RU" sz="1400" dirty="0" smtClean="0">
                <a:solidFill>
                  <a:schemeClr val="tx1"/>
                </a:solidFill>
                <a:hlinkClick r:id="rId21" action="ppaction://hlinksldjump"/>
              </a:rPr>
              <a:t> </a:t>
            </a:r>
            <a:r>
              <a:rPr lang="ru-RU" sz="1400" dirty="0" smtClean="0">
                <a:hlinkClick r:id="rId21" action="ppaction://hlinksldjump"/>
              </a:rPr>
              <a:t>Контактная информация</a:t>
            </a:r>
            <a:r>
              <a:rPr lang="en-US" sz="1400" dirty="0" smtClean="0">
                <a:solidFill>
                  <a:schemeClr val="accent2">
                    <a:lumMod val="75000"/>
                  </a:schemeClr>
                </a:solidFill>
              </a:rPr>
              <a:t>.</a:t>
            </a:r>
            <a:endParaRPr lang="ru-RU" sz="1400" dirty="0" smtClean="0">
              <a:solidFill>
                <a:schemeClr val="accent2">
                  <a:lumMod val="75000"/>
                </a:schemeClr>
              </a:solidFill>
            </a:endParaRPr>
          </a:p>
          <a:p>
            <a:pPr marL="285750" indent="-285750" algn="just" rtl="0">
              <a:buFont typeface="Arial" panose="020B0604020202020204" pitchFamily="34" charset="0"/>
              <a:buChar char="•"/>
            </a:pPr>
            <a:endParaRPr lang="ru-RU" dirty="0"/>
          </a:p>
        </p:txBody>
      </p:sp>
      <p:pic>
        <p:nvPicPr>
          <p:cNvPr id="7" name="Рисунок 6"/>
          <p:cNvPicPr>
            <a:picLocks noGrp="1" noChangeAspect="1"/>
          </p:cNvPicPr>
          <p:nvPr>
            <p:ph type="pic" sz="quarter" idx="13"/>
          </p:nvPr>
        </p:nvPicPr>
        <p:blipFill>
          <a:blip r:embed="rId22">
            <a:extLst>
              <a:ext uri="{28A0092B-C50C-407E-A947-70E740481C1C}">
                <a14:useLocalDpi xmlns:a14="http://schemas.microsoft.com/office/drawing/2010/main" val="0"/>
              </a:ext>
            </a:extLst>
          </a:blip>
          <a:srcRect t="24917" b="24917"/>
          <a:stretch>
            <a:fillRect/>
          </a:stretch>
        </p:blipFill>
        <p:spPr>
          <a:xfrm>
            <a:off x="0" y="5453063"/>
            <a:ext cx="4208462" cy="1404937"/>
          </a:xfrm>
        </p:spPr>
      </p:pic>
      <p:sp>
        <p:nvSpPr>
          <p:cNvPr id="4" name="Номер слайда 3"/>
          <p:cNvSpPr>
            <a:spLocks noGrp="1"/>
          </p:cNvSpPr>
          <p:nvPr>
            <p:ph type="sldNum" sz="quarter" idx="12"/>
          </p:nvPr>
        </p:nvSpPr>
        <p:spPr/>
        <p:txBody>
          <a:bodyPr/>
          <a:lstStyle/>
          <a:p>
            <a:pPr rtl="0"/>
            <a:fld id="{9EC71654-96A5-4280-94F3-931C61A9F92C}" type="slidenum">
              <a:rPr lang="ru-RU" noProof="0" smtClean="0"/>
              <a:pPr rtl="0"/>
              <a:t>4</a:t>
            </a:fld>
            <a:endParaRPr lang="ru-RU" noProof="0" dirty="0"/>
          </a:p>
        </p:txBody>
      </p:sp>
    </p:spTree>
    <p:extLst>
      <p:ext uri="{BB962C8B-B14F-4D97-AF65-F5344CB8AC3E}">
        <p14:creationId xmlns:p14="http://schemas.microsoft.com/office/powerpoint/2010/main" val="31875330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40</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4185100287"/>
              </p:ext>
            </p:extLst>
          </p:nvPr>
        </p:nvGraphicFramePr>
        <p:xfrm>
          <a:off x="838200" y="182880"/>
          <a:ext cx="10458450" cy="5930190"/>
        </p:xfrm>
        <a:graphic>
          <a:graphicData uri="http://schemas.openxmlformats.org/drawingml/2006/table">
            <a:tbl>
              <a:tblPr firstRow="1" bandRow="1">
                <a:tableStyleId>{5C22544A-7EE6-4342-B048-85BDC9FD1C3A}</a:tableStyleId>
              </a:tblPr>
              <a:tblGrid>
                <a:gridCol w="2180160">
                  <a:extLst>
                    <a:ext uri="{9D8B030D-6E8A-4147-A177-3AD203B41FA5}">
                      <a16:colId xmlns:a16="http://schemas.microsoft.com/office/drawing/2014/main" val="20000"/>
                    </a:ext>
                  </a:extLst>
                </a:gridCol>
                <a:gridCol w="4391918">
                  <a:extLst>
                    <a:ext uri="{9D8B030D-6E8A-4147-A177-3AD203B41FA5}">
                      <a16:colId xmlns:a16="http://schemas.microsoft.com/office/drawing/2014/main" val="20001"/>
                    </a:ext>
                  </a:extLst>
                </a:gridCol>
                <a:gridCol w="1400780">
                  <a:extLst>
                    <a:ext uri="{9D8B030D-6E8A-4147-A177-3AD203B41FA5}">
                      <a16:colId xmlns:a16="http://schemas.microsoft.com/office/drawing/2014/main" val="20002"/>
                    </a:ext>
                  </a:extLst>
                </a:gridCol>
                <a:gridCol w="1232263">
                  <a:extLst>
                    <a:ext uri="{9D8B030D-6E8A-4147-A177-3AD203B41FA5}">
                      <a16:colId xmlns:a16="http://schemas.microsoft.com/office/drawing/2014/main" val="20003"/>
                    </a:ext>
                  </a:extLst>
                </a:gridCol>
                <a:gridCol w="1253329">
                  <a:extLst>
                    <a:ext uri="{9D8B030D-6E8A-4147-A177-3AD203B41FA5}">
                      <a16:colId xmlns:a16="http://schemas.microsoft.com/office/drawing/2014/main" val="20004"/>
                    </a:ext>
                  </a:extLst>
                </a:gridCol>
              </a:tblGrid>
              <a:tr h="827001">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86296">
                <a:tc>
                  <a:txBody>
                    <a:bodyPr/>
                    <a:lstStyle/>
                    <a:p>
                      <a:pPr algn="ctr" fontAlgn="b"/>
                      <a:r>
                        <a:rPr lang="ru-RU" sz="1050" b="0" i="0" u="none" strike="noStrike" dirty="0">
                          <a:solidFill>
                            <a:srgbClr val="000000"/>
                          </a:solidFill>
                          <a:effectLst/>
                          <a:latin typeface="Times New Roman" panose="02020603050405020304" pitchFamily="18" charset="0"/>
                        </a:rPr>
                        <a:t>00011105030000000120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государственной власти, органов местного самоуправления, органов управления государственными внебюджетными фондами и созданных ими учреждений (за исключением имущества бюджетных и автономных учреждений)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555,5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555,6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07358">
                <a:tc>
                  <a:txBody>
                    <a:bodyPr/>
                    <a:lstStyle/>
                    <a:p>
                      <a:pPr algn="ctr" fontAlgn="b"/>
                      <a:r>
                        <a:rPr lang="ru-RU" sz="1050" b="0" i="0" u="none" strike="noStrike" dirty="0">
                          <a:solidFill>
                            <a:srgbClr val="000000"/>
                          </a:solidFill>
                          <a:effectLst/>
                          <a:latin typeface="Times New Roman" panose="02020603050405020304" pitchFamily="18" charset="0"/>
                        </a:rPr>
                        <a:t>00011105034040000120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находящегося в оперативном управлении органов управления городских округов и созданных ими учреждений (за исключением имущества муниципальных бюджетных и автономных учреждений)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555,5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555,6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86174">
                <a:tc>
                  <a:txBody>
                    <a:bodyPr/>
                    <a:lstStyle/>
                    <a:p>
                      <a:pPr algn="ctr" fontAlgn="b"/>
                      <a:r>
                        <a:rPr lang="ru-RU" sz="1050" b="0" i="0" u="none" strike="noStrike">
                          <a:solidFill>
                            <a:srgbClr val="000000"/>
                          </a:solidFill>
                          <a:effectLst/>
                          <a:latin typeface="Times New Roman" panose="02020603050405020304" pitchFamily="18" charset="0"/>
                        </a:rPr>
                        <a:t>00011105070000000120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государственную (муниципальную) казну (за исключением земельных участков)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12 </a:t>
                      </a:r>
                      <a:r>
                        <a:rPr lang="ru-RU" sz="1050" b="0" i="0" u="none" strike="noStrike" dirty="0" smtClean="0">
                          <a:solidFill>
                            <a:srgbClr val="000000"/>
                          </a:solidFill>
                          <a:effectLst/>
                          <a:latin typeface="Times New Roman" panose="02020603050405020304" pitchFamily="18" charset="0"/>
                        </a:rPr>
                        <a:t>900,0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13 </a:t>
                      </a:r>
                      <a:r>
                        <a:rPr lang="ru-RU" sz="1050" b="0" i="0" u="none" strike="noStrike" dirty="0" smtClean="0">
                          <a:solidFill>
                            <a:srgbClr val="000000"/>
                          </a:solidFill>
                          <a:effectLst/>
                          <a:latin typeface="Times New Roman" panose="02020603050405020304" pitchFamily="18" charset="0"/>
                        </a:rPr>
                        <a:t>091,0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101,5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1638">
                <a:tc>
                  <a:txBody>
                    <a:bodyPr/>
                    <a:lstStyle/>
                    <a:p>
                      <a:pPr algn="ctr" fontAlgn="b"/>
                      <a:r>
                        <a:rPr lang="ru-RU" sz="1050" b="0" i="0" u="none" strike="noStrike">
                          <a:solidFill>
                            <a:srgbClr val="000000"/>
                          </a:solidFill>
                          <a:effectLst/>
                          <a:latin typeface="Times New Roman" panose="02020603050405020304" pitchFamily="18" charset="0"/>
                        </a:rPr>
                        <a:t>00011105074040000120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сдачи в аренду имущества, составляющего казну городских округов (за исключением земельных участков)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12 </a:t>
                      </a:r>
                      <a:r>
                        <a:rPr lang="ru-RU" sz="1050" b="0" i="0" u="none" strike="noStrike" dirty="0" smtClean="0">
                          <a:solidFill>
                            <a:srgbClr val="000000"/>
                          </a:solidFill>
                          <a:effectLst/>
                          <a:latin typeface="Times New Roman" panose="02020603050405020304" pitchFamily="18" charset="0"/>
                        </a:rPr>
                        <a:t>900,0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13 </a:t>
                      </a:r>
                      <a:r>
                        <a:rPr lang="ru-RU" sz="1050" b="0" i="0" u="none" strike="noStrike" dirty="0" smtClean="0">
                          <a:solidFill>
                            <a:srgbClr val="000000"/>
                          </a:solidFill>
                          <a:effectLst/>
                          <a:latin typeface="Times New Roman" panose="02020603050405020304" pitchFamily="18" charset="0"/>
                        </a:rPr>
                        <a:t>091,0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101,5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712270">
                <a:tc>
                  <a:txBody>
                    <a:bodyPr/>
                    <a:lstStyle/>
                    <a:p>
                      <a:pPr algn="ctr" fontAlgn="b"/>
                      <a:r>
                        <a:rPr lang="ru-RU" sz="1050" b="0" i="0" u="none" strike="noStrike">
                          <a:solidFill>
                            <a:srgbClr val="000000"/>
                          </a:solidFill>
                          <a:effectLst/>
                          <a:latin typeface="Times New Roman" panose="02020603050405020304" pitchFamily="18" charset="0"/>
                        </a:rPr>
                        <a:t>00011109000000000120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69 </a:t>
                      </a:r>
                      <a:r>
                        <a:rPr lang="ru-RU" sz="1050" b="0" i="0" u="none" strike="noStrike" dirty="0" smtClean="0">
                          <a:solidFill>
                            <a:srgbClr val="000000"/>
                          </a:solidFill>
                          <a:effectLst/>
                          <a:latin typeface="Times New Roman" panose="02020603050405020304" pitchFamily="18" charset="0"/>
                        </a:rPr>
                        <a:t>312,1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69 </a:t>
                      </a:r>
                      <a:r>
                        <a:rPr lang="ru-RU" sz="1050" b="0" i="0" u="none" strike="noStrike" dirty="0" smtClean="0">
                          <a:solidFill>
                            <a:srgbClr val="000000"/>
                          </a:solidFill>
                          <a:effectLst/>
                          <a:latin typeface="Times New Roman" panose="02020603050405020304" pitchFamily="18" charset="0"/>
                        </a:rPr>
                        <a:t>881,4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732697">
                <a:tc>
                  <a:txBody>
                    <a:bodyPr/>
                    <a:lstStyle/>
                    <a:p>
                      <a:pPr algn="ctr" fontAlgn="b"/>
                      <a:r>
                        <a:rPr lang="ru-RU" sz="1050" b="0" i="0" u="none" strike="noStrike">
                          <a:solidFill>
                            <a:srgbClr val="000000"/>
                          </a:solidFill>
                          <a:effectLst/>
                          <a:latin typeface="Times New Roman" panose="02020603050405020304" pitchFamily="18" charset="0"/>
                        </a:rPr>
                        <a:t>00011109040000000120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Прочие поступления от использования имущества, находящегося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59 </a:t>
                      </a:r>
                      <a:r>
                        <a:rPr lang="ru-RU" sz="1050" b="0" i="0" u="none" strike="noStrike" dirty="0" smtClean="0">
                          <a:solidFill>
                            <a:srgbClr val="000000"/>
                          </a:solidFill>
                          <a:effectLst/>
                          <a:latin typeface="Times New Roman" panose="02020603050405020304" pitchFamily="18" charset="0"/>
                        </a:rPr>
                        <a:t>512,1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60 </a:t>
                      </a:r>
                      <a:r>
                        <a:rPr lang="ru-RU" sz="1050" b="0" i="0" u="none" strike="noStrike" dirty="0" smtClean="0">
                          <a:solidFill>
                            <a:srgbClr val="000000"/>
                          </a:solidFill>
                          <a:effectLst/>
                          <a:latin typeface="Times New Roman" panose="02020603050405020304" pitchFamily="18" charset="0"/>
                        </a:rPr>
                        <a:t>016,6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932473">
                <a:tc>
                  <a:txBody>
                    <a:bodyPr/>
                    <a:lstStyle/>
                    <a:p>
                      <a:pPr algn="ctr" fontAlgn="b"/>
                      <a:r>
                        <a:rPr lang="ru-RU" sz="1050" b="0" i="0" u="none" strike="noStrike" dirty="0">
                          <a:solidFill>
                            <a:srgbClr val="000000"/>
                          </a:solidFill>
                          <a:effectLst/>
                          <a:latin typeface="Times New Roman" panose="02020603050405020304" pitchFamily="18" charset="0"/>
                        </a:rPr>
                        <a:t>00011109044040000120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59 </a:t>
                      </a:r>
                      <a:r>
                        <a:rPr lang="ru-RU" sz="1050" b="0" i="0" u="none" strike="noStrike" dirty="0" smtClean="0">
                          <a:solidFill>
                            <a:srgbClr val="000000"/>
                          </a:solidFill>
                          <a:effectLst/>
                          <a:latin typeface="Times New Roman" panose="02020603050405020304" pitchFamily="18" charset="0"/>
                        </a:rPr>
                        <a:t>512,1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60 </a:t>
                      </a:r>
                      <a:r>
                        <a:rPr lang="ru-RU" sz="1050" b="0" i="0" u="none" strike="noStrike" dirty="0" smtClean="0">
                          <a:solidFill>
                            <a:srgbClr val="000000"/>
                          </a:solidFill>
                          <a:effectLst/>
                          <a:latin typeface="Times New Roman" panose="02020603050405020304" pitchFamily="18" charset="0"/>
                        </a:rPr>
                        <a:t>016,6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44451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41</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689391271"/>
              </p:ext>
            </p:extLst>
          </p:nvPr>
        </p:nvGraphicFramePr>
        <p:xfrm>
          <a:off x="246887" y="164592"/>
          <a:ext cx="11011662" cy="5517098"/>
        </p:xfrm>
        <a:graphic>
          <a:graphicData uri="http://schemas.openxmlformats.org/drawingml/2006/table">
            <a:tbl>
              <a:tblPr firstRow="1" bandRow="1">
                <a:tableStyleId>{5C22544A-7EE6-4342-B048-85BDC9FD1C3A}</a:tableStyleId>
              </a:tblPr>
              <a:tblGrid>
                <a:gridCol w="2295481">
                  <a:extLst>
                    <a:ext uri="{9D8B030D-6E8A-4147-A177-3AD203B41FA5}">
                      <a16:colId xmlns:a16="http://schemas.microsoft.com/office/drawing/2014/main" val="20000"/>
                    </a:ext>
                  </a:extLst>
                </a:gridCol>
                <a:gridCol w="4624235">
                  <a:extLst>
                    <a:ext uri="{9D8B030D-6E8A-4147-A177-3AD203B41FA5}">
                      <a16:colId xmlns:a16="http://schemas.microsoft.com/office/drawing/2014/main" val="20001"/>
                    </a:ext>
                  </a:extLst>
                </a:gridCol>
                <a:gridCol w="1474875">
                  <a:extLst>
                    <a:ext uri="{9D8B030D-6E8A-4147-A177-3AD203B41FA5}">
                      <a16:colId xmlns:a16="http://schemas.microsoft.com/office/drawing/2014/main" val="20002"/>
                    </a:ext>
                  </a:extLst>
                </a:gridCol>
                <a:gridCol w="1297445">
                  <a:extLst>
                    <a:ext uri="{9D8B030D-6E8A-4147-A177-3AD203B41FA5}">
                      <a16:colId xmlns:a16="http://schemas.microsoft.com/office/drawing/2014/main" val="20003"/>
                    </a:ext>
                  </a:extLst>
                </a:gridCol>
                <a:gridCol w="1319626">
                  <a:extLst>
                    <a:ext uri="{9D8B030D-6E8A-4147-A177-3AD203B41FA5}">
                      <a16:colId xmlns:a16="http://schemas.microsoft.com/office/drawing/2014/main" val="20004"/>
                    </a:ext>
                  </a:extLst>
                </a:gridCol>
              </a:tblGrid>
              <a:tr h="1171524">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25821">
                <a:tc>
                  <a:txBody>
                    <a:bodyPr/>
                    <a:lstStyle/>
                    <a:p>
                      <a:pPr algn="ctr" fontAlgn="b"/>
                      <a:r>
                        <a:rPr lang="ru-RU" sz="1050" b="0" i="0" u="none" strike="noStrike" dirty="0">
                          <a:solidFill>
                            <a:srgbClr val="000000"/>
                          </a:solidFill>
                          <a:effectLst/>
                          <a:latin typeface="Times New Roman" panose="02020603050405020304" pitchFamily="18" charset="0"/>
                        </a:rPr>
                        <a:t>00011109080000000120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государственной или муниципальной собственности, и на землях или земельных участках, государственная собственность на которые не разграничена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800,0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864,8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856648">
                <a:tc>
                  <a:txBody>
                    <a:bodyPr/>
                    <a:lstStyle/>
                    <a:p>
                      <a:pPr algn="ctr" fontAlgn="b"/>
                      <a:r>
                        <a:rPr lang="ru-RU" sz="1050" b="0" i="0" u="none" strike="noStrike" dirty="0">
                          <a:solidFill>
                            <a:srgbClr val="000000"/>
                          </a:solidFill>
                          <a:effectLst/>
                          <a:latin typeface="Times New Roman" panose="02020603050405020304" pitchFamily="18" charset="0"/>
                        </a:rPr>
                        <a:t>00011109080040000120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800,0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864,8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4261">
                <a:tc>
                  <a:txBody>
                    <a:bodyPr/>
                    <a:lstStyle/>
                    <a:p>
                      <a:pPr algn="ctr" fontAlgn="b"/>
                      <a:r>
                        <a:rPr lang="ru-RU" sz="1050" b="1" i="0" u="none" strike="noStrike" dirty="0">
                          <a:solidFill>
                            <a:srgbClr val="000000"/>
                          </a:solidFill>
                          <a:effectLst/>
                          <a:latin typeface="Times New Roman" panose="02020603050405020304" pitchFamily="18" charset="0"/>
                        </a:rPr>
                        <a:t>00011200000000000000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cs typeface="Times New Roman" panose="02020603050405020304" pitchFamily="18" charset="0"/>
                        </a:rPr>
                        <a:t>ПЛАТЕЖИ ПРИ ПОЛЬЗОВАНИИ ПРИРОДНЫМИ РЕСУРСАМИ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29 </a:t>
                      </a:r>
                      <a:r>
                        <a:rPr lang="ru-RU" sz="1050" b="1" i="0" u="none" strike="noStrike" dirty="0" smtClean="0">
                          <a:solidFill>
                            <a:srgbClr val="000000"/>
                          </a:solidFill>
                          <a:effectLst/>
                          <a:latin typeface="Times New Roman" panose="02020603050405020304" pitchFamily="18" charset="0"/>
                        </a:rPr>
                        <a:t>400,0</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29 </a:t>
                      </a:r>
                      <a:r>
                        <a:rPr lang="ru-RU" sz="1050" b="1" i="0" u="none" strike="noStrike" dirty="0" smtClean="0">
                          <a:solidFill>
                            <a:srgbClr val="000000"/>
                          </a:solidFill>
                          <a:effectLst/>
                          <a:latin typeface="Times New Roman" panose="02020603050405020304" pitchFamily="18" charset="0"/>
                        </a:rPr>
                        <a:t>439,5</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100,1</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23512">
                <a:tc>
                  <a:txBody>
                    <a:bodyPr/>
                    <a:lstStyle/>
                    <a:p>
                      <a:pPr algn="ctr" fontAlgn="b"/>
                      <a:r>
                        <a:rPr lang="ru-RU" sz="1050" b="0" i="0" u="none" strike="noStrike" dirty="0">
                          <a:solidFill>
                            <a:srgbClr val="000000"/>
                          </a:solidFill>
                          <a:effectLst/>
                          <a:latin typeface="Times New Roman" panose="02020603050405020304" pitchFamily="18" charset="0"/>
                        </a:rPr>
                        <a:t>00011201000010000120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негативное воздействие на окружающую среду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29 </a:t>
                      </a:r>
                      <a:r>
                        <a:rPr lang="ru-RU" sz="1050" b="0" i="0" u="none" strike="noStrike" dirty="0" smtClean="0">
                          <a:solidFill>
                            <a:srgbClr val="000000"/>
                          </a:solidFill>
                          <a:effectLst/>
                          <a:latin typeface="Times New Roman" panose="02020603050405020304" pitchFamily="18" charset="0"/>
                        </a:rPr>
                        <a:t>400,0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29 </a:t>
                      </a:r>
                      <a:r>
                        <a:rPr lang="ru-RU" sz="1050" b="0" i="0" u="none" strike="noStrike" dirty="0" smtClean="0">
                          <a:solidFill>
                            <a:srgbClr val="000000"/>
                          </a:solidFill>
                          <a:effectLst/>
                          <a:latin typeface="Times New Roman" panose="02020603050405020304" pitchFamily="18" charset="0"/>
                        </a:rPr>
                        <a:t>439,5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3137">
                <a:tc>
                  <a:txBody>
                    <a:bodyPr/>
                    <a:lstStyle/>
                    <a:p>
                      <a:pPr algn="ctr" fontAlgn="b"/>
                      <a:r>
                        <a:rPr lang="ru-RU" sz="1050" b="0" i="0" u="none" strike="noStrike" dirty="0">
                          <a:solidFill>
                            <a:srgbClr val="000000"/>
                          </a:solidFill>
                          <a:effectLst/>
                          <a:latin typeface="Times New Roman" panose="02020603050405020304" pitchFamily="18" charset="0"/>
                        </a:rPr>
                        <a:t>00011201010010000120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Плата за выбросы загрязняющих веществ в атмосферный воздух стационарными объектами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320,0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324,1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90888">
                <a:tc>
                  <a:txBody>
                    <a:bodyPr/>
                    <a:lstStyle/>
                    <a:p>
                      <a:pPr algn="ctr" fontAlgn="b"/>
                      <a:r>
                        <a:rPr lang="ru-RU" sz="1050" b="0" i="0" u="none" strike="noStrike" dirty="0">
                          <a:solidFill>
                            <a:srgbClr val="000000"/>
                          </a:solidFill>
                          <a:effectLst/>
                          <a:latin typeface="Times New Roman" panose="02020603050405020304" pitchFamily="18" charset="0"/>
                        </a:rPr>
                        <a:t>00011201010012100120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Плата за выбросы загрязняющих веществ в атмосферный воздух стационарными объектами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767483">
                <a:tc>
                  <a:txBody>
                    <a:bodyPr/>
                    <a:lstStyle/>
                    <a:p>
                      <a:pPr algn="ctr" fontAlgn="b"/>
                      <a:r>
                        <a:rPr lang="ru-RU" sz="1050" b="0" i="0" u="none" strike="noStrike" dirty="0">
                          <a:solidFill>
                            <a:srgbClr val="000000"/>
                          </a:solidFill>
                          <a:effectLst/>
                          <a:latin typeface="Times New Roman" panose="02020603050405020304" pitchFamily="18" charset="0"/>
                        </a:rPr>
                        <a:t>00011201010016000120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выбросы загрязняющих веществ в атмосферный воздух стационарными объектами (федеральные государственные органы, Банк России, органы управления государственными внебюджетными фондами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321,4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59285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42</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976994490"/>
              </p:ext>
            </p:extLst>
          </p:nvPr>
        </p:nvGraphicFramePr>
        <p:xfrm>
          <a:off x="292607" y="100586"/>
          <a:ext cx="10984993" cy="5403326"/>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4366">
                <a:tc>
                  <a:txBody>
                    <a:bodyPr/>
                    <a:lstStyle/>
                    <a:p>
                      <a:pPr algn="ctr" fontAlgn="b"/>
                      <a:r>
                        <a:rPr lang="ru-RU" sz="1050" b="0" i="0" u="none" strike="noStrike" dirty="0">
                          <a:solidFill>
                            <a:srgbClr val="000000"/>
                          </a:solidFill>
                          <a:effectLst/>
                          <a:latin typeface="Times New Roman" panose="02020603050405020304" pitchFamily="18" charset="0"/>
                        </a:rPr>
                        <a:t>00011201030010000120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Плата за сбросы загрязняющих веществ в водные объекты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780,0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782,7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3183">
                <a:tc>
                  <a:txBody>
                    <a:bodyPr/>
                    <a:lstStyle/>
                    <a:p>
                      <a:pPr algn="ctr" fontAlgn="b"/>
                      <a:r>
                        <a:rPr lang="ru-RU" sz="1050" b="0" i="0" u="none" strike="noStrike" dirty="0">
                          <a:solidFill>
                            <a:srgbClr val="000000"/>
                          </a:solidFill>
                          <a:effectLst/>
                          <a:latin typeface="Times New Roman" panose="02020603050405020304" pitchFamily="18" charset="0"/>
                        </a:rPr>
                        <a:t>00011201030012100120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сбросы загрязняющих веществ в водные объекты (пени по соответствующему платежу)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63,5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420842">
                <a:tc>
                  <a:txBody>
                    <a:bodyPr/>
                    <a:lstStyle/>
                    <a:p>
                      <a:pPr algn="ctr" fontAlgn="b"/>
                      <a:r>
                        <a:rPr lang="ru-RU" sz="1050" b="0" i="0" u="none" strike="noStrike">
                          <a:solidFill>
                            <a:srgbClr val="000000"/>
                          </a:solidFill>
                          <a:effectLst/>
                          <a:latin typeface="Times New Roman" panose="02020603050405020304" pitchFamily="18" charset="0"/>
                        </a:rPr>
                        <a:t>00011201030016000120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сбросы загрязняющих веществ в водные объекты (федеральные государственные органы, Банк России, органы управления государственными внебюджетными фондами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719,2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3735">
                <a:tc>
                  <a:txBody>
                    <a:bodyPr/>
                    <a:lstStyle/>
                    <a:p>
                      <a:pPr algn="ctr" fontAlgn="b"/>
                      <a:r>
                        <a:rPr lang="ru-RU" sz="1050" b="0" i="0" u="none" strike="noStrike">
                          <a:solidFill>
                            <a:srgbClr val="000000"/>
                          </a:solidFill>
                          <a:effectLst/>
                          <a:latin typeface="Times New Roman" panose="02020603050405020304" pitchFamily="18" charset="0"/>
                        </a:rPr>
                        <a:t>00011201040010000120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размещение отходов производства и потребления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18 </a:t>
                      </a:r>
                      <a:r>
                        <a:rPr lang="ru-RU" sz="1050" b="0" i="0" u="none" strike="noStrike" dirty="0" smtClean="0">
                          <a:solidFill>
                            <a:srgbClr val="000000"/>
                          </a:solidFill>
                          <a:effectLst/>
                          <a:latin typeface="Times New Roman" panose="02020603050405020304" pitchFamily="18" charset="0"/>
                        </a:rPr>
                        <a:t>300,0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18 </a:t>
                      </a:r>
                      <a:r>
                        <a:rPr lang="ru-RU" sz="1050" b="0" i="0" u="none" strike="noStrike" dirty="0" smtClean="0">
                          <a:solidFill>
                            <a:srgbClr val="000000"/>
                          </a:solidFill>
                          <a:effectLst/>
                          <a:latin typeface="Times New Roman" panose="02020603050405020304" pitchFamily="18" charset="0"/>
                        </a:rPr>
                        <a:t>332,7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6698">
                <a:tc>
                  <a:txBody>
                    <a:bodyPr/>
                    <a:lstStyle/>
                    <a:p>
                      <a:pPr algn="ctr" fontAlgn="b"/>
                      <a:r>
                        <a:rPr lang="ru-RU" sz="1050" b="0" i="0" u="none" strike="noStrike">
                          <a:solidFill>
                            <a:srgbClr val="000000"/>
                          </a:solidFill>
                          <a:effectLst/>
                          <a:latin typeface="Times New Roman" panose="02020603050405020304" pitchFamily="18" charset="0"/>
                        </a:rPr>
                        <a:t>00011201041010000120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размещение отходов производства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18 </a:t>
                      </a:r>
                      <a:r>
                        <a:rPr lang="ru-RU" sz="1050" b="0" i="0" u="none" strike="noStrike" dirty="0" smtClean="0">
                          <a:solidFill>
                            <a:srgbClr val="000000"/>
                          </a:solidFill>
                          <a:effectLst/>
                          <a:latin typeface="Times New Roman" panose="02020603050405020304" pitchFamily="18" charset="0"/>
                        </a:rPr>
                        <a:t>300,0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18 </a:t>
                      </a:r>
                      <a:r>
                        <a:rPr lang="ru-RU" sz="1050" b="0" i="0" u="none" strike="noStrike" dirty="0" smtClean="0">
                          <a:solidFill>
                            <a:srgbClr val="000000"/>
                          </a:solidFill>
                          <a:effectLst/>
                          <a:latin typeface="Times New Roman" panose="02020603050405020304" pitchFamily="18" charset="0"/>
                        </a:rPr>
                        <a:t>332,2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283735">
                <a:tc>
                  <a:txBody>
                    <a:bodyPr/>
                    <a:lstStyle/>
                    <a:p>
                      <a:pPr algn="ctr" fontAlgn="b"/>
                      <a:r>
                        <a:rPr lang="ru-RU" sz="1050" b="0" i="0" u="none" strike="noStrike" dirty="0">
                          <a:solidFill>
                            <a:srgbClr val="000000"/>
                          </a:solidFill>
                          <a:effectLst/>
                          <a:latin typeface="Times New Roman" panose="02020603050405020304" pitchFamily="18" charset="0"/>
                        </a:rPr>
                        <a:t>00011201041016000120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размещение отходов производства (федеральные государственные органы, Банк России, органы управления государственными внебюджетными фондами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18 </a:t>
                      </a:r>
                      <a:r>
                        <a:rPr lang="ru-RU" sz="1050" b="0" i="0" u="none" strike="noStrike" dirty="0" smtClean="0">
                          <a:solidFill>
                            <a:srgbClr val="000000"/>
                          </a:solidFill>
                          <a:effectLst/>
                          <a:latin typeface="Times New Roman" panose="02020603050405020304" pitchFamily="18" charset="0"/>
                        </a:rPr>
                        <a:t>332,2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9367">
                <a:tc>
                  <a:txBody>
                    <a:bodyPr/>
                    <a:lstStyle/>
                    <a:p>
                      <a:pPr algn="ctr" fontAlgn="b"/>
                      <a:r>
                        <a:rPr lang="ru-RU" sz="1050" b="0" i="0" u="none" strike="noStrike">
                          <a:solidFill>
                            <a:srgbClr val="000000"/>
                          </a:solidFill>
                          <a:effectLst/>
                          <a:latin typeface="Times New Roman" panose="02020603050405020304" pitchFamily="18" charset="0"/>
                        </a:rPr>
                        <a:t>00011201042010000120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Плата за размещение твердых коммунальных отходов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557949">
                <a:tc>
                  <a:txBody>
                    <a:bodyPr/>
                    <a:lstStyle/>
                    <a:p>
                      <a:pPr algn="ctr" fontAlgn="b"/>
                      <a:r>
                        <a:rPr lang="ru-RU" sz="1050" b="0" i="0" u="none" strike="noStrike">
                          <a:solidFill>
                            <a:srgbClr val="000000"/>
                          </a:solidFill>
                          <a:effectLst/>
                          <a:latin typeface="Times New Roman" panose="02020603050405020304" pitchFamily="18" charset="0"/>
                        </a:rPr>
                        <a:t>00011201042016000120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Плата за размещение твердых коммунальных отходов (федеральные государственные органы, Банк России, органы управления государственными внебюджетными фондами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557949">
                <a:tc>
                  <a:txBody>
                    <a:bodyPr/>
                    <a:lstStyle/>
                    <a:p>
                      <a:pPr algn="ctr" fontAlgn="b"/>
                      <a:r>
                        <a:rPr lang="ru-RU" sz="1050" b="1" i="0" u="none" strike="noStrike" dirty="0">
                          <a:solidFill>
                            <a:srgbClr val="000000"/>
                          </a:solidFill>
                          <a:effectLst/>
                          <a:latin typeface="Times New Roman" panose="02020603050405020304" pitchFamily="18" charset="0"/>
                        </a:rPr>
                        <a:t>00011300000000000000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rPr>
                        <a:t>ДОХОДЫ ОТ ОКАЗАНИЯ ПЛАТНЫХ УСЛУГ И КОМПЕНСАЦИИ ЗАТРАТ ГОСУДАРСТВА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10 </a:t>
                      </a:r>
                      <a:r>
                        <a:rPr lang="ru-RU" sz="1050" b="1" i="0" u="none" strike="noStrike" dirty="0" smtClean="0">
                          <a:solidFill>
                            <a:srgbClr val="000000"/>
                          </a:solidFill>
                          <a:effectLst/>
                          <a:latin typeface="Times New Roman" panose="02020603050405020304" pitchFamily="18" charset="0"/>
                        </a:rPr>
                        <a:t>156,9</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10 </a:t>
                      </a:r>
                      <a:r>
                        <a:rPr lang="ru-RU" sz="1050" b="1" i="0" u="none" strike="noStrike" dirty="0" smtClean="0">
                          <a:solidFill>
                            <a:srgbClr val="000000"/>
                          </a:solidFill>
                          <a:effectLst/>
                          <a:latin typeface="Times New Roman" panose="02020603050405020304" pitchFamily="18" charset="0"/>
                        </a:rPr>
                        <a:t>369,9</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102,1</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557949">
                <a:tc>
                  <a:txBody>
                    <a:bodyPr/>
                    <a:lstStyle/>
                    <a:p>
                      <a:pPr algn="ctr" fontAlgn="b"/>
                      <a:r>
                        <a:rPr lang="ru-RU" sz="1050" b="0" i="0" u="none" strike="noStrike" dirty="0">
                          <a:solidFill>
                            <a:srgbClr val="000000"/>
                          </a:solidFill>
                          <a:effectLst/>
                          <a:latin typeface="Times New Roman" panose="02020603050405020304" pitchFamily="18" charset="0"/>
                        </a:rPr>
                        <a:t>00011301000000000130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от оказания платных услуг (работ)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 </a:t>
                      </a:r>
                      <a:r>
                        <a:rPr lang="ru-RU" sz="1050" b="0" i="0" u="none" strike="noStrike" dirty="0" smtClean="0">
                          <a:solidFill>
                            <a:srgbClr val="000000"/>
                          </a:solidFill>
                          <a:effectLst/>
                          <a:latin typeface="Times New Roman" panose="02020603050405020304" pitchFamily="18" charset="0"/>
                        </a:rPr>
                        <a:t>800,0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 </a:t>
                      </a:r>
                      <a:r>
                        <a:rPr lang="ru-RU" sz="1050" b="0" i="0" u="none" strike="noStrike" dirty="0" smtClean="0">
                          <a:solidFill>
                            <a:srgbClr val="000000"/>
                          </a:solidFill>
                          <a:effectLst/>
                          <a:latin typeface="Times New Roman" panose="02020603050405020304" pitchFamily="18" charset="0"/>
                        </a:rPr>
                        <a:t>966,9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103,5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44599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43</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70837945"/>
              </p:ext>
            </p:extLst>
          </p:nvPr>
        </p:nvGraphicFramePr>
        <p:xfrm>
          <a:off x="292607" y="100586"/>
          <a:ext cx="10984993" cy="4996993"/>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488">
                <a:tc>
                  <a:txBody>
                    <a:bodyPr/>
                    <a:lstStyle/>
                    <a:p>
                      <a:pPr algn="ctr" fontAlgn="b"/>
                      <a:r>
                        <a:rPr lang="ru-RU" sz="1000" b="0" i="0" u="none" strike="noStrike" dirty="0">
                          <a:solidFill>
                            <a:srgbClr val="000000"/>
                          </a:solidFill>
                          <a:effectLst/>
                          <a:latin typeface="Times New Roman" panose="02020603050405020304" pitchFamily="18" charset="0"/>
                        </a:rPr>
                        <a:t>00011301990000000130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4 </a:t>
                      </a:r>
                      <a:r>
                        <a:rPr lang="ru-RU" sz="1000" b="0" i="0" u="none" strike="noStrike" dirty="0" smtClean="0">
                          <a:solidFill>
                            <a:srgbClr val="000000"/>
                          </a:solidFill>
                          <a:effectLst/>
                          <a:latin typeface="Times New Roman" panose="02020603050405020304" pitchFamily="18" charset="0"/>
                        </a:rPr>
                        <a:t>800,0</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4 </a:t>
                      </a:r>
                      <a:r>
                        <a:rPr lang="ru-RU" sz="1000" b="0" i="0" u="none" strike="noStrike" dirty="0" smtClean="0">
                          <a:solidFill>
                            <a:srgbClr val="000000"/>
                          </a:solidFill>
                          <a:effectLst/>
                          <a:latin typeface="Times New Roman" panose="02020603050405020304" pitchFamily="18" charset="0"/>
                        </a:rPr>
                        <a:t>966,9</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103,5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442762">
                <a:tc>
                  <a:txBody>
                    <a:bodyPr/>
                    <a:lstStyle/>
                    <a:p>
                      <a:pPr algn="ctr" fontAlgn="b"/>
                      <a:r>
                        <a:rPr lang="ru-RU" sz="1000" b="0" i="0" u="none" strike="noStrike" dirty="0">
                          <a:solidFill>
                            <a:srgbClr val="000000"/>
                          </a:solidFill>
                          <a:effectLst/>
                          <a:latin typeface="Times New Roman" panose="02020603050405020304" pitchFamily="18" charset="0"/>
                        </a:rPr>
                        <a:t>00011301994040000130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оказания платных услуг (работ) получателями средств бюджетов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4 </a:t>
                      </a:r>
                      <a:r>
                        <a:rPr lang="ru-RU" sz="1000" b="0" i="0" u="none" strike="noStrike" dirty="0" smtClean="0">
                          <a:solidFill>
                            <a:srgbClr val="000000"/>
                          </a:solidFill>
                          <a:effectLst/>
                          <a:latin typeface="Times New Roman" panose="02020603050405020304" pitchFamily="18" charset="0"/>
                        </a:rPr>
                        <a:t>800,0</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4 </a:t>
                      </a:r>
                      <a:r>
                        <a:rPr lang="ru-RU" sz="1000" b="0" i="0" u="none" strike="noStrike" dirty="0" smtClean="0">
                          <a:solidFill>
                            <a:srgbClr val="000000"/>
                          </a:solidFill>
                          <a:effectLst/>
                          <a:latin typeface="Times New Roman" panose="02020603050405020304" pitchFamily="18" charset="0"/>
                        </a:rPr>
                        <a:t>966,9</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103,5</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17633">
                <a:tc>
                  <a:txBody>
                    <a:bodyPr/>
                    <a:lstStyle/>
                    <a:p>
                      <a:pPr algn="ctr" fontAlgn="b"/>
                      <a:r>
                        <a:rPr lang="ru-RU" sz="1000" b="0" i="0" u="none" strike="noStrike" dirty="0">
                          <a:solidFill>
                            <a:srgbClr val="000000"/>
                          </a:solidFill>
                          <a:effectLst/>
                          <a:latin typeface="Times New Roman" panose="02020603050405020304" pitchFamily="18" charset="0"/>
                        </a:rPr>
                        <a:t>00011302000000000130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компенсации затрат государства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5 </a:t>
                      </a:r>
                      <a:r>
                        <a:rPr lang="ru-RU" sz="1000" b="0" i="0" u="none" strike="noStrike" dirty="0" smtClean="0">
                          <a:solidFill>
                            <a:srgbClr val="000000"/>
                          </a:solidFill>
                          <a:effectLst/>
                          <a:latin typeface="Times New Roman" panose="02020603050405020304" pitchFamily="18" charset="0"/>
                        </a:rPr>
                        <a:t>356,9</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5 </a:t>
                      </a:r>
                      <a:r>
                        <a:rPr lang="ru-RU" sz="1000" b="0" i="0" u="none" strike="noStrike" dirty="0" smtClean="0">
                          <a:solidFill>
                            <a:srgbClr val="000000"/>
                          </a:solidFill>
                          <a:effectLst/>
                          <a:latin typeface="Times New Roman" panose="02020603050405020304" pitchFamily="18" charset="0"/>
                        </a:rPr>
                        <a:t>403,0</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3735">
                <a:tc>
                  <a:txBody>
                    <a:bodyPr/>
                    <a:lstStyle/>
                    <a:p>
                      <a:pPr algn="ctr" fontAlgn="b"/>
                      <a:r>
                        <a:rPr lang="ru-RU" sz="1000" b="0" i="0" u="none" strike="noStrike" dirty="0">
                          <a:solidFill>
                            <a:srgbClr val="000000"/>
                          </a:solidFill>
                          <a:effectLst/>
                          <a:latin typeface="Times New Roman" panose="02020603050405020304" pitchFamily="18" charset="0"/>
                        </a:rPr>
                        <a:t>00011302060000000130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поступающие в порядке возмещения расходов, понесенных в связи с эксплуатацией имущества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smtClean="0">
                          <a:solidFill>
                            <a:srgbClr val="000000"/>
                          </a:solidFill>
                          <a:effectLst/>
                          <a:latin typeface="Times New Roman" panose="02020603050405020304" pitchFamily="18" charset="0"/>
                        </a:rPr>
                        <a:t>112,4</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smtClean="0">
                          <a:solidFill>
                            <a:srgbClr val="000000"/>
                          </a:solidFill>
                          <a:effectLst/>
                          <a:latin typeface="Times New Roman" panose="02020603050405020304" pitchFamily="18" charset="0"/>
                        </a:rPr>
                        <a:t>112,4</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8958">
                <a:tc>
                  <a:txBody>
                    <a:bodyPr/>
                    <a:lstStyle/>
                    <a:p>
                      <a:pPr algn="ctr" fontAlgn="b"/>
                      <a:r>
                        <a:rPr lang="ru-RU" sz="1000" b="0" i="0" u="none" strike="noStrike" dirty="0">
                          <a:solidFill>
                            <a:srgbClr val="000000"/>
                          </a:solidFill>
                          <a:effectLst/>
                          <a:latin typeface="Times New Roman" panose="02020603050405020304" pitchFamily="18" charset="0"/>
                        </a:rPr>
                        <a:t>00011302064040000130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поступающие в порядке возмещения расходов, понесенных в связи с эксплуатацией имущества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smtClean="0">
                          <a:solidFill>
                            <a:srgbClr val="000000"/>
                          </a:solidFill>
                          <a:effectLst/>
                          <a:latin typeface="Times New Roman" panose="02020603050405020304" pitchFamily="18" charset="0"/>
                        </a:rPr>
                        <a:t>112,4</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smtClean="0">
                          <a:solidFill>
                            <a:srgbClr val="000000"/>
                          </a:solidFill>
                          <a:effectLst/>
                          <a:latin typeface="Times New Roman" panose="02020603050405020304" pitchFamily="18" charset="0"/>
                        </a:rPr>
                        <a:t>112,4</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279314">
                <a:tc>
                  <a:txBody>
                    <a:bodyPr/>
                    <a:lstStyle/>
                    <a:p>
                      <a:pPr algn="ctr" fontAlgn="b"/>
                      <a:r>
                        <a:rPr lang="ru-RU" sz="1000" b="0" i="0" u="none" strike="noStrike" dirty="0">
                          <a:solidFill>
                            <a:srgbClr val="000000"/>
                          </a:solidFill>
                          <a:effectLst/>
                          <a:latin typeface="Times New Roman" panose="02020603050405020304" pitchFamily="18" charset="0"/>
                        </a:rPr>
                        <a:t>00011302990000000130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государства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5 </a:t>
                      </a:r>
                      <a:r>
                        <a:rPr lang="ru-RU" sz="1000" b="0" i="0" u="none" strike="noStrike" dirty="0" smtClean="0">
                          <a:solidFill>
                            <a:srgbClr val="000000"/>
                          </a:solidFill>
                          <a:effectLst/>
                          <a:latin typeface="Times New Roman" panose="02020603050405020304" pitchFamily="18" charset="0"/>
                        </a:rPr>
                        <a:t>244,5</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5 </a:t>
                      </a:r>
                      <a:r>
                        <a:rPr lang="ru-RU" sz="1000" b="0" i="0" u="none" strike="noStrike" dirty="0" smtClean="0">
                          <a:solidFill>
                            <a:srgbClr val="000000"/>
                          </a:solidFill>
                          <a:effectLst/>
                          <a:latin typeface="Times New Roman" panose="02020603050405020304" pitchFamily="18" charset="0"/>
                        </a:rPr>
                        <a:t>290,6</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100,9</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6679">
                <a:tc>
                  <a:txBody>
                    <a:bodyPr/>
                    <a:lstStyle/>
                    <a:p>
                      <a:pPr algn="ctr" fontAlgn="b"/>
                      <a:r>
                        <a:rPr lang="ru-RU" sz="1000" b="0" i="0" u="none" strike="noStrike" dirty="0">
                          <a:solidFill>
                            <a:srgbClr val="000000"/>
                          </a:solidFill>
                          <a:effectLst/>
                          <a:latin typeface="Times New Roman" panose="02020603050405020304" pitchFamily="18" charset="0"/>
                        </a:rPr>
                        <a:t>00011302994040000130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Прочие доходы от компенсации затрат бюджетов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5 </a:t>
                      </a:r>
                      <a:r>
                        <a:rPr lang="ru-RU" sz="1000" b="0" i="0" u="none" strike="noStrike" dirty="0" smtClean="0">
                          <a:solidFill>
                            <a:srgbClr val="000000"/>
                          </a:solidFill>
                          <a:effectLst/>
                          <a:latin typeface="Times New Roman" panose="02020603050405020304" pitchFamily="18" charset="0"/>
                        </a:rPr>
                        <a:t>244,5</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5 </a:t>
                      </a:r>
                      <a:r>
                        <a:rPr lang="ru-RU" sz="1000" b="0" i="0" u="none" strike="noStrike" dirty="0" smtClean="0">
                          <a:solidFill>
                            <a:srgbClr val="000000"/>
                          </a:solidFill>
                          <a:effectLst/>
                          <a:latin typeface="Times New Roman" panose="02020603050405020304" pitchFamily="18" charset="0"/>
                        </a:rPr>
                        <a:t>290,6</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331404">
                <a:tc>
                  <a:txBody>
                    <a:bodyPr/>
                    <a:lstStyle/>
                    <a:p>
                      <a:pPr algn="ctr" fontAlgn="b"/>
                      <a:r>
                        <a:rPr lang="ru-RU" sz="1000" b="1" i="0" u="none" strike="noStrike" dirty="0">
                          <a:solidFill>
                            <a:srgbClr val="000000"/>
                          </a:solidFill>
                          <a:effectLst/>
                          <a:latin typeface="Times New Roman" panose="02020603050405020304" pitchFamily="18" charset="0"/>
                        </a:rPr>
                        <a:t>00011400000000000000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rPr>
                        <a:t>ДОХОДЫ ОТ ПРОДАЖИ МАТЕРИАЛЬНЫХ И НЕМАТЕРИАЛЬНЫХ АКТИВОВ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1" i="0" u="none" strike="noStrike" dirty="0">
                          <a:solidFill>
                            <a:srgbClr val="000000"/>
                          </a:solidFill>
                          <a:effectLst/>
                          <a:latin typeface="Times New Roman" panose="02020603050405020304" pitchFamily="18" charset="0"/>
                        </a:rPr>
                        <a:t>34 </a:t>
                      </a:r>
                      <a:r>
                        <a:rPr lang="ru-RU" sz="1000" b="1" i="0" u="none" strike="noStrike" dirty="0" smtClean="0">
                          <a:solidFill>
                            <a:srgbClr val="000000"/>
                          </a:solidFill>
                          <a:effectLst/>
                          <a:latin typeface="Times New Roman" panose="02020603050405020304" pitchFamily="18" charset="0"/>
                        </a:rPr>
                        <a:t>981,2</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1" i="0" u="none" strike="noStrike" dirty="0">
                          <a:solidFill>
                            <a:srgbClr val="000000"/>
                          </a:solidFill>
                          <a:effectLst/>
                          <a:latin typeface="Times New Roman" panose="02020603050405020304" pitchFamily="18" charset="0"/>
                        </a:rPr>
                        <a:t>36 </a:t>
                      </a:r>
                      <a:r>
                        <a:rPr lang="ru-RU" sz="1000" b="1" i="0" u="none" strike="noStrike" dirty="0" smtClean="0">
                          <a:solidFill>
                            <a:srgbClr val="000000"/>
                          </a:solidFill>
                          <a:effectLst/>
                          <a:latin typeface="Times New Roman" panose="02020603050405020304" pitchFamily="18" charset="0"/>
                        </a:rPr>
                        <a:t>496,2</a:t>
                      </a:r>
                      <a:endParaRPr lang="ru-RU" sz="10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104,3</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557949">
                <a:tc>
                  <a:txBody>
                    <a:bodyPr/>
                    <a:lstStyle/>
                    <a:p>
                      <a:pPr algn="ctr" fontAlgn="b"/>
                      <a:r>
                        <a:rPr lang="ru-RU" sz="1000" b="0" i="0" u="none" strike="noStrike" dirty="0">
                          <a:solidFill>
                            <a:srgbClr val="000000"/>
                          </a:solidFill>
                          <a:effectLst/>
                          <a:latin typeface="Times New Roman" panose="02020603050405020304" pitchFamily="18" charset="0"/>
                        </a:rPr>
                        <a:t>00011402000000000000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2 </a:t>
                      </a:r>
                      <a:r>
                        <a:rPr lang="ru-RU" sz="1000" b="0" i="0" u="none" strike="noStrike" dirty="0" smtClean="0">
                          <a:solidFill>
                            <a:srgbClr val="000000"/>
                          </a:solidFill>
                          <a:effectLst/>
                          <a:latin typeface="Times New Roman" panose="02020603050405020304" pitchFamily="18" charset="0"/>
                        </a:rPr>
                        <a:t>504,2</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2 </a:t>
                      </a:r>
                      <a:r>
                        <a:rPr lang="ru-RU" sz="1000" b="0" i="0" u="none" strike="noStrike" dirty="0" smtClean="0">
                          <a:solidFill>
                            <a:srgbClr val="000000"/>
                          </a:solidFill>
                          <a:effectLst/>
                          <a:latin typeface="Times New Roman" panose="02020603050405020304" pitchFamily="18" charset="0"/>
                        </a:rPr>
                        <a:t>524,8</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603391">
                <a:tc>
                  <a:txBody>
                    <a:bodyPr/>
                    <a:lstStyle/>
                    <a:p>
                      <a:pPr algn="ctr" fontAlgn="b"/>
                      <a:r>
                        <a:rPr lang="ru-RU" sz="1000" b="0" i="0" u="none" strike="noStrike" dirty="0">
                          <a:solidFill>
                            <a:srgbClr val="000000"/>
                          </a:solidFill>
                          <a:effectLst/>
                          <a:latin typeface="Times New Roman" panose="02020603050405020304" pitchFamily="18" charset="0"/>
                        </a:rPr>
                        <a:t>00011402040040000410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от реализации имущества, находящегося в собственности городских округов (за исключением движимого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1 </a:t>
                      </a:r>
                      <a:r>
                        <a:rPr lang="ru-RU" sz="1000" b="0" i="0" u="none" strike="noStrike" dirty="0" smtClean="0">
                          <a:solidFill>
                            <a:srgbClr val="000000"/>
                          </a:solidFill>
                          <a:effectLst/>
                          <a:latin typeface="Times New Roman" panose="02020603050405020304" pitchFamily="18" charset="0"/>
                        </a:rPr>
                        <a:t>770,8</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00" b="0" i="0" u="none" strike="noStrike" dirty="0">
                          <a:solidFill>
                            <a:srgbClr val="000000"/>
                          </a:solidFill>
                          <a:effectLst/>
                          <a:latin typeface="Times New Roman" panose="02020603050405020304" pitchFamily="18" charset="0"/>
                        </a:rPr>
                        <a:t>1 </a:t>
                      </a:r>
                      <a:r>
                        <a:rPr lang="ru-RU" sz="1000" b="0" i="0" u="none" strike="noStrike" dirty="0" smtClean="0">
                          <a:solidFill>
                            <a:srgbClr val="000000"/>
                          </a:solidFill>
                          <a:effectLst/>
                          <a:latin typeface="Times New Roman" panose="02020603050405020304" pitchFamily="18" charset="0"/>
                        </a:rPr>
                        <a:t>770,9</a:t>
                      </a:r>
                      <a:endParaRPr lang="ru-RU" sz="1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31713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44</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87122623"/>
              </p:ext>
            </p:extLst>
          </p:nvPr>
        </p:nvGraphicFramePr>
        <p:xfrm>
          <a:off x="292607" y="100586"/>
          <a:ext cx="10984993" cy="5936760"/>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82256">
                <a:tc>
                  <a:txBody>
                    <a:bodyPr/>
                    <a:lstStyle/>
                    <a:p>
                      <a:pPr algn="ctr" fontAlgn="b"/>
                      <a:r>
                        <a:rPr lang="ru-RU" sz="1050" b="0" i="0" u="none" strike="noStrike" dirty="0">
                          <a:solidFill>
                            <a:srgbClr val="000000"/>
                          </a:solidFill>
                          <a:effectLst/>
                          <a:latin typeface="Times New Roman" panose="02020603050405020304" pitchFamily="18" charset="0"/>
                        </a:rPr>
                        <a:t>00011402040040000440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реализации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материальных запасов по указанному имуществу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733,4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753,9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04775">
                <a:tc>
                  <a:txBody>
                    <a:bodyPr/>
                    <a:lstStyle/>
                    <a:p>
                      <a:pPr algn="ctr" fontAlgn="b"/>
                      <a:r>
                        <a:rPr lang="ru-RU" sz="1050" b="0" i="0" u="none" strike="noStrike">
                          <a:solidFill>
                            <a:srgbClr val="000000"/>
                          </a:solidFill>
                          <a:effectLst/>
                          <a:latin typeface="Times New Roman" panose="02020603050405020304" pitchFamily="18" charset="0"/>
                        </a:rPr>
                        <a:t>00011402042040000440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реализации имущества, находящегося в оперативном управлении учреждений, находящихся в ведении органов управления городских округов (за исключением имущества муниципальных бюджетных и автономных учреждений), в части реализации материальных запасов по указанному имуществу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638,5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638,9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001027">
                <a:tc>
                  <a:txBody>
                    <a:bodyPr/>
                    <a:lstStyle/>
                    <a:p>
                      <a:pPr algn="ctr" fontAlgn="b"/>
                      <a:r>
                        <a:rPr lang="ru-RU" sz="1050" b="0" i="0" u="none" strike="noStrike">
                          <a:solidFill>
                            <a:srgbClr val="000000"/>
                          </a:solidFill>
                          <a:effectLst/>
                          <a:latin typeface="Times New Roman" panose="02020603050405020304" pitchFamily="18" charset="0"/>
                        </a:rPr>
                        <a:t>00011402043040000410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реализации иного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770,8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770,9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933651">
                <a:tc>
                  <a:txBody>
                    <a:bodyPr/>
                    <a:lstStyle/>
                    <a:p>
                      <a:pPr algn="ctr" fontAlgn="b"/>
                      <a:r>
                        <a:rPr lang="ru-RU" sz="1050" b="0" i="0" u="none" strike="noStrike">
                          <a:solidFill>
                            <a:srgbClr val="000000"/>
                          </a:solidFill>
                          <a:effectLst/>
                          <a:latin typeface="Times New Roman" panose="02020603050405020304" pitchFamily="18" charset="0"/>
                        </a:rPr>
                        <a:t>00011402043040000440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реализации иного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материальных запасов по указанному имуществу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94,9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121,2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9895">
                <a:tc>
                  <a:txBody>
                    <a:bodyPr/>
                    <a:lstStyle/>
                    <a:p>
                      <a:pPr algn="ctr" fontAlgn="b"/>
                      <a:r>
                        <a:rPr lang="ru-RU" sz="1050" b="0" i="0" u="none" strike="noStrike">
                          <a:solidFill>
                            <a:srgbClr val="000000"/>
                          </a:solidFill>
                          <a:effectLst/>
                          <a:latin typeface="Times New Roman" panose="02020603050405020304" pitchFamily="18" charset="0"/>
                        </a:rPr>
                        <a:t>00011406000000000430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находящихся в государственной и муниципальной собственности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717,0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10 </a:t>
                      </a:r>
                      <a:r>
                        <a:rPr lang="ru-RU" sz="1050" b="0" i="0" u="none" strike="noStrike" dirty="0" smtClean="0">
                          <a:solidFill>
                            <a:srgbClr val="000000"/>
                          </a:solidFill>
                          <a:effectLst/>
                          <a:latin typeface="Times New Roman" panose="02020603050405020304" pitchFamily="18" charset="0"/>
                        </a:rPr>
                        <a:t>300,4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106,0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22631">
                <a:tc>
                  <a:txBody>
                    <a:bodyPr/>
                    <a:lstStyle/>
                    <a:p>
                      <a:pPr algn="ctr" fontAlgn="b"/>
                      <a:r>
                        <a:rPr lang="ru-RU" sz="1050" b="0" i="0" u="none" strike="noStrike">
                          <a:solidFill>
                            <a:srgbClr val="000000"/>
                          </a:solidFill>
                          <a:effectLst/>
                          <a:latin typeface="Times New Roman" panose="02020603050405020304" pitchFamily="18" charset="0"/>
                        </a:rPr>
                        <a:t>00011406010000000430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717,0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10 </a:t>
                      </a:r>
                      <a:r>
                        <a:rPr lang="ru-RU" sz="1050" b="0" i="0" u="none" strike="noStrike" dirty="0" smtClean="0">
                          <a:solidFill>
                            <a:srgbClr val="000000"/>
                          </a:solidFill>
                          <a:effectLst/>
                          <a:latin typeface="Times New Roman" panose="02020603050405020304" pitchFamily="18" charset="0"/>
                        </a:rPr>
                        <a:t>300,4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106,0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3735">
                <a:tc>
                  <a:txBody>
                    <a:bodyPr/>
                    <a:lstStyle/>
                    <a:p>
                      <a:pPr algn="ctr" fontAlgn="b"/>
                      <a:r>
                        <a:rPr lang="ru-RU" sz="1050" b="0" i="0" u="none" strike="noStrike" dirty="0">
                          <a:solidFill>
                            <a:srgbClr val="000000"/>
                          </a:solidFill>
                          <a:effectLst/>
                          <a:latin typeface="Times New Roman" panose="02020603050405020304" pitchFamily="18" charset="0"/>
                        </a:rPr>
                        <a:t>00011406012040000430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cs typeface="Times New Roman" panose="02020603050405020304" pitchFamily="18" charset="0"/>
                        </a:rPr>
                        <a:t>Доходы от продажи земельных участков, государственная собственность на которые не разграничена и которые расположены в границах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717,0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10 </a:t>
                      </a:r>
                      <a:r>
                        <a:rPr lang="ru-RU" sz="1050" b="0" i="0" u="none" strike="noStrike" dirty="0" smtClean="0">
                          <a:solidFill>
                            <a:srgbClr val="000000"/>
                          </a:solidFill>
                          <a:effectLst/>
                          <a:latin typeface="Times New Roman" panose="02020603050405020304" pitchFamily="18" charset="0"/>
                        </a:rPr>
                        <a:t>300,4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106,0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91016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45</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4222051085"/>
              </p:ext>
            </p:extLst>
          </p:nvPr>
        </p:nvGraphicFramePr>
        <p:xfrm>
          <a:off x="292607" y="100586"/>
          <a:ext cx="10984993" cy="5216848"/>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60875">
                <a:tc>
                  <a:txBody>
                    <a:bodyPr/>
                    <a:lstStyle/>
                    <a:p>
                      <a:pPr algn="ctr" fontAlgn="b"/>
                      <a:r>
                        <a:rPr lang="ru-RU" sz="1050" b="0" i="0" u="none" strike="noStrike" dirty="0">
                          <a:solidFill>
                            <a:srgbClr val="000000"/>
                          </a:solidFill>
                          <a:effectLst/>
                          <a:latin typeface="Times New Roman" panose="02020603050405020304" pitchFamily="18" charset="0"/>
                        </a:rPr>
                        <a:t>00011406300000000430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Плата за увеличение площади земельных участков, находящихся в частной собственности, в результате перераспределения таких земельных участков и земель (или) земельных участков, находящихся в государственной или муниципальной собственности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22 </a:t>
                      </a:r>
                      <a:r>
                        <a:rPr lang="ru-RU" sz="1050" b="0" i="0" u="none" strike="noStrike" dirty="0" smtClean="0">
                          <a:solidFill>
                            <a:srgbClr val="000000"/>
                          </a:solidFill>
                          <a:effectLst/>
                          <a:latin typeface="Times New Roman" panose="02020603050405020304" pitchFamily="18" charset="0"/>
                        </a:rPr>
                        <a:t>760,0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23 </a:t>
                      </a:r>
                      <a:r>
                        <a:rPr lang="ru-RU" sz="1050" b="0" i="0" u="none" strike="noStrike" dirty="0" smtClean="0">
                          <a:solidFill>
                            <a:srgbClr val="000000"/>
                          </a:solidFill>
                          <a:effectLst/>
                          <a:latin typeface="Times New Roman" panose="02020603050405020304" pitchFamily="18" charset="0"/>
                        </a:rPr>
                        <a:t>671,0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104,0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50771">
                <a:tc>
                  <a:txBody>
                    <a:bodyPr/>
                    <a:lstStyle/>
                    <a:p>
                      <a:pPr algn="ctr" fontAlgn="b"/>
                      <a:r>
                        <a:rPr lang="ru-RU" sz="1050" b="0" i="0" u="none" strike="noStrike">
                          <a:solidFill>
                            <a:srgbClr val="000000"/>
                          </a:solidFill>
                          <a:effectLst/>
                          <a:latin typeface="Times New Roman" panose="02020603050405020304" pitchFamily="18" charset="0"/>
                        </a:rPr>
                        <a:t>00011406310000000430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Плата за увеличение площади земельных участков, находящихся в частной собственности, в результате перераспределения таких земельных участков и земель (или) земельных участков, государственная собственность на которые не разграничена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22 </a:t>
                      </a:r>
                      <a:r>
                        <a:rPr lang="ru-RU" sz="1050" b="0" i="0" u="none" strike="noStrike" dirty="0" smtClean="0">
                          <a:solidFill>
                            <a:srgbClr val="000000"/>
                          </a:solidFill>
                          <a:effectLst/>
                          <a:latin typeface="Times New Roman" panose="02020603050405020304" pitchFamily="18" charset="0"/>
                        </a:rPr>
                        <a:t>760,0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23 </a:t>
                      </a:r>
                      <a:r>
                        <a:rPr lang="ru-RU" sz="1050" b="0" i="0" u="none" strike="noStrike" dirty="0" smtClean="0">
                          <a:solidFill>
                            <a:srgbClr val="000000"/>
                          </a:solidFill>
                          <a:effectLst/>
                          <a:latin typeface="Times New Roman" panose="02020603050405020304" pitchFamily="18" charset="0"/>
                        </a:rPr>
                        <a:t>671,0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104,0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818147">
                <a:tc>
                  <a:txBody>
                    <a:bodyPr/>
                    <a:lstStyle/>
                    <a:p>
                      <a:pPr algn="ctr" fontAlgn="b"/>
                      <a:r>
                        <a:rPr lang="ru-RU" sz="1050" b="0" i="0" u="none" strike="noStrike">
                          <a:solidFill>
                            <a:srgbClr val="000000"/>
                          </a:solidFill>
                          <a:effectLst/>
                          <a:latin typeface="Times New Roman" panose="02020603050405020304" pitchFamily="18" charset="0"/>
                        </a:rPr>
                        <a:t>00011406312040000430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Плата за увеличение площади земельных участков, находящихся в частной собственности, в результате перераспределения таких земельных участков и земель (или) земельных участков, государственная собственность на которые не разграничена и которые расположены в границах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22 </a:t>
                      </a:r>
                      <a:r>
                        <a:rPr lang="ru-RU" sz="1050" b="0" i="0" u="none" strike="noStrike" dirty="0" smtClean="0">
                          <a:solidFill>
                            <a:srgbClr val="000000"/>
                          </a:solidFill>
                          <a:effectLst/>
                          <a:latin typeface="Times New Roman" panose="02020603050405020304" pitchFamily="18" charset="0"/>
                        </a:rPr>
                        <a:t>760,0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23 </a:t>
                      </a:r>
                      <a:r>
                        <a:rPr lang="ru-RU" sz="1050" b="0" i="0" u="none" strike="noStrike" dirty="0" smtClean="0">
                          <a:solidFill>
                            <a:srgbClr val="000000"/>
                          </a:solidFill>
                          <a:effectLst/>
                          <a:latin typeface="Times New Roman" panose="02020603050405020304" pitchFamily="18" charset="0"/>
                        </a:rPr>
                        <a:t>671,0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104,0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5010">
                <a:tc>
                  <a:txBody>
                    <a:bodyPr/>
                    <a:lstStyle/>
                    <a:p>
                      <a:pPr algn="ctr" fontAlgn="b"/>
                      <a:r>
                        <a:rPr lang="ru-RU" sz="1050" b="1" i="0" u="none" strike="noStrike" dirty="0">
                          <a:solidFill>
                            <a:srgbClr val="000000"/>
                          </a:solidFill>
                          <a:effectLst/>
                          <a:latin typeface="Times New Roman" panose="02020603050405020304" pitchFamily="18" charset="0"/>
                        </a:rPr>
                        <a:t>00011600000000000000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rPr>
                        <a:t>ШТРАФЫ, САНКЦИИ, ВОЗМЕЩЕНИЕ УЩЕРБА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10 </a:t>
                      </a:r>
                      <a:r>
                        <a:rPr lang="ru-RU" sz="1050" b="1" i="0" u="none" strike="noStrike" dirty="0" smtClean="0">
                          <a:solidFill>
                            <a:srgbClr val="000000"/>
                          </a:solidFill>
                          <a:effectLst/>
                          <a:latin typeface="Times New Roman" panose="02020603050405020304" pitchFamily="18" charset="0"/>
                        </a:rPr>
                        <a:t>795,4</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12 </a:t>
                      </a:r>
                      <a:r>
                        <a:rPr lang="ru-RU" sz="1050" b="1" i="0" u="none" strike="noStrike" dirty="0" smtClean="0">
                          <a:solidFill>
                            <a:srgbClr val="000000"/>
                          </a:solidFill>
                          <a:effectLst/>
                          <a:latin typeface="Times New Roman" panose="02020603050405020304" pitchFamily="18" charset="0"/>
                        </a:rPr>
                        <a:t>740,2</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118,0</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9895">
                <a:tc>
                  <a:txBody>
                    <a:bodyPr/>
                    <a:lstStyle/>
                    <a:p>
                      <a:pPr algn="ctr" fontAlgn="b"/>
                      <a:r>
                        <a:rPr lang="ru-RU" sz="1050" b="0" i="0" u="none" strike="noStrike">
                          <a:solidFill>
                            <a:srgbClr val="000000"/>
                          </a:solidFill>
                          <a:effectLst/>
                          <a:latin typeface="Times New Roman" panose="02020603050405020304" pitchFamily="18" charset="0"/>
                        </a:rPr>
                        <a:t>00011601000010000140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Кодексом Российской Федерации об административных правонарушениях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026,8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306,9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109,3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22631">
                <a:tc>
                  <a:txBody>
                    <a:bodyPr/>
                    <a:lstStyle/>
                    <a:p>
                      <a:pPr algn="ctr" fontAlgn="b"/>
                      <a:r>
                        <a:rPr lang="ru-RU" sz="1050" b="0" i="0" u="none" strike="noStrike">
                          <a:solidFill>
                            <a:srgbClr val="000000"/>
                          </a:solidFill>
                          <a:effectLst/>
                          <a:latin typeface="Times New Roman" panose="02020603050405020304" pitchFamily="18" charset="0"/>
                        </a:rPr>
                        <a:t>00011601050010000140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5 Кодекса Российской Федерации об административных правонарушениях, за административные правонарушения, посягающие на права граждан</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83,5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100,1</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3735">
                <a:tc>
                  <a:txBody>
                    <a:bodyPr/>
                    <a:lstStyle/>
                    <a:p>
                      <a:pPr algn="ctr" fontAlgn="b"/>
                      <a:r>
                        <a:rPr lang="ru-RU" sz="1050" b="0" i="0" u="none" strike="noStrike" dirty="0">
                          <a:solidFill>
                            <a:srgbClr val="000000"/>
                          </a:solidFill>
                          <a:effectLst/>
                          <a:latin typeface="Times New Roman" panose="02020603050405020304" pitchFamily="18" charset="0"/>
                        </a:rPr>
                        <a:t>00011601053010000140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5 Кодекса Российской Федерации об административных правонарушениях, за административные правонарушения, посягающие на права граждан,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83,5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78893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46</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579536511"/>
              </p:ext>
            </p:extLst>
          </p:nvPr>
        </p:nvGraphicFramePr>
        <p:xfrm>
          <a:off x="292607" y="100586"/>
          <a:ext cx="10984993" cy="5587945"/>
        </p:xfrm>
        <a:graphic>
          <a:graphicData uri="http://schemas.openxmlformats.org/drawingml/2006/table">
            <a:tbl>
              <a:tblPr firstRow="1" bandRow="1">
                <a:tableStyleId>{5C22544A-7EE6-4342-B048-85BDC9FD1C3A}</a:tableStyleId>
              </a:tblPr>
              <a:tblGrid>
                <a:gridCol w="2036707">
                  <a:extLst>
                    <a:ext uri="{9D8B030D-6E8A-4147-A177-3AD203B41FA5}">
                      <a16:colId xmlns:a16="http://schemas.microsoft.com/office/drawing/2014/main" val="20000"/>
                    </a:ext>
                  </a:extLst>
                </a:gridCol>
                <a:gridCol w="5034012">
                  <a:extLst>
                    <a:ext uri="{9D8B030D-6E8A-4147-A177-3AD203B41FA5}">
                      <a16:colId xmlns:a16="http://schemas.microsoft.com/office/drawing/2014/main" val="20001"/>
                    </a:ext>
                  </a:extLst>
                </a:gridCol>
                <a:gridCol w="1303543">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2888">
                <a:tc>
                  <a:txBody>
                    <a:bodyPr/>
                    <a:lstStyle/>
                    <a:p>
                      <a:pPr algn="ctr" fontAlgn="b"/>
                      <a:r>
                        <a:rPr lang="ru-RU" sz="1050" b="0" i="0" u="none" strike="noStrike" dirty="0">
                          <a:solidFill>
                            <a:srgbClr val="000000"/>
                          </a:solidFill>
                          <a:effectLst/>
                          <a:latin typeface="Times New Roman" panose="02020603050405020304" pitchFamily="18" charset="0"/>
                        </a:rPr>
                        <a:t>00011601053010035140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5 Кодекса Российской Федерации об административных правонарушениях, за административные правонарушения, посягающие на права граждан, налагаемые мировыми судьями, комиссиями по делам несовершеннолетних и защите их прав (штрафы за неисполнение родителями или иными законными представителями несовершеннолетних обязанностей по содержанию и воспитанию несовершеннолетних)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52901">
                <a:tc>
                  <a:txBody>
                    <a:bodyPr/>
                    <a:lstStyle/>
                    <a:p>
                      <a:pPr algn="ctr" fontAlgn="b"/>
                      <a:r>
                        <a:rPr lang="ru-RU" sz="1050" b="0" i="0" u="none" strike="noStrike">
                          <a:solidFill>
                            <a:srgbClr val="000000"/>
                          </a:solidFill>
                          <a:effectLst/>
                          <a:latin typeface="Times New Roman" panose="02020603050405020304" pitchFamily="18" charset="0"/>
                        </a:rPr>
                        <a:t>00011601053010059140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5 Кодекса Российской Федерации об административных правонарушениях, за административные правонарушения, посягающие на права граждан, налагаемые мировыми судьями, комиссиями по делам несовершеннолетних и защите их прав (штрафы за нарушение порядка рассмотрения обращений граждан)</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798896">
                <a:tc>
                  <a:txBody>
                    <a:bodyPr/>
                    <a:lstStyle/>
                    <a:p>
                      <a:pPr algn="ctr" fontAlgn="b"/>
                      <a:r>
                        <a:rPr lang="ru-RU" sz="1050" b="0" i="0" u="none" strike="noStrike">
                          <a:solidFill>
                            <a:srgbClr val="000000"/>
                          </a:solidFill>
                          <a:effectLst/>
                          <a:latin typeface="Times New Roman" panose="02020603050405020304" pitchFamily="18" charset="0"/>
                        </a:rPr>
                        <a:t>00011601053019000140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5 Кодекса Российской Федерации об административных правонарушениях, за административные правонарушения, посягающие на права граждан,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55,5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827773">
                <a:tc>
                  <a:txBody>
                    <a:bodyPr/>
                    <a:lstStyle/>
                    <a:p>
                      <a:pPr algn="ctr" fontAlgn="b"/>
                      <a:r>
                        <a:rPr lang="ru-RU" sz="1050" b="0" i="0" u="none" strike="noStrike">
                          <a:solidFill>
                            <a:srgbClr val="000000"/>
                          </a:solidFill>
                          <a:effectLst/>
                          <a:latin typeface="Times New Roman" panose="02020603050405020304" pitchFamily="18" charset="0"/>
                        </a:rPr>
                        <a:t>00011601060010000140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112,0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962527">
                <a:tc>
                  <a:txBody>
                    <a:bodyPr/>
                    <a:lstStyle/>
                    <a:p>
                      <a:pPr algn="ctr" fontAlgn="b"/>
                      <a:r>
                        <a:rPr lang="ru-RU" sz="1050" b="0" i="0" u="none" strike="noStrike" dirty="0">
                          <a:solidFill>
                            <a:srgbClr val="000000"/>
                          </a:solidFill>
                          <a:effectLst/>
                          <a:latin typeface="Times New Roman" panose="02020603050405020304" pitchFamily="18" charset="0"/>
                        </a:rPr>
                        <a:t>00011601063010000140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112,0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58802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47</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889561292"/>
              </p:ext>
            </p:extLst>
          </p:nvPr>
        </p:nvGraphicFramePr>
        <p:xfrm>
          <a:off x="292607" y="100586"/>
          <a:ext cx="10984993" cy="6232937"/>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82256">
                <a:tc>
                  <a:txBody>
                    <a:bodyPr/>
                    <a:lstStyle/>
                    <a:p>
                      <a:pPr algn="ctr" fontAlgn="b"/>
                      <a:r>
                        <a:rPr lang="ru-RU" sz="1050" b="0" i="0" u="none" strike="noStrike" dirty="0">
                          <a:solidFill>
                            <a:srgbClr val="000000"/>
                          </a:solidFill>
                          <a:effectLst/>
                          <a:latin typeface="Times New Roman" panose="02020603050405020304" pitchFamily="18" charset="0"/>
                        </a:rPr>
                        <a:t>00011601063010008140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 налагаемые мировыми судьями, комиссиями по делам несовершеннолетних и защите их прав (штрафы за незаконный оборот наркотических средств, психотропных веществ или их аналогов и незаконные приобретение, хранение, перевозка растений, содержащих наркотические средства или психотропные вещества, либо их частей, содержащих наркотические средства или психотропные вещества)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6,0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0,0</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04775">
                <a:tc>
                  <a:txBody>
                    <a:bodyPr/>
                    <a:lstStyle/>
                    <a:p>
                      <a:pPr algn="ctr" fontAlgn="b"/>
                      <a:r>
                        <a:rPr lang="ru-RU" sz="1050" b="0" i="0" u="none" strike="noStrike">
                          <a:solidFill>
                            <a:srgbClr val="000000"/>
                          </a:solidFill>
                          <a:effectLst/>
                          <a:latin typeface="Times New Roman" panose="02020603050405020304" pitchFamily="18" charset="0"/>
                        </a:rPr>
                        <a:t>00011601063010009140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 налагаемые мировыми судьями, комиссиями по делам несовершеннолетних и защите их прав (штрафы за потребление наркотических средств или психотропных веществ без назначения врача либо новых потенциально опасных </a:t>
                      </a:r>
                      <a:r>
                        <a:rPr lang="ru-RU" sz="1050" b="0" i="0" u="none" strike="noStrike" dirty="0" err="1">
                          <a:solidFill>
                            <a:srgbClr val="000000"/>
                          </a:solidFill>
                          <a:effectLst/>
                          <a:latin typeface="Times New Roman" panose="02020603050405020304" pitchFamily="18" charset="0"/>
                        </a:rPr>
                        <a:t>психоактивных</a:t>
                      </a:r>
                      <a:r>
                        <a:rPr lang="ru-RU" sz="1050" b="0" i="0" u="none" strike="noStrike" dirty="0">
                          <a:solidFill>
                            <a:srgbClr val="000000"/>
                          </a:solidFill>
                          <a:effectLst/>
                          <a:latin typeface="Times New Roman" panose="02020603050405020304" pitchFamily="18" charset="0"/>
                        </a:rPr>
                        <a:t> веществ)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001027">
                <a:tc>
                  <a:txBody>
                    <a:bodyPr/>
                    <a:lstStyle/>
                    <a:p>
                      <a:pPr algn="ctr" fontAlgn="b"/>
                      <a:r>
                        <a:rPr lang="ru-RU" sz="1050" b="0" i="0" u="none" strike="noStrike">
                          <a:solidFill>
                            <a:srgbClr val="000000"/>
                          </a:solidFill>
                          <a:effectLst/>
                          <a:latin typeface="Times New Roman" panose="02020603050405020304" pitchFamily="18" charset="0"/>
                        </a:rPr>
                        <a:t>00011601063010101140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 налагаемые мировыми судьями, комиссиями по делам несовершеннолетних и защите их прав (штрафы за побои)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32,5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933651">
                <a:tc>
                  <a:txBody>
                    <a:bodyPr/>
                    <a:lstStyle/>
                    <a:p>
                      <a:pPr algn="ctr" fontAlgn="b"/>
                      <a:r>
                        <a:rPr lang="ru-RU" sz="1050" b="0" i="0" u="none" strike="noStrike">
                          <a:solidFill>
                            <a:srgbClr val="000000"/>
                          </a:solidFill>
                          <a:effectLst/>
                          <a:latin typeface="Times New Roman" panose="02020603050405020304" pitchFamily="18" charset="0"/>
                        </a:rPr>
                        <a:t>00011601063019000140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27,0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9895">
                <a:tc>
                  <a:txBody>
                    <a:bodyPr/>
                    <a:lstStyle/>
                    <a:p>
                      <a:pPr algn="ctr" fontAlgn="b"/>
                      <a:r>
                        <a:rPr lang="ru-RU" sz="1050" b="0" i="0" u="none" strike="noStrike" dirty="0">
                          <a:solidFill>
                            <a:srgbClr val="000000"/>
                          </a:solidFill>
                          <a:effectLst/>
                          <a:latin typeface="Times New Roman" panose="02020603050405020304" pitchFamily="18" charset="0"/>
                        </a:rPr>
                        <a:t>00011601070010000140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267,2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280,4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104,9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36107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48</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808402917"/>
              </p:ext>
            </p:extLst>
          </p:nvPr>
        </p:nvGraphicFramePr>
        <p:xfrm>
          <a:off x="292607" y="100586"/>
          <a:ext cx="10984993" cy="5741952"/>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0126">
                <a:tc>
                  <a:txBody>
                    <a:bodyPr/>
                    <a:lstStyle/>
                    <a:p>
                      <a:pPr algn="ctr" fontAlgn="b"/>
                      <a:endParaRPr lang="ru-RU" sz="105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39,5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42,4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33650">
                <a:tc>
                  <a:txBody>
                    <a:bodyPr/>
                    <a:lstStyle/>
                    <a:p>
                      <a:pPr algn="ctr" fontAlgn="b"/>
                      <a:r>
                        <a:rPr lang="ru-RU" sz="1050" b="0" i="0" u="none" strike="noStrike">
                          <a:solidFill>
                            <a:srgbClr val="000000"/>
                          </a:solidFill>
                          <a:effectLst/>
                          <a:latin typeface="Times New Roman" panose="02020603050405020304" pitchFamily="18" charset="0"/>
                        </a:rPr>
                        <a:t>00011601073010017140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налагаемые мировыми судьями, комиссиями по делам несовершеннолетних и защите их прав (штрафы за уничтожение или повреждение чужого имущества)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933651">
                <a:tc>
                  <a:txBody>
                    <a:bodyPr/>
                    <a:lstStyle/>
                    <a:p>
                      <a:pPr algn="ctr" fontAlgn="b"/>
                      <a:r>
                        <a:rPr lang="ru-RU" sz="1050" b="0" i="0" u="none" strike="noStrike" dirty="0">
                          <a:solidFill>
                            <a:srgbClr val="000000"/>
                          </a:solidFill>
                          <a:effectLst/>
                          <a:latin typeface="Times New Roman" panose="02020603050405020304" pitchFamily="18" charset="0"/>
                        </a:rPr>
                        <a:t>00011601073010027140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налагаемые мировыми судьями, комиссиями по делам несовершеннолетних и защите их прав (штрафы за мелкое хищение)</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27,2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904775">
                <a:tc>
                  <a:txBody>
                    <a:bodyPr/>
                    <a:lstStyle/>
                    <a:p>
                      <a:pPr algn="ctr" fontAlgn="b"/>
                      <a:r>
                        <a:rPr lang="ru-RU" sz="1050" b="0" i="0" u="none" strike="noStrike">
                          <a:solidFill>
                            <a:srgbClr val="000000"/>
                          </a:solidFill>
                          <a:effectLst/>
                          <a:latin typeface="Times New Roman" panose="02020603050405020304" pitchFamily="18" charset="0"/>
                        </a:rPr>
                        <a:t>00011601073019000140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683395">
                <a:tc>
                  <a:txBody>
                    <a:bodyPr/>
                    <a:lstStyle/>
                    <a:p>
                      <a:pPr algn="ctr" fontAlgn="b"/>
                      <a:r>
                        <a:rPr lang="ru-RU" sz="1050" b="0" i="0" u="none" strike="noStrike" dirty="0">
                          <a:solidFill>
                            <a:srgbClr val="000000"/>
                          </a:solidFill>
                          <a:effectLst/>
                          <a:latin typeface="Times New Roman" panose="02020603050405020304" pitchFamily="18" charset="0"/>
                        </a:rPr>
                        <a:t>00011601074010000140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выявленные должностными лицами органов муниципального контроля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227,7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238,0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104,5</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683395">
                <a:tc>
                  <a:txBody>
                    <a:bodyPr/>
                    <a:lstStyle/>
                    <a:p>
                      <a:pPr algn="ctr" fontAlgn="b"/>
                      <a:r>
                        <a:rPr lang="ru-RU" sz="1050" b="0" i="0" u="none" strike="noStrike" dirty="0">
                          <a:solidFill>
                            <a:srgbClr val="000000"/>
                          </a:solidFill>
                          <a:effectLst/>
                          <a:latin typeface="Times New Roman" panose="02020603050405020304" pitchFamily="18" charset="0"/>
                        </a:rPr>
                        <a:t>00011601080010000140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21,1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79586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49</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091871221"/>
              </p:ext>
            </p:extLst>
          </p:nvPr>
        </p:nvGraphicFramePr>
        <p:xfrm>
          <a:off x="292607" y="100586"/>
          <a:ext cx="10984993" cy="5799600"/>
        </p:xfrm>
        <a:graphic>
          <a:graphicData uri="http://schemas.openxmlformats.org/drawingml/2006/table">
            <a:tbl>
              <a:tblPr firstRow="1" bandRow="1">
                <a:tableStyleId>{5C22544A-7EE6-4342-B048-85BDC9FD1C3A}</a:tableStyleId>
              </a:tblPr>
              <a:tblGrid>
                <a:gridCol w="2373591">
                  <a:extLst>
                    <a:ext uri="{9D8B030D-6E8A-4147-A177-3AD203B41FA5}">
                      <a16:colId xmlns:a16="http://schemas.microsoft.com/office/drawing/2014/main" val="20000"/>
                    </a:ext>
                  </a:extLst>
                </a:gridCol>
                <a:gridCol w="4668253">
                  <a:extLst>
                    <a:ext uri="{9D8B030D-6E8A-4147-A177-3AD203B41FA5}">
                      <a16:colId xmlns:a16="http://schemas.microsoft.com/office/drawing/2014/main" val="20001"/>
                    </a:ext>
                  </a:extLst>
                </a:gridCol>
                <a:gridCol w="1332418">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2631">
                <a:tc>
                  <a:txBody>
                    <a:bodyPr/>
                    <a:lstStyle/>
                    <a:p>
                      <a:pPr algn="ctr" fontAlgn="b"/>
                      <a:r>
                        <a:rPr lang="ru-RU" sz="1050" b="0" i="0" u="none" strike="noStrike" dirty="0">
                          <a:solidFill>
                            <a:srgbClr val="000000"/>
                          </a:solidFill>
                          <a:effectLst/>
                          <a:latin typeface="Times New Roman" panose="02020603050405020304" pitchFamily="18" charset="0"/>
                        </a:rPr>
                        <a:t>00011601083010000140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21,1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068404">
                <a:tc>
                  <a:txBody>
                    <a:bodyPr/>
                    <a:lstStyle/>
                    <a:p>
                      <a:pPr algn="ctr" fontAlgn="b"/>
                      <a:r>
                        <a:rPr lang="ru-RU" sz="1050" b="0" i="0" u="none" strike="noStrike" dirty="0" smtClean="0">
                          <a:solidFill>
                            <a:srgbClr val="000000"/>
                          </a:solidFill>
                          <a:effectLst/>
                          <a:latin typeface="Times New Roman" panose="02020603050405020304" pitchFamily="18" charset="0"/>
                        </a:rPr>
                        <a:t>00011601083010028140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налагаемые мировыми судьями, комиссиями по делам несовершеннолетних и защите их прав (штрафы за незаконную рубку, повреждение лесных насаждений или самовольное выкапывание в лесах деревьев, кустарников, лиан)</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270535">
                <a:tc>
                  <a:txBody>
                    <a:bodyPr/>
                    <a:lstStyle/>
                    <a:p>
                      <a:pPr algn="ctr" fontAlgn="b"/>
                      <a:r>
                        <a:rPr lang="ru-RU" sz="1050" b="0" i="0" u="none" strike="noStrike">
                          <a:solidFill>
                            <a:srgbClr val="000000"/>
                          </a:solidFill>
                          <a:effectLst/>
                          <a:latin typeface="Times New Roman" panose="02020603050405020304" pitchFamily="18" charset="0"/>
                        </a:rPr>
                        <a:t>00011601083010037140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налагаемые мировыми судьями, комиссиями по делам несовершеннолетних и защите их прав (штрафы за нарушение правил охоты, правил, регламентирующих рыболовство и другие виды пользования объектами животного мира)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19,1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21895">
                <a:tc>
                  <a:txBody>
                    <a:bodyPr/>
                    <a:lstStyle/>
                    <a:p>
                      <a:pPr algn="ctr" fontAlgn="b"/>
                      <a:r>
                        <a:rPr lang="ru-RU" sz="1050" b="0" i="0" u="none" strike="noStrike">
                          <a:solidFill>
                            <a:srgbClr val="000000"/>
                          </a:solidFill>
                          <a:effectLst/>
                          <a:latin typeface="Times New Roman" panose="02020603050405020304" pitchFamily="18" charset="0"/>
                        </a:rPr>
                        <a:t>00011601090010000140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9 Кодекса Российской Федерации об административных правонарушениях, за административные правонарушения в промышленности, строительстве и энергетике</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943175">
                <a:tc>
                  <a:txBody>
                    <a:bodyPr/>
                    <a:lstStyle/>
                    <a:p>
                      <a:pPr algn="ctr" fontAlgn="b"/>
                      <a:r>
                        <a:rPr lang="ru-RU" sz="1050" b="0" i="0" u="none" strike="noStrike" dirty="0">
                          <a:solidFill>
                            <a:srgbClr val="000000"/>
                          </a:solidFill>
                          <a:effectLst/>
                          <a:latin typeface="Times New Roman" panose="02020603050405020304" pitchFamily="18" charset="0"/>
                        </a:rPr>
                        <a:t>00011601093010000140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9 Кодекса Российской Федерации об административных правонарушениях, за административные правонарушения в промышленности, строительстве и энергетике,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171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515938" y="873211"/>
            <a:ext cx="10837862" cy="4670854"/>
          </a:xfrm>
        </p:spPr>
        <p:txBody>
          <a:bodyPr>
            <a:normAutofit fontScale="77500" lnSpcReduction="20000"/>
          </a:bodyPr>
          <a:lstStyle/>
          <a:p>
            <a:pPr marL="0" indent="0" algn="just">
              <a:buNone/>
            </a:pPr>
            <a:r>
              <a:rPr lang="ru-RU" dirty="0" smtClean="0">
                <a:solidFill>
                  <a:schemeClr val="accent3">
                    <a:lumMod val="50000"/>
                    <a:lumOff val="50000"/>
                  </a:schemeClr>
                </a:solidFill>
                <a:hlinkClick r:id="rId3" action="ppaction://hlinksldjump"/>
              </a:rPr>
              <a:t>XVI-XVII </a:t>
            </a:r>
            <a:r>
              <a:rPr lang="ru-RU" dirty="0">
                <a:solidFill>
                  <a:schemeClr val="accent3">
                    <a:lumMod val="50000"/>
                    <a:lumOff val="50000"/>
                  </a:schemeClr>
                </a:solidFill>
                <a:hlinkClick r:id="rId3" action="ppaction://hlinksldjump"/>
              </a:rPr>
              <a:t>вв. </a:t>
            </a:r>
            <a:endParaRPr lang="ru-RU" dirty="0" smtClean="0">
              <a:solidFill>
                <a:schemeClr val="accent3">
                  <a:lumMod val="50000"/>
                  <a:lumOff val="50000"/>
                </a:schemeClr>
              </a:solidFill>
              <a:hlinkClick r:id="rId3" action="ppaction://hlinksldjump"/>
            </a:endParaRPr>
          </a:p>
          <a:p>
            <a:pPr algn="just">
              <a:buFont typeface="Wingdings" panose="05000000000000000000" pitchFamily="2" charset="2"/>
              <a:buChar char="ü"/>
            </a:pPr>
            <a:r>
              <a:rPr lang="ru-RU" dirty="0" smtClean="0">
                <a:hlinkClick r:id="rId3" action="ppaction://hlinksldjump"/>
              </a:rPr>
              <a:t> </a:t>
            </a:r>
            <a:r>
              <a:rPr lang="ru-RU" dirty="0">
                <a:hlinkClick r:id="rId3" action="ppaction://hlinksldjump"/>
              </a:rPr>
              <a:t>Англия, Палата общин – слово «бюджет» применяется в связи с представлением канцлером сведений о плановых и фактических расходах </a:t>
            </a:r>
            <a:r>
              <a:rPr lang="ru-RU" dirty="0" smtClean="0">
                <a:hlinkClick r:id="rId3" action="ppaction://hlinksldjump"/>
              </a:rPr>
              <a:t> </a:t>
            </a:r>
          </a:p>
          <a:p>
            <a:pPr marL="0" indent="0" algn="just">
              <a:buNone/>
            </a:pPr>
            <a:r>
              <a:rPr lang="ru-RU" dirty="0" smtClean="0">
                <a:solidFill>
                  <a:schemeClr val="accent3">
                    <a:lumMod val="50000"/>
                    <a:lumOff val="50000"/>
                  </a:schemeClr>
                </a:solidFill>
                <a:hlinkClick r:id="rId3" action="ppaction://hlinksldjump"/>
              </a:rPr>
              <a:t>Конец </a:t>
            </a:r>
            <a:r>
              <a:rPr lang="ru-RU" dirty="0">
                <a:solidFill>
                  <a:schemeClr val="accent3">
                    <a:lumMod val="50000"/>
                    <a:lumOff val="50000"/>
                  </a:schemeClr>
                </a:solidFill>
                <a:hlinkClick r:id="rId3" action="ppaction://hlinksldjump"/>
              </a:rPr>
              <a:t>XVII в. </a:t>
            </a:r>
            <a:endParaRPr lang="ru-RU" dirty="0" smtClean="0">
              <a:solidFill>
                <a:schemeClr val="accent3">
                  <a:lumMod val="50000"/>
                  <a:lumOff val="50000"/>
                </a:schemeClr>
              </a:solidFill>
              <a:hlinkClick r:id="rId3" action="ppaction://hlinksldjump"/>
            </a:endParaRPr>
          </a:p>
          <a:p>
            <a:pPr algn="just">
              <a:buFont typeface="Wingdings" panose="05000000000000000000" pitchFamily="2" charset="2"/>
              <a:buChar char="ü"/>
            </a:pPr>
            <a:r>
              <a:rPr lang="ru-RU" dirty="0" smtClean="0">
                <a:hlinkClick r:id="rId3" action="ppaction://hlinksldjump"/>
              </a:rPr>
              <a:t>«</a:t>
            </a:r>
            <a:r>
              <a:rPr lang="ru-RU" dirty="0">
                <a:hlinkClick r:id="rId3" action="ppaction://hlinksldjump"/>
              </a:rPr>
              <a:t>Бюджетом» стал называться документ, который содержал утверждаемый парламентом план доходов и расходов </a:t>
            </a:r>
            <a:r>
              <a:rPr lang="ru-RU" dirty="0" smtClean="0">
                <a:hlinkClick r:id="rId3" action="ppaction://hlinksldjump"/>
              </a:rPr>
              <a:t> </a:t>
            </a:r>
          </a:p>
          <a:p>
            <a:pPr algn="just">
              <a:buFont typeface="Wingdings" panose="05000000000000000000" pitchFamily="2" charset="2"/>
              <a:buChar char="ü"/>
            </a:pPr>
            <a:r>
              <a:rPr lang="ru-RU" dirty="0" smtClean="0">
                <a:hlinkClick r:id="rId3" action="ppaction://hlinksldjump"/>
              </a:rPr>
              <a:t>В </a:t>
            </a:r>
            <a:r>
              <a:rPr lang="ru-RU" dirty="0">
                <a:hlinkClick r:id="rId3" action="ppaction://hlinksldjump"/>
              </a:rPr>
              <a:t>России составлен первый бюджет в виде сметы государственных доходов и расходов </a:t>
            </a:r>
          </a:p>
          <a:p>
            <a:pPr marL="0" indent="0" algn="just">
              <a:buNone/>
            </a:pPr>
            <a:r>
              <a:rPr lang="ru-RU" dirty="0" smtClean="0">
                <a:solidFill>
                  <a:schemeClr val="accent3">
                    <a:lumMod val="50000"/>
                    <a:lumOff val="50000"/>
                  </a:schemeClr>
                </a:solidFill>
                <a:hlinkClick r:id="rId3" action="ppaction://hlinksldjump"/>
              </a:rPr>
              <a:t>XIX </a:t>
            </a:r>
            <a:r>
              <a:rPr lang="ru-RU" dirty="0">
                <a:solidFill>
                  <a:schemeClr val="accent3">
                    <a:lumMod val="50000"/>
                    <a:lumOff val="50000"/>
                  </a:schemeClr>
                </a:solidFill>
                <a:hlinkClick r:id="rId3" action="ppaction://hlinksldjump"/>
              </a:rPr>
              <a:t>в. </a:t>
            </a:r>
            <a:endParaRPr lang="ru-RU" dirty="0" smtClean="0">
              <a:solidFill>
                <a:schemeClr val="accent3">
                  <a:lumMod val="50000"/>
                  <a:lumOff val="50000"/>
                </a:schemeClr>
              </a:solidFill>
              <a:hlinkClick r:id="rId3" action="ppaction://hlinksldjump"/>
            </a:endParaRPr>
          </a:p>
          <a:p>
            <a:pPr algn="just">
              <a:buFont typeface="Wingdings" panose="05000000000000000000" pitchFamily="2" charset="2"/>
              <a:buChar char="ü"/>
            </a:pPr>
            <a:r>
              <a:rPr lang="ru-RU" dirty="0" smtClean="0">
                <a:hlinkClick r:id="rId3" action="ppaction://hlinksldjump"/>
              </a:rPr>
              <a:t> </a:t>
            </a:r>
            <a:r>
              <a:rPr lang="ru-RU" dirty="0">
                <a:hlinkClick r:id="rId3" action="ppaction://hlinksldjump"/>
              </a:rPr>
              <a:t>Объемы государственных средств увеличиваются, бюджеты (планы доходов и расходов) становятся необходимостью </a:t>
            </a:r>
            <a:endParaRPr lang="ru-RU" dirty="0" smtClean="0">
              <a:hlinkClick r:id="rId3" action="ppaction://hlinksldjump"/>
            </a:endParaRPr>
          </a:p>
          <a:p>
            <a:pPr algn="just">
              <a:buFont typeface="Wingdings" panose="05000000000000000000" pitchFamily="2" charset="2"/>
              <a:buChar char="ü"/>
            </a:pPr>
            <a:r>
              <a:rPr lang="ru-RU" dirty="0" smtClean="0">
                <a:hlinkClick r:id="rId3" action="ppaction://hlinksldjump"/>
              </a:rPr>
              <a:t> </a:t>
            </a:r>
            <a:r>
              <a:rPr lang="ru-RU" dirty="0">
                <a:hlinkClick r:id="rId3" action="ppaction://hlinksldjump"/>
              </a:rPr>
              <a:t>В России определен порядок формирования «государственной росписи», роспись стала публиковаться </a:t>
            </a:r>
            <a:endParaRPr lang="ru-RU" dirty="0" smtClean="0">
              <a:hlinkClick r:id="rId3" action="ppaction://hlinksldjump"/>
            </a:endParaRPr>
          </a:p>
          <a:p>
            <a:pPr marL="0" indent="0" algn="just">
              <a:buNone/>
            </a:pPr>
            <a:r>
              <a:rPr lang="ru-RU" dirty="0" smtClean="0">
                <a:solidFill>
                  <a:schemeClr val="accent3">
                    <a:lumMod val="50000"/>
                    <a:lumOff val="50000"/>
                  </a:schemeClr>
                </a:solidFill>
                <a:hlinkClick r:id="rId3" action="ppaction://hlinksldjump"/>
              </a:rPr>
              <a:t>Начало </a:t>
            </a:r>
            <a:r>
              <a:rPr lang="ru-RU" dirty="0">
                <a:solidFill>
                  <a:schemeClr val="accent3">
                    <a:lumMod val="50000"/>
                    <a:lumOff val="50000"/>
                  </a:schemeClr>
                </a:solidFill>
                <a:hlinkClick r:id="rId3" action="ppaction://hlinksldjump"/>
              </a:rPr>
              <a:t>XX в. </a:t>
            </a:r>
            <a:endParaRPr lang="ru-RU" dirty="0" smtClean="0">
              <a:solidFill>
                <a:schemeClr val="accent3">
                  <a:lumMod val="50000"/>
                  <a:lumOff val="50000"/>
                </a:schemeClr>
              </a:solidFill>
              <a:hlinkClick r:id="rId3" action="ppaction://hlinksldjump"/>
            </a:endParaRPr>
          </a:p>
          <a:p>
            <a:pPr algn="just">
              <a:buFont typeface="Wingdings" panose="05000000000000000000" pitchFamily="2" charset="2"/>
              <a:buChar char="ü"/>
            </a:pPr>
            <a:r>
              <a:rPr lang="ru-RU" dirty="0" smtClean="0">
                <a:hlinkClick r:id="rId3" action="ppaction://hlinksldjump"/>
              </a:rPr>
              <a:t>К </a:t>
            </a:r>
            <a:r>
              <a:rPr lang="ru-RU" dirty="0">
                <a:hlinkClick r:id="rId3" action="ppaction://hlinksldjump"/>
              </a:rPr>
              <a:t>рассмотрению государственного бюджета привлечена 1-я Государственная </a:t>
            </a:r>
            <a:r>
              <a:rPr lang="ru-RU" dirty="0" smtClean="0">
                <a:hlinkClick r:id="rId3" action="ppaction://hlinksldjump"/>
              </a:rPr>
              <a:t>Дума</a:t>
            </a:r>
            <a:endParaRPr lang="ru-RU" dirty="0">
              <a:hlinkClick r:id="rId4" action="ppaction://hlinkpres?slideindex=1&amp;slidetitle="/>
            </a:endParaRPr>
          </a:p>
        </p:txBody>
      </p:sp>
      <p:sp>
        <p:nvSpPr>
          <p:cNvPr id="6" name="Заголовок 5"/>
          <p:cNvSpPr>
            <a:spLocks noGrp="1"/>
          </p:cNvSpPr>
          <p:nvPr>
            <p:ph type="title"/>
          </p:nvPr>
        </p:nvSpPr>
        <p:spPr>
          <a:xfrm>
            <a:off x="515938" y="246621"/>
            <a:ext cx="11150600" cy="404168"/>
          </a:xfrm>
        </p:spPr>
        <p:txBody>
          <a:bodyPr/>
          <a:lstStyle/>
          <a:p>
            <a:pPr algn="ctr"/>
            <a:r>
              <a:rPr lang="ru-RU" sz="1800" dirty="0">
                <a:hlinkClick r:id="rId3" action="ppaction://hlinksldjump"/>
              </a:rPr>
              <a:t>Основные вехи появления бюджетов в финансовой жизни государств</a:t>
            </a:r>
            <a:endParaRPr lang="ru-RU" sz="1800" dirty="0"/>
          </a:p>
        </p:txBody>
      </p:sp>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44065"/>
            <a:ext cx="1968843" cy="1313935"/>
          </a:xfrm>
          <a:prstGeom prst="rect">
            <a:avLst/>
          </a:prstGeom>
        </p:spPr>
      </p:pic>
      <p:sp>
        <p:nvSpPr>
          <p:cNvPr id="3" name="Номер слайда 2"/>
          <p:cNvSpPr>
            <a:spLocks noGrp="1"/>
          </p:cNvSpPr>
          <p:nvPr>
            <p:ph type="sldNum" sz="quarter" idx="12"/>
          </p:nvPr>
        </p:nvSpPr>
        <p:spPr/>
        <p:txBody>
          <a:bodyPr/>
          <a:lstStyle/>
          <a:p>
            <a:pPr rtl="0"/>
            <a:fld id="{9EC71654-96A5-4280-94F3-931C61A9F92C}" type="slidenum">
              <a:rPr lang="en-US" noProof="0" smtClean="0"/>
              <a:pPr rtl="0"/>
              <a:t>5</a:t>
            </a:fld>
            <a:endParaRPr lang="en-US" noProof="0" dirty="0"/>
          </a:p>
        </p:txBody>
      </p:sp>
    </p:spTree>
    <p:extLst>
      <p:ext uri="{BB962C8B-B14F-4D97-AF65-F5344CB8AC3E}">
        <p14:creationId xmlns:p14="http://schemas.microsoft.com/office/powerpoint/2010/main" val="2176715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50</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614022222"/>
              </p:ext>
            </p:extLst>
          </p:nvPr>
        </p:nvGraphicFramePr>
        <p:xfrm>
          <a:off x="292607" y="100586"/>
          <a:ext cx="10984993" cy="6152026"/>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30896">
                <a:tc>
                  <a:txBody>
                    <a:bodyPr/>
                    <a:lstStyle/>
                    <a:p>
                      <a:pPr algn="ctr" fontAlgn="b"/>
                      <a:r>
                        <a:rPr lang="ru-RU" sz="1050" b="0" i="0" u="none" strike="noStrike" dirty="0">
                          <a:solidFill>
                            <a:srgbClr val="000000"/>
                          </a:solidFill>
                          <a:effectLst/>
                          <a:latin typeface="Times New Roman" panose="02020603050405020304" pitchFamily="18" charset="0"/>
                        </a:rPr>
                        <a:t>00011601093010022140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9 Кодекса Российской Федерации об административных правонарушениях, за административные правонарушения в промышленности, строительстве и энергетике, налагаемые мировыми судьями, комиссиями по делам несовершеннолетних и защите их прав (штрафы за нарушение порядка полного и (или) частичного ограничения режима потребления электрической энергии, порядка ограничения и прекращения подачи тепловой энергии, правил ограничения подачи (поставки) и отбора газа либо порядка временного прекращения или ограничения водоснабжения, водоотведения, транспортировки воды и (или) сточных вод)</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629831">
                <a:tc>
                  <a:txBody>
                    <a:bodyPr/>
                    <a:lstStyle/>
                    <a:p>
                      <a:pPr algn="ctr" fontAlgn="b"/>
                      <a:r>
                        <a:rPr lang="ru-RU" sz="1050" b="0" i="0" u="none" strike="noStrike">
                          <a:solidFill>
                            <a:srgbClr val="000000"/>
                          </a:solidFill>
                          <a:effectLst/>
                          <a:latin typeface="Times New Roman" panose="02020603050405020304" pitchFamily="18" charset="0"/>
                        </a:rPr>
                        <a:t>00011601130010000140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13 Кодекса Российской Федерации об административных правонарушениях, за административные правонарушения в области связи и информации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775458">
                <a:tc>
                  <a:txBody>
                    <a:bodyPr/>
                    <a:lstStyle/>
                    <a:p>
                      <a:pPr algn="ctr" fontAlgn="b"/>
                      <a:r>
                        <a:rPr lang="ru-RU" sz="1050" b="0" i="0" u="none" strike="noStrike">
                          <a:solidFill>
                            <a:srgbClr val="000000"/>
                          </a:solidFill>
                          <a:effectLst/>
                          <a:latin typeface="Times New Roman" panose="02020603050405020304" pitchFamily="18" charset="0"/>
                        </a:rPr>
                        <a:t>00011601133010000140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13 Кодекса Российской Федерации об административных правонарушениях, за административные правонарушения в области связи и информации,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933651">
                <a:tc>
                  <a:txBody>
                    <a:bodyPr/>
                    <a:lstStyle/>
                    <a:p>
                      <a:pPr algn="ctr" fontAlgn="b"/>
                      <a:r>
                        <a:rPr lang="ru-RU" sz="1050" b="0" i="0" u="none" strike="noStrike">
                          <a:solidFill>
                            <a:srgbClr val="000000"/>
                          </a:solidFill>
                          <a:effectLst/>
                          <a:latin typeface="Times New Roman" panose="02020603050405020304" pitchFamily="18" charset="0"/>
                        </a:rPr>
                        <a:t>00011601133019000140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13 Кодекса Российской Федерации об административных правонарушениях, за административные правонарушения в области связи и информации,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9895">
                <a:tc>
                  <a:txBody>
                    <a:bodyPr/>
                    <a:lstStyle/>
                    <a:p>
                      <a:pPr algn="ctr" fontAlgn="b"/>
                      <a:r>
                        <a:rPr lang="ru-RU" sz="1050" b="0" i="0" u="none" strike="noStrike" dirty="0">
                          <a:solidFill>
                            <a:srgbClr val="000000"/>
                          </a:solidFill>
                          <a:effectLst/>
                          <a:latin typeface="Times New Roman" panose="02020603050405020304" pitchFamily="18" charset="0"/>
                        </a:rPr>
                        <a:t>00011601140010000140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330,6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358,1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108,3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22631">
                <a:tc>
                  <a:txBody>
                    <a:bodyPr/>
                    <a:lstStyle/>
                    <a:p>
                      <a:pPr algn="ctr" fontAlgn="b"/>
                      <a:r>
                        <a:rPr lang="ru-RU" sz="1050" b="0" i="0" u="none" strike="noStrike" dirty="0">
                          <a:solidFill>
                            <a:srgbClr val="000000"/>
                          </a:solidFill>
                          <a:effectLst/>
                          <a:latin typeface="Times New Roman" panose="02020603050405020304" pitchFamily="18" charset="0"/>
                        </a:rPr>
                        <a:t>00011601143010000140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330,6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358,1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108,3</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75836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51</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524780297"/>
              </p:ext>
            </p:extLst>
          </p:nvPr>
        </p:nvGraphicFramePr>
        <p:xfrm>
          <a:off x="292607" y="100586"/>
          <a:ext cx="10984993" cy="5838201"/>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88134">
                <a:tc>
                  <a:txBody>
                    <a:bodyPr/>
                    <a:lstStyle/>
                    <a:p>
                      <a:pPr algn="ctr" fontAlgn="b"/>
                      <a:r>
                        <a:rPr lang="ru-RU" sz="1050" b="0" i="0" u="none" strike="noStrike" dirty="0">
                          <a:solidFill>
                            <a:srgbClr val="000000"/>
                          </a:solidFill>
                          <a:effectLst/>
                          <a:latin typeface="Times New Roman" panose="02020603050405020304" pitchFamily="18" charset="0"/>
                        </a:rPr>
                        <a:t>00011601143010016140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 налагаемые мировыми судьями, комиссиями по делам несовершеннолетних и защите их прав (штрафы за нарушение правил продажи этилового спирта, алкогольной и спиртосодержащей продукции)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286,4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106905">
                <a:tc>
                  <a:txBody>
                    <a:bodyPr/>
                    <a:lstStyle/>
                    <a:p>
                      <a:pPr algn="ctr" fontAlgn="b"/>
                      <a:r>
                        <a:rPr lang="ru-RU" sz="1050" b="0" i="0" u="none" strike="noStrike">
                          <a:solidFill>
                            <a:srgbClr val="000000"/>
                          </a:solidFill>
                          <a:effectLst/>
                          <a:latin typeface="Times New Roman" panose="02020603050405020304" pitchFamily="18" charset="0"/>
                        </a:rPr>
                        <a:t>00011601143010102140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 налагаемые мировыми судьями, комиссиями по делам несовершеннолетних и защите их прав (штрафы за осуществление предпринимательской деятельности в области транспорта без лицензии)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924026">
                <a:tc>
                  <a:txBody>
                    <a:bodyPr/>
                    <a:lstStyle/>
                    <a:p>
                      <a:pPr algn="ctr" fontAlgn="b"/>
                      <a:r>
                        <a:rPr lang="ru-RU" sz="1050" b="0" i="0" u="none" strike="noStrike">
                          <a:solidFill>
                            <a:srgbClr val="000000"/>
                          </a:solidFill>
                          <a:effectLst/>
                          <a:latin typeface="Times New Roman" panose="02020603050405020304" pitchFamily="18" charset="0"/>
                        </a:rPr>
                        <a:t>00011601143019000140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46,7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98896">
                <a:tc>
                  <a:txBody>
                    <a:bodyPr/>
                    <a:lstStyle/>
                    <a:p>
                      <a:pPr algn="ctr" fontAlgn="b"/>
                      <a:r>
                        <a:rPr lang="ru-RU" sz="1050" b="0" i="0" u="none" strike="noStrike">
                          <a:solidFill>
                            <a:srgbClr val="000000"/>
                          </a:solidFill>
                          <a:effectLst/>
                          <a:latin typeface="Times New Roman" panose="02020603050405020304" pitchFamily="18" charset="0"/>
                        </a:rPr>
                        <a:t>00011601150010000140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110,1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112,6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097280">
                <a:tc>
                  <a:txBody>
                    <a:bodyPr/>
                    <a:lstStyle/>
                    <a:p>
                      <a:pPr algn="ctr" fontAlgn="b"/>
                      <a:r>
                        <a:rPr lang="ru-RU" sz="1050" b="0" i="0" u="none" strike="noStrike" dirty="0">
                          <a:solidFill>
                            <a:srgbClr val="000000"/>
                          </a:solidFill>
                          <a:effectLst/>
                          <a:latin typeface="Times New Roman" panose="02020603050405020304" pitchFamily="18" charset="0"/>
                        </a:rPr>
                        <a:t>00011601153010000140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 (за исключением штрафов, указанных в пункте 6 статьи 46 Бюджетного кодекса Российской Федерации),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54,3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56,8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104,6</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83877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52</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2131592288"/>
              </p:ext>
            </p:extLst>
          </p:nvPr>
        </p:nvGraphicFramePr>
        <p:xfrm>
          <a:off x="292607" y="100586"/>
          <a:ext cx="10984993" cy="6146211"/>
        </p:xfrm>
        <a:graphic>
          <a:graphicData uri="http://schemas.openxmlformats.org/drawingml/2006/table">
            <a:tbl>
              <a:tblPr firstRow="1" bandRow="1">
                <a:tableStyleId>{5C22544A-7EE6-4342-B048-85BDC9FD1C3A}</a:tableStyleId>
              </a:tblPr>
              <a:tblGrid>
                <a:gridCol w="2132959">
                  <a:extLst>
                    <a:ext uri="{9D8B030D-6E8A-4147-A177-3AD203B41FA5}">
                      <a16:colId xmlns:a16="http://schemas.microsoft.com/office/drawing/2014/main" val="20000"/>
                    </a:ext>
                  </a:extLst>
                </a:gridCol>
                <a:gridCol w="4860758">
                  <a:extLst>
                    <a:ext uri="{9D8B030D-6E8A-4147-A177-3AD203B41FA5}">
                      <a16:colId xmlns:a16="http://schemas.microsoft.com/office/drawing/2014/main" val="20001"/>
                    </a:ext>
                  </a:extLst>
                </a:gridCol>
                <a:gridCol w="1380545">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51763">
                <a:tc>
                  <a:txBody>
                    <a:bodyPr/>
                    <a:lstStyle/>
                    <a:p>
                      <a:pPr algn="ctr" fontAlgn="b"/>
                      <a:r>
                        <a:rPr lang="ru-RU" sz="1050" b="0" i="0" u="none" strike="noStrike" dirty="0">
                          <a:solidFill>
                            <a:srgbClr val="000000"/>
                          </a:solidFill>
                          <a:effectLst/>
                          <a:latin typeface="Times New Roman" panose="02020603050405020304" pitchFamily="18" charset="0"/>
                        </a:rPr>
                        <a:t>00011601153010005140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 (за исключением штрафов, указанных в пункте 6 статьи 46 Бюджетного кодекса Российской Федерации), налагаемые мировыми судьями, комиссиями по делам несовершеннолетних и защите их прав (штрафы за нарушение сроков представления налоговой декларации (расчета по страховым взносам)</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23,0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318662">
                <a:tc>
                  <a:txBody>
                    <a:bodyPr/>
                    <a:lstStyle/>
                    <a:p>
                      <a:pPr algn="ctr" fontAlgn="b"/>
                      <a:r>
                        <a:rPr lang="ru-RU" sz="1050" b="0" i="0" u="none" strike="noStrike">
                          <a:solidFill>
                            <a:srgbClr val="000000"/>
                          </a:solidFill>
                          <a:effectLst/>
                          <a:latin typeface="Times New Roman" panose="02020603050405020304" pitchFamily="18" charset="0"/>
                        </a:rPr>
                        <a:t>00011601153010006140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 (за исключением штрафов, указанных в пункте 6 статьи 46 Бюджетного кодекса Российской Федерации), налагаемые мировыми судьями, комиссиями по делам несовершеннолетних и защите их прав (штрафы за непредставление (несообщение) сведений, необходимых для осуществления налогового контроля)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14,7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703672">
                <a:tc>
                  <a:txBody>
                    <a:bodyPr/>
                    <a:lstStyle/>
                    <a:p>
                      <a:pPr algn="ctr" fontAlgn="b"/>
                      <a:r>
                        <a:rPr lang="ru-RU" sz="1050" b="0" i="0" u="none" strike="noStrike">
                          <a:solidFill>
                            <a:srgbClr val="000000"/>
                          </a:solidFill>
                          <a:effectLst/>
                          <a:latin typeface="Times New Roman" panose="02020603050405020304" pitchFamily="18" charset="0"/>
                        </a:rPr>
                        <a:t>00011601153010012140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 (за исключением штрафов, указанных в пункте 6 статьи 46 Бюджетного кодекса Российской Федерации), налагаемые мировыми судьями, комиссиями по делам несовершеннолетних и защите их прав (штрафы за производство или продажу товаров и продукции, в отношении которых установлены требования по маркировке и (или) нанесению информации, без соответствующей маркировки и (или) информации, а также с нарушением установленного порядка нанесения такой маркировки и (или) информации)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1049154">
                <a:tc>
                  <a:txBody>
                    <a:bodyPr/>
                    <a:lstStyle/>
                    <a:p>
                      <a:pPr algn="ctr" fontAlgn="b"/>
                      <a:r>
                        <a:rPr lang="ru-RU" sz="1050" b="0" i="0" u="none" strike="noStrike" dirty="0">
                          <a:solidFill>
                            <a:srgbClr val="000000"/>
                          </a:solidFill>
                          <a:effectLst/>
                          <a:latin typeface="Times New Roman" panose="02020603050405020304" pitchFamily="18" charset="0"/>
                        </a:rPr>
                        <a:t>00011601153019000140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 (за исключением штрафов, указанных в пункте 6 статьи 46 Бюджетного кодекса Российской Федерации),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81598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53</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89927616"/>
              </p:ext>
            </p:extLst>
          </p:nvPr>
        </p:nvGraphicFramePr>
        <p:xfrm>
          <a:off x="292607" y="100586"/>
          <a:ext cx="10984993" cy="5616820"/>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67780">
                <a:tc>
                  <a:txBody>
                    <a:bodyPr/>
                    <a:lstStyle/>
                    <a:p>
                      <a:pPr algn="ctr" fontAlgn="b"/>
                      <a:r>
                        <a:rPr lang="ru-RU" sz="1050" b="0" i="0" u="none" strike="noStrike" dirty="0">
                          <a:solidFill>
                            <a:srgbClr val="000000"/>
                          </a:solidFill>
                          <a:effectLst/>
                          <a:latin typeface="Times New Roman" panose="02020603050405020304" pitchFamily="18" charset="0"/>
                        </a:rPr>
                        <a:t>00011601157010000140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связанные с нецелевым использованием бюджетных средств, невозвратом либо несвоевременным возвратом бюджетного кредита, </a:t>
                      </a:r>
                      <a:r>
                        <a:rPr lang="ru-RU" sz="1050" b="0" i="0" u="none" strike="noStrike" dirty="0" err="1">
                          <a:solidFill>
                            <a:srgbClr val="000000"/>
                          </a:solidFill>
                          <a:effectLst/>
                          <a:latin typeface="Times New Roman" panose="02020603050405020304" pitchFamily="18" charset="0"/>
                        </a:rPr>
                        <a:t>неперечислением</a:t>
                      </a:r>
                      <a:r>
                        <a:rPr lang="ru-RU" sz="1050" b="0" i="0" u="none" strike="noStrike" dirty="0">
                          <a:solidFill>
                            <a:srgbClr val="000000"/>
                          </a:solidFill>
                          <a:effectLst/>
                          <a:latin typeface="Times New Roman" panose="02020603050405020304" pitchFamily="18" charset="0"/>
                        </a:rPr>
                        <a:t> либо несвоевременным перечислением платы за пользование бюджетным кредитом, нарушением условий предоставления бюджетного кредита, нарушением порядка и (или) условий предоставления (расходования) межбюджетных трансфертов, нарушением условий предоставления бюджетных инвестиций, субсидий юридическим лицам, индивидуальным предпринимателям и физическим лицам, подлежащие зачислению в бюджет муниципального образования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55,8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55,8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79647">
                <a:tc>
                  <a:txBody>
                    <a:bodyPr/>
                    <a:lstStyle/>
                    <a:p>
                      <a:pPr algn="ctr" fontAlgn="b"/>
                      <a:r>
                        <a:rPr lang="ru-RU" sz="1050" b="0" i="0" u="none" strike="noStrike">
                          <a:solidFill>
                            <a:srgbClr val="000000"/>
                          </a:solidFill>
                          <a:effectLst/>
                          <a:latin typeface="Times New Roman" panose="02020603050405020304" pitchFamily="18" charset="0"/>
                        </a:rPr>
                        <a:t>00011601170010000140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943275">
                <a:tc>
                  <a:txBody>
                    <a:bodyPr/>
                    <a:lstStyle/>
                    <a:p>
                      <a:pPr algn="ctr" fontAlgn="b"/>
                      <a:r>
                        <a:rPr lang="ru-RU" sz="1050" b="0" i="0" u="none" strike="noStrike">
                          <a:solidFill>
                            <a:srgbClr val="000000"/>
                          </a:solidFill>
                          <a:effectLst/>
                          <a:latin typeface="Times New Roman" panose="02020603050405020304" pitchFamily="18" charset="0"/>
                        </a:rPr>
                        <a:t>00011601173010000140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1203158">
                <a:tc>
                  <a:txBody>
                    <a:bodyPr/>
                    <a:lstStyle/>
                    <a:p>
                      <a:pPr algn="ctr" fontAlgn="b"/>
                      <a:r>
                        <a:rPr lang="ru-RU" sz="1050" b="0" i="0" u="none" strike="noStrike" dirty="0">
                          <a:solidFill>
                            <a:srgbClr val="000000"/>
                          </a:solidFill>
                          <a:effectLst/>
                          <a:latin typeface="Times New Roman" panose="02020603050405020304" pitchFamily="18" charset="0"/>
                        </a:rPr>
                        <a:t>00011601173010007140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 налагаемые мировыми судьями, комиссиями по делам несовершеннолетних и защите их прав (штрафы за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57998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54</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820073187"/>
              </p:ext>
            </p:extLst>
          </p:nvPr>
        </p:nvGraphicFramePr>
        <p:xfrm>
          <a:off x="292607" y="100586"/>
          <a:ext cx="10984993" cy="6119639"/>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57641">
                <a:tc>
                  <a:txBody>
                    <a:bodyPr/>
                    <a:lstStyle/>
                    <a:p>
                      <a:pPr algn="ctr" fontAlgn="b"/>
                      <a:r>
                        <a:rPr lang="ru-RU" sz="1050" b="0" i="0" u="none" strike="noStrike" dirty="0">
                          <a:solidFill>
                            <a:srgbClr val="000000"/>
                          </a:solidFill>
                          <a:effectLst/>
                          <a:latin typeface="Times New Roman" panose="02020603050405020304" pitchFamily="18" charset="0"/>
                        </a:rPr>
                        <a:t>00011601173010008140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 налагаемые мировыми судьями, комиссиями по делам несовершеннолетних и защите их прав (штрафы за воспрепятствование законной деятельности должностного лица органа, уполномоченного на осуществление функций по принудительному исполнению исполнительных документов и обеспечению установленного порядка деятельности судов)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14400">
                <a:tc>
                  <a:txBody>
                    <a:bodyPr/>
                    <a:lstStyle/>
                    <a:p>
                      <a:pPr algn="ctr" fontAlgn="b"/>
                      <a:r>
                        <a:rPr lang="ru-RU" sz="1050" b="0" i="0" u="none" strike="noStrike">
                          <a:solidFill>
                            <a:srgbClr val="000000"/>
                          </a:solidFill>
                          <a:effectLst/>
                          <a:latin typeface="Times New Roman" panose="02020603050405020304" pitchFamily="18" charset="0"/>
                        </a:rPr>
                        <a:t>00011601173019000140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6017">
                <a:tc>
                  <a:txBody>
                    <a:bodyPr/>
                    <a:lstStyle/>
                    <a:p>
                      <a:pPr algn="ctr" fontAlgn="b"/>
                      <a:r>
                        <a:rPr lang="ru-RU" sz="1050" b="0" i="0" u="none" strike="noStrike">
                          <a:solidFill>
                            <a:srgbClr val="000000"/>
                          </a:solidFill>
                          <a:effectLst/>
                          <a:latin typeface="Times New Roman" panose="02020603050405020304" pitchFamily="18" charset="0"/>
                        </a:rPr>
                        <a:t>00011601190010000140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703,4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764,7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108,7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98896">
                <a:tc>
                  <a:txBody>
                    <a:bodyPr/>
                    <a:lstStyle/>
                    <a:p>
                      <a:pPr algn="ctr" fontAlgn="b"/>
                      <a:r>
                        <a:rPr lang="ru-RU" sz="1050" b="0" i="0" u="none" strike="noStrike">
                          <a:solidFill>
                            <a:srgbClr val="000000"/>
                          </a:solidFill>
                          <a:effectLst/>
                          <a:latin typeface="Times New Roman" panose="02020603050405020304" pitchFamily="18" charset="0"/>
                        </a:rPr>
                        <a:t>00011601193010000140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703,4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764,7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108,7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097280">
                <a:tc>
                  <a:txBody>
                    <a:bodyPr/>
                    <a:lstStyle/>
                    <a:p>
                      <a:pPr algn="ctr" fontAlgn="b"/>
                      <a:r>
                        <a:rPr lang="ru-RU" sz="1050" b="0" i="0" u="none" strike="noStrike" dirty="0">
                          <a:solidFill>
                            <a:srgbClr val="000000"/>
                          </a:solidFill>
                          <a:effectLst/>
                          <a:latin typeface="Times New Roman" panose="02020603050405020304" pitchFamily="18" charset="0"/>
                        </a:rPr>
                        <a:t>00011601193010005140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(штрафы за невыполнение в срок законного предписания (постановления, представления, решения) органа (должностного лица), осуществляющего государственный надзор (контроль), организации, уполномоченной в соответствии с федеральными законами на осуществление государственного надзора (должностного лица), органа (должностного лица), осуществляющего муниципальный контроль)</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551,6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6509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55</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687955889"/>
              </p:ext>
            </p:extLst>
          </p:nvPr>
        </p:nvGraphicFramePr>
        <p:xfrm>
          <a:off x="292607" y="100586"/>
          <a:ext cx="10984993" cy="6223212"/>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82256">
                <a:tc>
                  <a:txBody>
                    <a:bodyPr/>
                    <a:lstStyle/>
                    <a:p>
                      <a:pPr algn="ctr" fontAlgn="b"/>
                      <a:r>
                        <a:rPr lang="ru-RU" sz="1050" b="0" i="0" u="none" strike="noStrike" dirty="0">
                          <a:solidFill>
                            <a:srgbClr val="000000"/>
                          </a:solidFill>
                          <a:effectLst/>
                          <a:latin typeface="Times New Roman" panose="02020603050405020304" pitchFamily="18" charset="0"/>
                        </a:rPr>
                        <a:t>00011601193010007140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(штрафы за непредставление сведений (информации)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15,3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193533">
                <a:tc>
                  <a:txBody>
                    <a:bodyPr/>
                    <a:lstStyle/>
                    <a:p>
                      <a:pPr algn="ctr" fontAlgn="b"/>
                      <a:r>
                        <a:rPr lang="ru-RU" sz="1050" b="0" i="0" u="none" strike="noStrike">
                          <a:solidFill>
                            <a:srgbClr val="000000"/>
                          </a:solidFill>
                          <a:effectLst/>
                          <a:latin typeface="Times New Roman" panose="02020603050405020304" pitchFamily="18" charset="0"/>
                        </a:rPr>
                        <a:t>00011601193010012140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(штрафы за передачу либо попытку передачи запрещенных предметов лицам, содержащимся в учреждениях уголовно-исполнительной системы или изоляторах временного содержания)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924026">
                <a:tc>
                  <a:txBody>
                    <a:bodyPr/>
                    <a:lstStyle/>
                    <a:p>
                      <a:pPr algn="ctr" fontAlgn="b"/>
                      <a:r>
                        <a:rPr lang="ru-RU" sz="1050" b="0" i="0" u="none" strike="noStrike">
                          <a:solidFill>
                            <a:srgbClr val="000000"/>
                          </a:solidFill>
                          <a:effectLst/>
                          <a:latin typeface="Times New Roman" panose="02020603050405020304" pitchFamily="18" charset="0"/>
                        </a:rPr>
                        <a:t>00011601193010013140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(штрафы за заведомо ложный вызов специализированных служб)</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1203157">
                <a:tc>
                  <a:txBody>
                    <a:bodyPr/>
                    <a:lstStyle/>
                    <a:p>
                      <a:pPr algn="ctr" fontAlgn="b"/>
                      <a:r>
                        <a:rPr lang="ru-RU" sz="1050" b="0" i="0" u="none" strike="noStrike">
                          <a:solidFill>
                            <a:srgbClr val="000000"/>
                          </a:solidFill>
                          <a:effectLst/>
                          <a:latin typeface="Times New Roman" panose="02020603050405020304" pitchFamily="18" charset="0"/>
                        </a:rPr>
                        <a:t>00011601193010029140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(штрафы за незаконное привлечение к трудовой деятельности либо к выполнению работ или оказанию услуг государственного или муниципального служащего либо бывшего государственного или муниципального служащего)</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35,0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097280">
                <a:tc>
                  <a:txBody>
                    <a:bodyPr/>
                    <a:lstStyle/>
                    <a:p>
                      <a:pPr algn="ctr" fontAlgn="b"/>
                      <a:r>
                        <a:rPr lang="ru-RU" sz="1050" b="0" i="0" u="none" strike="noStrike" dirty="0">
                          <a:solidFill>
                            <a:srgbClr val="000000"/>
                          </a:solidFill>
                          <a:effectLst/>
                          <a:latin typeface="Times New Roman" panose="02020603050405020304" pitchFamily="18" charset="0"/>
                        </a:rPr>
                        <a:t>00011601193010030140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(штрафы за нарушение требований к ведению образовательной деятельности и организации образовательного процесса)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145,0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62734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56</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840673844"/>
              </p:ext>
            </p:extLst>
          </p:nvPr>
        </p:nvGraphicFramePr>
        <p:xfrm>
          <a:off x="292607" y="100586"/>
          <a:ext cx="10984993" cy="6021081"/>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69397">
                <a:tc>
                  <a:txBody>
                    <a:bodyPr/>
                    <a:lstStyle/>
                    <a:p>
                      <a:pPr algn="ctr" fontAlgn="b"/>
                      <a:r>
                        <a:rPr lang="ru-RU" sz="1050" b="0" i="0" u="none" strike="noStrike" dirty="0">
                          <a:solidFill>
                            <a:srgbClr val="000000"/>
                          </a:solidFill>
                          <a:effectLst/>
                          <a:latin typeface="Times New Roman" panose="02020603050405020304" pitchFamily="18" charset="0"/>
                        </a:rPr>
                        <a:t>00011601193010401140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(штрафы за воспрепятствование законной деятельности должностного лица органа государственного контроля (надзора), должностного лица организации, уполномоченной в соответствии с федеральными законами на осуществление государственного надзора, должностного лица органа муниципального контроля)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818148">
                <a:tc>
                  <a:txBody>
                    <a:bodyPr/>
                    <a:lstStyle/>
                    <a:p>
                      <a:pPr algn="ctr" fontAlgn="b"/>
                      <a:r>
                        <a:rPr lang="ru-RU" sz="1050" b="0" i="0" u="none" strike="noStrike">
                          <a:solidFill>
                            <a:srgbClr val="000000"/>
                          </a:solidFill>
                          <a:effectLst/>
                          <a:latin typeface="Times New Roman" panose="02020603050405020304" pitchFamily="18" charset="0"/>
                        </a:rPr>
                        <a:t>00011601193019000140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13,0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750770">
                <a:tc>
                  <a:txBody>
                    <a:bodyPr/>
                    <a:lstStyle/>
                    <a:p>
                      <a:pPr algn="ctr" fontAlgn="b"/>
                      <a:r>
                        <a:rPr lang="ru-RU" sz="1050" b="0" i="0" u="none" strike="noStrike">
                          <a:solidFill>
                            <a:srgbClr val="000000"/>
                          </a:solidFill>
                          <a:effectLst/>
                          <a:latin typeface="Times New Roman" panose="02020603050405020304" pitchFamily="18" charset="0"/>
                        </a:rPr>
                        <a:t>00011601200010000140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426,2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567,1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962526">
                <a:tc>
                  <a:txBody>
                    <a:bodyPr/>
                    <a:lstStyle/>
                    <a:p>
                      <a:pPr algn="ctr" fontAlgn="b"/>
                      <a:r>
                        <a:rPr lang="ru-RU" sz="1050" b="0" i="0" u="none" strike="noStrike">
                          <a:solidFill>
                            <a:srgbClr val="000000"/>
                          </a:solidFill>
                          <a:effectLst/>
                          <a:latin typeface="Times New Roman" panose="02020603050405020304" pitchFamily="18" charset="0"/>
                        </a:rPr>
                        <a:t>00011601203010000140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 налагаемые мировыми судьями, комиссиями по делам несовершеннолетних и защите их прав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426,2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567,1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097280">
                <a:tc>
                  <a:txBody>
                    <a:bodyPr/>
                    <a:lstStyle/>
                    <a:p>
                      <a:pPr algn="ctr" fontAlgn="b"/>
                      <a:r>
                        <a:rPr lang="ru-RU" sz="1050" b="0" i="0" u="none" strike="noStrike" dirty="0">
                          <a:solidFill>
                            <a:srgbClr val="000000"/>
                          </a:solidFill>
                          <a:effectLst/>
                          <a:latin typeface="Times New Roman" panose="02020603050405020304" pitchFamily="18" charset="0"/>
                        </a:rPr>
                        <a:t>00011601203010006140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 налагаемые мировыми судьями, комиссиями по делам несовершеннолетних и защите их прав (штрафы за невыполнение требований норм и правил по предупреждению и ликвидации чрезвычайных ситуаций)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6037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57</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326173494"/>
              </p:ext>
            </p:extLst>
          </p:nvPr>
        </p:nvGraphicFramePr>
        <p:xfrm>
          <a:off x="292607" y="100586"/>
          <a:ext cx="10984993" cy="6073920"/>
        </p:xfrm>
        <a:graphic>
          <a:graphicData uri="http://schemas.openxmlformats.org/drawingml/2006/table">
            <a:tbl>
              <a:tblPr firstRow="1" bandRow="1">
                <a:tableStyleId>{5C22544A-7EE6-4342-B048-85BDC9FD1C3A}</a:tableStyleId>
              </a:tblPr>
              <a:tblGrid>
                <a:gridCol w="2181086">
                  <a:extLst>
                    <a:ext uri="{9D8B030D-6E8A-4147-A177-3AD203B41FA5}">
                      <a16:colId xmlns:a16="http://schemas.microsoft.com/office/drawing/2014/main" val="20000"/>
                    </a:ext>
                  </a:extLst>
                </a:gridCol>
                <a:gridCol w="4831882">
                  <a:extLst>
                    <a:ext uri="{9D8B030D-6E8A-4147-A177-3AD203B41FA5}">
                      <a16:colId xmlns:a16="http://schemas.microsoft.com/office/drawing/2014/main" val="20001"/>
                    </a:ext>
                  </a:extLst>
                </a:gridCol>
                <a:gridCol w="136129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88134">
                <a:tc>
                  <a:txBody>
                    <a:bodyPr/>
                    <a:lstStyle/>
                    <a:p>
                      <a:pPr algn="ctr" fontAlgn="b"/>
                      <a:r>
                        <a:rPr lang="ru-RU" sz="1050" b="0" i="0" u="none" strike="noStrike" dirty="0">
                          <a:solidFill>
                            <a:srgbClr val="000000"/>
                          </a:solidFill>
                          <a:effectLst/>
                          <a:latin typeface="Times New Roman" panose="02020603050405020304" pitchFamily="18" charset="0"/>
                        </a:rPr>
                        <a:t>00011601203010007140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 налагаемые мировыми судьями, комиссиями по делам несовершеннолетних и защите их прав (штрафы за невыполнение требований и мероприятий в области гражданской обороны)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27,5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049154">
                <a:tc>
                  <a:txBody>
                    <a:bodyPr/>
                    <a:lstStyle/>
                    <a:p>
                      <a:pPr algn="ctr" fontAlgn="b"/>
                      <a:r>
                        <a:rPr lang="ru-RU" sz="1050" b="0" i="0" u="none" strike="noStrike">
                          <a:solidFill>
                            <a:srgbClr val="000000"/>
                          </a:solidFill>
                          <a:effectLst/>
                          <a:latin typeface="Times New Roman" panose="02020603050405020304" pitchFamily="18" charset="0"/>
                        </a:rPr>
                        <a:t>00011601203010021140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 налагаемые мировыми судьями, комиссиями по делам несовершеннолетних и защите их прав (штрафы за появление в общественных местах в состоянии опьянения)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91,6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924026">
                <a:tc>
                  <a:txBody>
                    <a:bodyPr/>
                    <a:lstStyle/>
                    <a:p>
                      <a:pPr algn="ctr" fontAlgn="b"/>
                      <a:r>
                        <a:rPr lang="ru-RU" sz="1050" b="0" i="0" u="none" strike="noStrike">
                          <a:solidFill>
                            <a:srgbClr val="000000"/>
                          </a:solidFill>
                          <a:effectLst/>
                          <a:latin typeface="Times New Roman" panose="02020603050405020304" pitchFamily="18" charset="0"/>
                        </a:rPr>
                        <a:t>00011601203019000140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 налагаемые мировыми судьями, комиссиями по делам несовершеннолетних и защите их прав (иные штрафы)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363,0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933649">
                <a:tc>
                  <a:txBody>
                    <a:bodyPr/>
                    <a:lstStyle/>
                    <a:p>
                      <a:pPr algn="ctr" fontAlgn="b"/>
                      <a:r>
                        <a:rPr lang="ru-RU" sz="1050" b="0" i="0" u="none" strike="noStrike">
                          <a:solidFill>
                            <a:srgbClr val="000000"/>
                          </a:solidFill>
                          <a:effectLst/>
                          <a:latin typeface="Times New Roman" panose="02020603050405020304" pitchFamily="18" charset="0"/>
                        </a:rPr>
                        <a:t>00011607000000000140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органом управления государственным внебюджетным фондом, казенным учреждением, Центральным банком Российской Федерации, иной организацией, действующей от имени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687,1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180,2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126,3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606392">
                <a:tc>
                  <a:txBody>
                    <a:bodyPr/>
                    <a:lstStyle/>
                    <a:p>
                      <a:pPr algn="ctr" fontAlgn="b"/>
                      <a:r>
                        <a:rPr lang="ru-RU" sz="1050" b="0" i="0" u="none" strike="noStrike">
                          <a:solidFill>
                            <a:srgbClr val="000000"/>
                          </a:solidFill>
                          <a:effectLst/>
                          <a:latin typeface="Times New Roman" panose="02020603050405020304" pitchFamily="18" charset="0"/>
                        </a:rPr>
                        <a:t>00011607010000000140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Штрафы, неустойки, пени, уплаченные в случае просрочки исполнения поставщиком (подрядчиком, исполнителем) обязательств, предусмотренных государственным (муниципальным) контрактом</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687,1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180,2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126,3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606392">
                <a:tc>
                  <a:txBody>
                    <a:bodyPr/>
                    <a:lstStyle/>
                    <a:p>
                      <a:pPr algn="ctr" fontAlgn="b"/>
                      <a:r>
                        <a:rPr lang="ru-RU" sz="1050" b="0" i="0" u="none" strike="noStrike" dirty="0">
                          <a:solidFill>
                            <a:srgbClr val="000000"/>
                          </a:solidFill>
                          <a:effectLst/>
                          <a:latin typeface="Times New Roman" panose="02020603050405020304" pitchFamily="18" charset="0"/>
                        </a:rPr>
                        <a:t>00011607010040000140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Штрафы, неустойки, пени, уплаченные в случае просрочки исполнения поставщиком (подрядчиком, исполнителем) обязательств, предусмотренных муниципальным контрактом, заключенным муниципальным органом, казенным учреждением городского округа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687,1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180,2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126,3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295767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58</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686420232"/>
              </p:ext>
            </p:extLst>
          </p:nvPr>
        </p:nvGraphicFramePr>
        <p:xfrm>
          <a:off x="312062" y="107004"/>
          <a:ext cx="10984993" cy="6096780"/>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846307">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8326">
                <a:tc>
                  <a:txBody>
                    <a:bodyPr/>
                    <a:lstStyle/>
                    <a:p>
                      <a:pPr algn="ctr" fontAlgn="b"/>
                      <a:r>
                        <a:rPr lang="ru-RU" sz="1050" b="0" i="0" u="none" strike="noStrike" dirty="0">
                          <a:solidFill>
                            <a:srgbClr val="000000"/>
                          </a:solidFill>
                          <a:effectLst/>
                          <a:latin typeface="Times New Roman" panose="02020603050405020304" pitchFamily="18" charset="0"/>
                        </a:rPr>
                        <a:t>00011610000000000140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Платежи в целях возмещения причиненного ущерба (убытков)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665,9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837,4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110,3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21895">
                <a:tc>
                  <a:txBody>
                    <a:bodyPr/>
                    <a:lstStyle/>
                    <a:p>
                      <a:pPr algn="ctr" fontAlgn="b"/>
                      <a:r>
                        <a:rPr lang="ru-RU" sz="1050" b="0" i="0" u="none" strike="noStrike" dirty="0">
                          <a:solidFill>
                            <a:srgbClr val="000000"/>
                          </a:solidFill>
                          <a:effectLst/>
                          <a:latin typeface="Times New Roman" panose="02020603050405020304" pitchFamily="18" charset="0"/>
                        </a:rPr>
                        <a:t>00011610030040000140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Платежи по искам о возмещении ущерба, а также платежи, уплачиваемые при добровольном возмещении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18,2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5642">
                <a:tc>
                  <a:txBody>
                    <a:bodyPr/>
                    <a:lstStyle/>
                    <a:p>
                      <a:pPr algn="ctr" fontAlgn="b"/>
                      <a:r>
                        <a:rPr lang="ru-RU" sz="1050" b="0" i="0" u="none" strike="noStrike">
                          <a:solidFill>
                            <a:srgbClr val="000000"/>
                          </a:solidFill>
                          <a:effectLst/>
                          <a:latin typeface="Times New Roman" panose="02020603050405020304" pitchFamily="18" charset="0"/>
                        </a:rPr>
                        <a:t>00011610031040000140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Возмещение ущерба при возникновении страховых случаев, когда выгодоприобретателями выступают получатели средств бюджета городского округа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17,7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06391">
                <a:tc>
                  <a:txBody>
                    <a:bodyPr/>
                    <a:lstStyle/>
                    <a:p>
                      <a:pPr algn="ctr" fontAlgn="b"/>
                      <a:r>
                        <a:rPr lang="ru-RU" sz="1050" b="0" i="0" u="none" strike="noStrike">
                          <a:solidFill>
                            <a:srgbClr val="000000"/>
                          </a:solidFill>
                          <a:effectLst/>
                          <a:latin typeface="Times New Roman" panose="02020603050405020304" pitchFamily="18" charset="0"/>
                        </a:rPr>
                        <a:t>00011610032040000140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Прочее возмещение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510139">
                <a:tc>
                  <a:txBody>
                    <a:bodyPr/>
                    <a:lstStyle/>
                    <a:p>
                      <a:pPr algn="ctr" fontAlgn="b"/>
                      <a:r>
                        <a:rPr lang="ru-RU" sz="1050" b="0" i="0" u="none" strike="noStrike">
                          <a:solidFill>
                            <a:srgbClr val="000000"/>
                          </a:solidFill>
                          <a:effectLst/>
                          <a:latin typeface="Times New Roman" panose="02020603050405020304" pitchFamily="18" charset="0"/>
                        </a:rPr>
                        <a:t>00011610060000000140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Платежи в целях возмещения убытков, причиненных уклонением от заключения муниципального контракта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18,1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18 </a:t>
                      </a:r>
                      <a:r>
                        <a:rPr lang="ru-RU" sz="1050" b="0" i="0" u="none" strike="noStrike" dirty="0" smtClean="0">
                          <a:solidFill>
                            <a:srgbClr val="000000"/>
                          </a:solidFill>
                          <a:effectLst/>
                          <a:latin typeface="Times New Roman" panose="02020603050405020304" pitchFamily="18" charset="0"/>
                        </a:rPr>
                        <a:t>,2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100,6</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1097280">
                <a:tc>
                  <a:txBody>
                    <a:bodyPr/>
                    <a:lstStyle/>
                    <a:p>
                      <a:pPr algn="ctr" fontAlgn="b"/>
                      <a:r>
                        <a:rPr lang="ru-RU" sz="1050" b="0" i="0" u="none" strike="noStrike">
                          <a:solidFill>
                            <a:srgbClr val="000000"/>
                          </a:solidFill>
                          <a:effectLst/>
                          <a:latin typeface="Times New Roman" panose="02020603050405020304" pitchFamily="18" charset="0"/>
                        </a:rPr>
                        <a:t>00011610061040000140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Платежи в целях возмещения убытков, причиненных уклонением от заключения с муниципальным органом городского округа (муниципальным казенным учреждением) муниципального контракта, а также иные денежные средства, подлежащие зачислению в бюджет городского округа за нарушение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(за исключением муниципального контракта, финансируемого за счет средств муниципального дорожного фонда)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18,1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18,1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7866">
                <a:tc>
                  <a:txBody>
                    <a:bodyPr/>
                    <a:lstStyle/>
                    <a:p>
                      <a:pPr algn="ctr" fontAlgn="b"/>
                      <a:r>
                        <a:rPr lang="ru-RU" sz="1050" b="0" i="0" u="none" strike="noStrike">
                          <a:solidFill>
                            <a:srgbClr val="000000"/>
                          </a:solidFill>
                          <a:effectLst/>
                          <a:latin typeface="Times New Roman" panose="02020603050405020304" pitchFamily="18" charset="0"/>
                        </a:rPr>
                        <a:t>00011610100000000140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Денежные взыскания, налагаемые в возмещение ущерба, причиненного в результате незаконного или нецелевого использования бюджетных средств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928,7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935,9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6656">
                <a:tc>
                  <a:txBody>
                    <a:bodyPr/>
                    <a:lstStyle/>
                    <a:p>
                      <a:pPr algn="ctr" fontAlgn="b"/>
                      <a:r>
                        <a:rPr lang="ru-RU" sz="1050" b="0" i="0" u="none" strike="noStrike" dirty="0">
                          <a:solidFill>
                            <a:srgbClr val="000000"/>
                          </a:solidFill>
                          <a:effectLst/>
                          <a:latin typeface="Times New Roman" panose="02020603050405020304" pitchFamily="18" charset="0"/>
                        </a:rPr>
                        <a:t>00011610100040000140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Денежные взыскания, налагаемые в возмещение ущерба, причиненного в результате незаконного или нецелевого использования бюджетных средств (в части бюджетов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928,7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935,9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100,8</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968954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59</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3295713887"/>
              </p:ext>
            </p:extLst>
          </p:nvPr>
        </p:nvGraphicFramePr>
        <p:xfrm>
          <a:off x="292607" y="100586"/>
          <a:ext cx="10984993" cy="6093988"/>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8522">
                <a:tc>
                  <a:txBody>
                    <a:bodyPr/>
                    <a:lstStyle/>
                    <a:p>
                      <a:pPr algn="ctr" fontAlgn="b"/>
                      <a:r>
                        <a:rPr lang="ru-RU" sz="1050" b="0" i="0" u="none" strike="noStrike" dirty="0">
                          <a:solidFill>
                            <a:srgbClr val="000000"/>
                          </a:solidFill>
                          <a:effectLst/>
                          <a:latin typeface="Times New Roman" panose="02020603050405020304" pitchFamily="18" charset="0"/>
                        </a:rPr>
                        <a:t>00011610120000000140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от денежных взысканий (штрафов), поступающие в счет погашения задолженности, образовавшейся до 1 января 2020 года, подлежащие зачислению в бюджеты бюджетной системы Российской Федерации по нормативам, действовавшим в 2019 году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701,4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865,2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123,4</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87941">
                <a:tc>
                  <a:txBody>
                    <a:bodyPr/>
                    <a:lstStyle/>
                    <a:p>
                      <a:pPr algn="ctr" fontAlgn="b"/>
                      <a:r>
                        <a:rPr lang="ru-RU" sz="1050" b="0" i="0" u="none" strike="noStrike">
                          <a:solidFill>
                            <a:srgbClr val="000000"/>
                          </a:solidFill>
                          <a:effectLst/>
                          <a:latin typeface="Times New Roman" panose="02020603050405020304" pitchFamily="18" charset="0"/>
                        </a:rPr>
                        <a:t>00011610123010000140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от денежных взысканий (штрафов), поступающие в счет погашения задолженности, образовавшейся до 1 января 2020 года, подлежащие зачислению в бюджет муниципального образования по нормативам, действовавшим в 2019 году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701,4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717,1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420238">
                <a:tc>
                  <a:txBody>
                    <a:bodyPr/>
                    <a:lstStyle/>
                    <a:p>
                      <a:pPr algn="ctr" fontAlgn="b"/>
                      <a:r>
                        <a:rPr lang="ru-RU" sz="1050" b="0" i="0" u="none" strike="noStrike">
                          <a:solidFill>
                            <a:srgbClr val="000000"/>
                          </a:solidFill>
                          <a:effectLst/>
                          <a:latin typeface="Times New Roman" panose="02020603050405020304" pitchFamily="18" charset="0"/>
                        </a:rPr>
                        <a:t>00011610123010041140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от денежных взысканий (штрафов), поступающие в счет погашения задолженности, образовавшейся до 1 января 2020 года, подлежащие зачислению в бюджет муниципального образования по нормативам, действовавшим в 2019 году (доходы бюджетов городских округов за исключением доходов, направляемых на формирование муниципального дорожного фонда, а также иных платежей в случае принятия решения финансовым органом муниципального образования о раздельном учете задолженности)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717,1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98896">
                <a:tc>
                  <a:txBody>
                    <a:bodyPr/>
                    <a:lstStyle/>
                    <a:p>
                      <a:pPr algn="ctr" fontAlgn="b"/>
                      <a:r>
                        <a:rPr lang="ru-RU" sz="1050" b="0" i="0" u="none" strike="noStrike">
                          <a:solidFill>
                            <a:srgbClr val="000000"/>
                          </a:solidFill>
                          <a:effectLst/>
                          <a:latin typeface="Times New Roman" panose="02020603050405020304" pitchFamily="18" charset="0"/>
                        </a:rPr>
                        <a:t>00011610129010000140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Доходы от денежных взысканий (штрафов), поступающие в счет погашения задолженности, образовавшейся до 1 января 2020 года, подлежащие зачислению в федеральный бюджет и бюджет муниципального образования по нормативам, действовавшим в 2019 году</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148,1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8151">
                <a:tc>
                  <a:txBody>
                    <a:bodyPr/>
                    <a:lstStyle/>
                    <a:p>
                      <a:pPr algn="ctr" fontAlgn="b"/>
                      <a:r>
                        <a:rPr lang="ru-RU" sz="1050" b="0" i="0" u="none" strike="noStrike">
                          <a:solidFill>
                            <a:srgbClr val="000000"/>
                          </a:solidFill>
                          <a:effectLst/>
                          <a:latin typeface="Times New Roman" panose="02020603050405020304" pitchFamily="18" charset="0"/>
                        </a:rPr>
                        <a:t>00011611000010000140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Платежи, уплачиваемые в целях возмещения вреда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415,6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415,7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1097280">
                <a:tc>
                  <a:txBody>
                    <a:bodyPr/>
                    <a:lstStyle/>
                    <a:p>
                      <a:pPr algn="ctr" fontAlgn="b"/>
                      <a:r>
                        <a:rPr lang="ru-RU" sz="1050" b="0" i="0" u="none" strike="noStrike" dirty="0">
                          <a:solidFill>
                            <a:srgbClr val="000000"/>
                          </a:solidFill>
                          <a:effectLst/>
                          <a:latin typeface="Times New Roman" panose="02020603050405020304" pitchFamily="18" charset="0"/>
                        </a:rPr>
                        <a:t>00011611050010000140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Платежи по искам о возмещении вреда, причиненного окружающей среде, а также платежи, уплачиваемые при добровольном возмещении вреда, причиненного окружающей среде (за исключением вреда, причиненного окружающей среде на особо охраняемых природных территориях, а также вреда, причиненного водным объектам), подлежащие зачислению в бюджет муниципального образования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415,6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415,7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847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BB985D-7833-4E74-AA1C-E9A4BC3CC6D1}"/>
              </a:ext>
            </a:extLst>
          </p:cNvPr>
          <p:cNvSpPr>
            <a:spLocks noGrp="1"/>
          </p:cNvSpPr>
          <p:nvPr>
            <p:ph type="title"/>
          </p:nvPr>
        </p:nvSpPr>
        <p:spPr/>
        <p:txBody>
          <a:bodyPr rtlCol="0"/>
          <a:lstStyle/>
          <a:p>
            <a:pPr algn="ctr" rtl="0"/>
            <a:r>
              <a:rPr lang="ru-RU" dirty="0" smtClean="0">
                <a:hlinkClick r:id="rId3" action="ppaction://hlinksldjump"/>
              </a:rPr>
              <a:t>Описание административно-территориального деления Воскресенска </a:t>
            </a:r>
            <a:endParaRPr lang="ru-RU" dirty="0"/>
          </a:p>
        </p:txBody>
      </p:sp>
      <p:sp>
        <p:nvSpPr>
          <p:cNvPr id="3" name="Объект 2">
            <a:extLst>
              <a:ext uri="{FF2B5EF4-FFF2-40B4-BE49-F238E27FC236}">
                <a16:creationId xmlns:a16="http://schemas.microsoft.com/office/drawing/2014/main" id="{09548D1D-2547-44FC-BACD-2BCD769E2662}"/>
              </a:ext>
            </a:extLst>
          </p:cNvPr>
          <p:cNvSpPr>
            <a:spLocks noGrp="1"/>
          </p:cNvSpPr>
          <p:nvPr>
            <p:ph idx="1"/>
          </p:nvPr>
        </p:nvSpPr>
        <p:spPr>
          <a:xfrm>
            <a:off x="219126" y="3207025"/>
            <a:ext cx="3445566" cy="2897562"/>
          </a:xfrm>
        </p:spPr>
        <p:txBody>
          <a:bodyPr rtlCol="0">
            <a:noAutofit/>
          </a:bodyPr>
          <a:lstStyle/>
          <a:p>
            <a:pPr algn="just"/>
            <a:r>
              <a:rPr lang="ru-RU" sz="900" dirty="0"/>
              <a:t>С 1708 года Московская губерния делилась на 17 уездов, а сам уезд на волости. В те годы по территории нынешнего Воскресенска проходила граница Коломенского и Бронницкого уездов.</a:t>
            </a:r>
          </a:p>
          <a:p>
            <a:pPr algn="just"/>
            <a:r>
              <a:rPr lang="ru-RU" sz="900" dirty="0" smtClean="0"/>
              <a:t>Такое </a:t>
            </a:r>
            <a:r>
              <a:rPr lang="ru-RU" sz="900" dirty="0"/>
              <a:t>административное деление продолжалось до 1929 года. В июне вышло постановление ВЦИК об образовании на территории РСФСР административно-территориальных объединений краевого и областного значения. Документ вступил в силу 1 октября 1929 года. Эта дата и считается официальной датой образования Московской области. Интересен тот факт, что изначально правительство образовало центрально - промышленную область в составе Тульской, Тверской, Рязанской и Московской областей, но позже отказалось от такого громоздкого и ненужного административного деления</a:t>
            </a:r>
            <a:r>
              <a:rPr lang="ru-RU" sz="900" dirty="0" smtClean="0"/>
              <a:t>.</a:t>
            </a:r>
            <a:endParaRPr lang="ru-RU" sz="900" dirty="0"/>
          </a:p>
          <a:p>
            <a:pPr algn="just"/>
            <a:r>
              <a:rPr lang="ru-RU" sz="900" dirty="0"/>
              <a:t>В июле 1929 года вышло постановление правительства об образовании на территории Московской области 10 округов и 144 районов. В августе 1929 года в каждом из них прошли съезды местного самоуправления, на которых были установлены границы и созданы органы власти. В пристанционном поселке Воскресенск и селе Виноградово (бывшее Алешино) также определили границы. Два района Воскресенский и Виноградовский на протяжении почти 30 лет существовали независимо друг от друга и лишь 1 января 1958 года объединились в один Воскресенский</a:t>
            </a:r>
            <a:r>
              <a:rPr lang="ru-RU" sz="900" dirty="0" smtClean="0"/>
              <a:t>.</a:t>
            </a:r>
          </a:p>
          <a:p>
            <a:pPr algn="just"/>
            <a:endParaRPr lang="ru-RU" sz="900" dirty="0"/>
          </a:p>
          <a:p>
            <a:pPr algn="just"/>
            <a:endParaRPr lang="ru-RU" sz="900" dirty="0" smtClean="0"/>
          </a:p>
          <a:p>
            <a:pPr algn="just"/>
            <a:endParaRPr lang="ru-RU" sz="900" dirty="0"/>
          </a:p>
        </p:txBody>
      </p:sp>
      <p:pic>
        <p:nvPicPr>
          <p:cNvPr id="22" name="Рисунок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3883819" y="1732071"/>
            <a:ext cx="4424362" cy="4169110"/>
          </a:xfrm>
        </p:spPr>
      </p:pic>
      <p:sp>
        <p:nvSpPr>
          <p:cNvPr id="6" name="Объект 5">
            <a:extLst>
              <a:ext uri="{FF2B5EF4-FFF2-40B4-BE49-F238E27FC236}">
                <a16:creationId xmlns:a16="http://schemas.microsoft.com/office/drawing/2014/main" id="{5CD639B0-7991-4B2B-9E50-32064EB91255}"/>
              </a:ext>
            </a:extLst>
          </p:cNvPr>
          <p:cNvSpPr>
            <a:spLocks noGrp="1"/>
          </p:cNvSpPr>
          <p:nvPr>
            <p:ph idx="14"/>
          </p:nvPr>
        </p:nvSpPr>
        <p:spPr/>
        <p:txBody>
          <a:bodyPr rtlCol="0">
            <a:normAutofit fontScale="77500" lnSpcReduction="20000"/>
          </a:bodyPr>
          <a:lstStyle/>
          <a:p>
            <a:pPr algn="just"/>
            <a:r>
              <a:rPr lang="ru-RU" sz="1400" dirty="0" smtClean="0"/>
              <a:t>В 2019 году на основании Закона Московской области от 18.04.2019 №57/2019-ОЗ «Об организации местного самоуправления на территории Воскресенского муниципального района» объединить </a:t>
            </a:r>
            <a:r>
              <a:rPr lang="ru-RU" sz="1400" dirty="0"/>
              <a:t>территории городского поселения Белоозерский, городского поселения Воскресенск, городского поселения Хорлово, городского поселения им. Цюрупы, сельского поселения Ашитковское, сельского поселения Фединское (далее – поселения) без изменения границ Воскресенского муниципального района.</a:t>
            </a:r>
          </a:p>
          <a:p>
            <a:pPr algn="just"/>
            <a:r>
              <a:rPr lang="ru-RU" sz="1400" dirty="0" smtClean="0"/>
              <a:t>В </a:t>
            </a:r>
            <a:r>
              <a:rPr lang="ru-RU" sz="1400" dirty="0"/>
              <a:t>состав территории Воскресенского муниципального района входят территории города, рабочих поселков и сельских населенных пунктов, не являющихся муниципальными образованиями.</a:t>
            </a:r>
          </a:p>
          <a:p>
            <a:pPr algn="just"/>
            <a:r>
              <a:rPr lang="ru-RU" sz="1400" dirty="0" smtClean="0"/>
              <a:t>Наделить </a:t>
            </a:r>
            <a:r>
              <a:rPr lang="ru-RU" sz="1400" dirty="0"/>
              <a:t>муниципальное образование, образованное путем вышеуказанного изменения состава территории Воскресенского муниципального района, статусом городского округа (далее – городской округ Воскресенск).</a:t>
            </a:r>
          </a:p>
        </p:txBody>
      </p:sp>
      <p:sp>
        <p:nvSpPr>
          <p:cNvPr id="7" name="Объект 6">
            <a:extLst>
              <a:ext uri="{FF2B5EF4-FFF2-40B4-BE49-F238E27FC236}">
                <a16:creationId xmlns:a16="http://schemas.microsoft.com/office/drawing/2014/main" id="{2E37A9B0-8DFC-4474-9F0A-612E661EF4EC}"/>
              </a:ext>
            </a:extLst>
          </p:cNvPr>
          <p:cNvSpPr>
            <a:spLocks noGrp="1"/>
          </p:cNvSpPr>
          <p:nvPr>
            <p:ph idx="15"/>
          </p:nvPr>
        </p:nvSpPr>
        <p:spPr/>
        <p:txBody>
          <a:bodyPr rtlCol="0"/>
          <a:lstStyle/>
          <a:p>
            <a:pPr rtl="0"/>
            <a:r>
              <a:rPr lang="ru-RU" dirty="0" smtClean="0"/>
              <a:t>ИСТОРИЯ Образования</a:t>
            </a:r>
            <a:endParaRPr lang="ru-RU" dirty="0"/>
          </a:p>
        </p:txBody>
      </p:sp>
      <p:sp>
        <p:nvSpPr>
          <p:cNvPr id="8" name="Объект 7">
            <a:extLst>
              <a:ext uri="{FF2B5EF4-FFF2-40B4-BE49-F238E27FC236}">
                <a16:creationId xmlns:a16="http://schemas.microsoft.com/office/drawing/2014/main" id="{D78F2DCC-A50E-40A1-81F9-70371D4AA42F}"/>
              </a:ext>
            </a:extLst>
          </p:cNvPr>
          <p:cNvSpPr>
            <a:spLocks noGrp="1"/>
          </p:cNvSpPr>
          <p:nvPr>
            <p:ph idx="16"/>
          </p:nvPr>
        </p:nvSpPr>
        <p:spPr/>
        <p:txBody>
          <a:bodyPr rtlCol="0"/>
          <a:lstStyle/>
          <a:p>
            <a:pPr rtl="0"/>
            <a:r>
              <a:rPr lang="ru-RU" dirty="0" smtClean="0"/>
              <a:t>Преобразование района в городской округ</a:t>
            </a:r>
            <a:endParaRPr lang="ru-RU" dirty="0"/>
          </a:p>
        </p:txBody>
      </p:sp>
      <p:pic>
        <p:nvPicPr>
          <p:cNvPr id="10" name="Рисунок 9"/>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16463" r="16463"/>
          <a:stretch>
            <a:fillRect/>
          </a:stretch>
        </p:blipFill>
        <p:spPr>
          <a:xfrm>
            <a:off x="1285103" y="1732071"/>
            <a:ext cx="1371600" cy="979564"/>
          </a:xfrm>
        </p:spPr>
      </p:pic>
      <p:pic>
        <p:nvPicPr>
          <p:cNvPr id="11" name="Рисунок 10"/>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15892" r="15892"/>
          <a:stretch>
            <a:fillRect/>
          </a:stretch>
        </p:blipFill>
        <p:spPr>
          <a:xfrm>
            <a:off x="9535298" y="1732071"/>
            <a:ext cx="1425146" cy="979564"/>
          </a:xfr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104586"/>
            <a:ext cx="1997612" cy="753413"/>
          </a:xfrm>
          <a:prstGeom prst="rect">
            <a:avLst/>
          </a:prstGeom>
        </p:spPr>
      </p:pic>
      <p:sp>
        <p:nvSpPr>
          <p:cNvPr id="4" name="Номер слайда 3"/>
          <p:cNvSpPr>
            <a:spLocks noGrp="1"/>
          </p:cNvSpPr>
          <p:nvPr>
            <p:ph type="sldNum" sz="quarter" idx="12"/>
          </p:nvPr>
        </p:nvSpPr>
        <p:spPr/>
        <p:txBody>
          <a:bodyPr/>
          <a:lstStyle/>
          <a:p>
            <a:pPr rtl="0"/>
            <a:fld id="{9EC71654-96A5-4280-94F3-931C61A9F92C}" type="slidenum">
              <a:rPr lang="ru-RU" noProof="0" smtClean="0"/>
              <a:pPr rtl="0"/>
              <a:t>6</a:t>
            </a:fld>
            <a:endParaRPr lang="ru-RU" noProof="0" dirty="0"/>
          </a:p>
        </p:txBody>
      </p:sp>
    </p:spTree>
    <p:extLst>
      <p:ext uri="{BB962C8B-B14F-4D97-AF65-F5344CB8AC3E}">
        <p14:creationId xmlns:p14="http://schemas.microsoft.com/office/powerpoint/2010/main" val="4602692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60</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729952617"/>
              </p:ext>
            </p:extLst>
          </p:nvPr>
        </p:nvGraphicFramePr>
        <p:xfrm>
          <a:off x="292607" y="100586"/>
          <a:ext cx="10984993" cy="6015964"/>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0777">
                <a:tc>
                  <a:txBody>
                    <a:bodyPr/>
                    <a:lstStyle/>
                    <a:p>
                      <a:pPr algn="ctr" fontAlgn="b"/>
                      <a:r>
                        <a:rPr lang="ru-RU" sz="1050" b="1" i="0" u="none" strike="noStrike" dirty="0">
                          <a:solidFill>
                            <a:srgbClr val="000000"/>
                          </a:solidFill>
                          <a:effectLst/>
                          <a:latin typeface="Times New Roman" panose="02020603050405020304" pitchFamily="18" charset="0"/>
                        </a:rPr>
                        <a:t>00011700000000000000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rPr>
                        <a:t>ПРОЧИЕ НЕНАЛОГОВЫЕ ДОХОДЫ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9 </a:t>
                      </a:r>
                      <a:r>
                        <a:rPr lang="ru-RU" sz="1050" b="1" i="0" u="none" strike="noStrike" dirty="0" smtClean="0">
                          <a:solidFill>
                            <a:srgbClr val="000000"/>
                          </a:solidFill>
                          <a:effectLst/>
                          <a:latin typeface="Times New Roman" panose="02020603050405020304" pitchFamily="18" charset="0"/>
                        </a:rPr>
                        <a:t>757,1</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9 </a:t>
                      </a:r>
                      <a:r>
                        <a:rPr lang="ru-RU" sz="1050" b="1" i="0" u="none" strike="noStrike" dirty="0" smtClean="0">
                          <a:solidFill>
                            <a:srgbClr val="000000"/>
                          </a:solidFill>
                          <a:effectLst/>
                          <a:latin typeface="Times New Roman" panose="02020603050405020304" pitchFamily="18" charset="0"/>
                        </a:rPr>
                        <a:t>968,5</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102,2</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59924">
                <a:tc>
                  <a:txBody>
                    <a:bodyPr/>
                    <a:lstStyle/>
                    <a:p>
                      <a:pPr algn="ctr" fontAlgn="b"/>
                      <a:r>
                        <a:rPr lang="ru-RU" sz="1050" b="0" i="0" u="none" strike="noStrike">
                          <a:solidFill>
                            <a:srgbClr val="000000"/>
                          </a:solidFill>
                          <a:effectLst/>
                          <a:latin typeface="Times New Roman" panose="02020603050405020304" pitchFamily="18" charset="0"/>
                        </a:rPr>
                        <a:t>00011705000000000180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Прочие неналоговые доходы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757,1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968,5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2102">
                <a:tc>
                  <a:txBody>
                    <a:bodyPr/>
                    <a:lstStyle/>
                    <a:p>
                      <a:pPr algn="ctr" fontAlgn="b"/>
                      <a:r>
                        <a:rPr lang="ru-RU" sz="1050" b="0" i="0" u="none" strike="noStrike">
                          <a:solidFill>
                            <a:srgbClr val="000000"/>
                          </a:solidFill>
                          <a:effectLst/>
                          <a:latin typeface="Times New Roman" panose="02020603050405020304" pitchFamily="18" charset="0"/>
                        </a:rPr>
                        <a:t>00011705040040000180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Прочие неналоговые доходы бюджетов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757,1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 </a:t>
                      </a:r>
                      <a:r>
                        <a:rPr lang="ru-RU" sz="1050" b="0" i="0" u="none" strike="noStrike" dirty="0" smtClean="0">
                          <a:solidFill>
                            <a:srgbClr val="000000"/>
                          </a:solidFill>
                          <a:effectLst/>
                          <a:latin typeface="Times New Roman" panose="02020603050405020304" pitchFamily="18" charset="0"/>
                        </a:rPr>
                        <a:t>968,5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102,2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1557">
                <a:tc>
                  <a:txBody>
                    <a:bodyPr/>
                    <a:lstStyle/>
                    <a:p>
                      <a:pPr algn="ctr" fontAlgn="b"/>
                      <a:r>
                        <a:rPr lang="ru-RU" sz="1050" b="1" i="0" u="none" strike="noStrike" dirty="0">
                          <a:solidFill>
                            <a:srgbClr val="000000"/>
                          </a:solidFill>
                          <a:effectLst/>
                          <a:latin typeface="Times New Roman" panose="02020603050405020304" pitchFamily="18" charset="0"/>
                        </a:rPr>
                        <a:t>00020000000000000000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rPr>
                        <a:t>БЕЗВОЗМЕЗДНЫЕ ПОСТУПЛЕНИЯ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2 869 </a:t>
                      </a:r>
                      <a:r>
                        <a:rPr lang="ru-RU" sz="1050" b="1" i="0" u="none" strike="noStrike" dirty="0" smtClean="0">
                          <a:solidFill>
                            <a:srgbClr val="000000"/>
                          </a:solidFill>
                          <a:effectLst/>
                          <a:latin typeface="Times New Roman" panose="02020603050405020304" pitchFamily="18" charset="0"/>
                        </a:rPr>
                        <a:t>170,7</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2 707 </a:t>
                      </a:r>
                      <a:r>
                        <a:rPr lang="ru-RU" sz="1050" b="1" i="0" u="none" strike="noStrike" dirty="0" smtClean="0">
                          <a:solidFill>
                            <a:srgbClr val="000000"/>
                          </a:solidFill>
                          <a:effectLst/>
                          <a:latin typeface="Times New Roman" panose="02020603050405020304" pitchFamily="18" charset="0"/>
                        </a:rPr>
                        <a:t>228,4</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94,4</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66928">
                <a:tc>
                  <a:txBody>
                    <a:bodyPr/>
                    <a:lstStyle/>
                    <a:p>
                      <a:pPr algn="ctr" fontAlgn="b"/>
                      <a:r>
                        <a:rPr lang="ru-RU" sz="1050" b="0" i="0" u="none" strike="noStrike">
                          <a:solidFill>
                            <a:srgbClr val="000000"/>
                          </a:solidFill>
                          <a:effectLst/>
                          <a:latin typeface="Times New Roman" panose="02020603050405020304" pitchFamily="18" charset="0"/>
                        </a:rPr>
                        <a:t>00020200000000000000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БЕЗВОЗМЕЗДНЫЕ ПОСТУПЛЕНИЯ ОТ ДРУГИХ БЮДЖЕТОВ БЮДЖЕТНОЙ СИСТЕМЫ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2 869 </a:t>
                      </a:r>
                      <a:r>
                        <a:rPr lang="ru-RU" sz="1050" b="0" i="0" u="none" strike="noStrike" dirty="0" smtClean="0">
                          <a:solidFill>
                            <a:srgbClr val="000000"/>
                          </a:solidFill>
                          <a:effectLst/>
                          <a:latin typeface="Times New Roman" panose="02020603050405020304" pitchFamily="18" charset="0"/>
                        </a:rPr>
                        <a:t>170,7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2 715 </a:t>
                      </a:r>
                      <a:r>
                        <a:rPr lang="ru-RU" sz="1050" b="0" i="0" u="none" strike="noStrike" dirty="0" smtClean="0">
                          <a:solidFill>
                            <a:srgbClr val="000000"/>
                          </a:solidFill>
                          <a:effectLst/>
                          <a:latin typeface="Times New Roman" panose="02020603050405020304" pitchFamily="18" charset="0"/>
                        </a:rPr>
                        <a:t>464,5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94,6</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40468">
                <a:tc>
                  <a:txBody>
                    <a:bodyPr/>
                    <a:lstStyle/>
                    <a:p>
                      <a:pPr algn="ctr" fontAlgn="b"/>
                      <a:r>
                        <a:rPr lang="ru-RU" sz="1050" b="0" i="0" u="none" strike="noStrike">
                          <a:solidFill>
                            <a:srgbClr val="000000"/>
                          </a:solidFill>
                          <a:effectLst/>
                          <a:latin typeface="Times New Roman" panose="02020603050405020304" pitchFamily="18" charset="0"/>
                        </a:rPr>
                        <a:t>00020210000000000150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Дотации бюджетам бюджетной системы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 </a:t>
                      </a:r>
                      <a:r>
                        <a:rPr lang="ru-RU" sz="1050" b="0" i="0" u="none" strike="noStrike" dirty="0" smtClean="0">
                          <a:solidFill>
                            <a:srgbClr val="000000"/>
                          </a:solidFill>
                          <a:effectLst/>
                          <a:latin typeface="Times New Roman" panose="02020603050405020304" pitchFamily="18" charset="0"/>
                        </a:rPr>
                        <a:t>057,3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 </a:t>
                      </a:r>
                      <a:r>
                        <a:rPr lang="ru-RU" sz="1050" b="0" i="0" u="none" strike="noStrike" dirty="0" smtClean="0">
                          <a:solidFill>
                            <a:srgbClr val="000000"/>
                          </a:solidFill>
                          <a:effectLst/>
                          <a:latin typeface="Times New Roman" panose="02020603050405020304" pitchFamily="18" charset="0"/>
                        </a:rPr>
                        <a:t>057,3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330740">
                <a:tc>
                  <a:txBody>
                    <a:bodyPr/>
                    <a:lstStyle/>
                    <a:p>
                      <a:pPr algn="ctr" fontAlgn="b"/>
                      <a:r>
                        <a:rPr lang="ru-RU" sz="1050" b="0" i="0" u="none" strike="noStrike">
                          <a:solidFill>
                            <a:srgbClr val="000000"/>
                          </a:solidFill>
                          <a:effectLst/>
                          <a:latin typeface="Times New Roman" panose="02020603050405020304" pitchFamily="18" charset="0"/>
                        </a:rPr>
                        <a:t>00020215001000000150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Дотации на выравнивание бюджетной обеспеченности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791,0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791,0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7745">
                <a:tc>
                  <a:txBody>
                    <a:bodyPr/>
                    <a:lstStyle/>
                    <a:p>
                      <a:pPr algn="ctr" fontAlgn="b"/>
                      <a:r>
                        <a:rPr lang="ru-RU" sz="1050" b="0" i="0" u="none" strike="noStrike">
                          <a:solidFill>
                            <a:srgbClr val="000000"/>
                          </a:solidFill>
                          <a:effectLst/>
                          <a:latin typeface="Times New Roman" panose="02020603050405020304" pitchFamily="18" charset="0"/>
                        </a:rPr>
                        <a:t>00020215001040000150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Дотации бюджетам городских округов на выравнивание бюджетной обеспеченности из бюджета субъекта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791,0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791,0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340468">
                <a:tc>
                  <a:txBody>
                    <a:bodyPr/>
                    <a:lstStyle/>
                    <a:p>
                      <a:pPr algn="ctr" fontAlgn="b"/>
                      <a:r>
                        <a:rPr lang="ru-RU" sz="1050" b="0" i="0" u="none" strike="noStrike">
                          <a:solidFill>
                            <a:srgbClr val="000000"/>
                          </a:solidFill>
                          <a:effectLst/>
                          <a:latin typeface="Times New Roman" panose="02020603050405020304" pitchFamily="18" charset="0"/>
                        </a:rPr>
                        <a:t>00020219999000000150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Прочие дотации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266,3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266,3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330741">
                <a:tc>
                  <a:txBody>
                    <a:bodyPr/>
                    <a:lstStyle/>
                    <a:p>
                      <a:pPr algn="ctr" fontAlgn="b"/>
                      <a:r>
                        <a:rPr lang="ru-RU" sz="1050" b="0" i="0" u="none" strike="noStrike">
                          <a:solidFill>
                            <a:srgbClr val="000000"/>
                          </a:solidFill>
                          <a:effectLst/>
                          <a:latin typeface="Times New Roman" panose="02020603050405020304" pitchFamily="18" charset="0"/>
                        </a:rPr>
                        <a:t>00020219999040000150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Прочие дотации бюджетам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266,3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266,3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515566">
                <a:tc>
                  <a:txBody>
                    <a:bodyPr/>
                    <a:lstStyle/>
                    <a:p>
                      <a:pPr algn="ctr" fontAlgn="b"/>
                      <a:r>
                        <a:rPr lang="ru-RU" sz="1050" b="0" i="0" u="none" strike="noStrike">
                          <a:solidFill>
                            <a:srgbClr val="000000"/>
                          </a:solidFill>
                          <a:effectLst/>
                          <a:latin typeface="Times New Roman" panose="02020603050405020304" pitchFamily="18" charset="0"/>
                        </a:rPr>
                        <a:t>00020219999040001150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Прочие дотации бюджетам городских округов на поощрение муниципальных управленческих команд</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266,3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 </a:t>
                      </a:r>
                      <a:r>
                        <a:rPr lang="ru-RU" sz="1050" b="0" i="0" u="none" strike="noStrike" dirty="0" smtClean="0">
                          <a:solidFill>
                            <a:srgbClr val="000000"/>
                          </a:solidFill>
                          <a:effectLst/>
                          <a:latin typeface="Times New Roman" panose="02020603050405020304" pitchFamily="18" charset="0"/>
                        </a:rPr>
                        <a:t>266,3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86383">
                <a:tc>
                  <a:txBody>
                    <a:bodyPr/>
                    <a:lstStyle/>
                    <a:p>
                      <a:pPr algn="ctr" fontAlgn="b"/>
                      <a:r>
                        <a:rPr lang="ru-RU" sz="1050" b="0" i="0" u="none" strike="noStrike">
                          <a:solidFill>
                            <a:srgbClr val="000000"/>
                          </a:solidFill>
                          <a:effectLst/>
                          <a:latin typeface="Times New Roman" panose="02020603050405020304" pitchFamily="18" charset="0"/>
                        </a:rPr>
                        <a:t>00020220000000000150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бюджетной системы Российской Федерации (межбюджетные субсидии)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690 </a:t>
                      </a:r>
                      <a:r>
                        <a:rPr lang="ru-RU" sz="1050" b="0" i="0" u="none" strike="noStrike" dirty="0" smtClean="0">
                          <a:solidFill>
                            <a:srgbClr val="000000"/>
                          </a:solidFill>
                          <a:effectLst/>
                          <a:latin typeface="Times New Roman" panose="02020603050405020304" pitchFamily="18" charset="0"/>
                        </a:rPr>
                        <a:t>836,0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551 </a:t>
                      </a:r>
                      <a:r>
                        <a:rPr lang="ru-RU" sz="1050" b="0" i="0" u="none" strike="noStrike" dirty="0" smtClean="0">
                          <a:solidFill>
                            <a:srgbClr val="000000"/>
                          </a:solidFill>
                          <a:effectLst/>
                          <a:latin typeface="Times New Roman" panose="02020603050405020304" pitchFamily="18" charset="0"/>
                        </a:rPr>
                        <a:t>816,2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79,9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3"/>
                  </a:ext>
                </a:extLst>
              </a:tr>
              <a:tr h="243192">
                <a:tc>
                  <a:txBody>
                    <a:bodyPr/>
                    <a:lstStyle/>
                    <a:p>
                      <a:pPr algn="ctr" fontAlgn="b"/>
                      <a:r>
                        <a:rPr lang="ru-RU" sz="1050" b="0" i="0" u="none" strike="noStrike" dirty="0">
                          <a:solidFill>
                            <a:srgbClr val="000000"/>
                          </a:solidFill>
                          <a:effectLst/>
                          <a:latin typeface="Times New Roman" panose="02020603050405020304" pitchFamily="18" charset="0"/>
                        </a:rPr>
                        <a:t>00020220216000000150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195 </a:t>
                      </a:r>
                      <a:r>
                        <a:rPr lang="ru-RU" sz="1050" b="0" i="0" u="none" strike="noStrike" dirty="0" smtClean="0">
                          <a:solidFill>
                            <a:srgbClr val="000000"/>
                          </a:solidFill>
                          <a:effectLst/>
                          <a:latin typeface="Times New Roman" panose="02020603050405020304" pitchFamily="18" charset="0"/>
                        </a:rPr>
                        <a:t>920,0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116 </a:t>
                      </a:r>
                      <a:r>
                        <a:rPr lang="ru-RU" sz="1050" b="0" i="0" u="none" strike="noStrike" dirty="0" smtClean="0">
                          <a:solidFill>
                            <a:srgbClr val="000000"/>
                          </a:solidFill>
                          <a:effectLst/>
                          <a:latin typeface="Times New Roman" panose="02020603050405020304" pitchFamily="18" charset="0"/>
                        </a:rPr>
                        <a:t>968,5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59,7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788237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61</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266419219"/>
              </p:ext>
            </p:extLst>
          </p:nvPr>
        </p:nvGraphicFramePr>
        <p:xfrm>
          <a:off x="292607" y="100586"/>
          <a:ext cx="10984993" cy="6193210"/>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83075">
                <a:tc>
                  <a:txBody>
                    <a:bodyPr/>
                    <a:lstStyle/>
                    <a:p>
                      <a:pPr algn="ctr" fontAlgn="b"/>
                      <a:r>
                        <a:rPr lang="ru-RU" sz="1050" b="0" i="0" u="none" strike="noStrike" dirty="0">
                          <a:solidFill>
                            <a:srgbClr val="000000"/>
                          </a:solidFill>
                          <a:effectLst/>
                          <a:latin typeface="Times New Roman" panose="02020603050405020304" pitchFamily="18" charset="0"/>
                        </a:rPr>
                        <a:t>00020220216040000150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городских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195 </a:t>
                      </a:r>
                      <a:r>
                        <a:rPr lang="ru-RU" sz="1050" b="0" i="0" u="none" strike="noStrike" dirty="0" smtClean="0">
                          <a:solidFill>
                            <a:srgbClr val="000000"/>
                          </a:solidFill>
                          <a:effectLst/>
                          <a:latin typeface="Times New Roman" panose="02020603050405020304" pitchFamily="18" charset="0"/>
                        </a:rPr>
                        <a:t>920,0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116 </a:t>
                      </a:r>
                      <a:r>
                        <a:rPr lang="ru-RU" sz="1050" b="0" i="0" u="none" strike="noStrike" dirty="0" smtClean="0">
                          <a:solidFill>
                            <a:srgbClr val="000000"/>
                          </a:solidFill>
                          <a:effectLst/>
                          <a:latin typeface="Times New Roman" panose="02020603050405020304" pitchFamily="18" charset="0"/>
                        </a:rPr>
                        <a:t>968,5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59,7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14400">
                <a:tc>
                  <a:txBody>
                    <a:bodyPr/>
                    <a:lstStyle/>
                    <a:p>
                      <a:pPr algn="ctr" fontAlgn="b"/>
                      <a:r>
                        <a:rPr lang="ru-RU" sz="1050" b="0" i="0" u="none" strike="noStrike">
                          <a:solidFill>
                            <a:srgbClr val="000000"/>
                          </a:solidFill>
                          <a:effectLst/>
                          <a:latin typeface="Times New Roman" panose="02020603050405020304" pitchFamily="18" charset="0"/>
                        </a:rPr>
                        <a:t>00020220302000000150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муниципальных образований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938,3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938,3 </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924026">
                <a:tc>
                  <a:txBody>
                    <a:bodyPr/>
                    <a:lstStyle/>
                    <a:p>
                      <a:pPr algn="ctr" fontAlgn="b"/>
                      <a:r>
                        <a:rPr lang="ru-RU" sz="1050" b="0" i="0" u="none" strike="noStrike">
                          <a:solidFill>
                            <a:srgbClr val="000000"/>
                          </a:solidFill>
                          <a:effectLst/>
                          <a:latin typeface="Times New Roman" panose="02020603050405020304" pitchFamily="18" charset="0"/>
                        </a:rPr>
                        <a:t>00020220302040000150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городских округов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938,3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938,3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798896">
                <a:tc>
                  <a:txBody>
                    <a:bodyPr/>
                    <a:lstStyle/>
                    <a:p>
                      <a:pPr algn="ctr" fontAlgn="b"/>
                      <a:r>
                        <a:rPr lang="ru-RU" sz="1050" b="0" i="0" u="none" strike="noStrike">
                          <a:solidFill>
                            <a:srgbClr val="000000"/>
                          </a:solidFill>
                          <a:effectLst/>
                          <a:latin typeface="Times New Roman" panose="02020603050405020304" pitchFamily="18" charset="0"/>
                        </a:rPr>
                        <a:t>00020225169000000150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на создание и обеспечение функционирования центров образования естественно-научной и технологической направленностей в общеобразовательных организациях, расположенных в сельской местности и малых городах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987,5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987,4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864636">
                <a:tc>
                  <a:txBody>
                    <a:bodyPr/>
                    <a:lstStyle/>
                    <a:p>
                      <a:pPr algn="ctr" fontAlgn="b"/>
                      <a:r>
                        <a:rPr lang="ru-RU" sz="1050" b="0" i="0" u="none" strike="noStrike">
                          <a:solidFill>
                            <a:srgbClr val="000000"/>
                          </a:solidFill>
                          <a:effectLst/>
                          <a:latin typeface="Times New Roman" panose="02020603050405020304" pitchFamily="18" charset="0"/>
                        </a:rPr>
                        <a:t>00020225169040000150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городских округов на создание и обеспечение функционирования центров образования естественно-научной и технологической направленностей в общеобразовательных организациях, расположенных в сельской местности и малых городах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987,5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987,4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885217">
                <a:tc>
                  <a:txBody>
                    <a:bodyPr/>
                    <a:lstStyle/>
                    <a:p>
                      <a:pPr algn="ctr" fontAlgn="b"/>
                      <a:r>
                        <a:rPr lang="ru-RU" sz="1050" b="0" i="0" u="none" strike="noStrike" dirty="0">
                          <a:solidFill>
                            <a:srgbClr val="000000"/>
                          </a:solidFill>
                          <a:effectLst/>
                          <a:latin typeface="Times New Roman" panose="02020603050405020304" pitchFamily="18" charset="0"/>
                        </a:rPr>
                        <a:t>00020225208000000150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23 </a:t>
                      </a:r>
                      <a:r>
                        <a:rPr lang="ru-RU" sz="1050" b="0" i="0" u="none" strike="noStrike" dirty="0" smtClean="0">
                          <a:solidFill>
                            <a:srgbClr val="000000"/>
                          </a:solidFill>
                          <a:effectLst/>
                          <a:latin typeface="Times New Roman" panose="02020603050405020304" pitchFamily="18" charset="0"/>
                        </a:rPr>
                        <a:t>495,3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23 </a:t>
                      </a:r>
                      <a:r>
                        <a:rPr lang="ru-RU" sz="1050" b="0" i="0" u="none" strike="noStrike" dirty="0" smtClean="0">
                          <a:solidFill>
                            <a:srgbClr val="000000"/>
                          </a:solidFill>
                          <a:effectLst/>
                          <a:latin typeface="Times New Roman" panose="02020603050405020304" pitchFamily="18" charset="0"/>
                        </a:rPr>
                        <a:t>200,6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98,7</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76790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62</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896409562"/>
              </p:ext>
            </p:extLst>
          </p:nvPr>
        </p:nvGraphicFramePr>
        <p:xfrm>
          <a:off x="292607" y="100586"/>
          <a:ext cx="10984993" cy="6232122"/>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95526">
                <a:tc>
                  <a:txBody>
                    <a:bodyPr/>
                    <a:lstStyle/>
                    <a:p>
                      <a:pPr algn="ctr" fontAlgn="b"/>
                      <a:r>
                        <a:rPr lang="ru-RU" sz="1050" b="0" i="0" u="none" strike="noStrike" dirty="0">
                          <a:solidFill>
                            <a:srgbClr val="000000"/>
                          </a:solidFill>
                          <a:effectLst/>
                          <a:latin typeface="Times New Roman" panose="02020603050405020304" pitchFamily="18" charset="0"/>
                        </a:rPr>
                        <a:t>00020225208040000150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городских округов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23 </a:t>
                      </a:r>
                      <a:r>
                        <a:rPr lang="ru-RU" sz="1050" b="0" i="0" u="none" strike="noStrike" dirty="0" smtClean="0">
                          <a:solidFill>
                            <a:srgbClr val="000000"/>
                          </a:solidFill>
                          <a:effectLst/>
                          <a:latin typeface="Times New Roman" panose="02020603050405020304" pitchFamily="18" charset="0"/>
                        </a:rPr>
                        <a:t>495,3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23 </a:t>
                      </a:r>
                      <a:r>
                        <a:rPr lang="ru-RU" sz="1050" b="0" i="0" u="none" strike="noStrike" dirty="0" smtClean="0">
                          <a:solidFill>
                            <a:srgbClr val="000000"/>
                          </a:solidFill>
                          <a:effectLst/>
                          <a:latin typeface="Times New Roman" panose="02020603050405020304" pitchFamily="18" charset="0"/>
                        </a:rPr>
                        <a:t>200,6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98,7</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593388">
                <a:tc>
                  <a:txBody>
                    <a:bodyPr/>
                    <a:lstStyle/>
                    <a:p>
                      <a:pPr algn="ctr" fontAlgn="b"/>
                      <a:r>
                        <a:rPr lang="ru-RU" sz="1050" b="0" i="0" u="none" strike="noStrike" dirty="0">
                          <a:solidFill>
                            <a:srgbClr val="000000"/>
                          </a:solidFill>
                          <a:effectLst/>
                          <a:latin typeface="Times New Roman" panose="02020603050405020304" pitchFamily="18" charset="0"/>
                        </a:rPr>
                        <a:t>00020225304000000150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67 </a:t>
                      </a:r>
                      <a:r>
                        <a:rPr lang="ru-RU" sz="1050" b="0" i="0" u="none" strike="noStrike" dirty="0" smtClean="0">
                          <a:solidFill>
                            <a:srgbClr val="000000"/>
                          </a:solidFill>
                          <a:effectLst/>
                          <a:latin typeface="Times New Roman" panose="02020603050405020304" pitchFamily="18" charset="0"/>
                        </a:rPr>
                        <a:t>679,3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57 </a:t>
                      </a:r>
                      <a:r>
                        <a:rPr lang="ru-RU" sz="1050" b="0" i="0" u="none" strike="noStrike" dirty="0" smtClean="0">
                          <a:solidFill>
                            <a:srgbClr val="000000"/>
                          </a:solidFill>
                          <a:effectLst/>
                          <a:latin typeface="Times New Roman" panose="02020603050405020304" pitchFamily="18" charset="0"/>
                        </a:rPr>
                        <a:t>576,1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85,1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03115">
                <a:tc>
                  <a:txBody>
                    <a:bodyPr/>
                    <a:lstStyle/>
                    <a:p>
                      <a:pPr algn="ctr" fontAlgn="b"/>
                      <a:r>
                        <a:rPr lang="ru-RU" sz="1050" b="0" i="0" u="none" strike="noStrike">
                          <a:solidFill>
                            <a:srgbClr val="000000"/>
                          </a:solidFill>
                          <a:effectLst/>
                          <a:latin typeface="Times New Roman" panose="02020603050405020304" pitchFamily="18" charset="0"/>
                        </a:rPr>
                        <a:t>00020225304040000150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городских округов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67 </a:t>
                      </a:r>
                      <a:r>
                        <a:rPr lang="ru-RU" sz="1050" b="0" i="0" u="none" strike="noStrike" dirty="0" smtClean="0">
                          <a:solidFill>
                            <a:srgbClr val="000000"/>
                          </a:solidFill>
                          <a:effectLst/>
                          <a:latin typeface="Times New Roman" panose="02020603050405020304" pitchFamily="18" charset="0"/>
                        </a:rPr>
                        <a:t>679,3</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57 </a:t>
                      </a:r>
                      <a:r>
                        <a:rPr lang="ru-RU" sz="1050" b="0" i="0" u="none" strike="noStrike" dirty="0" smtClean="0">
                          <a:solidFill>
                            <a:srgbClr val="000000"/>
                          </a:solidFill>
                          <a:effectLst/>
                          <a:latin typeface="Times New Roman" panose="02020603050405020304" pitchFamily="18" charset="0"/>
                        </a:rPr>
                        <a:t>576,1</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85,1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fontAlgn="b"/>
                      <a:r>
                        <a:rPr lang="ru-RU" sz="1050" b="0" i="0" u="none" strike="noStrike">
                          <a:solidFill>
                            <a:srgbClr val="000000"/>
                          </a:solidFill>
                          <a:effectLst/>
                          <a:latin typeface="Times New Roman" panose="02020603050405020304" pitchFamily="18" charset="0"/>
                        </a:rPr>
                        <a:t>00020225497000000150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на реализацию мероприятий по обеспечению жильем молодых семей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893,9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893,8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99,9</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66928">
                <a:tc>
                  <a:txBody>
                    <a:bodyPr/>
                    <a:lstStyle/>
                    <a:p>
                      <a:pPr algn="ctr" fontAlgn="b"/>
                      <a:r>
                        <a:rPr lang="ru-RU" sz="1050" b="0" i="0" u="none" strike="noStrike">
                          <a:solidFill>
                            <a:srgbClr val="000000"/>
                          </a:solidFill>
                          <a:effectLst/>
                          <a:latin typeface="Times New Roman" panose="02020603050405020304" pitchFamily="18" charset="0"/>
                        </a:rPr>
                        <a:t>00020225497040000150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городских округов на реализацию мероприятий по обеспечению жильем молодых семей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893,9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893,8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40468">
                <a:tc>
                  <a:txBody>
                    <a:bodyPr/>
                    <a:lstStyle/>
                    <a:p>
                      <a:pPr algn="ctr" fontAlgn="b"/>
                      <a:r>
                        <a:rPr lang="ru-RU" sz="1050" b="0" i="0" u="none" strike="noStrike">
                          <a:solidFill>
                            <a:srgbClr val="000000"/>
                          </a:solidFill>
                          <a:effectLst/>
                          <a:latin typeface="Times New Roman" panose="02020603050405020304" pitchFamily="18" charset="0"/>
                        </a:rPr>
                        <a:t>00020225519000000150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на поддержку отрасли культуры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948,8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948,8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330740">
                <a:tc>
                  <a:txBody>
                    <a:bodyPr/>
                    <a:lstStyle/>
                    <a:p>
                      <a:pPr algn="ctr" fontAlgn="b"/>
                      <a:r>
                        <a:rPr lang="ru-RU" sz="1050" b="0" i="0" u="none" strike="noStrike">
                          <a:solidFill>
                            <a:srgbClr val="000000"/>
                          </a:solidFill>
                          <a:effectLst/>
                          <a:latin typeface="Times New Roman" panose="02020603050405020304" pitchFamily="18" charset="0"/>
                        </a:rPr>
                        <a:t>00020225519040000150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городских округов на поддержку отрасли культуры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948,8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948,8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7745">
                <a:tc>
                  <a:txBody>
                    <a:bodyPr/>
                    <a:lstStyle/>
                    <a:p>
                      <a:pPr algn="ctr" fontAlgn="b"/>
                      <a:r>
                        <a:rPr lang="ru-RU" sz="1050" b="0" i="0" u="none" strike="noStrike">
                          <a:solidFill>
                            <a:srgbClr val="000000"/>
                          </a:solidFill>
                          <a:effectLst/>
                          <a:latin typeface="Times New Roman" panose="02020603050405020304" pitchFamily="18" charset="0"/>
                        </a:rPr>
                        <a:t>00020225555000000150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на реализацию программ формирования современной городской среды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51 </a:t>
                      </a:r>
                      <a:r>
                        <a:rPr lang="ru-RU" sz="1050" b="0" i="0" u="none" strike="noStrike" dirty="0" smtClean="0">
                          <a:solidFill>
                            <a:srgbClr val="000000"/>
                          </a:solidFill>
                          <a:effectLst/>
                          <a:latin typeface="Times New Roman" panose="02020603050405020304" pitchFamily="18" charset="0"/>
                        </a:rPr>
                        <a:t>724,2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51 </a:t>
                      </a:r>
                      <a:r>
                        <a:rPr lang="ru-RU" sz="1050" b="0" i="0" u="none" strike="noStrike" dirty="0" smtClean="0">
                          <a:solidFill>
                            <a:srgbClr val="000000"/>
                          </a:solidFill>
                          <a:effectLst/>
                          <a:latin typeface="Times New Roman" panose="02020603050405020304" pitchFamily="18" charset="0"/>
                        </a:rPr>
                        <a:t>724,2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447472">
                <a:tc>
                  <a:txBody>
                    <a:bodyPr/>
                    <a:lstStyle/>
                    <a:p>
                      <a:pPr algn="ctr" fontAlgn="b"/>
                      <a:r>
                        <a:rPr lang="ru-RU" sz="1050" b="0" i="0" u="none" strike="noStrike">
                          <a:solidFill>
                            <a:srgbClr val="000000"/>
                          </a:solidFill>
                          <a:effectLst/>
                          <a:latin typeface="Times New Roman" panose="02020603050405020304" pitchFamily="18" charset="0"/>
                        </a:rPr>
                        <a:t>00020225555040000150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городских округов на реализацию программ формирования современной городской среды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51 </a:t>
                      </a:r>
                      <a:r>
                        <a:rPr lang="ru-RU" sz="1050" b="0" i="0" u="none" strike="noStrike" dirty="0" smtClean="0">
                          <a:solidFill>
                            <a:srgbClr val="000000"/>
                          </a:solidFill>
                          <a:effectLst/>
                          <a:latin typeface="Times New Roman" panose="02020603050405020304" pitchFamily="18" charset="0"/>
                        </a:rPr>
                        <a:t>724,2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51 </a:t>
                      </a:r>
                      <a:r>
                        <a:rPr lang="ru-RU" sz="1050" b="0" i="0" u="none" strike="noStrike" dirty="0" smtClean="0">
                          <a:solidFill>
                            <a:srgbClr val="000000"/>
                          </a:solidFill>
                          <a:effectLst/>
                          <a:latin typeface="Times New Roman" panose="02020603050405020304" pitchFamily="18" charset="0"/>
                        </a:rPr>
                        <a:t>724,2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408562">
                <a:tc>
                  <a:txBody>
                    <a:bodyPr/>
                    <a:lstStyle/>
                    <a:p>
                      <a:pPr algn="ctr" fontAlgn="b"/>
                      <a:r>
                        <a:rPr lang="ru-RU" sz="1050" b="0" i="0" u="none" strike="noStrike">
                          <a:solidFill>
                            <a:srgbClr val="000000"/>
                          </a:solidFill>
                          <a:effectLst/>
                          <a:latin typeface="Times New Roman" panose="02020603050405020304" pitchFamily="18" charset="0"/>
                        </a:rPr>
                        <a:t>00020227112000000150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Субсидии бюджетам на софинансирование капитальных вложений в объекты муниципальной собственности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600,0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600,0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428018">
                <a:tc>
                  <a:txBody>
                    <a:bodyPr/>
                    <a:lstStyle/>
                    <a:p>
                      <a:pPr algn="ctr" fontAlgn="b"/>
                      <a:r>
                        <a:rPr lang="ru-RU" sz="1050" b="0" i="0" u="none" strike="noStrike" dirty="0">
                          <a:solidFill>
                            <a:srgbClr val="000000"/>
                          </a:solidFill>
                          <a:effectLst/>
                          <a:latin typeface="Times New Roman" panose="02020603050405020304" pitchFamily="18" charset="0"/>
                        </a:rPr>
                        <a:t>00020227112040000150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Субсидии бюджетам городских округов на </a:t>
                      </a:r>
                      <a:r>
                        <a:rPr lang="ru-RU" sz="1050" b="0" i="0" u="none" strike="noStrike" dirty="0" err="1">
                          <a:solidFill>
                            <a:srgbClr val="000000"/>
                          </a:solidFill>
                          <a:effectLst/>
                          <a:latin typeface="Times New Roman" panose="02020603050405020304" pitchFamily="18" charset="0"/>
                        </a:rPr>
                        <a:t>софинансирование</a:t>
                      </a:r>
                      <a:r>
                        <a:rPr lang="ru-RU" sz="1050" b="0" i="0" u="none" strike="noStrike" dirty="0">
                          <a:solidFill>
                            <a:srgbClr val="000000"/>
                          </a:solidFill>
                          <a:effectLst/>
                          <a:latin typeface="Times New Roman" panose="02020603050405020304" pitchFamily="18" charset="0"/>
                        </a:rPr>
                        <a:t> капитальных вложений в объекты муниципальной собственности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600,0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7 </a:t>
                      </a:r>
                      <a:r>
                        <a:rPr lang="ru-RU" sz="1050" b="0" i="0" u="none" strike="noStrike" dirty="0" smtClean="0">
                          <a:solidFill>
                            <a:srgbClr val="000000"/>
                          </a:solidFill>
                          <a:effectLst/>
                          <a:latin typeface="Times New Roman" panose="02020603050405020304" pitchFamily="18" charset="0"/>
                        </a:rPr>
                        <a:t>600,0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1379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63</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476517038"/>
              </p:ext>
            </p:extLst>
          </p:nvPr>
        </p:nvGraphicFramePr>
        <p:xfrm>
          <a:off x="292607" y="100586"/>
          <a:ext cx="10984993" cy="6167229"/>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1322">
                <a:tc>
                  <a:txBody>
                    <a:bodyPr/>
                    <a:lstStyle/>
                    <a:p>
                      <a:pPr algn="ctr" fontAlgn="b"/>
                      <a:r>
                        <a:rPr lang="ru-RU" sz="1050" b="0" i="0" u="none" strike="noStrike" dirty="0">
                          <a:solidFill>
                            <a:srgbClr val="000000"/>
                          </a:solidFill>
                          <a:effectLst/>
                          <a:latin typeface="Times New Roman" panose="02020603050405020304" pitchFamily="18" charset="0"/>
                        </a:rPr>
                        <a:t>00020229999000000150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Прочие субсидии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336 </a:t>
                      </a:r>
                      <a:r>
                        <a:rPr lang="ru-RU" sz="1050" b="0" i="0" u="none" strike="noStrike" dirty="0" smtClean="0">
                          <a:solidFill>
                            <a:srgbClr val="000000"/>
                          </a:solidFill>
                          <a:effectLst/>
                          <a:latin typeface="Times New Roman" panose="02020603050405020304" pitchFamily="18" charset="0"/>
                        </a:rPr>
                        <a:t>648,7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286 </a:t>
                      </a:r>
                      <a:r>
                        <a:rPr lang="ru-RU" sz="1050" b="0" i="0" u="none" strike="noStrike" dirty="0" smtClean="0">
                          <a:solidFill>
                            <a:srgbClr val="000000"/>
                          </a:solidFill>
                          <a:effectLst/>
                          <a:latin typeface="Times New Roman" panose="02020603050405020304" pitchFamily="18" charset="0"/>
                        </a:rPr>
                        <a:t>978,5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85,2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30741">
                <a:tc>
                  <a:txBody>
                    <a:bodyPr/>
                    <a:lstStyle/>
                    <a:p>
                      <a:pPr algn="ctr" fontAlgn="b"/>
                      <a:r>
                        <a:rPr lang="ru-RU" sz="1050" b="0" i="0" u="none" strike="noStrike" dirty="0">
                          <a:solidFill>
                            <a:srgbClr val="000000"/>
                          </a:solidFill>
                          <a:effectLst/>
                          <a:latin typeface="Times New Roman" panose="02020603050405020304" pitchFamily="18" charset="0"/>
                        </a:rPr>
                        <a:t>00020229999040000150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Прочие субсидии бюджетам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336 </a:t>
                      </a:r>
                      <a:r>
                        <a:rPr lang="ru-RU" sz="1050" b="0" i="0" u="none" strike="noStrike" dirty="0" smtClean="0">
                          <a:solidFill>
                            <a:srgbClr val="000000"/>
                          </a:solidFill>
                          <a:effectLst/>
                          <a:latin typeface="Times New Roman" panose="02020603050405020304" pitchFamily="18" charset="0"/>
                        </a:rPr>
                        <a:t>648,7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286 </a:t>
                      </a:r>
                      <a:r>
                        <a:rPr lang="ru-RU" sz="1050" b="0" i="0" u="none" strike="noStrike" dirty="0" smtClean="0">
                          <a:solidFill>
                            <a:srgbClr val="000000"/>
                          </a:solidFill>
                          <a:effectLst/>
                          <a:latin typeface="Times New Roman" panose="02020603050405020304" pitchFamily="18" charset="0"/>
                        </a:rPr>
                        <a:t>978,5</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85,2</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40468">
                <a:tc>
                  <a:txBody>
                    <a:bodyPr/>
                    <a:lstStyle/>
                    <a:p>
                      <a:pPr algn="ctr" fontAlgn="b"/>
                      <a:r>
                        <a:rPr lang="ru-RU" sz="1050" b="0" i="0" u="none" strike="noStrike">
                          <a:solidFill>
                            <a:srgbClr val="000000"/>
                          </a:solidFill>
                          <a:effectLst/>
                          <a:latin typeface="Times New Roman" panose="02020603050405020304" pitchFamily="18" charset="0"/>
                        </a:rPr>
                        <a:t>00020230000000000150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бюджетной системы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2 167 </a:t>
                      </a:r>
                      <a:r>
                        <a:rPr lang="ru-RU" sz="1050" b="0" i="0" u="none" strike="noStrike" dirty="0" smtClean="0">
                          <a:solidFill>
                            <a:srgbClr val="000000"/>
                          </a:solidFill>
                          <a:effectLst/>
                          <a:latin typeface="Times New Roman" panose="02020603050405020304" pitchFamily="18" charset="0"/>
                        </a:rPr>
                        <a:t>144,0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2 152 </a:t>
                      </a:r>
                      <a:r>
                        <a:rPr lang="ru-RU" sz="1050" b="0" i="0" u="none" strike="noStrike" dirty="0" smtClean="0">
                          <a:solidFill>
                            <a:srgbClr val="000000"/>
                          </a:solidFill>
                          <a:effectLst/>
                          <a:latin typeface="Times New Roman" panose="02020603050405020304" pitchFamily="18" charset="0"/>
                        </a:rPr>
                        <a:t>457,6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99,3</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66927">
                <a:tc>
                  <a:txBody>
                    <a:bodyPr/>
                    <a:lstStyle/>
                    <a:p>
                      <a:pPr algn="ctr" fontAlgn="b"/>
                      <a:r>
                        <a:rPr lang="ru-RU" sz="1050" b="0" i="0" u="none" strike="noStrike">
                          <a:solidFill>
                            <a:srgbClr val="000000"/>
                          </a:solidFill>
                          <a:effectLst/>
                          <a:latin typeface="Times New Roman" panose="02020603050405020304" pitchFamily="18" charset="0"/>
                        </a:rPr>
                        <a:t>00020230022000000150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муниципальных образований на предоставление гражданам субсидий на оплату жилого помещения и коммунальных услуг</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92 </a:t>
                      </a:r>
                      <a:r>
                        <a:rPr lang="ru-RU" sz="1050" b="0" i="0" u="none" strike="noStrike" dirty="0" smtClean="0">
                          <a:solidFill>
                            <a:srgbClr val="000000"/>
                          </a:solidFill>
                          <a:effectLst/>
                          <a:latin typeface="Times New Roman" panose="02020603050405020304" pitchFamily="18" charset="0"/>
                        </a:rPr>
                        <a:t>991,0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83 </a:t>
                      </a:r>
                      <a:r>
                        <a:rPr lang="ru-RU" sz="1050" b="0" i="0" u="none" strike="noStrike" dirty="0" smtClean="0">
                          <a:solidFill>
                            <a:srgbClr val="000000"/>
                          </a:solidFill>
                          <a:effectLst/>
                          <a:latin typeface="Times New Roman" panose="02020603050405020304" pitchFamily="18" charset="0"/>
                        </a:rPr>
                        <a:t>317,4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89,6</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18290">
                <a:tc>
                  <a:txBody>
                    <a:bodyPr/>
                    <a:lstStyle/>
                    <a:p>
                      <a:pPr algn="ctr" fontAlgn="b"/>
                      <a:r>
                        <a:rPr lang="ru-RU" sz="1050" b="0" i="0" u="none" strike="noStrike">
                          <a:solidFill>
                            <a:srgbClr val="000000"/>
                          </a:solidFill>
                          <a:effectLst/>
                          <a:latin typeface="Times New Roman" panose="02020603050405020304" pitchFamily="18" charset="0"/>
                        </a:rPr>
                        <a:t>00020230022040000150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городских округов на предоставление гражданам субсидий на оплату жилого помещения и коммунальных услуг</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92 </a:t>
                      </a:r>
                      <a:r>
                        <a:rPr lang="ru-RU" sz="1050" b="0" i="0" u="none" strike="noStrike" dirty="0" smtClean="0">
                          <a:solidFill>
                            <a:srgbClr val="000000"/>
                          </a:solidFill>
                          <a:effectLst/>
                          <a:latin typeface="Times New Roman" panose="02020603050405020304" pitchFamily="18" charset="0"/>
                        </a:rPr>
                        <a:t>991,0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83 </a:t>
                      </a:r>
                      <a:r>
                        <a:rPr lang="ru-RU" sz="1050" b="0" i="0" u="none" strike="noStrike" dirty="0" smtClean="0">
                          <a:solidFill>
                            <a:srgbClr val="000000"/>
                          </a:solidFill>
                          <a:effectLst/>
                          <a:latin typeface="Times New Roman" panose="02020603050405020304" pitchFamily="18" charset="0"/>
                        </a:rPr>
                        <a:t>317,4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89,6</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7744">
                <a:tc>
                  <a:txBody>
                    <a:bodyPr/>
                    <a:lstStyle/>
                    <a:p>
                      <a:pPr algn="ctr" fontAlgn="b"/>
                      <a:r>
                        <a:rPr lang="ru-RU" sz="1050" b="0" i="0" u="none" strike="noStrike">
                          <a:solidFill>
                            <a:srgbClr val="000000"/>
                          </a:solidFill>
                          <a:effectLst/>
                          <a:latin typeface="Times New Roman" panose="02020603050405020304" pitchFamily="18" charset="0"/>
                        </a:rPr>
                        <a:t>00020230024000000150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местным бюджетам на выполнение передаваемых полномочий субъектов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37 </a:t>
                      </a:r>
                      <a:r>
                        <a:rPr lang="ru-RU" sz="1050" b="0" i="0" u="none" strike="noStrike" dirty="0" smtClean="0">
                          <a:solidFill>
                            <a:srgbClr val="000000"/>
                          </a:solidFill>
                          <a:effectLst/>
                          <a:latin typeface="Times New Roman" panose="02020603050405020304" pitchFamily="18" charset="0"/>
                        </a:rPr>
                        <a:t>163,0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36 </a:t>
                      </a:r>
                      <a:r>
                        <a:rPr lang="ru-RU" sz="1050" b="0" i="0" u="none" strike="noStrike" dirty="0" smtClean="0">
                          <a:solidFill>
                            <a:srgbClr val="000000"/>
                          </a:solidFill>
                          <a:effectLst/>
                          <a:latin typeface="Times New Roman" panose="02020603050405020304" pitchFamily="18" charset="0"/>
                        </a:rPr>
                        <a:t>446,0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98,1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447473">
                <a:tc>
                  <a:txBody>
                    <a:bodyPr/>
                    <a:lstStyle/>
                    <a:p>
                      <a:pPr algn="ctr" fontAlgn="b"/>
                      <a:r>
                        <a:rPr lang="ru-RU" sz="1050" b="0" i="0" u="none" strike="noStrike">
                          <a:solidFill>
                            <a:srgbClr val="000000"/>
                          </a:solidFill>
                          <a:effectLst/>
                          <a:latin typeface="Times New Roman" panose="02020603050405020304" pitchFamily="18" charset="0"/>
                        </a:rPr>
                        <a:t>00020230024040000150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городских округов на выполнение передаваемых полномочий субъектов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37 </a:t>
                      </a:r>
                      <a:r>
                        <a:rPr lang="ru-RU" sz="1050" b="0" i="0" u="none" strike="noStrike" dirty="0" smtClean="0">
                          <a:solidFill>
                            <a:srgbClr val="000000"/>
                          </a:solidFill>
                          <a:effectLst/>
                          <a:latin typeface="Times New Roman" panose="02020603050405020304" pitchFamily="18" charset="0"/>
                        </a:rPr>
                        <a:t>163,0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36 </a:t>
                      </a:r>
                      <a:r>
                        <a:rPr lang="ru-RU" sz="1050" b="0" i="0" u="none" strike="noStrike" dirty="0" smtClean="0">
                          <a:solidFill>
                            <a:srgbClr val="000000"/>
                          </a:solidFill>
                          <a:effectLst/>
                          <a:latin typeface="Times New Roman" panose="02020603050405020304" pitchFamily="18" charset="0"/>
                        </a:rPr>
                        <a:t>446,0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98,1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729574">
                <a:tc>
                  <a:txBody>
                    <a:bodyPr/>
                    <a:lstStyle/>
                    <a:p>
                      <a:pPr algn="ctr" fontAlgn="b"/>
                      <a:r>
                        <a:rPr lang="ru-RU" sz="1050" b="0" i="0" u="none" strike="noStrike">
                          <a:solidFill>
                            <a:srgbClr val="000000"/>
                          </a:solidFill>
                          <a:effectLst/>
                          <a:latin typeface="Times New Roman" panose="02020603050405020304" pitchFamily="18" charset="0"/>
                        </a:rPr>
                        <a:t>00020230029000000150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Субвенции бюджетам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41 </a:t>
                      </a:r>
                      <a:r>
                        <a:rPr lang="ru-RU" sz="1050" b="0" i="0" u="none" strike="noStrike" dirty="0" smtClean="0">
                          <a:solidFill>
                            <a:srgbClr val="000000"/>
                          </a:solidFill>
                          <a:effectLst/>
                          <a:latin typeface="Times New Roman" panose="02020603050405020304" pitchFamily="18" charset="0"/>
                        </a:rPr>
                        <a:t>535,0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41 </a:t>
                      </a:r>
                      <a:r>
                        <a:rPr lang="ru-RU" sz="1050" b="0" i="0" u="none" strike="noStrike" dirty="0" smtClean="0">
                          <a:solidFill>
                            <a:srgbClr val="000000"/>
                          </a:solidFill>
                          <a:effectLst/>
                          <a:latin typeface="Times New Roman" panose="02020603050405020304" pitchFamily="18" charset="0"/>
                        </a:rPr>
                        <a:t>515,4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758758">
                <a:tc>
                  <a:txBody>
                    <a:bodyPr/>
                    <a:lstStyle/>
                    <a:p>
                      <a:pPr algn="ctr" fontAlgn="b"/>
                      <a:r>
                        <a:rPr lang="ru-RU" sz="1050" b="0" i="0" u="none" strike="noStrike">
                          <a:solidFill>
                            <a:srgbClr val="000000"/>
                          </a:solidFill>
                          <a:effectLst/>
                          <a:latin typeface="Times New Roman" panose="02020603050405020304" pitchFamily="18" charset="0"/>
                        </a:rPr>
                        <a:t>00020230029040000150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городских округов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41 </a:t>
                      </a:r>
                      <a:r>
                        <a:rPr lang="ru-RU" sz="1050" b="0" i="0" u="none" strike="noStrike" dirty="0" smtClean="0">
                          <a:solidFill>
                            <a:srgbClr val="000000"/>
                          </a:solidFill>
                          <a:effectLst/>
                          <a:latin typeface="Times New Roman" panose="02020603050405020304" pitchFamily="18" charset="0"/>
                        </a:rPr>
                        <a:t>535,0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41 </a:t>
                      </a:r>
                      <a:r>
                        <a:rPr lang="ru-RU" sz="1050" b="0" i="0" u="none" strike="noStrike" dirty="0" smtClean="0">
                          <a:solidFill>
                            <a:srgbClr val="000000"/>
                          </a:solidFill>
                          <a:effectLst/>
                          <a:latin typeface="Times New Roman" panose="02020603050405020304" pitchFamily="18" charset="0"/>
                        </a:rPr>
                        <a:t>515,4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593387">
                <a:tc>
                  <a:txBody>
                    <a:bodyPr/>
                    <a:lstStyle/>
                    <a:p>
                      <a:pPr algn="ctr" fontAlgn="b"/>
                      <a:r>
                        <a:rPr lang="ru-RU" sz="1050" b="0" i="0" u="none" strike="noStrike">
                          <a:solidFill>
                            <a:srgbClr val="000000"/>
                          </a:solidFill>
                          <a:effectLst/>
                          <a:latin typeface="Times New Roman" panose="02020603050405020304" pitchFamily="18" charset="0"/>
                        </a:rPr>
                        <a:t>00020235082000000150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Субвенции бюджетам муниципальных образований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42 </a:t>
                      </a:r>
                      <a:r>
                        <a:rPr lang="ru-RU" sz="1050" b="0" i="0" u="none" strike="noStrike" dirty="0" smtClean="0">
                          <a:solidFill>
                            <a:srgbClr val="000000"/>
                          </a:solidFill>
                          <a:effectLst/>
                          <a:latin typeface="Times New Roman" panose="02020603050405020304" pitchFamily="18" charset="0"/>
                        </a:rPr>
                        <a:t>181,0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42 </a:t>
                      </a:r>
                      <a:r>
                        <a:rPr lang="ru-RU" sz="1050" b="0" i="0" u="none" strike="noStrike" dirty="0" smtClean="0">
                          <a:solidFill>
                            <a:srgbClr val="000000"/>
                          </a:solidFill>
                          <a:effectLst/>
                          <a:latin typeface="Times New Roman" panose="02020603050405020304" pitchFamily="18" charset="0"/>
                        </a:rPr>
                        <a:t>180,8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262647">
                <a:tc>
                  <a:txBody>
                    <a:bodyPr/>
                    <a:lstStyle/>
                    <a:p>
                      <a:pPr algn="ctr" fontAlgn="b"/>
                      <a:r>
                        <a:rPr lang="ru-RU" sz="1050" b="0" i="0" u="none" strike="noStrike" dirty="0">
                          <a:solidFill>
                            <a:srgbClr val="000000"/>
                          </a:solidFill>
                          <a:effectLst/>
                          <a:latin typeface="Times New Roman" panose="02020603050405020304" pitchFamily="18" charset="0"/>
                        </a:rPr>
                        <a:t>00020235082040000150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городских округов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42 </a:t>
                      </a:r>
                      <a:r>
                        <a:rPr lang="ru-RU" sz="1050" b="0" i="0" u="none" strike="noStrike" dirty="0" smtClean="0">
                          <a:solidFill>
                            <a:srgbClr val="000000"/>
                          </a:solidFill>
                          <a:effectLst/>
                          <a:latin typeface="Times New Roman" panose="02020603050405020304" pitchFamily="18" charset="0"/>
                        </a:rPr>
                        <a:t>181,0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42 </a:t>
                      </a:r>
                      <a:r>
                        <a:rPr lang="ru-RU" sz="1050" b="0" i="0" u="none" strike="noStrike" dirty="0" smtClean="0">
                          <a:solidFill>
                            <a:srgbClr val="000000"/>
                          </a:solidFill>
                          <a:effectLst/>
                          <a:latin typeface="Times New Roman" panose="02020603050405020304" pitchFamily="18" charset="0"/>
                        </a:rPr>
                        <a:t>180,8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603100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64</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837215434"/>
              </p:ext>
            </p:extLst>
          </p:nvPr>
        </p:nvGraphicFramePr>
        <p:xfrm>
          <a:off x="292607" y="76956"/>
          <a:ext cx="10984993" cy="6191832"/>
        </p:xfrm>
        <a:graphic>
          <a:graphicData uri="http://schemas.openxmlformats.org/drawingml/2006/table">
            <a:tbl>
              <a:tblPr firstRow="1" bandRow="1">
                <a:tableStyleId>{5C22544A-7EE6-4342-B048-85BDC9FD1C3A}</a:tableStyleId>
              </a:tblPr>
              <a:tblGrid>
                <a:gridCol w="2158763">
                  <a:extLst>
                    <a:ext uri="{9D8B030D-6E8A-4147-A177-3AD203B41FA5}">
                      <a16:colId xmlns:a16="http://schemas.microsoft.com/office/drawing/2014/main" val="20000"/>
                    </a:ext>
                  </a:extLst>
                </a:gridCol>
                <a:gridCol w="4970834">
                  <a:extLst>
                    <a:ext uri="{9D8B030D-6E8A-4147-A177-3AD203B41FA5}">
                      <a16:colId xmlns:a16="http://schemas.microsoft.com/office/drawing/2014/main" val="20001"/>
                    </a:ext>
                  </a:extLst>
                </a:gridCol>
                <a:gridCol w="1244665">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8416">
                <a:tc>
                  <a:txBody>
                    <a:bodyPr/>
                    <a:lstStyle/>
                    <a:p>
                      <a:pPr algn="ctr" fontAlgn="b"/>
                      <a:r>
                        <a:rPr lang="ru-RU" sz="1050" b="0" i="0" u="none" strike="noStrike" dirty="0">
                          <a:solidFill>
                            <a:srgbClr val="000000"/>
                          </a:solidFill>
                          <a:effectLst/>
                          <a:latin typeface="Times New Roman" panose="02020603050405020304" pitchFamily="18" charset="0"/>
                        </a:rPr>
                        <a:t>00020235120000000150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Субвенции бюджетам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4204">
                <a:tc>
                  <a:txBody>
                    <a:bodyPr/>
                    <a:lstStyle/>
                    <a:p>
                      <a:pPr algn="ctr" fontAlgn="b"/>
                      <a:r>
                        <a:rPr lang="ru-RU" sz="1050" b="0" i="0" u="none" strike="noStrike">
                          <a:solidFill>
                            <a:srgbClr val="000000"/>
                          </a:solidFill>
                          <a:effectLst/>
                          <a:latin typeface="Times New Roman" panose="02020603050405020304" pitchFamily="18" charset="0"/>
                        </a:rPr>
                        <a:t>00020235120040000150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городских округов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9,0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03115">
                <a:tc>
                  <a:txBody>
                    <a:bodyPr/>
                    <a:lstStyle/>
                    <a:p>
                      <a:pPr algn="ctr" fontAlgn="b"/>
                      <a:r>
                        <a:rPr lang="ru-RU" sz="1050" b="0" i="0" u="none" strike="noStrike">
                          <a:solidFill>
                            <a:srgbClr val="000000"/>
                          </a:solidFill>
                          <a:effectLst/>
                          <a:latin typeface="Times New Roman" panose="02020603050405020304" pitchFamily="18" charset="0"/>
                        </a:rPr>
                        <a:t>00020235303000000150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муниципальных образований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54 </a:t>
                      </a:r>
                      <a:r>
                        <a:rPr lang="ru-RU" sz="1050" b="0" i="0" u="none" strike="noStrike" dirty="0" smtClean="0">
                          <a:solidFill>
                            <a:srgbClr val="000000"/>
                          </a:solidFill>
                          <a:effectLst/>
                          <a:latin typeface="Times New Roman" panose="02020603050405020304" pitchFamily="18" charset="0"/>
                        </a:rPr>
                        <a:t>522,0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51 </a:t>
                      </a:r>
                      <a:r>
                        <a:rPr lang="ru-RU" sz="1050" b="0" i="0" u="none" strike="noStrike" dirty="0" smtClean="0">
                          <a:solidFill>
                            <a:srgbClr val="000000"/>
                          </a:solidFill>
                          <a:effectLst/>
                          <a:latin typeface="Times New Roman" panose="02020603050405020304" pitchFamily="18" charset="0"/>
                        </a:rPr>
                        <a:t>733,2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94,9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632298">
                <a:tc>
                  <a:txBody>
                    <a:bodyPr/>
                    <a:lstStyle/>
                    <a:p>
                      <a:pPr algn="ctr" fontAlgn="b"/>
                      <a:r>
                        <a:rPr lang="ru-RU" sz="1050" b="0" i="0" u="none" strike="noStrike">
                          <a:solidFill>
                            <a:srgbClr val="000000"/>
                          </a:solidFill>
                          <a:effectLst/>
                          <a:latin typeface="Times New Roman" panose="02020603050405020304" pitchFamily="18" charset="0"/>
                        </a:rPr>
                        <a:t>00020235303040000150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54 </a:t>
                      </a:r>
                      <a:r>
                        <a:rPr lang="ru-RU" sz="1050" b="0" i="0" u="none" strike="noStrike" dirty="0" smtClean="0">
                          <a:solidFill>
                            <a:srgbClr val="000000"/>
                          </a:solidFill>
                          <a:effectLst/>
                          <a:latin typeface="Times New Roman" panose="02020603050405020304" pitchFamily="18" charset="0"/>
                        </a:rPr>
                        <a:t>522,0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51 </a:t>
                      </a:r>
                      <a:r>
                        <a:rPr lang="ru-RU" sz="1050" b="0" i="0" u="none" strike="noStrike" dirty="0" smtClean="0">
                          <a:solidFill>
                            <a:srgbClr val="000000"/>
                          </a:solidFill>
                          <a:effectLst/>
                          <a:latin typeface="Times New Roman" panose="02020603050405020304" pitchFamily="18" charset="0"/>
                        </a:rPr>
                        <a:t>733,2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94,9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50196">
                <a:tc>
                  <a:txBody>
                    <a:bodyPr/>
                    <a:lstStyle/>
                    <a:p>
                      <a:pPr algn="ctr" fontAlgn="b"/>
                      <a:r>
                        <a:rPr lang="ru-RU" sz="1050" b="0" i="0" u="none" strike="noStrike">
                          <a:solidFill>
                            <a:srgbClr val="000000"/>
                          </a:solidFill>
                          <a:effectLst/>
                          <a:latin typeface="Times New Roman" panose="02020603050405020304" pitchFamily="18" charset="0"/>
                        </a:rPr>
                        <a:t>00020235469000000150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на проведение Всероссийской переписи населения 2020 года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104,0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096,6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52,1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7745">
                <a:tc>
                  <a:txBody>
                    <a:bodyPr/>
                    <a:lstStyle/>
                    <a:p>
                      <a:pPr algn="ctr" fontAlgn="b"/>
                      <a:r>
                        <a:rPr lang="ru-RU" sz="1050" b="0" i="0" u="none" strike="noStrike">
                          <a:solidFill>
                            <a:srgbClr val="000000"/>
                          </a:solidFill>
                          <a:effectLst/>
                          <a:latin typeface="Times New Roman" panose="02020603050405020304" pitchFamily="18" charset="0"/>
                        </a:rPr>
                        <a:t>00020235469040000150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Субвенции бюджетам городских округов на проведение Всероссийской переписи населения 2020 года</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2 </a:t>
                      </a:r>
                      <a:r>
                        <a:rPr lang="ru-RU" sz="1050" b="0" i="0" u="none" strike="noStrike" dirty="0" smtClean="0">
                          <a:solidFill>
                            <a:srgbClr val="000000"/>
                          </a:solidFill>
                          <a:effectLst/>
                          <a:latin typeface="Times New Roman" panose="02020603050405020304" pitchFamily="18" charset="0"/>
                        </a:rPr>
                        <a:t>104,0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a:t>
                      </a:r>
                      <a:r>
                        <a:rPr lang="ru-RU" sz="1050" b="0" i="0" u="none" strike="noStrike" dirty="0" smtClean="0">
                          <a:solidFill>
                            <a:srgbClr val="000000"/>
                          </a:solidFill>
                          <a:effectLst/>
                          <a:latin typeface="Times New Roman" panose="02020603050405020304" pitchFamily="18" charset="0"/>
                        </a:rPr>
                        <a:t>096,6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52,1</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21013">
                <a:tc>
                  <a:txBody>
                    <a:bodyPr/>
                    <a:lstStyle/>
                    <a:p>
                      <a:pPr algn="ctr" fontAlgn="b"/>
                      <a:r>
                        <a:rPr lang="ru-RU" sz="1050" b="0" i="0" u="none" strike="noStrike">
                          <a:solidFill>
                            <a:srgbClr val="000000"/>
                          </a:solidFill>
                          <a:effectLst/>
                          <a:latin typeface="Times New Roman" panose="02020603050405020304" pitchFamily="18" charset="0"/>
                        </a:rPr>
                        <a:t>00020239999000000150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Прочие субвенции</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1 896 </a:t>
                      </a:r>
                      <a:r>
                        <a:rPr lang="ru-RU" sz="1050" b="0" i="0" u="none" strike="noStrike" dirty="0" smtClean="0">
                          <a:solidFill>
                            <a:srgbClr val="000000"/>
                          </a:solidFill>
                          <a:effectLst/>
                          <a:latin typeface="Times New Roman" panose="02020603050405020304" pitchFamily="18" charset="0"/>
                        </a:rPr>
                        <a:t>639,0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1 896 </a:t>
                      </a:r>
                      <a:r>
                        <a:rPr lang="ru-RU" sz="1050" b="0" i="0" u="none" strike="noStrike" dirty="0" smtClean="0">
                          <a:solidFill>
                            <a:srgbClr val="000000"/>
                          </a:solidFill>
                          <a:effectLst/>
                          <a:latin typeface="Times New Roman" panose="02020603050405020304" pitchFamily="18" charset="0"/>
                        </a:rPr>
                        <a:t>168,2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282102">
                <a:tc>
                  <a:txBody>
                    <a:bodyPr/>
                    <a:lstStyle/>
                    <a:p>
                      <a:pPr algn="ctr" fontAlgn="b"/>
                      <a:r>
                        <a:rPr lang="ru-RU" sz="1050" b="0" i="0" u="none" strike="noStrike">
                          <a:solidFill>
                            <a:srgbClr val="000000"/>
                          </a:solidFill>
                          <a:effectLst/>
                          <a:latin typeface="Times New Roman" panose="02020603050405020304" pitchFamily="18" charset="0"/>
                        </a:rPr>
                        <a:t>00020239999040000150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Прочие субвенции бюджетам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1 896 </a:t>
                      </a:r>
                      <a:r>
                        <a:rPr lang="ru-RU" sz="1050" b="0" i="0" u="none" strike="noStrike" dirty="0" smtClean="0">
                          <a:solidFill>
                            <a:srgbClr val="000000"/>
                          </a:solidFill>
                          <a:effectLst/>
                          <a:latin typeface="Times New Roman" panose="02020603050405020304" pitchFamily="18" charset="0"/>
                        </a:rPr>
                        <a:t>639,0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1 896 </a:t>
                      </a:r>
                      <a:r>
                        <a:rPr lang="ru-RU" sz="1050" b="0" i="0" u="none" strike="noStrike" dirty="0" smtClean="0">
                          <a:solidFill>
                            <a:srgbClr val="000000"/>
                          </a:solidFill>
                          <a:effectLst/>
                          <a:latin typeface="Times New Roman" panose="02020603050405020304" pitchFamily="18" charset="0"/>
                        </a:rPr>
                        <a:t>168,2</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99,9</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282102">
                <a:tc>
                  <a:txBody>
                    <a:bodyPr/>
                    <a:lstStyle/>
                    <a:p>
                      <a:pPr algn="ctr" fontAlgn="b"/>
                      <a:r>
                        <a:rPr lang="ru-RU" sz="1050" b="0" i="0" u="none" strike="noStrike">
                          <a:solidFill>
                            <a:srgbClr val="000000"/>
                          </a:solidFill>
                          <a:effectLst/>
                          <a:latin typeface="Times New Roman" panose="02020603050405020304" pitchFamily="18" charset="0"/>
                        </a:rPr>
                        <a:t>00020240000000000150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Иные межбюджетные трансферты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5 133 </a:t>
                      </a:r>
                      <a:r>
                        <a:rPr lang="ru-RU" sz="1050" b="0" i="0" u="none" strike="noStrike" dirty="0" smtClean="0">
                          <a:solidFill>
                            <a:srgbClr val="000000"/>
                          </a:solidFill>
                          <a:effectLst/>
                          <a:latin typeface="Times New Roman" panose="02020603050405020304" pitchFamily="18" charset="0"/>
                        </a:rPr>
                        <a:t>,4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133,4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457200">
                <a:tc>
                  <a:txBody>
                    <a:bodyPr/>
                    <a:lstStyle/>
                    <a:p>
                      <a:pPr algn="ctr" fontAlgn="b"/>
                      <a:r>
                        <a:rPr lang="ru-RU" sz="1050" b="0" i="0" u="none" strike="noStrike">
                          <a:solidFill>
                            <a:srgbClr val="000000"/>
                          </a:solidFill>
                          <a:effectLst/>
                          <a:latin typeface="Times New Roman" panose="02020603050405020304" pitchFamily="18" charset="0"/>
                        </a:rPr>
                        <a:t>00020245519000000150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Межбюджетные трансферты, передаваемые бюджетам на поддержку отрасли культуры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133,4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133,4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408562">
                <a:tc>
                  <a:txBody>
                    <a:bodyPr/>
                    <a:lstStyle/>
                    <a:p>
                      <a:pPr algn="ctr" fontAlgn="b"/>
                      <a:r>
                        <a:rPr lang="ru-RU" sz="1050" b="0" i="0" u="none" strike="noStrike">
                          <a:solidFill>
                            <a:srgbClr val="000000"/>
                          </a:solidFill>
                          <a:effectLst/>
                          <a:latin typeface="Times New Roman" panose="02020603050405020304" pitchFamily="18" charset="0"/>
                        </a:rPr>
                        <a:t>00020245519040000150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Межбюджетные трансферты, передаваемые бюджетам городских округов на поддержку отрасли культуры</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133,4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133,4</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272374">
                <a:tc>
                  <a:txBody>
                    <a:bodyPr/>
                    <a:lstStyle/>
                    <a:p>
                      <a:pPr algn="ctr" fontAlgn="b"/>
                      <a:r>
                        <a:rPr lang="ru-RU" sz="1050" b="0" i="0" u="none" strike="noStrike">
                          <a:solidFill>
                            <a:srgbClr val="000000"/>
                          </a:solidFill>
                          <a:effectLst/>
                          <a:latin typeface="Times New Roman" panose="02020603050405020304" pitchFamily="18" charset="0"/>
                        </a:rPr>
                        <a:t>00020249999000000150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Прочие межбюджетные трансферты, передаваемые бюджетам</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3"/>
                  </a:ext>
                </a:extLst>
              </a:tr>
              <a:tr h="145915">
                <a:tc>
                  <a:txBody>
                    <a:bodyPr/>
                    <a:lstStyle/>
                    <a:p>
                      <a:pPr algn="ctr" fontAlgn="b"/>
                      <a:r>
                        <a:rPr lang="ru-RU" sz="1050" b="0" i="0" u="none" strike="noStrike" dirty="0">
                          <a:solidFill>
                            <a:srgbClr val="000000"/>
                          </a:solidFill>
                          <a:effectLst/>
                          <a:latin typeface="Times New Roman" panose="02020603050405020304" pitchFamily="18" charset="0"/>
                        </a:rPr>
                        <a:t>00020249999040000150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Прочие межбюджетные трансферты, передаваемые бюджетам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5 </a:t>
                      </a:r>
                      <a:r>
                        <a:rPr lang="ru-RU" sz="1050" b="0" i="0" u="none" strike="noStrike" dirty="0" smtClean="0">
                          <a:solidFill>
                            <a:srgbClr val="000000"/>
                          </a:solidFill>
                          <a:effectLst/>
                          <a:latin typeface="Times New Roman" panose="02020603050405020304" pitchFamily="18" charset="0"/>
                        </a:rPr>
                        <a:t>000,0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100,0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583238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65</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2504827678"/>
              </p:ext>
            </p:extLst>
          </p:nvPr>
        </p:nvGraphicFramePr>
        <p:xfrm>
          <a:off x="292607" y="100586"/>
          <a:ext cx="10984993" cy="5480860"/>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9884">
                <a:tc>
                  <a:txBody>
                    <a:bodyPr/>
                    <a:lstStyle/>
                    <a:p>
                      <a:pPr algn="ctr" fontAlgn="b"/>
                      <a:r>
                        <a:rPr lang="ru-RU" sz="1050" b="0" i="0" u="none" strike="noStrike" dirty="0">
                          <a:solidFill>
                            <a:srgbClr val="000000"/>
                          </a:solidFill>
                          <a:effectLst/>
                          <a:latin typeface="Times New Roman" panose="02020603050405020304" pitchFamily="18" charset="0"/>
                        </a:rPr>
                        <a:t>00021800000000000000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129,6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0" dirty="0" smtClean="0">
                          <a:latin typeface="Times New Roman" panose="02020603050405020304" pitchFamily="18" charset="0"/>
                          <a:cs typeface="Times New Roman" panose="02020603050405020304" pitchFamily="18" charset="0"/>
                        </a:rPr>
                        <a:t>0,0</a:t>
                      </a:r>
                      <a:endParaRPr lang="ru-RU" sz="1050" b="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914400">
                <a:tc>
                  <a:txBody>
                    <a:bodyPr/>
                    <a:lstStyle/>
                    <a:p>
                      <a:pPr algn="ctr" fontAlgn="b"/>
                      <a:r>
                        <a:rPr lang="ru-RU" sz="1050" b="0" i="0" u="none" strike="noStrike" dirty="0">
                          <a:solidFill>
                            <a:srgbClr val="000000"/>
                          </a:solidFill>
                          <a:effectLst/>
                          <a:latin typeface="Times New Roman" panose="02020603050405020304" pitchFamily="18" charset="0"/>
                        </a:rPr>
                        <a:t>00021800000000000150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бюджетов бюджетной системы Российской Федерации от возврата бюджетами бюджетной системы Российской Федерации остатков субсидий, субвенций и иных межбюджетных трансфертов, имеющих целевое назначение, прошлых лет, а также от возврата организациями остатков субсидий прошлых лет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129,6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749030">
                <a:tc>
                  <a:txBody>
                    <a:bodyPr/>
                    <a:lstStyle/>
                    <a:p>
                      <a:pPr algn="ctr" fontAlgn="b"/>
                      <a:r>
                        <a:rPr lang="ru-RU" sz="1050" b="0" i="0" u="none" strike="noStrike">
                          <a:solidFill>
                            <a:srgbClr val="000000"/>
                          </a:solidFill>
                          <a:effectLst/>
                          <a:latin typeface="Times New Roman" panose="02020603050405020304" pitchFamily="18" charset="0"/>
                        </a:rPr>
                        <a:t>00021800000040000150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бюджетов городских округов от возврата бюджетами бюджетной системы Российской Федерации остатков субсидий, субвенций и иных межбюджетных трансфертов, имеющих целевое назначение, прошлых лет, а также от возврата организациями остатков субсидий прошлых лет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129,6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7200">
                <a:tc>
                  <a:txBody>
                    <a:bodyPr/>
                    <a:lstStyle/>
                    <a:p>
                      <a:pPr algn="ctr" fontAlgn="b"/>
                      <a:r>
                        <a:rPr lang="ru-RU" sz="1050" b="0" i="0" u="none" strike="noStrike">
                          <a:solidFill>
                            <a:srgbClr val="000000"/>
                          </a:solidFill>
                          <a:effectLst/>
                          <a:latin typeface="Times New Roman" panose="02020603050405020304" pitchFamily="18" charset="0"/>
                        </a:rPr>
                        <a:t>00021804000040000150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бюджетов городских округов от возврата организациями остатков субсидий прошлых лет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129,6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496111">
                <a:tc>
                  <a:txBody>
                    <a:bodyPr/>
                    <a:lstStyle/>
                    <a:p>
                      <a:pPr algn="ctr" fontAlgn="b"/>
                      <a:r>
                        <a:rPr lang="ru-RU" sz="1050" b="0" i="0" u="none" strike="noStrike">
                          <a:solidFill>
                            <a:srgbClr val="000000"/>
                          </a:solidFill>
                          <a:effectLst/>
                          <a:latin typeface="Times New Roman" panose="02020603050405020304" pitchFamily="18" charset="0"/>
                        </a:rPr>
                        <a:t>00021804010040000150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Доходы бюджетов городских округов от возврата бюджетными учреждениями остатков субсидий прошлых лет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129,6</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797667">
                <a:tc>
                  <a:txBody>
                    <a:bodyPr/>
                    <a:lstStyle/>
                    <a:p>
                      <a:pPr algn="ctr" fontAlgn="b"/>
                      <a:r>
                        <a:rPr lang="ru-RU" sz="1050" b="1" i="0" u="none" strike="noStrike" dirty="0">
                          <a:solidFill>
                            <a:srgbClr val="000000"/>
                          </a:solidFill>
                          <a:effectLst/>
                          <a:latin typeface="Times New Roman" panose="02020603050405020304" pitchFamily="18" charset="0"/>
                        </a:rPr>
                        <a:t>00021900000000000000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1" i="0" u="none" strike="noStrike" dirty="0">
                          <a:solidFill>
                            <a:srgbClr val="000000"/>
                          </a:solidFill>
                          <a:effectLst/>
                          <a:latin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smtClean="0">
                          <a:solidFill>
                            <a:srgbClr val="000000"/>
                          </a:solidFill>
                          <a:effectLst/>
                          <a:latin typeface="Times New Roman" panose="02020603050405020304" pitchFamily="18" charset="0"/>
                        </a:rPr>
                        <a:t>0,0</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-8 </a:t>
                      </a:r>
                      <a:r>
                        <a:rPr lang="ru-RU" sz="1050" b="1" i="0" u="none" strike="noStrike" dirty="0" smtClean="0">
                          <a:solidFill>
                            <a:srgbClr val="000000"/>
                          </a:solidFill>
                          <a:effectLst/>
                          <a:latin typeface="Times New Roman" panose="02020603050405020304" pitchFamily="18" charset="0"/>
                        </a:rPr>
                        <a:t>365,7</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dirty="0" smtClean="0">
                          <a:latin typeface="Times New Roman" panose="02020603050405020304" pitchFamily="18" charset="0"/>
                          <a:cs typeface="Times New Roman" panose="02020603050405020304" pitchFamily="18" charset="0"/>
                        </a:rPr>
                        <a:t>0,0</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503608">
                <a:tc>
                  <a:txBody>
                    <a:bodyPr/>
                    <a:lstStyle/>
                    <a:p>
                      <a:pPr algn="ctr" fontAlgn="b"/>
                      <a:r>
                        <a:rPr lang="ru-RU" sz="1050" b="0" i="0" u="none" strike="noStrike" dirty="0">
                          <a:solidFill>
                            <a:srgbClr val="000000"/>
                          </a:solidFill>
                          <a:effectLst/>
                          <a:latin typeface="Times New Roman" panose="02020603050405020304" pitchFamily="18" charset="0"/>
                        </a:rPr>
                        <a:t>00021900000040000150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a:solidFill>
                            <a:srgbClr val="000000"/>
                          </a:solidFill>
                          <a:effectLst/>
                          <a:latin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 из бюджетов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-8 </a:t>
                      </a:r>
                      <a:r>
                        <a:rPr lang="ru-RU" sz="1050" b="0" i="0" u="none" strike="noStrike" dirty="0" smtClean="0">
                          <a:solidFill>
                            <a:srgbClr val="000000"/>
                          </a:solidFill>
                          <a:effectLst/>
                          <a:latin typeface="Times New Roman" panose="02020603050405020304" pitchFamily="18" charset="0"/>
                        </a:rPr>
                        <a:t>365,7</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85454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66</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4027453577"/>
              </p:ext>
            </p:extLst>
          </p:nvPr>
        </p:nvGraphicFramePr>
        <p:xfrm>
          <a:off x="292607" y="100586"/>
          <a:ext cx="10984993" cy="3012541"/>
        </p:xfrm>
        <a:graphic>
          <a:graphicData uri="http://schemas.openxmlformats.org/drawingml/2006/table">
            <a:tbl>
              <a:tblPr firstRow="1" bandRow="1">
                <a:tableStyleId>{5C22544A-7EE6-4342-B048-85BDC9FD1C3A}</a:tableStyleId>
              </a:tblPr>
              <a:tblGrid>
                <a:gridCol w="2289923">
                  <a:extLst>
                    <a:ext uri="{9D8B030D-6E8A-4147-A177-3AD203B41FA5}">
                      <a16:colId xmlns:a16="http://schemas.microsoft.com/office/drawing/2014/main" val="20000"/>
                    </a:ext>
                  </a:extLst>
                </a:gridCol>
                <a:gridCol w="4613035">
                  <a:extLst>
                    <a:ext uri="{9D8B030D-6E8A-4147-A177-3AD203B41FA5}">
                      <a16:colId xmlns:a16="http://schemas.microsoft.com/office/drawing/2014/main" val="20001"/>
                    </a:ext>
                  </a:extLst>
                </a:gridCol>
                <a:gridCol w="1471304">
                  <a:extLst>
                    <a:ext uri="{9D8B030D-6E8A-4147-A177-3AD203B41FA5}">
                      <a16:colId xmlns:a16="http://schemas.microsoft.com/office/drawing/2014/main" val="20002"/>
                    </a:ext>
                  </a:extLst>
                </a:gridCol>
                <a:gridCol w="1294302">
                  <a:extLst>
                    <a:ext uri="{9D8B030D-6E8A-4147-A177-3AD203B41FA5}">
                      <a16:colId xmlns:a16="http://schemas.microsoft.com/office/drawing/2014/main" val="20003"/>
                    </a:ext>
                  </a:extLst>
                </a:gridCol>
                <a:gridCol w="1316429">
                  <a:extLst>
                    <a:ext uri="{9D8B030D-6E8A-4147-A177-3AD203B41FA5}">
                      <a16:colId xmlns:a16="http://schemas.microsoft.com/office/drawing/2014/main" val="20004"/>
                    </a:ext>
                  </a:extLst>
                </a:gridCol>
              </a:tblGrid>
              <a:tr h="700768">
                <a:tc>
                  <a:txBody>
                    <a:bodyPr/>
                    <a:lstStyle/>
                    <a:p>
                      <a:pPr algn="ctr" rtl="0"/>
                      <a:r>
                        <a:rPr lang="ru-RU" sz="1000" noProof="0" dirty="0" smtClean="0">
                          <a:latin typeface="Times New Roman" panose="02020603050405020304" pitchFamily="18" charset="0"/>
                          <a:cs typeface="Times New Roman" panose="02020603050405020304" pitchFamily="18" charset="0"/>
                        </a:rPr>
                        <a:t>Коды</a:t>
                      </a:r>
                      <a:endParaRPr lang="ru-RU" sz="1000" noProof="0" dirty="0">
                        <a:latin typeface="Times New Roman" panose="02020603050405020304" pitchFamily="18" charset="0"/>
                        <a:cs typeface="Times New Roman" panose="02020603050405020304" pitchFamily="18" charset="0"/>
                      </a:endParaRPr>
                    </a:p>
                  </a:txBody>
                  <a:tcPr anchor="ctr">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noProof="0" dirty="0" smtClean="0">
                          <a:latin typeface="Times New Roman" panose="02020603050405020304" pitchFamily="18" charset="0"/>
                          <a:cs typeface="Times New Roman" panose="02020603050405020304" pitchFamily="18" charset="0"/>
                        </a:rPr>
                        <a:t>Наименование доходов</a:t>
                      </a:r>
                    </a:p>
                    <a:p>
                      <a:pPr algn="ctr" rtl="0"/>
                      <a:endParaRPr lang="ru-RU" sz="10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Плановые значения</a:t>
                      </a:r>
                    </a:p>
                    <a:p>
                      <a:pPr algn="ctr" rtl="0"/>
                      <a:r>
                        <a:rPr lang="ru-RU" sz="1200" noProof="0" dirty="0" smtClean="0">
                          <a:latin typeface="Times New Roman" panose="02020603050405020304" pitchFamily="18" charset="0"/>
                          <a:cs typeface="Times New Roman" panose="02020603050405020304" pitchFamily="18" charset="0"/>
                        </a:rPr>
                        <a:t>2021 год,  </a:t>
                      </a:r>
                    </a:p>
                    <a:p>
                      <a:pPr algn="ctr" rtl="0"/>
                      <a:r>
                        <a:rPr lang="ru-RU" sz="1200" noProof="0" dirty="0" smtClean="0">
                          <a:latin typeface="Times New Roman" panose="02020603050405020304" pitchFamily="18" charset="0"/>
                          <a:cs typeface="Times New Roman" panose="02020603050405020304" pitchFamily="18" charset="0"/>
                        </a:rPr>
                        <a:t>тыс. рублей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Факт </a:t>
                      </a:r>
                    </a:p>
                    <a:p>
                      <a:pPr algn="ctr" rtl="0"/>
                      <a:r>
                        <a:rPr lang="ru-RU" sz="1200" noProof="0" dirty="0" smtClean="0">
                          <a:latin typeface="Times New Roman" panose="02020603050405020304" pitchFamily="18" charset="0"/>
                          <a:cs typeface="Times New Roman" panose="02020603050405020304" pitchFamily="18" charset="0"/>
                        </a:rPr>
                        <a:t>2021 год, тыс.рублей</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rtl="0"/>
                      <a:r>
                        <a:rPr lang="ru-RU" sz="1200" noProof="0" dirty="0" smtClean="0">
                          <a:latin typeface="Times New Roman" panose="02020603050405020304" pitchFamily="18" charset="0"/>
                          <a:cs typeface="Times New Roman" panose="02020603050405020304" pitchFamily="18" charset="0"/>
                        </a:rPr>
                        <a:t>Процент исполнения от плана,%</a:t>
                      </a:r>
                      <a:endParaRPr lang="ru-RU" sz="1200" noProof="0" dirty="0">
                        <a:latin typeface="Times New Roman" panose="02020603050405020304" pitchFamily="18" charset="0"/>
                        <a:cs typeface="Times New Roman" panose="02020603050405020304" pitchFamily="18"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6071">
                <a:tc>
                  <a:txBody>
                    <a:bodyPr/>
                    <a:lstStyle/>
                    <a:p>
                      <a:pPr algn="ctr" fontAlgn="b"/>
                      <a:r>
                        <a:rPr lang="ru-RU" sz="1050" b="0" i="0" u="none" strike="noStrike" dirty="0">
                          <a:solidFill>
                            <a:srgbClr val="000000"/>
                          </a:solidFill>
                          <a:effectLst/>
                          <a:latin typeface="Times New Roman" panose="02020603050405020304" pitchFamily="18" charset="0"/>
                        </a:rPr>
                        <a:t>00021925210040000150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Возврат остатков субсидий на внедрение целевой модели цифровой образовательной среды в общеобразовательных организациях и профессиональных образовательных организациях из бюджетов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a:t>
                      </a:r>
                      <a:r>
                        <a:rPr lang="ru-RU" sz="1050" b="0" i="0" u="none" strike="noStrike" dirty="0" smtClean="0">
                          <a:solidFill>
                            <a:srgbClr val="000000"/>
                          </a:solidFill>
                          <a:effectLst/>
                          <a:latin typeface="Times New Roman" panose="02020603050405020304" pitchFamily="18" charset="0"/>
                        </a:rPr>
                        <a:t>4,9</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710119">
                <a:tc>
                  <a:txBody>
                    <a:bodyPr/>
                    <a:lstStyle/>
                    <a:p>
                      <a:pPr algn="ctr" fontAlgn="b"/>
                      <a:r>
                        <a:rPr lang="ru-RU" sz="1050" b="0" i="0" u="none" strike="noStrike" dirty="0">
                          <a:solidFill>
                            <a:srgbClr val="000000"/>
                          </a:solidFill>
                          <a:effectLst/>
                          <a:latin typeface="Times New Roman" panose="02020603050405020304" pitchFamily="18" charset="0"/>
                        </a:rPr>
                        <a:t>00021960010040000150</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t"/>
                      <a:r>
                        <a:rPr lang="ru-RU" sz="1050" b="0" i="0" u="none" strike="noStrike" dirty="0">
                          <a:solidFill>
                            <a:srgbClr val="000000"/>
                          </a:solidFill>
                          <a:effectLst/>
                          <a:latin typeface="Times New Roman" panose="02020603050405020304" pitchFamily="18" charset="0"/>
                        </a:rPr>
                        <a:t>Возврат прочих остатков субсидий, субвенций и иных межбюджетных трансфертов, имеющих целевое назначение, прошлых лет из бюджетов городских округов</a:t>
                      </a:r>
                    </a:p>
                  </a:txBody>
                  <a:tcPr marL="9525" marR="9525" marT="952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smtClean="0">
                          <a:solidFill>
                            <a:srgbClr val="000000"/>
                          </a:solidFill>
                          <a:effectLst/>
                          <a:latin typeface="Times New Roman" panose="02020603050405020304" pitchFamily="18" charset="0"/>
                        </a:rPr>
                        <a:t>0,0</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0" i="0" u="none" strike="noStrike" dirty="0">
                          <a:solidFill>
                            <a:srgbClr val="000000"/>
                          </a:solidFill>
                          <a:effectLst/>
                          <a:latin typeface="Times New Roman" panose="02020603050405020304" pitchFamily="18" charset="0"/>
                        </a:rPr>
                        <a:t>-8 </a:t>
                      </a:r>
                      <a:r>
                        <a:rPr lang="ru-RU" sz="1050" b="0" i="0" u="none" strike="noStrike" dirty="0" smtClean="0">
                          <a:solidFill>
                            <a:srgbClr val="000000"/>
                          </a:solidFill>
                          <a:effectLst/>
                          <a:latin typeface="Times New Roman" panose="02020603050405020304" pitchFamily="18" charset="0"/>
                        </a:rPr>
                        <a:t>360,8</a:t>
                      </a:r>
                      <a:endParaRPr lang="ru-RU" sz="105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dirty="0" smtClean="0">
                          <a:latin typeface="Times New Roman" panose="02020603050405020304" pitchFamily="18" charset="0"/>
                          <a:cs typeface="Times New Roman" panose="02020603050405020304" pitchFamily="18" charset="0"/>
                        </a:rPr>
                        <a:t>0,0</a:t>
                      </a:r>
                      <a:endParaRPr lang="ru-RU" sz="1050"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603391">
                <a:tc>
                  <a:txBody>
                    <a:bodyPr/>
                    <a:lstStyle/>
                    <a:p>
                      <a:pPr algn="ctr" fontAlgn="ctr"/>
                      <a:r>
                        <a:rPr lang="ru-RU" sz="1050" b="1" i="0" u="none" strike="noStrike" dirty="0">
                          <a:solidFill>
                            <a:srgbClr val="000000"/>
                          </a:solidFill>
                          <a:effectLst/>
                          <a:latin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fontAlgn="ctr"/>
                      <a:r>
                        <a:rPr lang="ru-RU" sz="1050" b="1" i="0" u="none" strike="noStrike" dirty="0">
                          <a:solidFill>
                            <a:srgbClr val="000000"/>
                          </a:solidFill>
                          <a:effectLst/>
                          <a:latin typeface="Times New Roman" panose="02020603050405020304" pitchFamily="18" charset="0"/>
                        </a:rPr>
                        <a:t>ВСЕГО ДОХОДОВ</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6 220 </a:t>
                      </a:r>
                      <a:r>
                        <a:rPr lang="ru-RU" sz="1050" b="1" i="0" u="none" strike="noStrike" dirty="0" smtClean="0">
                          <a:solidFill>
                            <a:srgbClr val="000000"/>
                          </a:solidFill>
                          <a:effectLst/>
                          <a:latin typeface="Times New Roman" panose="02020603050405020304" pitchFamily="18" charset="0"/>
                        </a:rPr>
                        <a:t>470,7</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fontAlgn="b"/>
                      <a:r>
                        <a:rPr lang="ru-RU" sz="1050" b="1" i="0" u="none" strike="noStrike" dirty="0">
                          <a:solidFill>
                            <a:srgbClr val="000000"/>
                          </a:solidFill>
                          <a:effectLst/>
                          <a:latin typeface="Times New Roman" panose="02020603050405020304" pitchFamily="18" charset="0"/>
                        </a:rPr>
                        <a:t>6 074 </a:t>
                      </a:r>
                      <a:r>
                        <a:rPr lang="ru-RU" sz="1050" b="1" i="0" u="none" strike="noStrike" dirty="0" smtClean="0">
                          <a:solidFill>
                            <a:srgbClr val="000000"/>
                          </a:solidFill>
                          <a:effectLst/>
                          <a:latin typeface="Times New Roman" panose="02020603050405020304" pitchFamily="18" charset="0"/>
                        </a:rPr>
                        <a:t>056, 9</a:t>
                      </a:r>
                      <a:endParaRPr lang="ru-RU" sz="105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ru-RU" sz="1050" b="1" smtClean="0">
                          <a:latin typeface="Times New Roman" panose="02020603050405020304" pitchFamily="18" charset="0"/>
                          <a:cs typeface="Times New Roman" panose="02020603050405020304" pitchFamily="18" charset="0"/>
                        </a:rPr>
                        <a:t>97,6</a:t>
                      </a:r>
                      <a:endParaRPr lang="ru-RU" sz="1050" b="1" dirty="0">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109329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220473" y="308267"/>
            <a:ext cx="11150600" cy="610114"/>
          </a:xfrm>
        </p:spPr>
        <p:txBody>
          <a:bodyPr/>
          <a:lstStyle/>
          <a:p>
            <a:pPr algn="ctr"/>
            <a:r>
              <a:rPr lang="ru-RU" sz="1800" dirty="0" smtClean="0">
                <a:hlinkClick r:id="rId3" action="ppaction://hlinksldjump"/>
              </a:rPr>
              <a:t>Информация об Удельном объеме налоговых и неналоговых доходов </a:t>
            </a:r>
            <a:br>
              <a:rPr lang="ru-RU" sz="1800" dirty="0" smtClean="0">
                <a:hlinkClick r:id="rId3" action="ppaction://hlinksldjump"/>
              </a:rPr>
            </a:br>
            <a:r>
              <a:rPr lang="ru-RU" sz="1800" dirty="0" smtClean="0">
                <a:hlinkClick r:id="rId3" action="ppaction://hlinksldjump"/>
              </a:rPr>
              <a:t>бюджета в расчете на душу населения в сравнении </a:t>
            </a:r>
            <a:br>
              <a:rPr lang="ru-RU" sz="1800" dirty="0" smtClean="0">
                <a:hlinkClick r:id="rId3" action="ppaction://hlinksldjump"/>
              </a:rPr>
            </a:br>
            <a:r>
              <a:rPr lang="ru-RU" sz="1800" dirty="0" smtClean="0">
                <a:hlinkClick r:id="rId3" action="ppaction://hlinksldjump"/>
              </a:rPr>
              <a:t>с другими муниципальными образованиями Московской области  </a:t>
            </a:r>
            <a:endParaRPr lang="ru-RU" sz="800" dirty="0"/>
          </a:p>
        </p:txBody>
      </p:sp>
      <p:sp>
        <p:nvSpPr>
          <p:cNvPr id="2" name="Номер слайда 1"/>
          <p:cNvSpPr>
            <a:spLocks noGrp="1"/>
          </p:cNvSpPr>
          <p:nvPr>
            <p:ph type="sldNum" sz="quarter" idx="12"/>
          </p:nvPr>
        </p:nvSpPr>
        <p:spPr/>
        <p:txBody>
          <a:bodyPr/>
          <a:lstStyle/>
          <a:p>
            <a:pPr rtl="0"/>
            <a:fld id="{9EC71654-96A5-4280-94F3-931C61A9F92C}" type="slidenum">
              <a:rPr lang="ru-RU" noProof="0" smtClean="0"/>
              <a:pPr rtl="0"/>
              <a:t>67</a:t>
            </a:fld>
            <a:endParaRPr lang="ru-RU" noProof="0" dirty="0"/>
          </a:p>
        </p:txBody>
      </p:sp>
      <p:pic>
        <p:nvPicPr>
          <p:cNvPr id="21" name="Рисунок 20"/>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1103638" y="1927956"/>
            <a:ext cx="1430337" cy="1350916"/>
          </a:xfrm>
        </p:spPr>
      </p:pic>
      <p:pic>
        <p:nvPicPr>
          <p:cNvPr id="23" name="Рисунок 22"/>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5986" r="15986"/>
          <a:stretch>
            <a:fillRect/>
          </a:stretch>
        </p:blipFill>
        <p:spPr>
          <a:xfrm>
            <a:off x="3938588" y="1898650"/>
            <a:ext cx="1430337" cy="1430338"/>
          </a:xfrm>
        </p:spPr>
      </p:pic>
      <p:pic>
        <p:nvPicPr>
          <p:cNvPr id="19" name="Рисунок 18"/>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9772762" y="1848535"/>
            <a:ext cx="1186252" cy="1430337"/>
          </a:xfrm>
        </p:spPr>
      </p:pic>
      <p:graphicFrame>
        <p:nvGraphicFramePr>
          <p:cNvPr id="22" name="Объект 21"/>
          <p:cNvGraphicFramePr>
            <a:graphicFrameLocks noGrp="1"/>
          </p:cNvGraphicFramePr>
          <p:nvPr>
            <p:ph idx="1"/>
            <p:extLst>
              <p:ext uri="{D42A27DB-BD31-4B8C-83A1-F6EECF244321}">
                <p14:modId xmlns:p14="http://schemas.microsoft.com/office/powerpoint/2010/main" val="2532417316"/>
              </p:ext>
            </p:extLst>
          </p:nvPr>
        </p:nvGraphicFramePr>
        <p:xfrm>
          <a:off x="304801" y="4052888"/>
          <a:ext cx="2808288" cy="1193800"/>
        </p:xfrm>
        <a:graphic>
          <a:graphicData uri="http://schemas.openxmlformats.org/drawingml/2006/table">
            <a:tbl>
              <a:tblPr firstRow="1" bandRow="1">
                <a:tableStyleId>{5C22544A-7EE6-4342-B048-85BDC9FD1C3A}</a:tableStyleId>
              </a:tblPr>
              <a:tblGrid>
                <a:gridCol w="936096">
                  <a:extLst>
                    <a:ext uri="{9D8B030D-6E8A-4147-A177-3AD203B41FA5}">
                      <a16:colId xmlns:a16="http://schemas.microsoft.com/office/drawing/2014/main" val="20000"/>
                    </a:ext>
                  </a:extLst>
                </a:gridCol>
                <a:gridCol w="936096">
                  <a:extLst>
                    <a:ext uri="{9D8B030D-6E8A-4147-A177-3AD203B41FA5}">
                      <a16:colId xmlns:a16="http://schemas.microsoft.com/office/drawing/2014/main" val="20001"/>
                    </a:ext>
                  </a:extLst>
                </a:gridCol>
                <a:gridCol w="936096">
                  <a:extLst>
                    <a:ext uri="{9D8B030D-6E8A-4147-A177-3AD203B41FA5}">
                      <a16:colId xmlns:a16="http://schemas.microsoft.com/office/drawing/2014/main" val="20002"/>
                    </a:ext>
                  </a:extLst>
                </a:gridCol>
              </a:tblGrid>
              <a:tr h="370840">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 **</a:t>
                      </a:r>
                    </a:p>
                    <a:p>
                      <a:pPr algn="ctr"/>
                      <a:r>
                        <a:rPr lang="ru-RU" sz="800" dirty="0" smtClean="0"/>
                        <a:t> (тыс. рублей)</a:t>
                      </a:r>
                      <a:endParaRPr lang="ru-RU" sz="800" dirty="0"/>
                    </a:p>
                  </a:txBody>
                  <a:tcPr/>
                </a:tc>
                <a:tc>
                  <a:txBody>
                    <a:bodyPr/>
                    <a:lstStyle/>
                    <a:p>
                      <a:pPr algn="ctr"/>
                      <a:r>
                        <a:rPr lang="ru-RU" sz="800" dirty="0" smtClean="0"/>
                        <a:t>Численность населения на 01.01.2021*   (тыс. чел.)</a:t>
                      </a:r>
                      <a:endParaRPr lang="ru-RU" sz="800" dirty="0"/>
                    </a:p>
                  </a:txBody>
                  <a:tcPr/>
                </a:tc>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a:t>
                      </a:r>
                    </a:p>
                    <a:p>
                      <a:pPr algn="ctr"/>
                      <a:r>
                        <a:rPr lang="ru-RU" sz="800" dirty="0" smtClean="0"/>
                        <a:t>на душу населения (тыс. рублей)</a:t>
                      </a:r>
                      <a:endParaRPr lang="ru-RU" sz="800" dirty="0"/>
                    </a:p>
                  </a:txBody>
                  <a:tcPr/>
                </a:tc>
                <a:extLst>
                  <a:ext uri="{0D108BD9-81ED-4DB2-BD59-A6C34878D82A}">
                    <a16:rowId xmlns:a16="http://schemas.microsoft.com/office/drawing/2014/main" val="10000"/>
                  </a:ext>
                </a:extLst>
              </a:tr>
              <a:tr h="370840">
                <a:tc>
                  <a:txBody>
                    <a:bodyPr/>
                    <a:lstStyle/>
                    <a:p>
                      <a:pPr algn="ctr"/>
                      <a:r>
                        <a:rPr lang="ru-RU" sz="1200" b="1" dirty="0" smtClean="0"/>
                        <a:t>2 686 255,2</a:t>
                      </a:r>
                      <a:endParaRPr lang="ru-RU" sz="1200" b="1" dirty="0"/>
                    </a:p>
                  </a:txBody>
                  <a:tcPr/>
                </a:tc>
                <a:tc>
                  <a:txBody>
                    <a:bodyPr/>
                    <a:lstStyle/>
                    <a:p>
                      <a:pPr algn="ctr"/>
                      <a:r>
                        <a:rPr lang="ru-RU" sz="1200" b="1" dirty="0" smtClean="0"/>
                        <a:t>160,3</a:t>
                      </a:r>
                      <a:endParaRPr lang="ru-RU" sz="1200" b="1" dirty="0"/>
                    </a:p>
                  </a:txBody>
                  <a:tcPr/>
                </a:tc>
                <a:tc>
                  <a:txBody>
                    <a:bodyPr/>
                    <a:lstStyle/>
                    <a:p>
                      <a:pPr algn="ctr"/>
                      <a:r>
                        <a:rPr lang="ru-RU" sz="1200" b="1" dirty="0" smtClean="0"/>
                        <a:t>16,</a:t>
                      </a:r>
                      <a:r>
                        <a:rPr lang="ru-RU" sz="1200" b="1" baseline="0" dirty="0" smtClean="0"/>
                        <a:t> </a:t>
                      </a:r>
                      <a:r>
                        <a:rPr lang="ru-RU" sz="1200" b="1" dirty="0" smtClean="0"/>
                        <a:t>758</a:t>
                      </a:r>
                      <a:endParaRPr lang="ru-RU" sz="1200" b="1" dirty="0"/>
                    </a:p>
                  </a:txBody>
                  <a:tcPr/>
                </a:tc>
                <a:extLst>
                  <a:ext uri="{0D108BD9-81ED-4DB2-BD59-A6C34878D82A}">
                    <a16:rowId xmlns:a16="http://schemas.microsoft.com/office/drawing/2014/main" val="10001"/>
                  </a:ext>
                </a:extLst>
              </a:tr>
            </a:tbl>
          </a:graphicData>
        </a:graphic>
      </p:graphicFrame>
      <p:sp>
        <p:nvSpPr>
          <p:cNvPr id="12" name="Объект 11"/>
          <p:cNvSpPr>
            <a:spLocks noGrp="1"/>
          </p:cNvSpPr>
          <p:nvPr>
            <p:ph idx="17"/>
          </p:nvPr>
        </p:nvSpPr>
        <p:spPr/>
        <p:txBody>
          <a:bodyPr/>
          <a:lstStyle/>
          <a:p>
            <a:r>
              <a:rPr lang="ru-RU" dirty="0" smtClean="0"/>
              <a:t>Городской округ Электросталь</a:t>
            </a:r>
            <a:endParaRPr lang="ru-RU" dirty="0"/>
          </a:p>
        </p:txBody>
      </p:sp>
      <p:graphicFrame>
        <p:nvGraphicFramePr>
          <p:cNvPr id="24" name="Объект 23"/>
          <p:cNvGraphicFramePr>
            <a:graphicFrameLocks noGrp="1"/>
          </p:cNvGraphicFramePr>
          <p:nvPr>
            <p:ph idx="18"/>
            <p:extLst>
              <p:ext uri="{D42A27DB-BD31-4B8C-83A1-F6EECF244321}">
                <p14:modId xmlns:p14="http://schemas.microsoft.com/office/powerpoint/2010/main" val="915005638"/>
              </p:ext>
            </p:extLst>
          </p:nvPr>
        </p:nvGraphicFramePr>
        <p:xfrm>
          <a:off x="3113091" y="4052888"/>
          <a:ext cx="2982909" cy="1193800"/>
        </p:xfrm>
        <a:graphic>
          <a:graphicData uri="http://schemas.openxmlformats.org/drawingml/2006/table">
            <a:tbl>
              <a:tblPr firstRow="1" bandRow="1">
                <a:tableStyleId>{5C22544A-7EE6-4342-B048-85BDC9FD1C3A}</a:tableStyleId>
              </a:tblPr>
              <a:tblGrid>
                <a:gridCol w="994303">
                  <a:extLst>
                    <a:ext uri="{9D8B030D-6E8A-4147-A177-3AD203B41FA5}">
                      <a16:colId xmlns:a16="http://schemas.microsoft.com/office/drawing/2014/main" val="20000"/>
                    </a:ext>
                  </a:extLst>
                </a:gridCol>
                <a:gridCol w="994303">
                  <a:extLst>
                    <a:ext uri="{9D8B030D-6E8A-4147-A177-3AD203B41FA5}">
                      <a16:colId xmlns:a16="http://schemas.microsoft.com/office/drawing/2014/main" val="20001"/>
                    </a:ext>
                  </a:extLst>
                </a:gridCol>
                <a:gridCol w="994303">
                  <a:extLst>
                    <a:ext uri="{9D8B030D-6E8A-4147-A177-3AD203B41FA5}">
                      <a16:colId xmlns:a16="http://schemas.microsoft.com/office/drawing/2014/main" val="20002"/>
                    </a:ext>
                  </a:extLst>
                </a:gridCol>
              </a:tblGrid>
              <a:tr h="370840">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 **</a:t>
                      </a:r>
                    </a:p>
                    <a:p>
                      <a:pPr algn="ctr"/>
                      <a:r>
                        <a:rPr lang="ru-RU" sz="800" dirty="0" smtClean="0"/>
                        <a:t> (тыс. рублей)</a:t>
                      </a:r>
                      <a:endParaRPr lang="ru-RU" sz="800" dirty="0"/>
                    </a:p>
                  </a:txBody>
                  <a:tcPr/>
                </a:tc>
                <a:tc>
                  <a:txBody>
                    <a:bodyPr/>
                    <a:lstStyle/>
                    <a:p>
                      <a:pPr algn="ctr"/>
                      <a:r>
                        <a:rPr lang="ru-RU" sz="800" dirty="0" smtClean="0"/>
                        <a:t>Численность населения на 01.01.2021 *    (тыс. чел.)</a:t>
                      </a:r>
                      <a:endParaRPr lang="ru-RU" sz="800" dirty="0"/>
                    </a:p>
                  </a:txBody>
                  <a:tcPr/>
                </a:tc>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a:t>
                      </a:r>
                    </a:p>
                    <a:p>
                      <a:pPr algn="ctr"/>
                      <a:r>
                        <a:rPr lang="ru-RU" sz="800" dirty="0" smtClean="0"/>
                        <a:t>на душу населения (тыс. рублей)</a:t>
                      </a:r>
                      <a:endParaRPr lang="ru-RU" sz="800" dirty="0"/>
                    </a:p>
                  </a:txBody>
                  <a:tcPr/>
                </a:tc>
                <a:extLst>
                  <a:ext uri="{0D108BD9-81ED-4DB2-BD59-A6C34878D82A}">
                    <a16:rowId xmlns:a16="http://schemas.microsoft.com/office/drawing/2014/main" val="10000"/>
                  </a:ext>
                </a:extLst>
              </a:tr>
              <a:tr h="370840">
                <a:tc>
                  <a:txBody>
                    <a:bodyPr/>
                    <a:lstStyle/>
                    <a:p>
                      <a:pPr algn="ctr"/>
                      <a:r>
                        <a:rPr lang="ru-RU" sz="1200" b="1" dirty="0" smtClean="0"/>
                        <a:t>3 542 317,2</a:t>
                      </a:r>
                      <a:endParaRPr lang="ru-RU" sz="1200" b="1" dirty="0"/>
                    </a:p>
                  </a:txBody>
                  <a:tcPr/>
                </a:tc>
                <a:tc>
                  <a:txBody>
                    <a:bodyPr/>
                    <a:lstStyle/>
                    <a:p>
                      <a:pPr algn="ctr"/>
                      <a:r>
                        <a:rPr lang="ru-RU" sz="1200" b="1" dirty="0" smtClean="0"/>
                        <a:t>160,9</a:t>
                      </a:r>
                      <a:endParaRPr lang="ru-RU" sz="1200" b="1" dirty="0"/>
                    </a:p>
                  </a:txBody>
                  <a:tcPr/>
                </a:tc>
                <a:tc>
                  <a:txBody>
                    <a:bodyPr/>
                    <a:lstStyle/>
                    <a:p>
                      <a:pPr algn="ctr"/>
                      <a:r>
                        <a:rPr lang="ru-RU" sz="1200" b="1" dirty="0" smtClean="0"/>
                        <a:t>22,016</a:t>
                      </a:r>
                      <a:endParaRPr lang="ru-RU" sz="1200" b="1" dirty="0"/>
                    </a:p>
                  </a:txBody>
                  <a:tcPr/>
                </a:tc>
                <a:extLst>
                  <a:ext uri="{0D108BD9-81ED-4DB2-BD59-A6C34878D82A}">
                    <a16:rowId xmlns:a16="http://schemas.microsoft.com/office/drawing/2014/main" val="10001"/>
                  </a:ext>
                </a:extLst>
              </a:tr>
            </a:tbl>
          </a:graphicData>
        </a:graphic>
      </p:graphicFrame>
      <p:sp>
        <p:nvSpPr>
          <p:cNvPr id="14" name="Объект 13"/>
          <p:cNvSpPr>
            <a:spLocks noGrp="1"/>
          </p:cNvSpPr>
          <p:nvPr>
            <p:ph idx="19"/>
          </p:nvPr>
        </p:nvSpPr>
        <p:spPr/>
        <p:txBody>
          <a:bodyPr/>
          <a:lstStyle/>
          <a:p>
            <a:r>
              <a:rPr lang="ru-RU" dirty="0" smtClean="0"/>
              <a:t>Городской округ Серпухов</a:t>
            </a:r>
            <a:endParaRPr lang="ru-RU" dirty="0"/>
          </a:p>
        </p:txBody>
      </p:sp>
      <p:graphicFrame>
        <p:nvGraphicFramePr>
          <p:cNvPr id="28" name="Объект 27"/>
          <p:cNvGraphicFramePr>
            <a:graphicFrameLocks noGrp="1"/>
          </p:cNvGraphicFramePr>
          <p:nvPr>
            <p:ph idx="20"/>
            <p:extLst>
              <p:ext uri="{D42A27DB-BD31-4B8C-83A1-F6EECF244321}">
                <p14:modId xmlns:p14="http://schemas.microsoft.com/office/powerpoint/2010/main" val="2904914200"/>
              </p:ext>
            </p:extLst>
          </p:nvPr>
        </p:nvGraphicFramePr>
        <p:xfrm>
          <a:off x="6096000" y="4052888"/>
          <a:ext cx="2972973" cy="1193800"/>
        </p:xfrm>
        <a:graphic>
          <a:graphicData uri="http://schemas.openxmlformats.org/drawingml/2006/table">
            <a:tbl>
              <a:tblPr firstRow="1" bandRow="1">
                <a:tableStyleId>{5C22544A-7EE6-4342-B048-85BDC9FD1C3A}</a:tableStyleId>
              </a:tblPr>
              <a:tblGrid>
                <a:gridCol w="990991">
                  <a:extLst>
                    <a:ext uri="{9D8B030D-6E8A-4147-A177-3AD203B41FA5}">
                      <a16:colId xmlns:a16="http://schemas.microsoft.com/office/drawing/2014/main" val="20000"/>
                    </a:ext>
                  </a:extLst>
                </a:gridCol>
                <a:gridCol w="990991">
                  <a:extLst>
                    <a:ext uri="{9D8B030D-6E8A-4147-A177-3AD203B41FA5}">
                      <a16:colId xmlns:a16="http://schemas.microsoft.com/office/drawing/2014/main" val="20001"/>
                    </a:ext>
                  </a:extLst>
                </a:gridCol>
                <a:gridCol w="990991">
                  <a:extLst>
                    <a:ext uri="{9D8B030D-6E8A-4147-A177-3AD203B41FA5}">
                      <a16:colId xmlns:a16="http://schemas.microsoft.com/office/drawing/2014/main" val="20002"/>
                    </a:ext>
                  </a:extLst>
                </a:gridCol>
              </a:tblGrid>
              <a:tr h="370840">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 **</a:t>
                      </a:r>
                    </a:p>
                    <a:p>
                      <a:pPr algn="ctr"/>
                      <a:r>
                        <a:rPr lang="ru-RU" sz="800" dirty="0" smtClean="0"/>
                        <a:t> (тыс. рублей)</a:t>
                      </a:r>
                      <a:endParaRPr lang="ru-RU" sz="800" dirty="0"/>
                    </a:p>
                  </a:txBody>
                  <a:tcPr/>
                </a:tc>
                <a:tc>
                  <a:txBody>
                    <a:bodyPr/>
                    <a:lstStyle/>
                    <a:p>
                      <a:pPr algn="ctr"/>
                      <a:r>
                        <a:rPr lang="ru-RU" sz="800" dirty="0" smtClean="0"/>
                        <a:t>Численность населения на 01.01.2021*    (тыс. чел.)</a:t>
                      </a:r>
                      <a:endParaRPr lang="ru-RU" sz="800" dirty="0"/>
                    </a:p>
                  </a:txBody>
                  <a:tcPr/>
                </a:tc>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a:t>
                      </a:r>
                    </a:p>
                    <a:p>
                      <a:pPr algn="ctr"/>
                      <a:r>
                        <a:rPr lang="ru-RU" sz="800" dirty="0" smtClean="0"/>
                        <a:t>на душу населения (тыс. рублей)</a:t>
                      </a:r>
                      <a:endParaRPr lang="ru-RU" sz="800" dirty="0"/>
                    </a:p>
                  </a:txBody>
                  <a:tcPr/>
                </a:tc>
                <a:extLst>
                  <a:ext uri="{0D108BD9-81ED-4DB2-BD59-A6C34878D82A}">
                    <a16:rowId xmlns:a16="http://schemas.microsoft.com/office/drawing/2014/main" val="10000"/>
                  </a:ext>
                </a:extLst>
              </a:tr>
              <a:tr h="370840">
                <a:tc>
                  <a:txBody>
                    <a:bodyPr/>
                    <a:lstStyle/>
                    <a:p>
                      <a:pPr algn="ctr"/>
                      <a:r>
                        <a:rPr lang="ru-RU" sz="1200" b="1" dirty="0" smtClean="0"/>
                        <a:t>3 366 828,6</a:t>
                      </a:r>
                      <a:endParaRPr lang="ru-RU" sz="1200" b="1" dirty="0"/>
                    </a:p>
                  </a:txBody>
                  <a:tcPr/>
                </a:tc>
                <a:tc>
                  <a:txBody>
                    <a:bodyPr/>
                    <a:lstStyle/>
                    <a:p>
                      <a:pPr algn="ctr"/>
                      <a:r>
                        <a:rPr lang="ru-RU" sz="1200" b="1" dirty="0" smtClean="0"/>
                        <a:t>152,9</a:t>
                      </a:r>
                      <a:endParaRPr lang="ru-RU" sz="1200" b="1" dirty="0"/>
                    </a:p>
                  </a:txBody>
                  <a:tcPr/>
                </a:tc>
                <a:tc>
                  <a:txBody>
                    <a:bodyPr/>
                    <a:lstStyle/>
                    <a:p>
                      <a:pPr algn="ctr"/>
                      <a:r>
                        <a:rPr lang="ru-RU" sz="1200" b="1" dirty="0" smtClean="0"/>
                        <a:t>22,020</a:t>
                      </a:r>
                      <a:endParaRPr lang="ru-RU" sz="1200" b="1" dirty="0"/>
                    </a:p>
                  </a:txBody>
                  <a:tcPr/>
                </a:tc>
                <a:extLst>
                  <a:ext uri="{0D108BD9-81ED-4DB2-BD59-A6C34878D82A}">
                    <a16:rowId xmlns:a16="http://schemas.microsoft.com/office/drawing/2014/main" val="10001"/>
                  </a:ext>
                </a:extLst>
              </a:tr>
            </a:tbl>
          </a:graphicData>
        </a:graphic>
      </p:graphicFrame>
      <p:sp>
        <p:nvSpPr>
          <p:cNvPr id="16" name="Объект 15"/>
          <p:cNvSpPr>
            <a:spLocks noGrp="1"/>
          </p:cNvSpPr>
          <p:nvPr>
            <p:ph idx="21"/>
          </p:nvPr>
        </p:nvSpPr>
        <p:spPr/>
        <p:txBody>
          <a:bodyPr/>
          <a:lstStyle/>
          <a:p>
            <a:r>
              <a:rPr lang="ru-RU" dirty="0" smtClean="0"/>
              <a:t>Городской округ Воскресенск</a:t>
            </a:r>
            <a:endParaRPr lang="ru-RU" dirty="0"/>
          </a:p>
        </p:txBody>
      </p:sp>
      <p:graphicFrame>
        <p:nvGraphicFramePr>
          <p:cNvPr id="20" name="Объект 19"/>
          <p:cNvGraphicFramePr>
            <a:graphicFrameLocks noGrp="1"/>
          </p:cNvGraphicFramePr>
          <p:nvPr>
            <p:ph idx="22"/>
            <p:extLst>
              <p:ext uri="{D42A27DB-BD31-4B8C-83A1-F6EECF244321}">
                <p14:modId xmlns:p14="http://schemas.microsoft.com/office/powerpoint/2010/main" val="407576309"/>
              </p:ext>
            </p:extLst>
          </p:nvPr>
        </p:nvGraphicFramePr>
        <p:xfrm>
          <a:off x="9069387" y="4052888"/>
          <a:ext cx="2768385" cy="1193800"/>
        </p:xfrm>
        <a:graphic>
          <a:graphicData uri="http://schemas.openxmlformats.org/drawingml/2006/table">
            <a:tbl>
              <a:tblPr firstRow="1" bandRow="1">
                <a:tableStyleId>{5C22544A-7EE6-4342-B048-85BDC9FD1C3A}</a:tableStyleId>
              </a:tblPr>
              <a:tblGrid>
                <a:gridCol w="922795">
                  <a:extLst>
                    <a:ext uri="{9D8B030D-6E8A-4147-A177-3AD203B41FA5}">
                      <a16:colId xmlns:a16="http://schemas.microsoft.com/office/drawing/2014/main" val="20000"/>
                    </a:ext>
                  </a:extLst>
                </a:gridCol>
                <a:gridCol w="1005332">
                  <a:extLst>
                    <a:ext uri="{9D8B030D-6E8A-4147-A177-3AD203B41FA5}">
                      <a16:colId xmlns:a16="http://schemas.microsoft.com/office/drawing/2014/main" val="20001"/>
                    </a:ext>
                  </a:extLst>
                </a:gridCol>
                <a:gridCol w="840258">
                  <a:extLst>
                    <a:ext uri="{9D8B030D-6E8A-4147-A177-3AD203B41FA5}">
                      <a16:colId xmlns:a16="http://schemas.microsoft.com/office/drawing/2014/main" val="20002"/>
                    </a:ext>
                  </a:extLst>
                </a:gridCol>
              </a:tblGrid>
              <a:tr h="370840">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 **</a:t>
                      </a:r>
                    </a:p>
                    <a:p>
                      <a:pPr algn="ctr"/>
                      <a:r>
                        <a:rPr lang="ru-RU" sz="800" dirty="0" smtClean="0"/>
                        <a:t> (тыс. рублей)</a:t>
                      </a:r>
                      <a:endParaRPr lang="ru-RU" sz="800" dirty="0"/>
                    </a:p>
                  </a:txBody>
                  <a:tcPr/>
                </a:tc>
                <a:tc>
                  <a:txBody>
                    <a:bodyPr/>
                    <a:lstStyle/>
                    <a:p>
                      <a:pPr algn="ctr"/>
                      <a:r>
                        <a:rPr lang="ru-RU" sz="800" dirty="0" smtClean="0"/>
                        <a:t>Численность населения на 01.01.2021 *     (тыс. чел.)</a:t>
                      </a:r>
                      <a:endParaRPr lang="ru-RU" sz="800" dirty="0"/>
                    </a:p>
                  </a:txBody>
                  <a:tcPr/>
                </a:tc>
                <a:tc>
                  <a:txBody>
                    <a:bodyPr/>
                    <a:lstStyle/>
                    <a:p>
                      <a:pPr algn="ctr"/>
                      <a:r>
                        <a:rPr lang="ru-RU" sz="800" dirty="0" smtClean="0"/>
                        <a:t>Налоговые</a:t>
                      </a:r>
                      <a:r>
                        <a:rPr lang="ru-RU" sz="800" baseline="0" dirty="0" smtClean="0"/>
                        <a:t> и</a:t>
                      </a:r>
                      <a:endParaRPr lang="ru-RU" sz="800" dirty="0" smtClean="0"/>
                    </a:p>
                    <a:p>
                      <a:pPr algn="ctr"/>
                      <a:r>
                        <a:rPr lang="ru-RU" sz="800" dirty="0" smtClean="0"/>
                        <a:t>неналоговые доходы</a:t>
                      </a:r>
                    </a:p>
                    <a:p>
                      <a:pPr algn="ctr"/>
                      <a:r>
                        <a:rPr lang="ru-RU" sz="800" dirty="0" smtClean="0"/>
                        <a:t>на душу населения (тыс. рублей)</a:t>
                      </a:r>
                      <a:endParaRPr lang="ru-RU" sz="800" dirty="0"/>
                    </a:p>
                  </a:txBody>
                  <a:tcPr/>
                </a:tc>
                <a:extLst>
                  <a:ext uri="{0D108BD9-81ED-4DB2-BD59-A6C34878D82A}">
                    <a16:rowId xmlns:a16="http://schemas.microsoft.com/office/drawing/2014/main" val="10000"/>
                  </a:ext>
                </a:extLst>
              </a:tr>
              <a:tr h="370840">
                <a:tc>
                  <a:txBody>
                    <a:bodyPr/>
                    <a:lstStyle/>
                    <a:p>
                      <a:pPr algn="ctr"/>
                      <a:r>
                        <a:rPr lang="ru-RU" sz="1200" b="1" baseline="0" dirty="0" smtClean="0"/>
                        <a:t>4 107 014,0</a:t>
                      </a:r>
                      <a:endParaRPr lang="ru-RU" sz="1200" b="1" dirty="0"/>
                    </a:p>
                  </a:txBody>
                  <a:tcPr/>
                </a:tc>
                <a:tc>
                  <a:txBody>
                    <a:bodyPr/>
                    <a:lstStyle/>
                    <a:p>
                      <a:pPr algn="ctr"/>
                      <a:r>
                        <a:rPr lang="ru-RU" sz="1200" b="1" dirty="0" smtClean="0"/>
                        <a:t>225,3</a:t>
                      </a:r>
                      <a:endParaRPr lang="ru-RU" sz="1200" b="1" dirty="0"/>
                    </a:p>
                  </a:txBody>
                  <a:tcPr/>
                </a:tc>
                <a:tc>
                  <a:txBody>
                    <a:bodyPr/>
                    <a:lstStyle/>
                    <a:p>
                      <a:pPr algn="ctr"/>
                      <a:r>
                        <a:rPr lang="ru-RU" sz="1200" b="1" dirty="0" smtClean="0"/>
                        <a:t>18,229</a:t>
                      </a:r>
                      <a:endParaRPr lang="ru-RU" sz="1200" b="1" dirty="0"/>
                    </a:p>
                  </a:txBody>
                  <a:tcPr/>
                </a:tc>
                <a:extLst>
                  <a:ext uri="{0D108BD9-81ED-4DB2-BD59-A6C34878D82A}">
                    <a16:rowId xmlns:a16="http://schemas.microsoft.com/office/drawing/2014/main" val="10001"/>
                  </a:ext>
                </a:extLst>
              </a:tr>
            </a:tbl>
          </a:graphicData>
        </a:graphic>
      </p:graphicFrame>
      <p:sp>
        <p:nvSpPr>
          <p:cNvPr id="18" name="Объект 17"/>
          <p:cNvSpPr>
            <a:spLocks noGrp="1"/>
          </p:cNvSpPr>
          <p:nvPr>
            <p:ph idx="23"/>
          </p:nvPr>
        </p:nvSpPr>
        <p:spPr/>
        <p:txBody>
          <a:bodyPr/>
          <a:lstStyle/>
          <a:p>
            <a:r>
              <a:rPr lang="ru-RU" dirty="0" smtClean="0"/>
              <a:t>городской округ Королев</a:t>
            </a:r>
            <a:endParaRPr lang="ru-RU" dirty="0"/>
          </a:p>
        </p:txBody>
      </p:sp>
      <p:pic>
        <p:nvPicPr>
          <p:cNvPr id="27" name="Рисунок 26"/>
          <p:cNvPicPr>
            <a:picLocks noGrp="1" noChangeAspect="1"/>
          </p:cNvPicPr>
          <p:nvPr>
            <p:ph type="pic" sz="quarter" idx="15"/>
          </p:nvPr>
        </p:nvPicPr>
        <p:blipFill>
          <a:blip r:embed="rId7">
            <a:extLst>
              <a:ext uri="{28A0092B-C50C-407E-A947-70E740481C1C}">
                <a14:useLocalDpi xmlns:a14="http://schemas.microsoft.com/office/drawing/2010/main" val="0"/>
              </a:ext>
            </a:extLst>
          </a:blip>
          <a:srcRect l="16727" r="16727"/>
          <a:stretch>
            <a:fillRect/>
          </a:stretch>
        </p:blipFill>
        <p:spPr/>
      </p:pic>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698434"/>
            <a:ext cx="1563756" cy="1159565"/>
          </a:xfrm>
          <a:prstGeom prst="rect">
            <a:avLst/>
          </a:prstGeom>
        </p:spPr>
      </p:pic>
      <p:sp>
        <p:nvSpPr>
          <p:cNvPr id="4" name="Прямоугольник 3"/>
          <p:cNvSpPr/>
          <p:nvPr/>
        </p:nvSpPr>
        <p:spPr>
          <a:xfrm>
            <a:off x="1784412" y="5797423"/>
            <a:ext cx="10053360" cy="861774"/>
          </a:xfrm>
          <a:prstGeom prst="rect">
            <a:avLst/>
          </a:prstGeom>
        </p:spPr>
        <p:txBody>
          <a:bodyPr wrap="square">
            <a:spAutoFit/>
          </a:bodyPr>
          <a:lstStyle/>
          <a:p>
            <a:r>
              <a:rPr lang="ru-RU" sz="1000" dirty="0" smtClean="0"/>
              <a:t>*Численность населения на 01.01.2021</a:t>
            </a:r>
            <a:r>
              <a:rPr lang="en-US" sz="1000" dirty="0" smtClean="0"/>
              <a:t>: </a:t>
            </a:r>
            <a:endParaRPr lang="ru-RU" sz="1000" dirty="0" smtClean="0"/>
          </a:p>
          <a:p>
            <a:r>
              <a:rPr lang="en-US" sz="1000" dirty="0" smtClean="0">
                <a:hlinkClick r:id="rId9"/>
              </a:rPr>
              <a:t>http</a:t>
            </a:r>
            <a:r>
              <a:rPr lang="en-US" sz="1000" dirty="0">
                <a:hlinkClick r:id="rId9"/>
              </a:rPr>
              <a:t>://</a:t>
            </a:r>
            <a:r>
              <a:rPr lang="en-US" sz="1000" dirty="0" smtClean="0">
                <a:hlinkClick r:id="rId9"/>
              </a:rPr>
              <a:t>www.statdata.ru/naselenie-moskovskoi-oblasti-chislennost</a:t>
            </a:r>
            <a:endParaRPr lang="ru-RU" sz="1000" dirty="0" smtClean="0"/>
          </a:p>
          <a:p>
            <a:endParaRPr lang="ru-RU" sz="1000" dirty="0" smtClean="0"/>
          </a:p>
          <a:p>
            <a:r>
              <a:rPr lang="ru-RU" sz="1000" dirty="0" smtClean="0"/>
              <a:t>**Информация о налоговых и неналоговых доходах в разрезе муниципальных образований размещена на портале «Открытый бюджет МО» по ссылке</a:t>
            </a:r>
            <a:r>
              <a:rPr lang="en-US" sz="1000" dirty="0" smtClean="0"/>
              <a:t>:</a:t>
            </a:r>
          </a:p>
          <a:p>
            <a:r>
              <a:rPr lang="en-US" sz="1000" u="sng" dirty="0" smtClean="0">
                <a:solidFill>
                  <a:schemeClr val="accent2"/>
                </a:solidFill>
              </a:rPr>
              <a:t>https</a:t>
            </a:r>
            <a:r>
              <a:rPr lang="en-US" sz="1000" u="sng" dirty="0">
                <a:solidFill>
                  <a:schemeClr val="accent2"/>
                </a:solidFill>
              </a:rPr>
              <a:t>://</a:t>
            </a:r>
            <a:r>
              <a:rPr lang="en-US" sz="1000" u="sng" dirty="0" smtClean="0">
                <a:solidFill>
                  <a:schemeClr val="accent2"/>
                </a:solidFill>
              </a:rPr>
              <a:t>budget.mosreg.ru/analitika/ispolnenie-byudjeta-subekta/sravnenie-po-osnovnym-parametram-ispolneniya-byudzhetov-municipalnyx-obrazovanij</a:t>
            </a:r>
            <a:endParaRPr lang="ru-RU" sz="1000" u="sng" dirty="0">
              <a:solidFill>
                <a:schemeClr val="accent2"/>
              </a:solidFill>
            </a:endParaRPr>
          </a:p>
        </p:txBody>
      </p:sp>
    </p:spTree>
    <p:extLst>
      <p:ext uri="{BB962C8B-B14F-4D97-AF65-F5344CB8AC3E}">
        <p14:creationId xmlns:p14="http://schemas.microsoft.com/office/powerpoint/2010/main" val="24274428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515938" y="246621"/>
            <a:ext cx="11150600" cy="1193066"/>
          </a:xfrm>
        </p:spPr>
        <p:txBody>
          <a:bodyPr/>
          <a:lstStyle/>
          <a:p>
            <a:pPr algn="ctr"/>
            <a:r>
              <a:rPr lang="ru-RU" sz="1600" dirty="0" smtClean="0">
                <a:hlinkClick r:id="rId2" action="ppaction://hlinksldjump"/>
              </a:rPr>
              <a:t>Информация о налоговых льготах и ставках налогов</a:t>
            </a:r>
            <a:r>
              <a:rPr lang="ru-RU" sz="1600" dirty="0" smtClean="0"/>
              <a:t/>
            </a:r>
            <a:br>
              <a:rPr lang="ru-RU" sz="1600" dirty="0" smtClean="0"/>
            </a:br>
            <a:r>
              <a:rPr lang="ru-RU" sz="1600" dirty="0"/>
              <a:t/>
            </a:r>
            <a:br>
              <a:rPr lang="ru-RU" sz="1600" dirty="0"/>
            </a:br>
            <a:r>
              <a:rPr lang="ru-RU" sz="1200" dirty="0" smtClean="0"/>
              <a:t/>
            </a:r>
            <a:br>
              <a:rPr lang="ru-RU" sz="1200" dirty="0" smtClean="0"/>
            </a:br>
            <a:r>
              <a:rPr lang="ru-RU" altLang="ru-RU" sz="1200" dirty="0" smtClean="0">
                <a:solidFill>
                  <a:prstClr val="black"/>
                </a:solidFill>
                <a:latin typeface="Times New Roman" panose="02020603050405020304" pitchFamily="18" charset="0"/>
                <a:cs typeface="Times New Roman" panose="02020603050405020304" pitchFamily="18" charset="0"/>
              </a:rPr>
              <a:t> установленные </a:t>
            </a:r>
            <a:r>
              <a:rPr lang="ru-RU" altLang="ru-RU" sz="1200" dirty="0">
                <a:solidFill>
                  <a:prstClr val="black"/>
                </a:solidFill>
                <a:latin typeface="Times New Roman" panose="02020603050405020304" pitchFamily="18" charset="0"/>
                <a:cs typeface="Times New Roman" panose="02020603050405020304" pitchFamily="18" charset="0"/>
              </a:rPr>
              <a:t>представительными органами местного самоуправления </a:t>
            </a:r>
            <a:r>
              <a:rPr lang="ru-RU" altLang="ru-RU" sz="1200" dirty="0" smtClean="0">
                <a:solidFill>
                  <a:prstClr val="black"/>
                </a:solidFill>
                <a:latin typeface="Times New Roman" panose="02020603050405020304" pitchFamily="18" charset="0"/>
                <a:cs typeface="Times New Roman" panose="02020603050405020304" pitchFamily="18" charset="0"/>
              </a:rPr>
              <a:t/>
            </a:r>
            <a:br>
              <a:rPr lang="ru-RU" altLang="ru-RU" sz="1200" dirty="0" smtClean="0">
                <a:solidFill>
                  <a:prstClr val="black"/>
                </a:solidFill>
                <a:latin typeface="Times New Roman" panose="02020603050405020304" pitchFamily="18" charset="0"/>
                <a:cs typeface="Times New Roman" panose="02020603050405020304" pitchFamily="18" charset="0"/>
              </a:rPr>
            </a:br>
            <a:r>
              <a:rPr lang="ru-RU" altLang="ru-RU" sz="1200" dirty="0" smtClean="0">
                <a:latin typeface="Times New Roman" panose="02020603050405020304" pitchFamily="18" charset="0"/>
                <a:cs typeface="Times New Roman" panose="02020603050405020304" pitchFamily="18" charset="0"/>
              </a:rPr>
              <a:t>На </a:t>
            </a:r>
            <a:r>
              <a:rPr lang="ru-RU" altLang="ru-RU" sz="1200" dirty="0">
                <a:latin typeface="Times New Roman" panose="02020603050405020304" pitchFamily="18" charset="0"/>
                <a:cs typeface="Times New Roman" panose="02020603050405020304" pitchFamily="18" charset="0"/>
              </a:rPr>
              <a:t>территории </a:t>
            </a:r>
            <a:r>
              <a:rPr lang="ru-RU" altLang="ru-RU" sz="1200" dirty="0">
                <a:solidFill>
                  <a:prstClr val="black"/>
                </a:solidFill>
                <a:latin typeface="Times New Roman" panose="02020603050405020304" pitchFamily="18" charset="0"/>
                <a:cs typeface="Times New Roman" panose="02020603050405020304" pitchFamily="18" charset="0"/>
              </a:rPr>
              <a:t>городского округа </a:t>
            </a:r>
            <a:r>
              <a:rPr lang="ru-RU" altLang="ru-RU" sz="1200" dirty="0" smtClean="0">
                <a:solidFill>
                  <a:prstClr val="black"/>
                </a:solidFill>
                <a:latin typeface="Times New Roman" panose="02020603050405020304" pitchFamily="18" charset="0"/>
                <a:cs typeface="Times New Roman" panose="02020603050405020304" pitchFamily="18" charset="0"/>
              </a:rPr>
              <a:t>Воскресенск Московской области </a:t>
            </a:r>
            <a:r>
              <a:rPr lang="ru-RU" altLang="ru-RU" sz="1200" dirty="0">
                <a:solidFill>
                  <a:prstClr val="black"/>
                </a:solidFill>
                <a:latin typeface="Times New Roman" panose="02020603050405020304" pitchFamily="18" charset="0"/>
                <a:cs typeface="Times New Roman" panose="02020603050405020304" pitchFamily="18" charset="0"/>
              </a:rPr>
              <a:t>налоговые льготы </a:t>
            </a:r>
            <a:r>
              <a:rPr lang="ru-RU" altLang="ru-RU" sz="1200" dirty="0">
                <a:latin typeface="Times New Roman" panose="02020603050405020304" pitchFamily="18" charset="0"/>
                <a:cs typeface="Times New Roman" panose="02020603050405020304" pitchFamily="18" charset="0"/>
              </a:rPr>
              <a:t>предусмотрены отдельным категориям налогоплательщиков по налогу на имущество физических лиц и земельному  налогу</a:t>
            </a:r>
            <a:r>
              <a:rPr lang="ru-RU" altLang="ru-RU" sz="1200" b="0" i="1" dirty="0">
                <a:latin typeface="Times New Roman" panose="02020603050405020304" pitchFamily="18" charset="0"/>
                <a:cs typeface="Times New Roman" panose="02020603050405020304" pitchFamily="18" charset="0"/>
              </a:rPr>
              <a:t>. </a:t>
            </a:r>
            <a:endParaRPr lang="ru-RU" sz="1200" b="0" i="1" dirty="0"/>
          </a:p>
        </p:txBody>
      </p:sp>
      <p:sp>
        <p:nvSpPr>
          <p:cNvPr id="17" name="Объект 16"/>
          <p:cNvSpPr>
            <a:spLocks noGrp="1"/>
          </p:cNvSpPr>
          <p:nvPr>
            <p:ph idx="1"/>
          </p:nvPr>
        </p:nvSpPr>
        <p:spPr/>
        <p:txBody>
          <a:bodyPr/>
          <a:lstStyle/>
          <a:p>
            <a:pPr algn="just"/>
            <a:r>
              <a:rPr lang="ru-RU" altLang="ru-RU" b="1" dirty="0">
                <a:solidFill>
                  <a:prstClr val="black"/>
                </a:solidFill>
                <a:latin typeface="Times New Roman" panose="02020603050405020304" pitchFamily="18" charset="0"/>
                <a:cs typeface="Times New Roman" panose="02020603050405020304" pitchFamily="18" charset="0"/>
              </a:rPr>
              <a:t>Налоговые ставки и размеры налоговых льгот установлены решением Совета депутатов городского округа Воскресенск Московской области от 18.11.2019 № </a:t>
            </a:r>
            <a:r>
              <a:rPr lang="ru-RU" altLang="ru-RU" b="1" dirty="0" smtClean="0">
                <a:solidFill>
                  <a:prstClr val="black"/>
                </a:solidFill>
                <a:latin typeface="Times New Roman" panose="02020603050405020304" pitchFamily="18" charset="0"/>
                <a:cs typeface="Times New Roman" panose="02020603050405020304" pitchFamily="18" charset="0"/>
              </a:rPr>
              <a:t>52/6   (с изменениями)</a:t>
            </a:r>
            <a:endParaRPr lang="ru-RU" altLang="ru-RU" b="1" dirty="0">
              <a:solidFill>
                <a:prstClr val="black"/>
              </a:solidFill>
              <a:latin typeface="Times New Roman" panose="02020603050405020304" pitchFamily="18" charset="0"/>
              <a:cs typeface="Times New Roman" panose="02020603050405020304" pitchFamily="18" charset="0"/>
            </a:endParaRPr>
          </a:p>
          <a:p>
            <a:pPr algn="just"/>
            <a:r>
              <a:rPr lang="ru-RU" altLang="ru-RU" b="1" dirty="0">
                <a:solidFill>
                  <a:prstClr val="black"/>
                </a:solidFill>
                <a:latin typeface="Times New Roman" panose="02020603050405020304" pitchFamily="18" charset="0"/>
                <a:cs typeface="Times New Roman" panose="02020603050405020304" pitchFamily="18" charset="0"/>
              </a:rPr>
              <a:t>«О земельном налоге на территории городского округа Воскресенск Московской области»</a:t>
            </a:r>
            <a:endParaRPr lang="ru-RU" sz="1800" dirty="0"/>
          </a:p>
          <a:p>
            <a:endParaRPr lang="ru-RU" dirty="0"/>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68</a:t>
            </a:fld>
            <a:endParaRPr lang="ru-RU" noProof="0" dirty="0"/>
          </a:p>
        </p:txBody>
      </p:sp>
      <p:sp>
        <p:nvSpPr>
          <p:cNvPr id="18" name="Объект 17"/>
          <p:cNvSpPr>
            <a:spLocks noGrp="1"/>
          </p:cNvSpPr>
          <p:nvPr>
            <p:ph idx="15"/>
          </p:nvPr>
        </p:nvSpPr>
        <p:spPr>
          <a:xfrm>
            <a:off x="815546" y="1903728"/>
            <a:ext cx="3939390" cy="495389"/>
          </a:xfrm>
        </p:spPr>
        <p:txBody>
          <a:bodyPr/>
          <a:lstStyle/>
          <a:p>
            <a:r>
              <a:rPr lang="ru-RU" dirty="0" smtClean="0"/>
              <a:t>Земельный налог</a:t>
            </a:r>
            <a:endParaRPr lang="ru-RU" dirty="0"/>
          </a:p>
        </p:txBody>
      </p:sp>
      <p:sp>
        <p:nvSpPr>
          <p:cNvPr id="19" name="Объект 18"/>
          <p:cNvSpPr>
            <a:spLocks noGrp="1"/>
          </p:cNvSpPr>
          <p:nvPr>
            <p:ph idx="19"/>
          </p:nvPr>
        </p:nvSpPr>
        <p:spPr/>
        <p:txBody>
          <a:bodyPr/>
          <a:lstStyle/>
          <a:p>
            <a:pPr algn="just"/>
            <a:r>
              <a:rPr lang="ru-RU" altLang="ru-RU" b="1" dirty="0">
                <a:solidFill>
                  <a:prstClr val="black"/>
                </a:solidFill>
                <a:latin typeface="Times New Roman" panose="02020603050405020304" pitchFamily="18" charset="0"/>
                <a:cs typeface="Times New Roman" panose="02020603050405020304" pitchFamily="18" charset="0"/>
              </a:rPr>
              <a:t>Налоговые ставки и размеры налоговых льгот предусмотрены решением Совета депутатов городского округа Воскресенск  Московской области от 18.11.2019 г. №53/6 </a:t>
            </a:r>
            <a:r>
              <a:rPr lang="ru-RU" altLang="ru-RU" b="1" dirty="0" smtClean="0">
                <a:solidFill>
                  <a:prstClr val="black"/>
                </a:solidFill>
                <a:latin typeface="Times New Roman" panose="02020603050405020304" pitchFamily="18" charset="0"/>
                <a:cs typeface="Times New Roman" panose="02020603050405020304" pitchFamily="18" charset="0"/>
              </a:rPr>
              <a:t>(с изменениями)</a:t>
            </a:r>
            <a:endParaRPr lang="ru-RU" altLang="ru-RU" b="1" dirty="0">
              <a:solidFill>
                <a:prstClr val="black"/>
              </a:solidFill>
              <a:latin typeface="Times New Roman" panose="02020603050405020304" pitchFamily="18" charset="0"/>
              <a:cs typeface="Times New Roman" panose="02020603050405020304" pitchFamily="18" charset="0"/>
            </a:endParaRPr>
          </a:p>
          <a:p>
            <a:pPr algn="just"/>
            <a:r>
              <a:rPr lang="ru-RU" altLang="ru-RU" b="1" dirty="0">
                <a:solidFill>
                  <a:prstClr val="black"/>
                </a:solidFill>
                <a:latin typeface="Times New Roman" panose="02020603050405020304" pitchFamily="18" charset="0"/>
                <a:cs typeface="Times New Roman" panose="02020603050405020304" pitchFamily="18" charset="0"/>
              </a:rPr>
              <a:t>«О налоге на имущество физических лиц на территории городского округа Воскресенск Московской области» </a:t>
            </a:r>
            <a:br>
              <a:rPr lang="ru-RU" altLang="ru-RU" b="1" dirty="0">
                <a:solidFill>
                  <a:prstClr val="black"/>
                </a:solidFill>
                <a:latin typeface="Times New Roman" panose="02020603050405020304" pitchFamily="18" charset="0"/>
                <a:cs typeface="Times New Roman" panose="02020603050405020304" pitchFamily="18" charset="0"/>
              </a:rPr>
            </a:br>
            <a:r>
              <a:rPr lang="ru-RU" altLang="ru-RU" b="1" dirty="0">
                <a:solidFill>
                  <a:prstClr val="black"/>
                </a:solidFill>
                <a:latin typeface="Times New Roman" panose="02020603050405020304" pitchFamily="18" charset="0"/>
                <a:cs typeface="Times New Roman" panose="02020603050405020304" pitchFamily="18" charset="0"/>
              </a:rPr>
              <a:t/>
            </a:r>
            <a:br>
              <a:rPr lang="ru-RU" altLang="ru-RU" b="1" dirty="0">
                <a:solidFill>
                  <a:prstClr val="black"/>
                </a:solidFill>
                <a:latin typeface="Times New Roman" panose="02020603050405020304" pitchFamily="18" charset="0"/>
                <a:cs typeface="Times New Roman" panose="02020603050405020304" pitchFamily="18" charset="0"/>
              </a:rPr>
            </a:br>
            <a:endParaRPr lang="ru-RU" sz="1800" dirty="0"/>
          </a:p>
          <a:p>
            <a:endParaRPr lang="ru-RU" dirty="0"/>
          </a:p>
        </p:txBody>
      </p:sp>
      <p:sp>
        <p:nvSpPr>
          <p:cNvPr id="20" name="Объект 19"/>
          <p:cNvSpPr>
            <a:spLocks noGrp="1"/>
          </p:cNvSpPr>
          <p:nvPr>
            <p:ph idx="20"/>
          </p:nvPr>
        </p:nvSpPr>
        <p:spPr/>
        <p:txBody>
          <a:bodyPr/>
          <a:lstStyle/>
          <a:p>
            <a:r>
              <a:rPr lang="ru-RU" dirty="0" smtClean="0"/>
              <a:t>Налог на имущество физических лиц</a:t>
            </a:r>
            <a:endParaRPr lang="ru-RU" dirty="0"/>
          </a:p>
        </p:txBody>
      </p:sp>
      <p:pic>
        <p:nvPicPr>
          <p:cNvPr id="23" name="Рисунок 22"/>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16727" r="16727"/>
          <a:stretch>
            <a:fillRect/>
          </a:stretch>
        </p:blipFill>
        <p:spPr>
          <a:xfrm>
            <a:off x="387178" y="5943935"/>
            <a:ext cx="1433384" cy="819330"/>
          </a:xfrm>
        </p:spPr>
      </p:pic>
      <p:pic>
        <p:nvPicPr>
          <p:cNvPr id="24" name="Рисунок 23"/>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16772" r="16772"/>
          <a:stretch>
            <a:fillRect/>
          </a:stretch>
        </p:blipFill>
        <p:spPr>
          <a:xfrm>
            <a:off x="6227806" y="4885039"/>
            <a:ext cx="757880" cy="667264"/>
          </a:xfrm>
        </p:spPr>
      </p:pic>
      <p:pic>
        <p:nvPicPr>
          <p:cNvPr id="25" name="Рисунок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788" y="1779373"/>
            <a:ext cx="708455" cy="757881"/>
          </a:xfrm>
          <a:prstGeom prst="rect">
            <a:avLst/>
          </a:prstGeom>
        </p:spPr>
      </p:pic>
    </p:spTree>
    <p:extLst>
      <p:ext uri="{BB962C8B-B14F-4D97-AF65-F5344CB8AC3E}">
        <p14:creationId xmlns:p14="http://schemas.microsoft.com/office/powerpoint/2010/main" val="36769457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lstStyle/>
          <a:p>
            <a:pPr algn="ctr"/>
            <a:r>
              <a:rPr lang="ru-RU" dirty="0" smtClean="0"/>
              <a:t>Земельный налог</a:t>
            </a:r>
            <a:endParaRPr lang="ru-RU" dirty="0"/>
          </a:p>
        </p:txBody>
      </p:sp>
      <p:pic>
        <p:nvPicPr>
          <p:cNvPr id="13" name="Объект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287" y="3511826"/>
            <a:ext cx="4098829" cy="3346174"/>
          </a:xfrm>
        </p:spPr>
      </p:pic>
      <p:sp>
        <p:nvSpPr>
          <p:cNvPr id="4" name="Номер слайда 3"/>
          <p:cNvSpPr>
            <a:spLocks noGrp="1"/>
          </p:cNvSpPr>
          <p:nvPr>
            <p:ph type="sldNum" sz="quarter" idx="12"/>
          </p:nvPr>
        </p:nvSpPr>
        <p:spPr/>
        <p:txBody>
          <a:bodyPr/>
          <a:lstStyle/>
          <a:p>
            <a:pPr rtl="0"/>
            <a:fld id="{9EC71654-96A5-4280-94F3-931C61A9F92C}" type="slidenum">
              <a:rPr lang="ru-RU" noProof="0" smtClean="0"/>
              <a:pPr rtl="0"/>
              <a:t>69</a:t>
            </a:fld>
            <a:endParaRPr lang="ru-RU" noProof="0"/>
          </a:p>
        </p:txBody>
      </p:sp>
      <p:sp>
        <p:nvSpPr>
          <p:cNvPr id="5" name="Объект 4"/>
          <p:cNvSpPr>
            <a:spLocks noGrp="1"/>
          </p:cNvSpPr>
          <p:nvPr>
            <p:ph idx="15"/>
          </p:nvPr>
        </p:nvSpPr>
        <p:spPr/>
        <p:txBody>
          <a:bodyPr/>
          <a:lstStyle/>
          <a:p>
            <a:pPr algn="l"/>
            <a:r>
              <a:rPr lang="ru-RU" dirty="0" smtClean="0"/>
              <a:t>Земельный налог с физических лиц</a:t>
            </a:r>
            <a:endParaRPr lang="ru-RU" dirty="0"/>
          </a:p>
        </p:txBody>
      </p:sp>
      <p:sp>
        <p:nvSpPr>
          <p:cNvPr id="6" name="Объект 5"/>
          <p:cNvSpPr>
            <a:spLocks noGrp="1"/>
          </p:cNvSpPr>
          <p:nvPr>
            <p:ph idx="19"/>
          </p:nvPr>
        </p:nvSpPr>
        <p:spPr>
          <a:xfrm>
            <a:off x="7327918" y="1850968"/>
            <a:ext cx="4074002" cy="1660858"/>
          </a:xfrm>
        </p:spPr>
        <p:txBody>
          <a:bodyPr/>
          <a:lstStyle/>
          <a:p>
            <a:r>
              <a:rPr lang="ru-RU" dirty="0" smtClean="0"/>
              <a:t>Действуют льготы, установленные статьей 395 Налогового кодекса Российской Федерации, а также дополнительные льготы, </a:t>
            </a:r>
            <a:r>
              <a:rPr lang="ru-RU" dirty="0"/>
              <a:t>установленные решением Совета депутатов городского округа Воскресенск Московской области от 18.11.2019 № </a:t>
            </a:r>
            <a:r>
              <a:rPr lang="ru-RU" dirty="0" smtClean="0"/>
              <a:t>52/6(с изменениями</a:t>
            </a:r>
            <a:r>
              <a:rPr lang="ru-RU" dirty="0"/>
              <a:t>)</a:t>
            </a:r>
          </a:p>
          <a:p>
            <a:r>
              <a:rPr lang="ru-RU" dirty="0"/>
              <a:t>«О земельном налоге на территории городского округа Воскресенск Московской области»</a:t>
            </a:r>
          </a:p>
          <a:p>
            <a:endParaRPr lang="ru-RU" dirty="0"/>
          </a:p>
        </p:txBody>
      </p:sp>
      <p:sp>
        <p:nvSpPr>
          <p:cNvPr id="7" name="Объект 6"/>
          <p:cNvSpPr>
            <a:spLocks noGrp="1"/>
          </p:cNvSpPr>
          <p:nvPr>
            <p:ph idx="20"/>
          </p:nvPr>
        </p:nvSpPr>
        <p:spPr/>
        <p:txBody>
          <a:bodyPr/>
          <a:lstStyle/>
          <a:p>
            <a:r>
              <a:rPr lang="ru-RU" dirty="0" smtClean="0"/>
              <a:t>Земельный налог с юридических лиц</a:t>
            </a:r>
            <a:endParaRPr lang="ru-RU" dirty="0"/>
          </a:p>
        </p:txBody>
      </p:sp>
      <p:pic>
        <p:nvPicPr>
          <p:cNvPr id="10" name="Рисунок 9"/>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l="17811" r="17811"/>
          <a:stretch>
            <a:fillRect/>
          </a:stretch>
        </p:blipFill>
        <p:spPr/>
      </p:pic>
      <p:pic>
        <p:nvPicPr>
          <p:cNvPr id="11" name="Рисунок 10"/>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l="17895" r="17895"/>
          <a:stretch>
            <a:fillRect/>
          </a:stretch>
        </p:blipFill>
        <p:spPr/>
      </p:pic>
      <p:sp>
        <p:nvSpPr>
          <p:cNvPr id="14" name="Прямоугольник 13"/>
          <p:cNvSpPr/>
          <p:nvPr/>
        </p:nvSpPr>
        <p:spPr>
          <a:xfrm>
            <a:off x="225287" y="2729948"/>
            <a:ext cx="6374296" cy="689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solidFill>
              </a:rPr>
              <a:t>В размерах от 0,3 % до 1,5% от кадастровой стоимости земельного участка в зависимости от категории земель и вида разрешенного использования</a:t>
            </a:r>
            <a:endParaRPr lang="ru-RU" sz="1600" dirty="0">
              <a:solidFill>
                <a:schemeClr val="tx1"/>
              </a:solidFill>
            </a:endParaRPr>
          </a:p>
        </p:txBody>
      </p:sp>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9583" y="2399117"/>
            <a:ext cx="5579165" cy="2278900"/>
          </a:xfrm>
          <a:prstGeom prst="rect">
            <a:avLst/>
          </a:prstGeom>
        </p:spPr>
      </p:pic>
    </p:spTree>
    <p:extLst>
      <p:ext uri="{BB962C8B-B14F-4D97-AF65-F5344CB8AC3E}">
        <p14:creationId xmlns:p14="http://schemas.microsoft.com/office/powerpoint/2010/main" val="2757366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831850" y="172279"/>
            <a:ext cx="10515600" cy="609600"/>
          </a:xfrm>
          <a:effectLst>
            <a:innerShdw blurRad="114300">
              <a:prstClr val="black"/>
            </a:innerShdw>
          </a:effectLst>
        </p:spPr>
        <p:txBody>
          <a:bodyPr>
            <a:normAutofit/>
          </a:bodyPr>
          <a:lstStyle/>
          <a:p>
            <a:pPr algn="ctr"/>
            <a:r>
              <a:rPr lang="ru-RU" sz="3200"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3" action="ppaction://hlinksldjump"/>
              </a:rPr>
              <a:t>Принцип прозрачности (открытости) бюджета </a:t>
            </a:r>
            <a:r>
              <a:rPr lang="ru-RU" sz="3200" dirty="0" smtClean="0">
                <a:solidFill>
                  <a:schemeClr val="tx1"/>
                </a:solidFill>
              </a:rPr>
              <a:t>(</a:t>
            </a:r>
            <a:r>
              <a:rPr lang="ru-RU" sz="3200" dirty="0" err="1" smtClean="0">
                <a:solidFill>
                  <a:schemeClr val="tx1"/>
                </a:solidFill>
              </a:rPr>
              <a:t>ст</a:t>
            </a:r>
            <a:r>
              <a:rPr lang="ru-RU" sz="3200" dirty="0" smtClean="0">
                <a:solidFill>
                  <a:schemeClr val="tx1"/>
                </a:solidFill>
              </a:rPr>
              <a:t> 36 БК РФ)</a:t>
            </a:r>
            <a:endParaRPr lang="ru-RU" sz="3200" dirty="0">
              <a:solidFill>
                <a:schemeClr val="tx1"/>
              </a:solidFill>
            </a:endParaRPr>
          </a:p>
        </p:txBody>
      </p:sp>
      <p:graphicFrame>
        <p:nvGraphicFramePr>
          <p:cNvPr id="15" name="Схема 14"/>
          <p:cNvGraphicFramePr/>
          <p:nvPr>
            <p:extLst>
              <p:ext uri="{D42A27DB-BD31-4B8C-83A1-F6EECF244321}">
                <p14:modId xmlns:p14="http://schemas.microsoft.com/office/powerpoint/2010/main" val="4141857168"/>
              </p:ext>
            </p:extLst>
          </p:nvPr>
        </p:nvGraphicFramePr>
        <p:xfrm>
          <a:off x="831850" y="980661"/>
          <a:ext cx="10167454" cy="5877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Рисунок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6122504"/>
            <a:ext cx="1842051" cy="735496"/>
          </a:xfrm>
          <a:prstGeom prst="rect">
            <a:avLst/>
          </a:prstGeom>
        </p:spPr>
      </p:pic>
      <p:sp>
        <p:nvSpPr>
          <p:cNvPr id="20" name="Номер слайда 19"/>
          <p:cNvSpPr>
            <a:spLocks noGrp="1"/>
          </p:cNvSpPr>
          <p:nvPr>
            <p:ph type="sldNum" sz="quarter" idx="12"/>
          </p:nvPr>
        </p:nvSpPr>
        <p:spPr>
          <a:xfrm>
            <a:off x="8610599" y="6356350"/>
            <a:ext cx="3038061" cy="365125"/>
          </a:xfrm>
        </p:spPr>
        <p:txBody>
          <a:bodyPr/>
          <a:lstStyle/>
          <a:p>
            <a:fld id="{9EC71654-96A5-4280-94F3-931C61A9F92C}" type="slidenum">
              <a:rPr lang="ru-RU" smtClean="0">
                <a:solidFill>
                  <a:schemeClr val="tx1"/>
                </a:solidFill>
              </a:rPr>
              <a:pPr/>
              <a:t>7</a:t>
            </a:fld>
            <a:endParaRPr lang="ru-RU" dirty="0">
              <a:solidFill>
                <a:schemeClr val="tx1"/>
              </a:solidFill>
            </a:endParaRPr>
          </a:p>
        </p:txBody>
      </p:sp>
    </p:spTree>
    <p:extLst>
      <p:ext uri="{BB962C8B-B14F-4D97-AF65-F5344CB8AC3E}">
        <p14:creationId xmlns:p14="http://schemas.microsoft.com/office/powerpoint/2010/main" val="24401344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9EC71654-96A5-4280-94F3-931C61A9F92C}" type="slidenum">
              <a:rPr lang="ru-RU" noProof="0" smtClean="0"/>
              <a:pPr rtl="0"/>
              <a:t>70</a:t>
            </a:fld>
            <a:endParaRPr lang="ru-RU" noProof="0"/>
          </a:p>
        </p:txBody>
      </p:sp>
      <p:graphicFrame>
        <p:nvGraphicFramePr>
          <p:cNvPr id="12" name="Таблица 11"/>
          <p:cNvGraphicFramePr>
            <a:graphicFrameLocks noGrp="1"/>
          </p:cNvGraphicFramePr>
          <p:nvPr>
            <p:extLst>
              <p:ext uri="{D42A27DB-BD31-4B8C-83A1-F6EECF244321}">
                <p14:modId xmlns:p14="http://schemas.microsoft.com/office/powerpoint/2010/main" val="184245713"/>
              </p:ext>
            </p:extLst>
          </p:nvPr>
        </p:nvGraphicFramePr>
        <p:xfrm>
          <a:off x="182879" y="173737"/>
          <a:ext cx="11878057" cy="6547739"/>
        </p:xfrm>
        <a:graphic>
          <a:graphicData uri="http://schemas.openxmlformats.org/drawingml/2006/table">
            <a:tbl>
              <a:tblPr firstRow="1" bandRow="1">
                <a:tableStyleId>{5C22544A-7EE6-4342-B048-85BDC9FD1C3A}</a:tableStyleId>
              </a:tblPr>
              <a:tblGrid>
                <a:gridCol w="1078993">
                  <a:extLst>
                    <a:ext uri="{9D8B030D-6E8A-4147-A177-3AD203B41FA5}">
                      <a16:colId xmlns:a16="http://schemas.microsoft.com/office/drawing/2014/main" val="20000"/>
                    </a:ext>
                  </a:extLst>
                </a:gridCol>
                <a:gridCol w="2999232">
                  <a:extLst>
                    <a:ext uri="{9D8B030D-6E8A-4147-A177-3AD203B41FA5}">
                      <a16:colId xmlns:a16="http://schemas.microsoft.com/office/drawing/2014/main" val="20001"/>
                    </a:ext>
                  </a:extLst>
                </a:gridCol>
                <a:gridCol w="6647688">
                  <a:extLst>
                    <a:ext uri="{9D8B030D-6E8A-4147-A177-3AD203B41FA5}">
                      <a16:colId xmlns:a16="http://schemas.microsoft.com/office/drawing/2014/main" val="20002"/>
                    </a:ext>
                  </a:extLst>
                </a:gridCol>
                <a:gridCol w="1152144">
                  <a:extLst>
                    <a:ext uri="{9D8B030D-6E8A-4147-A177-3AD203B41FA5}">
                      <a16:colId xmlns:a16="http://schemas.microsoft.com/office/drawing/2014/main" val="20003"/>
                    </a:ext>
                  </a:extLst>
                </a:gridCol>
              </a:tblGrid>
              <a:tr h="387553">
                <a:tc>
                  <a:txBody>
                    <a:bodyPr/>
                    <a:lstStyle/>
                    <a:p>
                      <a:pPr algn="ctr"/>
                      <a:r>
                        <a:rPr lang="ru-RU" sz="800" dirty="0" smtClean="0">
                          <a:latin typeface="Times New Roman" panose="02020603050405020304" pitchFamily="18" charset="0"/>
                          <a:cs typeface="Times New Roman" panose="02020603050405020304" pitchFamily="18" charset="0"/>
                        </a:rPr>
                        <a:t>Ставка налога</a:t>
                      </a:r>
                      <a:endParaRPr lang="ru-RU" sz="800" dirty="0">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Льготы по Земельному налогу</a:t>
                      </a:r>
                    </a:p>
                  </a:txBody>
                  <a:tcPr anchor="ctr"/>
                </a:tc>
                <a:tc hMerge="1">
                  <a:txBody>
                    <a:bodyPr/>
                    <a:lstStyle/>
                    <a:p>
                      <a:endParaRPr lang="ru-RU" sz="1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Нормативный правовой акт</a:t>
                      </a:r>
                      <a:endParaRPr lang="ru-RU"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357741">
                <a:tc>
                  <a:txBody>
                    <a:bodyPr/>
                    <a:lstStyle/>
                    <a:p>
                      <a:pPr algn="ctr"/>
                      <a:endParaRPr lang="ru-RU"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налогоплательщикам-организациям</a:t>
                      </a:r>
                      <a:endParaRPr lang="ru-RU"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налогоплательщикам-физическим лицам</a:t>
                      </a:r>
                      <a:endParaRPr lang="ru-RU" sz="8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5802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от 0,3 % до 1,5% от кадастровой стоимости земельного участка в зависимости от категории земель и вида разрешенного использования</a:t>
                      </a:r>
                    </a:p>
                    <a:p>
                      <a:endParaRPr lang="ru-RU" sz="800" dirty="0" smtClean="0">
                        <a:latin typeface="Times New Roman" panose="02020603050405020304" pitchFamily="18" charset="0"/>
                        <a:cs typeface="Times New Roman" panose="02020603050405020304" pitchFamily="18" charset="0"/>
                      </a:endParaRPr>
                    </a:p>
                    <a:p>
                      <a:endParaRPr lang="ru-RU" sz="800" dirty="0">
                        <a:latin typeface="Times New Roman" panose="02020603050405020304" pitchFamily="18" charset="0"/>
                        <a:cs typeface="Times New Roman" panose="02020603050405020304" pitchFamily="18" charset="0"/>
                      </a:endParaRPr>
                    </a:p>
                  </a:txBody>
                  <a:tcPr anchor="ctr"/>
                </a:tc>
                <a:tc>
                  <a:txBody>
                    <a:bodyPr/>
                    <a:lstStyle/>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1.1. Освободить от уплаты земельного налога в размере 100% </a:t>
                      </a:r>
                    </a:p>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1.1.1. Органы местного самоуправления городского округа Воскресенск Московской области:</a:t>
                      </a:r>
                    </a:p>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в отношении земельных участков, находящихся в муниципальной собственности, в том числе используемых для осуществления возложенных на органы местного самоуправления функций;</a:t>
                      </a:r>
                    </a:p>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в отношении земельных участков, на которых расположены здания, строения и сооружения, находящиеся в муниципальной казне, земельных участков, находящихся в муниципальной собственности муниципального образования.</a:t>
                      </a:r>
                    </a:p>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1.1.2. Муниципальные учреждения городского округа Воскресенск Московской области (на основании документов, подтверждающих организационно-правовую форму).</a:t>
                      </a:r>
                    </a:p>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1.1.3. Государственные бюджетные учреждения Московской области, вид деятельности которых направлен на сопровождение оформления права собственности Московской области на объекты недвижимости, включая земельные участки (при предоставлении документов из администрации городского округа Воскресенск Московской области).</a:t>
                      </a:r>
                    </a:p>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1.2. Освободить от уплаты земельного налога в размере 50%:</a:t>
                      </a:r>
                    </a:p>
                    <a:p>
                      <a:pPr algn="just"/>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1.2. Организации, осуществляющие свою деятельность на территории городского округа Воскресенск Московской области в сфере организации отдыха детей и их оздоровления, включенные в реестр организаций отдыха детей и их оздоровления в Московской области</a:t>
                      </a:r>
                    </a:p>
                    <a:p>
                      <a:endParaRPr lang="ru-RU"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kern="1200" dirty="0" smtClean="0">
                          <a:solidFill>
                            <a:schemeClr val="dk1"/>
                          </a:solidFill>
                          <a:effectLst/>
                          <a:latin typeface="Times New Roman" panose="02020603050405020304" pitchFamily="18" charset="0"/>
                          <a:ea typeface="+mn-ea"/>
                          <a:cs typeface="Times New Roman" panose="02020603050405020304" pitchFamily="18" charset="0"/>
                        </a:rPr>
                        <a:t>Освободить от уплаты земельного налога в размере 100%:</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Следующие категории физических лиц в отношении одного земельного участка по выбору налогоплательщика, площадь которого не превышает 3000 кв. м, находящихся в собственности, постоянном (бессрочном) пользовании или пожизненном наследуемом владении и не используемых для предпринимательской деятельности: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(в ред. решения Совета депутатов городского округа Воскресенск МО от 25.02.2021 N 337/36)</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Героев Советского Союза, Героев Российской Федерации, полных кавалеров ордена Славы и их вдов;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инвалидов I и II групп инвалидности;- инвалидов с детства, детей-инвалидов;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ветеранов и инвалидов Великой Отечественной войны, а также ветеранов и инвалидов боевых действий;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физических лиц, имеющих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 18 июня 1992 года N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800" kern="1200" dirty="0" err="1" smtClean="0">
                          <a:solidFill>
                            <a:schemeClr val="dk1"/>
                          </a:solidFill>
                          <a:effectLst/>
                          <a:latin typeface="Times New Roman" panose="02020603050405020304" pitchFamily="18" charset="0"/>
                          <a:ea typeface="+mn-ea"/>
                          <a:cs typeface="Times New Roman" panose="02020603050405020304" pitchFamily="18" charset="0"/>
                        </a:rPr>
                        <a:t>Теча</a:t>
                      </a: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физических лиц, принимавших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физических лиц, получивших или перенесших лучевую болезнь или ставших инвалидами в результате испытаний, учений и иных работ, связанных с любыми видами ядерных установок, включая ядерное оружие и космическую технику;</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родителей, имеющих трех и более несовершеннолетних детей, признанных в соответствии с законодательством многодетными, при условии, что среднедушевой доход семьи ниже прожиточного минимума, установленного в Московской области на душу населения (при предоставлении справок (сведений), выданных органами социальной защиты населения по месту жительства);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одного из родителей детей-инвалидов при условии, что среднедушевой доход семьи ниже величины прожиточного минимума, установленной в Московской области на душу населения (при предоставлении справок (сведений), выданных органами социальной защиты населения по месту жительства);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детей-сирот и детей, оставшихся без попечения родителей, на которых распространяется действие Федерального закона от 21.12.1996 N 159-ФЗ "О дополнительных гарантиях по социальной поддержке детей-сирот и детей, оставшихся без попечения родителей";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несовершеннолетних узников концлагерей, гетто и других мест принудительного содержания, созданных фашистами в период Второй мировой войны;- жертв политических репрессий;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членов семей погибших (умерших) инвалидов войны, участников Великой Отечественной войны, ветеранов боевых действий, на которых распространены меры социальной поддержки, установленные статьей 21 Федерального закона от 12.01.1995 N 5-ФЗ "О ветеранах";</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членов семей военнослужащих и сотрудников органов внутренних дел, потерявших кормильца при исполнении им служебных обязанностей, на которых распространяются льготы и социальные гарантии, установленные Законом Российской Федерации от 07.02.2011 N 3-ФЗ "О полиции" и Федеральным законом от 27.05.1998 N 76-ФЗ "О статусе военнослужащих";</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старост населенных пунктов на период исполнения полномочий (при предоставлении документа, подтверждающего статус старосты).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b="1" kern="1200" dirty="0" smtClean="0">
                          <a:solidFill>
                            <a:schemeClr val="dk1"/>
                          </a:solidFill>
                          <a:effectLst/>
                          <a:latin typeface="Times New Roman" panose="02020603050405020304" pitchFamily="18" charset="0"/>
                          <a:ea typeface="+mn-ea"/>
                          <a:cs typeface="Times New Roman" panose="02020603050405020304" pitchFamily="18" charset="0"/>
                        </a:rPr>
                        <a:t>4.2. Освободить от уплаты земельного налога в размере 50%:</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4.2.1. Налогоплательщиков - физических лиц, являющихся добровольными пожарными, зарегистрированными в реестре добровольных пожарных, в отношении одного земельного участка, площадь которого не превышает предельные (максимальные) нормы предоставления земель для соответствующих видов разрешенного использования.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4.2.2. В отношении одного земельного участка по выбору налогоплательщика, предназначенного для индивидуального жилищного строительства, для ведения личного подсобного хозяйства, садоводства или огородничества, имеющего данные участки в собственности, постоянном (бессрочном) пользовании или пожизненном наследуемом владении и не используемые для предпринимательской деятельности налогоплательщиков: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малоимущие семьи и малоимущие одиноко проживающие граждане, среднедушевой доход которых ниже величины прожиточного минимума, установленной в Московской области на душу населения (при предоставлении справок (сведений), выданных органами социальной защиты населения по месту жительства);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00" kern="1200" dirty="0" smtClean="0">
                          <a:solidFill>
                            <a:schemeClr val="dk1"/>
                          </a:solidFill>
                          <a:effectLst/>
                          <a:latin typeface="Times New Roman" panose="02020603050405020304" pitchFamily="18" charset="0"/>
                          <a:ea typeface="+mn-ea"/>
                          <a:cs typeface="Times New Roman" panose="02020603050405020304" pitchFamily="18" charset="0"/>
                        </a:rPr>
                        <a:t>- пенсионеры, доход которых ниже двукратной величины прожиточного минимума, установленной в Московской области для пенсионеров (при предоставлении справок (сведений), выданных органами социальной защиты населения по месту жительства).</a:t>
                      </a:r>
                      <a:endParaRPr lang="ru-RU"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Решение Совета депутатов городского округа Воскресенск Московской области от 18.11.2019 № 52/6</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(с изменениями)</a:t>
                      </a:r>
                    </a:p>
                    <a:p>
                      <a:endParaRPr lang="ru-RU"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134664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831850" y="182564"/>
            <a:ext cx="10515600" cy="374028"/>
          </a:xfrm>
        </p:spPr>
        <p:txBody>
          <a:bodyPr/>
          <a:lstStyle/>
          <a:p>
            <a:r>
              <a:rPr lang="ru-RU" sz="1800" dirty="0" smtClean="0">
                <a:solidFill>
                  <a:schemeClr val="tx1"/>
                </a:solidFill>
              </a:rPr>
              <a:t>Налог на имущество физических лиц</a:t>
            </a:r>
            <a:endParaRPr lang="ru-RU" sz="1800" dirty="0">
              <a:solidFill>
                <a:schemeClr val="tx1"/>
              </a:solidFill>
            </a:endParaRPr>
          </a:p>
        </p:txBody>
      </p:sp>
      <p:sp>
        <p:nvSpPr>
          <p:cNvPr id="4" name="Номер слайда 3"/>
          <p:cNvSpPr>
            <a:spLocks noGrp="1"/>
          </p:cNvSpPr>
          <p:nvPr>
            <p:ph type="sldNum" sz="quarter" idx="12"/>
          </p:nvPr>
        </p:nvSpPr>
        <p:spPr/>
        <p:txBody>
          <a:bodyPr/>
          <a:lstStyle/>
          <a:p>
            <a:pPr rtl="0"/>
            <a:fld id="{9EC71654-96A5-4280-94F3-931C61A9F92C}" type="slidenum">
              <a:rPr lang="ru-RU" noProof="0" smtClean="0"/>
              <a:pPr rtl="0"/>
              <a:t>71</a:t>
            </a:fld>
            <a:endParaRPr lang="ru-RU" noProof="0"/>
          </a:p>
        </p:txBody>
      </p:sp>
      <p:sp>
        <p:nvSpPr>
          <p:cNvPr id="21" name="Текст 20"/>
          <p:cNvSpPr>
            <a:spLocks noGrp="1"/>
          </p:cNvSpPr>
          <p:nvPr>
            <p:ph type="body" idx="1"/>
          </p:nvPr>
        </p:nvSpPr>
        <p:spPr>
          <a:xfrm>
            <a:off x="5154612" y="1153348"/>
            <a:ext cx="6192837" cy="5704652"/>
          </a:xfrm>
        </p:spPr>
        <p:txBody>
          <a:bodyPr/>
          <a:lstStyle/>
          <a:p>
            <a:pPr algn="just"/>
            <a:r>
              <a:rPr lang="ru-RU" dirty="0" smtClean="0"/>
              <a:t>На территории городского округа в части льгот по налогу на имуществ распространяется действие статьи </a:t>
            </a:r>
            <a:r>
              <a:rPr lang="ru-RU" dirty="0"/>
              <a:t>407 Налогового кодекса Российской </a:t>
            </a:r>
            <a:r>
              <a:rPr lang="ru-RU" dirty="0" smtClean="0"/>
              <a:t>Федерации, а также дополнительно </a:t>
            </a:r>
            <a:r>
              <a:rPr lang="ru-RU" dirty="0"/>
              <a:t>установлены в соответствии с </a:t>
            </a:r>
            <a:r>
              <a:rPr lang="ru-RU" dirty="0" smtClean="0"/>
              <a:t>решением СОВЕТА </a:t>
            </a:r>
            <a:r>
              <a:rPr lang="ru-RU" dirty="0"/>
              <a:t>ДЕПУТАТОВ ГОРОДСКОГО ОКРУГА </a:t>
            </a:r>
            <a:r>
              <a:rPr lang="ru-RU" dirty="0" smtClean="0"/>
              <a:t>ВОСКРЕСЕНСК МОСКОВСКОЙ ОБЛАСТИ от </a:t>
            </a:r>
            <a:r>
              <a:rPr lang="ru-RU" dirty="0"/>
              <a:t>18 ноября 2019 г. N </a:t>
            </a:r>
            <a:r>
              <a:rPr lang="ru-RU" dirty="0" smtClean="0"/>
              <a:t>53/6 О </a:t>
            </a:r>
            <a:r>
              <a:rPr lang="ru-RU" dirty="0"/>
              <a:t>НАЛОГЕ НА ИМУЩЕСТВО ФИЗИЧЕСКИХ ЛИЦ НА </a:t>
            </a:r>
            <a:r>
              <a:rPr lang="ru-RU" dirty="0" smtClean="0"/>
              <a:t>ТЕРРИТОРИИ ГОРОДСКОГО </a:t>
            </a:r>
            <a:r>
              <a:rPr lang="ru-RU" dirty="0"/>
              <a:t>ОКРУГА ВОСКРЕСЕНСК МОСКОВСКОЙ </a:t>
            </a:r>
            <a:r>
              <a:rPr lang="ru-RU" dirty="0" smtClean="0"/>
              <a:t>ОБЛАСТИ</a:t>
            </a:r>
          </a:p>
          <a:p>
            <a:pPr algn="just"/>
            <a:r>
              <a:rPr lang="ru-RU" dirty="0"/>
              <a:t>Налоговые ставки устанавливаются </a:t>
            </a:r>
            <a:r>
              <a:rPr lang="ru-RU" dirty="0" smtClean="0"/>
              <a:t>в размерах </a:t>
            </a:r>
            <a:r>
              <a:rPr lang="ru-RU" dirty="0"/>
              <a:t>от </a:t>
            </a:r>
            <a:r>
              <a:rPr lang="ru-RU" dirty="0" smtClean="0"/>
              <a:t>0,1% до 2% от кадастровой стоимости объекта в зависимости от вида имущества</a:t>
            </a:r>
            <a:endParaRPr lang="ru-RU" dirty="0"/>
          </a:p>
          <a:p>
            <a:pPr algn="just"/>
            <a:endParaRPr lang="ru-RU" dirty="0"/>
          </a:p>
        </p:txBody>
      </p:sp>
      <p:pic>
        <p:nvPicPr>
          <p:cNvPr id="17" name="Объект 1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171344" y="4005674"/>
            <a:ext cx="5657236" cy="2828925"/>
          </a:xfrm>
        </p:spPr>
      </p:pic>
      <p:pic>
        <p:nvPicPr>
          <p:cNvPr id="20" name="Рисунок 19"/>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16667" r="16667"/>
          <a:stretch>
            <a:fillRect/>
          </a:stretch>
        </p:blipFill>
        <p:spPr>
          <a:xfrm>
            <a:off x="9342783" y="0"/>
            <a:ext cx="2849217" cy="1153348"/>
          </a:xfrm>
        </p:spPr>
      </p:pic>
      <p:pic>
        <p:nvPicPr>
          <p:cNvPr id="18" name="Рисунок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87897"/>
            <a:ext cx="5155096" cy="5946702"/>
          </a:xfrm>
          <a:prstGeom prst="rect">
            <a:avLst/>
          </a:prstGeom>
        </p:spPr>
      </p:pic>
    </p:spTree>
    <p:extLst>
      <p:ext uri="{BB962C8B-B14F-4D97-AF65-F5344CB8AC3E}">
        <p14:creationId xmlns:p14="http://schemas.microsoft.com/office/powerpoint/2010/main" val="31042504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EC71654-96A5-4280-94F3-931C61A9F92C}" type="slidenum">
              <a:rPr lang="ru-RU" smtClean="0"/>
              <a:pPr/>
              <a:t>72</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317648888"/>
              </p:ext>
            </p:extLst>
          </p:nvPr>
        </p:nvGraphicFramePr>
        <p:xfrm>
          <a:off x="411480" y="265175"/>
          <a:ext cx="10725914" cy="5285428"/>
        </p:xfrm>
        <a:graphic>
          <a:graphicData uri="http://schemas.openxmlformats.org/drawingml/2006/table">
            <a:tbl>
              <a:tblPr firstRow="1" bandRow="1">
                <a:tableStyleId>{5C22544A-7EE6-4342-B048-85BDC9FD1C3A}</a:tableStyleId>
              </a:tblPr>
              <a:tblGrid>
                <a:gridCol w="1096307">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2266545">
                  <a:extLst>
                    <a:ext uri="{9D8B030D-6E8A-4147-A177-3AD203B41FA5}">
                      <a16:colId xmlns:a16="http://schemas.microsoft.com/office/drawing/2014/main" val="20002"/>
                    </a:ext>
                  </a:extLst>
                </a:gridCol>
                <a:gridCol w="1653702">
                  <a:extLst>
                    <a:ext uri="{9D8B030D-6E8A-4147-A177-3AD203B41FA5}">
                      <a16:colId xmlns:a16="http://schemas.microsoft.com/office/drawing/2014/main" val="20003"/>
                    </a:ext>
                  </a:extLst>
                </a:gridCol>
                <a:gridCol w="1594560">
                  <a:extLst>
                    <a:ext uri="{9D8B030D-6E8A-4147-A177-3AD203B41FA5}">
                      <a16:colId xmlns:a16="http://schemas.microsoft.com/office/drawing/2014/main" val="20004"/>
                    </a:ext>
                  </a:extLst>
                </a:gridCol>
              </a:tblGrid>
              <a:tr h="393193">
                <a:tc rowSpan="2">
                  <a:txBody>
                    <a:bodyPr/>
                    <a:lstStyle/>
                    <a:p>
                      <a:pPr algn="ctr"/>
                      <a:r>
                        <a:rPr lang="ru-RU" sz="800" dirty="0" smtClean="0">
                          <a:latin typeface="Times New Roman" panose="02020603050405020304" pitchFamily="18" charset="0"/>
                          <a:cs typeface="Times New Roman" panose="02020603050405020304" pitchFamily="18" charset="0"/>
                        </a:rPr>
                        <a:t>Ставка налога</a:t>
                      </a:r>
                      <a:endParaRPr lang="ru-RU" sz="8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Льготы по Налогу на имущество физических лиц</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Нормативный правовой акт</a:t>
                      </a:r>
                      <a:endParaRPr lang="ru-RU" sz="800" dirty="0">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Объем выпадающих доходов в связи с предоставлением налоговых льгот</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(в соответствии с порядком формирования перечня налоговых расходов городского округа Воскресенск Московской области и оценки налоговых расходов городского округа Воскресенск Московской области, утвержденного Постановлением Администрации городского округа Воскресенск от 14.09.2020 №3299) тыс. рублей</a:t>
                      </a:r>
                      <a:endParaRPr lang="ru-RU" sz="800" dirty="0">
                        <a:latin typeface="Times New Roman" panose="02020603050405020304" pitchFamily="18" charset="0"/>
                        <a:cs typeface="Times New Roman" panose="02020603050405020304" pitchFamily="18" charset="0"/>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423673">
                <a:tc vMerge="1">
                  <a:txBody>
                    <a:bodyPr/>
                    <a:lstStyle/>
                    <a:p>
                      <a:endParaRPr lang="ru-RU" sz="800" dirty="0" smtClean="0">
                        <a:latin typeface="Times New Roman" panose="02020603050405020304" pitchFamily="18" charset="0"/>
                        <a:cs typeface="Times New Roman" panose="02020603050405020304" pitchFamily="18" charset="0"/>
                      </a:endParaRPr>
                    </a:p>
                  </a:txBody>
                  <a:tcPr anchor="ctr"/>
                </a:tc>
                <a:tc vMerge="1">
                  <a:txBody>
                    <a:bodyPr/>
                    <a:lstStyle/>
                    <a:p>
                      <a:pPr algn="just"/>
                      <a:endParaRPr lang="ru-RU" sz="800" dirty="0">
                        <a:latin typeface="Times New Roman" panose="02020603050405020304" pitchFamily="18" charset="0"/>
                        <a:cs typeface="Times New Roman" panose="02020603050405020304" pitchFamily="18" charset="0"/>
                      </a:endParaRPr>
                    </a:p>
                  </a:txBody>
                  <a:tcPr anchor="ct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ru-RU" sz="800" dirty="0" smtClean="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anose="02020603050405020304" pitchFamily="18" charset="0"/>
                          <a:cs typeface="Times New Roman" panose="02020603050405020304" pitchFamily="18" charset="0"/>
                        </a:rPr>
                        <a:t>2020</a:t>
                      </a:r>
                    </a:p>
                  </a:txBody>
                  <a:tcPr anchor="ctr"/>
                </a:tc>
                <a:extLst>
                  <a:ext uri="{0D108BD9-81ED-4DB2-BD59-A6C34878D82A}">
                    <a16:rowId xmlns:a16="http://schemas.microsoft.com/office/drawing/2014/main" val="10001"/>
                  </a:ext>
                </a:extLst>
              </a:tr>
              <a:tr h="3794955">
                <a:tc>
                  <a:txBody>
                    <a:bodyPr/>
                    <a:lstStyle/>
                    <a:p>
                      <a:pPr algn="just"/>
                      <a:r>
                        <a:rPr lang="ru-RU" sz="800" dirty="0" smtClean="0"/>
                        <a:t>Налоговые ставки устанавливаются в размерах от 0,1% до 2% от кадастровой стоимости объекта в зависимости от вида имущества</a:t>
                      </a:r>
                    </a:p>
                    <a:p>
                      <a:endParaRPr lang="ru-RU" sz="800" dirty="0" smtClean="0">
                        <a:latin typeface="Times New Roman" panose="02020603050405020304" pitchFamily="18" charset="0"/>
                        <a:cs typeface="Times New Roman" panose="02020603050405020304" pitchFamily="18" charset="0"/>
                      </a:endParaRPr>
                    </a:p>
                  </a:txBody>
                  <a:tcPr anchor="ctr"/>
                </a:tc>
                <a:tc>
                  <a:txBody>
                    <a:bodyPr/>
                    <a:lstStyle/>
                    <a:p>
                      <a:pPr algn="just"/>
                      <a:r>
                        <a:rPr lang="ru-RU" sz="800" dirty="0" smtClean="0">
                          <a:latin typeface="Times New Roman" panose="02020603050405020304" pitchFamily="18" charset="0"/>
                          <a:cs typeface="Times New Roman" panose="02020603050405020304" pitchFamily="18" charset="0"/>
                        </a:rPr>
                        <a:t>освободить от уплаты налога на имущество физических лиц, за исключением имущества, которое используется в предпринимательской деятельности, а также за исключением жилых помещений и жилых домов, которые используются в целях получения дохода (сдача в аренду независимо от суммы получаемого дохода), следующие категории налогоплательщиков:</a:t>
                      </a:r>
                    </a:p>
                    <a:p>
                      <a:pPr algn="just"/>
                      <a:r>
                        <a:rPr lang="ru-RU" sz="800" dirty="0" smtClean="0">
                          <a:latin typeface="Times New Roman" panose="02020603050405020304" pitchFamily="18" charset="0"/>
                          <a:cs typeface="Times New Roman" panose="02020603050405020304" pitchFamily="18" charset="0"/>
                        </a:rPr>
                        <a:t>- одного из родителей в многодетной малоимущей семье, имеющих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комната, квартира, индивидуальный жилой дом;</a:t>
                      </a:r>
                    </a:p>
                    <a:p>
                      <a:pPr algn="just"/>
                      <a:r>
                        <a:rPr lang="ru-RU" sz="800" dirty="0" smtClean="0">
                          <a:latin typeface="Times New Roman" panose="02020603050405020304" pitchFamily="18" charset="0"/>
                          <a:cs typeface="Times New Roman" panose="02020603050405020304" pitchFamily="18" charset="0"/>
                        </a:rPr>
                        <a:t>- одного из родителей детей-инвалидов при условии, что среднедушевой доход семьи ниже величины прожиточного минимума, установленной в Московской области на душу населения;</a:t>
                      </a:r>
                    </a:p>
                    <a:p>
                      <a:pPr algn="just"/>
                      <a:r>
                        <a:rPr lang="ru-RU" sz="800" dirty="0" smtClean="0">
                          <a:latin typeface="Times New Roman" panose="02020603050405020304" pitchFamily="18" charset="0"/>
                          <a:cs typeface="Times New Roman" panose="02020603050405020304" pitchFamily="18" charset="0"/>
                        </a:rPr>
                        <a:t>- детей сирот и детей, оставшихся без попечения родителей, на которых распространяется действие Федерального закона от 21.12.1996 N 159-ФЗ "О дополнительных гарантиях по социальной поддержке детей-сирот и детей, оставшихся без попечения родителей"</a:t>
                      </a:r>
                    </a:p>
                    <a:p>
                      <a:pPr algn="just"/>
                      <a:endParaRPr lang="ru-RU" sz="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800" b="0" kern="1200" dirty="0" smtClean="0">
                          <a:solidFill>
                            <a:schemeClr val="dk1"/>
                          </a:solidFill>
                          <a:effectLst/>
                          <a:latin typeface="Times New Roman" panose="02020603050405020304" pitchFamily="18" charset="0"/>
                          <a:ea typeface="+mn-ea"/>
                          <a:cs typeface="Times New Roman" panose="02020603050405020304" pitchFamily="18" charset="0"/>
                        </a:rPr>
                        <a:t>Решение Совета депутатов городского округа Воскресенск Московской области от 18.11.2019 № 53/6 «О налоге на имущество физических лиц на территории городского округа Воскресенск Московской области»</a:t>
                      </a:r>
                      <a:endParaRPr lang="ru-RU" sz="800" b="0" dirty="0" smtClean="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800" b="0" dirty="0" smtClean="0">
                          <a:latin typeface="Times New Roman" panose="02020603050405020304" pitchFamily="18" charset="0"/>
                          <a:cs typeface="Times New Roman" panose="02020603050405020304" pitchFamily="18" charset="0"/>
                        </a:rPr>
                        <a:t>(с изменениями)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b="1" dirty="0" smtClean="0">
                          <a:latin typeface="Times New Roman" panose="02020603050405020304" pitchFamily="18" charset="0"/>
                          <a:cs typeface="Times New Roman" panose="02020603050405020304" pitchFamily="18" charset="0"/>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800" b="1" dirty="0" smtClean="0">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10002"/>
                  </a:ext>
                </a:extLst>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50603"/>
            <a:ext cx="1896894" cy="1307397"/>
          </a:xfrm>
          <a:prstGeom prst="rect">
            <a:avLst/>
          </a:prstGeom>
        </p:spPr>
      </p:pic>
    </p:spTree>
    <p:extLst>
      <p:ext uri="{BB962C8B-B14F-4D97-AF65-F5344CB8AC3E}">
        <p14:creationId xmlns:p14="http://schemas.microsoft.com/office/powerpoint/2010/main" val="59636746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37626" y="457200"/>
            <a:ext cx="4434399" cy="710418"/>
          </a:xfrm>
        </p:spPr>
        <p:txBody>
          <a:bodyPr>
            <a:noAutofit/>
          </a:bodyPr>
          <a:lstStyle/>
          <a:p>
            <a:pPr algn="ctr"/>
            <a:r>
              <a:rPr lang="ru-RU" sz="1600" i="1" u="sng" dirty="0" smtClean="0">
                <a:hlinkClick r:id="rId3" action="ppaction://hlinksldjump"/>
              </a:rPr>
              <a:t>Объем выпадающих доходов в связи с предоставлением налоговых льгот</a:t>
            </a:r>
            <a:endParaRPr lang="ru-RU" sz="1600" i="1" u="sng" dirty="0"/>
          </a:p>
        </p:txBody>
      </p:sp>
      <p:sp>
        <p:nvSpPr>
          <p:cNvPr id="7" name="Текст 6"/>
          <p:cNvSpPr>
            <a:spLocks noGrp="1"/>
          </p:cNvSpPr>
          <p:nvPr>
            <p:ph type="body" sz="half" idx="2"/>
          </p:nvPr>
        </p:nvSpPr>
        <p:spPr>
          <a:xfrm>
            <a:off x="337626" y="1336431"/>
            <a:ext cx="4434400" cy="4965895"/>
          </a:xfrm>
        </p:spPr>
        <p:txBody>
          <a:bodyPr>
            <a:normAutofit fontScale="92500" lnSpcReduction="10000"/>
          </a:bodyPr>
          <a:lstStyle/>
          <a:p>
            <a:pPr algn="just"/>
            <a:r>
              <a:rPr lang="ru-RU" dirty="0"/>
              <a:t>	Оценка эффективности налоговых расходов </a:t>
            </a:r>
            <a:r>
              <a:rPr lang="ru-RU" dirty="0" smtClean="0"/>
              <a:t>проводится </a:t>
            </a:r>
            <a:r>
              <a:rPr lang="ru-RU" dirty="0"/>
              <a:t>в соответствии с основными положениями постановления Правительства Российской Федерации от 22.06.2019 г. № 796 «Об общих требованиях к оценке налоговых льгот (налоговых расходов) субъектов Российской Федерации и муниципальных образований» (далее – методические рекомендации Минфина России</a:t>
            </a:r>
            <a:r>
              <a:rPr lang="ru-RU" dirty="0" smtClean="0"/>
              <a:t>), </a:t>
            </a:r>
            <a:r>
              <a:rPr lang="ru-RU" dirty="0"/>
              <a:t>также </a:t>
            </a:r>
            <a:r>
              <a:rPr lang="ru-RU" dirty="0" smtClean="0"/>
              <a:t>порядка </a:t>
            </a:r>
            <a:r>
              <a:rPr lang="ru-RU" dirty="0"/>
              <a:t>формирования перечня налоговых расходов городского округа Воскресенск Московской области и оценки налоговых расходов городского округа Воскресенск Московской области, </a:t>
            </a:r>
            <a:r>
              <a:rPr lang="ru-RU" dirty="0" smtClean="0"/>
              <a:t>утвержденного </a:t>
            </a:r>
            <a:r>
              <a:rPr lang="ru-RU" dirty="0"/>
              <a:t>Постановлением Администрации городского округа Воскресенск от 14.09.2020 №3299.</a:t>
            </a:r>
          </a:p>
          <a:p>
            <a:pPr algn="just"/>
            <a:r>
              <a:rPr lang="ru-RU" dirty="0"/>
              <a:t>	В ходе проведения оценки эффективности налоговых расходов осуществлялась оценка целесообразности (востребованность налоговых расходов, соответствие их целям соответствующих муниципальных программ и (или) целям социально-экономической политики) и их результативности (оценка бюджетной эффективности). </a:t>
            </a:r>
          </a:p>
          <a:p>
            <a:pPr algn="just"/>
            <a:r>
              <a:rPr lang="ru-RU" dirty="0"/>
              <a:t>	</a:t>
            </a:r>
          </a:p>
        </p:txBody>
      </p:sp>
      <p:graphicFrame>
        <p:nvGraphicFramePr>
          <p:cNvPr id="8" name="Объект 7"/>
          <p:cNvGraphicFramePr>
            <a:graphicFrameLocks noGrp="1"/>
          </p:cNvGraphicFramePr>
          <p:nvPr>
            <p:ph idx="1"/>
            <p:extLst>
              <p:ext uri="{D42A27DB-BD31-4B8C-83A1-F6EECF244321}">
                <p14:modId xmlns:p14="http://schemas.microsoft.com/office/powerpoint/2010/main" val="1035350094"/>
              </p:ext>
            </p:extLst>
          </p:nvPr>
        </p:nvGraphicFramePr>
        <p:xfrm>
          <a:off x="4910440" y="60869"/>
          <a:ext cx="6387743" cy="6553764"/>
        </p:xfrm>
        <a:graphic>
          <a:graphicData uri="http://schemas.openxmlformats.org/drawingml/2006/table">
            <a:tbl>
              <a:tblPr firstRow="1" bandRow="1">
                <a:tableStyleId>{21E4AEA4-8DFA-4A89-87EB-49C32662AFE0}</a:tableStyleId>
              </a:tblPr>
              <a:tblGrid>
                <a:gridCol w="468956">
                  <a:extLst>
                    <a:ext uri="{9D8B030D-6E8A-4147-A177-3AD203B41FA5}">
                      <a16:colId xmlns:a16="http://schemas.microsoft.com/office/drawing/2014/main" val="20000"/>
                    </a:ext>
                  </a:extLst>
                </a:gridCol>
                <a:gridCol w="1655884">
                  <a:extLst>
                    <a:ext uri="{9D8B030D-6E8A-4147-A177-3AD203B41FA5}">
                      <a16:colId xmlns:a16="http://schemas.microsoft.com/office/drawing/2014/main" val="20001"/>
                    </a:ext>
                  </a:extLst>
                </a:gridCol>
                <a:gridCol w="1710235">
                  <a:extLst>
                    <a:ext uri="{9D8B030D-6E8A-4147-A177-3AD203B41FA5}">
                      <a16:colId xmlns:a16="http://schemas.microsoft.com/office/drawing/2014/main" val="20003"/>
                    </a:ext>
                  </a:extLst>
                </a:gridCol>
                <a:gridCol w="1276334">
                  <a:extLst>
                    <a:ext uri="{9D8B030D-6E8A-4147-A177-3AD203B41FA5}">
                      <a16:colId xmlns:a16="http://schemas.microsoft.com/office/drawing/2014/main" val="20005"/>
                    </a:ext>
                  </a:extLst>
                </a:gridCol>
                <a:gridCol w="1276334">
                  <a:extLst>
                    <a:ext uri="{9D8B030D-6E8A-4147-A177-3AD203B41FA5}">
                      <a16:colId xmlns:a16="http://schemas.microsoft.com/office/drawing/2014/main" val="20006"/>
                    </a:ext>
                  </a:extLst>
                </a:gridCol>
              </a:tblGrid>
              <a:tr h="329338">
                <a:tc>
                  <a:txBody>
                    <a:bodyPr/>
                    <a:lstStyle/>
                    <a:p>
                      <a:pPr algn="ctr"/>
                      <a:r>
                        <a:rPr lang="ru-RU" sz="800" dirty="0" smtClean="0">
                          <a:solidFill>
                            <a:schemeClr val="tx1"/>
                          </a:solidFill>
                        </a:rPr>
                        <a:t>№ п/п</a:t>
                      </a:r>
                      <a:endParaRPr lang="ru-RU" sz="800" dirty="0">
                        <a:solidFill>
                          <a:schemeClr val="tx1"/>
                        </a:solidFill>
                      </a:endParaRPr>
                    </a:p>
                  </a:txBody>
                  <a:tcPr anchor="ctr"/>
                </a:tc>
                <a:tc>
                  <a:txBody>
                    <a:bodyPr/>
                    <a:lstStyle/>
                    <a:p>
                      <a:pPr algn="ctr"/>
                      <a:r>
                        <a:rPr lang="ru-RU" sz="800" dirty="0" smtClean="0">
                          <a:solidFill>
                            <a:schemeClr val="tx1"/>
                          </a:solidFill>
                        </a:rPr>
                        <a:t>Наименование налоговых льгот</a:t>
                      </a:r>
                      <a:endParaRPr lang="ru-RU" sz="800" dirty="0">
                        <a:solidFill>
                          <a:schemeClr val="tx1"/>
                        </a:solidFill>
                      </a:endParaRPr>
                    </a:p>
                  </a:txBody>
                  <a:tcPr anchor="ctr"/>
                </a:tc>
                <a:tc>
                  <a:txBody>
                    <a:bodyPr/>
                    <a:lstStyle/>
                    <a:p>
                      <a:pPr algn="ctr"/>
                      <a:r>
                        <a:rPr lang="ru-RU" sz="800" dirty="0" smtClean="0">
                          <a:solidFill>
                            <a:schemeClr val="tx1"/>
                          </a:solidFill>
                        </a:rPr>
                        <a:t>Правовое основание</a:t>
                      </a:r>
                      <a:endParaRPr lang="ru-RU" sz="800" dirty="0">
                        <a:solidFill>
                          <a:schemeClr val="tx1"/>
                        </a:solidFill>
                      </a:endParaRPr>
                    </a:p>
                  </a:txBody>
                  <a:tcPr anchor="ctr"/>
                </a:tc>
                <a:tc>
                  <a:txBody>
                    <a:bodyPr/>
                    <a:lstStyle/>
                    <a:p>
                      <a:pPr algn="ctr"/>
                      <a:r>
                        <a:rPr lang="ru-RU" sz="800" dirty="0" smtClean="0">
                          <a:solidFill>
                            <a:schemeClr val="tx1"/>
                          </a:solidFill>
                        </a:rPr>
                        <a:t>2019</a:t>
                      </a:r>
                      <a:endParaRPr lang="ru-RU" sz="800" dirty="0">
                        <a:solidFill>
                          <a:schemeClr val="tx1"/>
                        </a:solidFill>
                      </a:endParaRPr>
                    </a:p>
                  </a:txBody>
                  <a:tcPr anchor="ctr"/>
                </a:tc>
                <a:tc>
                  <a:txBody>
                    <a:bodyPr/>
                    <a:lstStyle/>
                    <a:p>
                      <a:pPr algn="ctr"/>
                      <a:r>
                        <a:rPr lang="ru-RU" sz="800" dirty="0" smtClean="0">
                          <a:solidFill>
                            <a:schemeClr val="tx1"/>
                          </a:solidFill>
                        </a:rPr>
                        <a:t>2020</a:t>
                      </a:r>
                      <a:endParaRPr lang="ru-RU" sz="800" dirty="0">
                        <a:solidFill>
                          <a:schemeClr val="tx1"/>
                        </a:solidFill>
                      </a:endParaRPr>
                    </a:p>
                  </a:txBody>
                  <a:tcPr anchor="ctr"/>
                </a:tc>
                <a:extLst>
                  <a:ext uri="{0D108BD9-81ED-4DB2-BD59-A6C34878D82A}">
                    <a16:rowId xmlns:a16="http://schemas.microsoft.com/office/drawing/2014/main" val="10000"/>
                  </a:ext>
                </a:extLst>
              </a:tr>
              <a:tr h="508977">
                <a:tc gridSpan="5">
                  <a:txBody>
                    <a:bodyPr/>
                    <a:lstStyle/>
                    <a:p>
                      <a:pPr algn="ctr"/>
                      <a:r>
                        <a:rPr lang="ru-RU" sz="1800" dirty="0" smtClean="0">
                          <a:latin typeface="Times New Roman" panose="02020603050405020304" pitchFamily="18" charset="0"/>
                          <a:cs typeface="Times New Roman" panose="02020603050405020304" pitchFamily="18" charset="0"/>
                        </a:rPr>
                        <a:t>1. ЗЕМЕЛЬНЫЙ НАЛОГ </a:t>
                      </a:r>
                      <a:r>
                        <a:rPr lang="ru-RU" sz="1000" dirty="0" smtClean="0">
                          <a:latin typeface="Times New Roman" panose="02020603050405020304" pitchFamily="18" charset="0"/>
                          <a:cs typeface="Times New Roman" panose="02020603050405020304" pitchFamily="18" charset="0"/>
                        </a:rPr>
                        <a:t>(тыс. руб.)</a:t>
                      </a:r>
                      <a:endParaRPr lang="ru-RU" sz="800" dirty="0"/>
                    </a:p>
                  </a:txBody>
                  <a:tcPr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a:endParaRPr lang="ru-RU" sz="800" dirty="0"/>
                    </a:p>
                  </a:txBody>
                  <a:tcPr anchor="ctr"/>
                </a:tc>
                <a:extLst>
                  <a:ext uri="{0D108BD9-81ED-4DB2-BD59-A6C34878D82A}">
                    <a16:rowId xmlns:a16="http://schemas.microsoft.com/office/drawing/2014/main" val="10001"/>
                  </a:ext>
                </a:extLst>
              </a:tr>
              <a:tr h="1077833">
                <a:tc>
                  <a:txBody>
                    <a:bodyPr/>
                    <a:lstStyle/>
                    <a:p>
                      <a:pPr algn="ctr"/>
                      <a:r>
                        <a:rPr lang="ru-RU" sz="1200" dirty="0" smtClean="0">
                          <a:latin typeface="Times New Roman" panose="02020603050405020304" pitchFamily="18" charset="0"/>
                          <a:cs typeface="Times New Roman" panose="02020603050405020304" pitchFamily="18" charset="0"/>
                        </a:rPr>
                        <a:t>1.1. </a:t>
                      </a:r>
                      <a:endParaRPr lang="ru-RU" sz="1200" dirty="0">
                        <a:latin typeface="Times New Roman" panose="02020603050405020304" pitchFamily="18" charset="0"/>
                        <a:cs typeface="Times New Roman" panose="02020603050405020304" pitchFamily="18" charset="0"/>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Льготы налогоплательщикам-юридическим лицам в соответствии с </a:t>
                      </a:r>
                      <a:r>
                        <a:rPr lang="ru-RU" sz="1200" dirty="0" err="1" smtClean="0">
                          <a:latin typeface="Times New Roman" panose="02020603050405020304" pitchFamily="18" charset="0"/>
                          <a:cs typeface="Times New Roman" panose="02020603050405020304" pitchFamily="18" charset="0"/>
                        </a:rPr>
                        <a:t>нпа</a:t>
                      </a:r>
                      <a:endParaRPr lang="ru-RU" sz="1200"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txBody>
                  <a:tcPr anchor="ctr">
                    <a:solidFill>
                      <a:schemeClr val="accent2">
                        <a:lumMod val="20000"/>
                        <a:lumOff val="80000"/>
                      </a:schemeClr>
                    </a:solidFill>
                  </a:tcPr>
                </a:tc>
                <a:tc rowSpan="3">
                  <a:txBody>
                    <a:bodyPr/>
                    <a:lstStyle/>
                    <a:p>
                      <a:pPr algn="ctr"/>
                      <a:r>
                        <a:rPr lang="ru-RU" sz="1200" dirty="0" smtClean="0">
                          <a:latin typeface="Times New Roman" panose="02020603050405020304" pitchFamily="18" charset="0"/>
                          <a:cs typeface="Times New Roman" panose="02020603050405020304" pitchFamily="18" charset="0"/>
                        </a:rPr>
                        <a:t>установленные решением Совета депутатов городского округа Воскресенск Московской области от 18.11.2019 № 52/6   (с изменениями)</a:t>
                      </a:r>
                    </a:p>
                    <a:p>
                      <a:pPr algn="ctr"/>
                      <a:endParaRPr lang="ru-RU" sz="1200" dirty="0">
                        <a:latin typeface="Times New Roman" panose="02020603050405020304" pitchFamily="18" charset="0"/>
                        <a:cs typeface="Times New Roman" panose="02020603050405020304" pitchFamily="18" charset="0"/>
                      </a:endParaRPr>
                    </a:p>
                  </a:txBody>
                  <a:tcPr anchor="ctr">
                    <a:solidFill>
                      <a:schemeClr val="accent2">
                        <a:lumMod val="20000"/>
                        <a:lumOff val="80000"/>
                      </a:schemeClr>
                    </a:solidFill>
                  </a:tcPr>
                </a:tc>
                <a:tc rowSpan="2">
                  <a:txBody>
                    <a:bodyPr/>
                    <a:lstStyle/>
                    <a:p>
                      <a:pPr algn="ctr"/>
                      <a:r>
                        <a:rPr lang="ru-RU" sz="1200" dirty="0" smtClean="0">
                          <a:latin typeface="Times New Roman" panose="02020603050405020304" pitchFamily="18" charset="0"/>
                          <a:cs typeface="Times New Roman" panose="02020603050405020304" pitchFamily="18" charset="0"/>
                        </a:rPr>
                        <a:t>8 368</a:t>
                      </a:r>
                      <a:endParaRPr lang="ru-RU" sz="1200" dirty="0">
                        <a:latin typeface="Times New Roman" panose="02020603050405020304" pitchFamily="18" charset="0"/>
                        <a:cs typeface="Times New Roman" panose="02020603050405020304" pitchFamily="18" charset="0"/>
                      </a:endParaRPr>
                    </a:p>
                  </a:txBody>
                  <a:tcPr anchor="ctr">
                    <a:solidFill>
                      <a:schemeClr val="accent2">
                        <a:lumMod val="20000"/>
                        <a:lumOff val="80000"/>
                      </a:schemeClr>
                    </a:solidFill>
                  </a:tcPr>
                </a:tc>
                <a:tc rowSpan="2">
                  <a:txBody>
                    <a:bodyPr/>
                    <a:lstStyle/>
                    <a:p>
                      <a:pPr algn="ctr"/>
                      <a:r>
                        <a:rPr lang="ru-RU" sz="1200" dirty="0" smtClean="0">
                          <a:latin typeface="Times New Roman" panose="02020603050405020304" pitchFamily="18" charset="0"/>
                          <a:cs typeface="Times New Roman" panose="02020603050405020304" pitchFamily="18" charset="0"/>
                        </a:rPr>
                        <a:t>30 078</a:t>
                      </a:r>
                      <a:endParaRPr lang="ru-RU" sz="1200" dirty="0">
                        <a:latin typeface="Times New Roman" panose="02020603050405020304" pitchFamily="18" charset="0"/>
                        <a:cs typeface="Times New Roman" panose="02020603050405020304" pitchFamily="18" charset="0"/>
                      </a:endParaRPr>
                    </a:p>
                  </a:txBody>
                  <a:tcPr anchor="ctr">
                    <a:solidFill>
                      <a:schemeClr val="accent2">
                        <a:lumMod val="20000"/>
                        <a:lumOff val="80000"/>
                      </a:schemeClr>
                    </a:solidFill>
                  </a:tcPr>
                </a:tc>
                <a:extLst>
                  <a:ext uri="{0D108BD9-81ED-4DB2-BD59-A6C34878D82A}">
                    <a16:rowId xmlns:a16="http://schemas.microsoft.com/office/drawing/2014/main" val="10002"/>
                  </a:ext>
                </a:extLst>
              </a:tr>
              <a:tr h="104050">
                <a:tc rowSpan="2">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1.2.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rowSpan="2">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Льготы налогоплательщикам- физическим лицам в соответствии с </a:t>
                      </a:r>
                      <a:r>
                        <a:rPr lang="ru-RU" sz="1200" dirty="0" err="1" smtClean="0">
                          <a:effectLst/>
                          <a:latin typeface="Times New Roman" panose="02020603050405020304" pitchFamily="18" charset="0"/>
                          <a:ea typeface="Times New Roman" panose="02020603050405020304" pitchFamily="18" charset="0"/>
                        </a:rPr>
                        <a:t>нпа</a:t>
                      </a:r>
                      <a:endParaRPr lang="ru-RU" sz="1200" dirty="0" smtClean="0">
                        <a:effectLst/>
                        <a:latin typeface="Times New Roman" panose="02020603050405020304" pitchFamily="18" charset="0"/>
                        <a:ea typeface="Times New Roman" panose="02020603050405020304" pitchFamily="18" charset="0"/>
                      </a:endParaRPr>
                    </a:p>
                    <a:p>
                      <a:pPr algn="ctr">
                        <a:spcAft>
                          <a:spcPts val="0"/>
                        </a:spcAft>
                      </a:pP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3"/>
                  </a:ext>
                </a:extLst>
              </a:tr>
              <a:tr h="794145">
                <a:tc vMerge="1">
                  <a:txBody>
                    <a:bodyPr/>
                    <a:lstStyle/>
                    <a:p>
                      <a:pPr algn="ctr">
                        <a:spcAft>
                          <a:spcPts val="0"/>
                        </a:spcAft>
                      </a:pPr>
                      <a:endParaRPr lang="ru-RU" sz="1200" dirty="0">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2 812</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1 956</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412297">
                <a:tc gridSpan="5">
                  <a:txBody>
                    <a:bodyPr/>
                    <a:lstStyle/>
                    <a:p>
                      <a:pPr algn="ctr">
                        <a:spcAft>
                          <a:spcPts val="0"/>
                        </a:spcAft>
                      </a:pPr>
                      <a:r>
                        <a:rPr lang="ru-RU" sz="1800" dirty="0" smtClean="0">
                          <a:effectLst/>
                          <a:latin typeface="Times New Roman" panose="02020603050405020304" pitchFamily="18" charset="0"/>
                          <a:ea typeface="Times New Roman" panose="02020603050405020304" pitchFamily="18" charset="0"/>
                        </a:rPr>
                        <a:t>2. НАЛОГ НА ИМУЩЕСТВО ФИЗИЧЕСКИХ ЛИЦ </a:t>
                      </a:r>
                      <a:r>
                        <a:rPr lang="ru-RU" sz="1000" dirty="0" smtClean="0">
                          <a:effectLst/>
                          <a:latin typeface="Times New Roman" panose="02020603050405020304" pitchFamily="18" charset="0"/>
                          <a:ea typeface="Times New Roman" panose="02020603050405020304" pitchFamily="18" charset="0"/>
                        </a:rPr>
                        <a:t>(тыс. руб.)</a:t>
                      </a:r>
                      <a:r>
                        <a:rPr lang="ru-RU" sz="1800" dirty="0" smtClean="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2155667">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2.1. </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Льготы налогоплательщиками-физическим лицам в соответствии с </a:t>
                      </a:r>
                      <a:r>
                        <a:rPr lang="ru-RU" sz="1200" dirty="0" err="1" smtClean="0">
                          <a:effectLst/>
                          <a:latin typeface="Times New Roman" panose="02020603050405020304" pitchFamily="18" charset="0"/>
                          <a:ea typeface="Times New Roman" panose="02020603050405020304" pitchFamily="18" charset="0"/>
                        </a:rPr>
                        <a:t>нпа</a:t>
                      </a:r>
                      <a:endParaRPr lang="ru-RU" sz="1200" dirty="0" smtClean="0">
                        <a:effectLst/>
                        <a:latin typeface="Times New Roman" panose="02020603050405020304" pitchFamily="18" charset="0"/>
                        <a:ea typeface="Times New Roman" panose="02020603050405020304" pitchFamily="18" charset="0"/>
                      </a:endParaRPr>
                    </a:p>
                    <a:p>
                      <a:pPr algn="ctr">
                        <a:spcAft>
                          <a:spcPts val="0"/>
                        </a:spcAft>
                      </a:pP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Установленные решением Совета депутатов городского округа Воскресенск Московской области от 18 ноября 2019 г. N 53/6 О налоге на имущество физических лиц на территории городского округа Воскресенск Московской области</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7</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0</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1135805">
                <a:tc gridSpan="3">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ИТОГО налоговых льгот, предоставляемых в соответствии с решениями, принятыми органами городского округа Воскресенск Московской области</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hMerge="1">
                  <a:txBody>
                    <a:bodyPr/>
                    <a:lstStyle/>
                    <a:p>
                      <a:endParaRPr lang="ru-RU"/>
                    </a:p>
                  </a:txBody>
                  <a:tcPr/>
                </a:tc>
                <a:tc hMerge="1">
                  <a:txBody>
                    <a:bodyPr/>
                    <a:lstStyle/>
                    <a:p>
                      <a:pPr algn="ctr">
                        <a:spcAft>
                          <a:spcPts val="0"/>
                        </a:spcAft>
                      </a:pP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11 187</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spcAft>
                          <a:spcPts val="0"/>
                        </a:spcAft>
                      </a:pPr>
                      <a:r>
                        <a:rPr lang="ru-RU" sz="1200" dirty="0" smtClean="0">
                          <a:effectLst/>
                          <a:latin typeface="Times New Roman" panose="02020603050405020304" pitchFamily="18" charset="0"/>
                          <a:ea typeface="Times New Roman" panose="02020603050405020304" pitchFamily="18" charset="0"/>
                        </a:rPr>
                        <a:t>32 034</a:t>
                      </a:r>
                      <a:endParaRPr lang="ru-RU" sz="12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302" y="6203852"/>
            <a:ext cx="1139483" cy="654148"/>
          </a:xfrm>
          <a:prstGeom prst="rect">
            <a:avLst/>
          </a:prstGeom>
        </p:spPr>
      </p:pic>
      <p:sp>
        <p:nvSpPr>
          <p:cNvPr id="2" name="Номер слайда 1"/>
          <p:cNvSpPr>
            <a:spLocks noGrp="1"/>
          </p:cNvSpPr>
          <p:nvPr>
            <p:ph type="sldNum" sz="quarter" idx="12"/>
          </p:nvPr>
        </p:nvSpPr>
        <p:spPr>
          <a:xfrm>
            <a:off x="11292112" y="6356350"/>
            <a:ext cx="391888" cy="365125"/>
          </a:xfrm>
        </p:spPr>
        <p:txBody>
          <a:bodyPr/>
          <a:lstStyle/>
          <a:p>
            <a:fld id="{9EC71654-96A5-4280-94F3-931C61A9F92C}" type="slidenum">
              <a:rPr lang="ru-RU" smtClean="0">
                <a:solidFill>
                  <a:schemeClr val="tx1"/>
                </a:solidFill>
              </a:rPr>
              <a:pPr/>
              <a:t>73</a:t>
            </a:fld>
            <a:endParaRPr lang="ru-RU" dirty="0">
              <a:solidFill>
                <a:schemeClr val="tx1"/>
              </a:solidFill>
            </a:endParaRPr>
          </a:p>
        </p:txBody>
      </p:sp>
    </p:spTree>
    <p:extLst>
      <p:ext uri="{BB962C8B-B14F-4D97-AF65-F5344CB8AC3E}">
        <p14:creationId xmlns:p14="http://schemas.microsoft.com/office/powerpoint/2010/main" val="7857573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0455" y="154547"/>
            <a:ext cx="4372779" cy="1197880"/>
          </a:xfrm>
        </p:spPr>
        <p:txBody>
          <a:bodyPr>
            <a:noAutofit/>
          </a:bodyPr>
          <a:lstStyle/>
          <a:p>
            <a:pPr algn="ctr"/>
            <a:r>
              <a:rPr lang="ru-RU" sz="1800" b="1" dirty="0" smtClean="0">
                <a:solidFill>
                  <a:srgbClr val="7030A0"/>
                </a:solidFill>
                <a:hlinkClick r:id="rId2" action="ppaction://hlinksldjump"/>
              </a:rPr>
              <a:t>Сведения о расходах по разделам и подразделам классификации расходов</a:t>
            </a:r>
            <a:r>
              <a:rPr lang="en-US" sz="1800" b="1" dirty="0" smtClean="0">
                <a:solidFill>
                  <a:srgbClr val="7030A0"/>
                </a:solidFill>
                <a:hlinkClick r:id="rId2" action="ppaction://hlinksldjump"/>
              </a:rPr>
              <a:t> </a:t>
            </a:r>
            <a:r>
              <a:rPr lang="ru-RU" sz="1800" b="1" dirty="0" smtClean="0">
                <a:solidFill>
                  <a:srgbClr val="7030A0"/>
                </a:solidFill>
                <a:hlinkClick r:id="rId2" action="ppaction://hlinksldjump"/>
              </a:rPr>
              <a:t>бюджета за 2021 год</a:t>
            </a:r>
            <a:endParaRPr lang="ru-RU" sz="1800" b="1" dirty="0">
              <a:solidFill>
                <a:srgbClr val="7030A0"/>
              </a:solidFill>
            </a:endParaRPr>
          </a:p>
        </p:txBody>
      </p:sp>
      <p:graphicFrame>
        <p:nvGraphicFramePr>
          <p:cNvPr id="7" name="Объект 6"/>
          <p:cNvGraphicFramePr>
            <a:graphicFrameLocks noGrp="1"/>
          </p:cNvGraphicFramePr>
          <p:nvPr>
            <p:ph idx="1"/>
            <p:extLst/>
          </p:nvPr>
        </p:nvGraphicFramePr>
        <p:xfrm>
          <a:off x="302785" y="1628776"/>
          <a:ext cx="4425734" cy="5014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Диаграмма 11"/>
          <p:cNvGraphicFramePr/>
          <p:nvPr>
            <p:extLst/>
          </p:nvPr>
        </p:nvGraphicFramePr>
        <p:xfrm>
          <a:off x="4810897" y="63930"/>
          <a:ext cx="7150443" cy="6666383"/>
        </p:xfrm>
        <a:graphic>
          <a:graphicData uri="http://schemas.openxmlformats.org/drawingml/2006/chart">
            <c:chart xmlns:c="http://schemas.openxmlformats.org/drawingml/2006/chart" xmlns:r="http://schemas.openxmlformats.org/officeDocument/2006/relationships" r:id="rId8"/>
          </a:graphicData>
        </a:graphic>
      </p:graphicFrame>
      <p:pic>
        <p:nvPicPr>
          <p:cNvPr id="2" name="Рисунок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910" y="5407369"/>
            <a:ext cx="2074874" cy="1285875"/>
          </a:xfrm>
          <a:prstGeom prst="rect">
            <a:avLst/>
          </a:prstGeom>
        </p:spPr>
      </p:pic>
    </p:spTree>
    <p:extLst>
      <p:ext uri="{BB962C8B-B14F-4D97-AF65-F5344CB8AC3E}">
        <p14:creationId xmlns:p14="http://schemas.microsoft.com/office/powerpoint/2010/main" val="18863884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75</a:t>
            </a:fld>
            <a:endParaRPr lang="en-US" dirty="0">
              <a:solidFill>
                <a:prstClr val="white"/>
              </a:solidFill>
            </a:endParaRPr>
          </a:p>
        </p:txBody>
      </p:sp>
      <p:graphicFrame>
        <p:nvGraphicFramePr>
          <p:cNvPr id="7" name="Объект 6"/>
          <p:cNvGraphicFramePr>
            <a:graphicFrameLocks noGrp="1"/>
          </p:cNvGraphicFramePr>
          <p:nvPr>
            <p:ph idx="1"/>
            <p:extLst/>
          </p:nvPr>
        </p:nvGraphicFramePr>
        <p:xfrm>
          <a:off x="123821" y="1276350"/>
          <a:ext cx="11303753" cy="5091124"/>
        </p:xfrm>
        <a:graphic>
          <a:graphicData uri="http://schemas.openxmlformats.org/drawingml/2006/table">
            <a:tbl>
              <a:tblPr firstRow="1" bandRow="1">
                <a:tableStyleId>{5C22544A-7EE6-4342-B048-85BDC9FD1C3A}</a:tableStyleId>
              </a:tblPr>
              <a:tblGrid>
                <a:gridCol w="5114429">
                  <a:extLst>
                    <a:ext uri="{9D8B030D-6E8A-4147-A177-3AD203B41FA5}">
                      <a16:colId xmlns:a16="http://schemas.microsoft.com/office/drawing/2014/main" val="20000"/>
                    </a:ext>
                  </a:extLst>
                </a:gridCol>
                <a:gridCol w="389671">
                  <a:extLst>
                    <a:ext uri="{9D8B030D-6E8A-4147-A177-3AD203B41FA5}">
                      <a16:colId xmlns:a16="http://schemas.microsoft.com/office/drawing/2014/main" val="20001"/>
                    </a:ext>
                  </a:extLst>
                </a:gridCol>
                <a:gridCol w="405907">
                  <a:extLst>
                    <a:ext uri="{9D8B030D-6E8A-4147-A177-3AD203B41FA5}">
                      <a16:colId xmlns:a16="http://schemas.microsoft.com/office/drawing/2014/main" val="20002"/>
                    </a:ext>
                  </a:extLst>
                </a:gridCol>
                <a:gridCol w="1438870">
                  <a:extLst>
                    <a:ext uri="{9D8B030D-6E8A-4147-A177-3AD203B41FA5}">
                      <a16:colId xmlns:a16="http://schemas.microsoft.com/office/drawing/2014/main" val="20003"/>
                    </a:ext>
                  </a:extLst>
                </a:gridCol>
                <a:gridCol w="1467426">
                  <a:extLst>
                    <a:ext uri="{9D8B030D-6E8A-4147-A177-3AD203B41FA5}">
                      <a16:colId xmlns:a16="http://schemas.microsoft.com/office/drawing/2014/main" val="20004"/>
                    </a:ext>
                  </a:extLst>
                </a:gridCol>
                <a:gridCol w="1331376">
                  <a:extLst>
                    <a:ext uri="{9D8B030D-6E8A-4147-A177-3AD203B41FA5}">
                      <a16:colId xmlns:a16="http://schemas.microsoft.com/office/drawing/2014/main" val="20005"/>
                    </a:ext>
                  </a:extLst>
                </a:gridCol>
                <a:gridCol w="1156074">
                  <a:extLst>
                    <a:ext uri="{9D8B030D-6E8A-4147-A177-3AD203B41FA5}">
                      <a16:colId xmlns:a16="http://schemas.microsoft.com/office/drawing/2014/main" val="20007"/>
                    </a:ext>
                  </a:extLst>
                </a:gridCol>
              </a:tblGrid>
              <a:tr h="710917">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Подраздел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p>
                    <a:p>
                      <a:pPr algn="ctr" fontAlgn="ctr"/>
                      <a:r>
                        <a:rPr lang="ru-RU" sz="1600" b="1" i="0" u="none" strike="noStrike" dirty="0" smtClean="0">
                          <a:solidFill>
                            <a:srgbClr val="000000"/>
                          </a:solidFill>
                          <a:effectLst/>
                          <a:latin typeface="Times New Roman" panose="02020603050405020304" pitchFamily="18" charset="0"/>
                        </a:rPr>
                        <a:t> </a:t>
                      </a:r>
                      <a:r>
                        <a:rPr lang="ru-RU" sz="1600" b="1" i="0" u="none" strike="noStrike" dirty="0">
                          <a:solidFill>
                            <a:srgbClr val="000000"/>
                          </a:solidFill>
                          <a:effectLst/>
                          <a:latin typeface="Times New Roman" panose="02020603050405020304" pitchFamily="18" charset="0"/>
                        </a:rPr>
                        <a:t>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3">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4893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400" b="1" i="0" u="none" strike="noStrike" dirty="0">
                          <a:solidFill>
                            <a:srgbClr val="000000"/>
                          </a:solidFill>
                          <a:effectLst/>
                          <a:latin typeface="Times New Roman" panose="02020603050405020304" pitchFamily="18" charset="0"/>
                        </a:rPr>
                        <a:t>Уточненный </a:t>
                      </a:r>
                      <a:r>
                        <a:rPr lang="ru-RU" sz="1400" b="1" i="0" u="none" strike="noStrike" dirty="0" smtClean="0">
                          <a:solidFill>
                            <a:srgbClr val="000000"/>
                          </a:solidFill>
                          <a:effectLst/>
                          <a:latin typeface="Times New Roman" panose="02020603050405020304" pitchFamily="18" charset="0"/>
                        </a:rPr>
                        <a:t>план</a:t>
                      </a:r>
                      <a:endParaRPr lang="ru-RU" sz="14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Исполнение</a:t>
                      </a:r>
                      <a:endParaRPr lang="ru-RU" sz="14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400" b="1" i="0" u="none" strike="noStrike" dirty="0" smtClean="0">
                          <a:solidFill>
                            <a:srgbClr val="000000"/>
                          </a:solidFill>
                          <a:effectLst/>
                          <a:latin typeface="Times New Roman" panose="02020603050405020304" pitchFamily="18" charset="0"/>
                        </a:rPr>
                        <a:t>% исполнения от плана</a:t>
                      </a:r>
                      <a:endParaRPr lang="ru-RU" sz="14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185429">
                <a:tc>
                  <a:txBody>
                    <a:bodyPr/>
                    <a:lstStyle/>
                    <a:p>
                      <a:pPr algn="ctr" fontAlgn="ctr"/>
                      <a:r>
                        <a:rPr lang="ru-RU" sz="10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4</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5</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6</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7</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69697">
                <a:tc>
                  <a:txBody>
                    <a:bodyPr/>
                    <a:lstStyle/>
                    <a:p>
                      <a:pPr algn="l" fontAlgn="ctr"/>
                      <a:r>
                        <a:rPr lang="ru-RU" sz="1200" b="1" i="0" u="none" strike="noStrike">
                          <a:solidFill>
                            <a:srgbClr val="000000"/>
                          </a:solidFill>
                          <a:effectLst/>
                          <a:latin typeface="Times New Roman" panose="02020603050405020304" pitchFamily="18" charset="0"/>
                        </a:rPr>
                        <a:t>Расходы бюджета - ИТОГО</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 </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6 282 503,0</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6 538 179,9	</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1" i="0" u="none" strike="noStrike" dirty="0" smtClean="0">
                        <a:solidFill>
                          <a:srgbClr val="000000"/>
                        </a:solidFill>
                        <a:effectLst/>
                        <a:latin typeface="Times New Roman" panose="02020603050405020304" pitchFamily="18" charset="0"/>
                      </a:endParaRPr>
                    </a:p>
                    <a:p>
                      <a:pPr algn="ctr" fontAlgn="ctr"/>
                      <a:r>
                        <a:rPr lang="ru-RU" sz="1200" b="1" i="0" u="none" strike="noStrike" dirty="0" smtClean="0">
                          <a:solidFill>
                            <a:srgbClr val="000000"/>
                          </a:solidFill>
                          <a:effectLst/>
                          <a:latin typeface="Times New Roman" panose="02020603050405020304" pitchFamily="18" charset="0"/>
                        </a:rPr>
                        <a:t>6 286 945,5		</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96,2</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24062">
                <a:tc>
                  <a:txBody>
                    <a:bodyPr/>
                    <a:lstStyle/>
                    <a:p>
                      <a:pPr algn="l" fontAlgn="ctr"/>
                      <a:r>
                        <a:rPr lang="ru-RU" sz="1200" b="1" i="0" u="none" strike="noStrike">
                          <a:solidFill>
                            <a:srgbClr val="000000"/>
                          </a:solidFill>
                          <a:effectLst/>
                          <a:latin typeface="Times New Roman" panose="02020603050405020304" pitchFamily="18" charset="0"/>
                        </a:rPr>
                        <a:t>Общегосударственные вопросы</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785 270,1</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1" i="0" u="none" strike="noStrike" dirty="0" smtClean="0">
                        <a:solidFill>
                          <a:srgbClr val="000000"/>
                        </a:solidFill>
                        <a:effectLst/>
                        <a:latin typeface="Times New Roman" panose="02020603050405020304" pitchFamily="18" charset="0"/>
                      </a:endParaRPr>
                    </a:p>
                    <a:p>
                      <a:pPr algn="ctr" fontAlgn="ctr"/>
                      <a:r>
                        <a:rPr lang="ru-RU" sz="1200" b="1" i="0" u="none" strike="noStrike" dirty="0" smtClean="0">
                          <a:solidFill>
                            <a:srgbClr val="000000"/>
                          </a:solidFill>
                          <a:effectLst/>
                          <a:latin typeface="Times New Roman" panose="02020603050405020304" pitchFamily="18" charset="0"/>
                        </a:rPr>
                        <a:t>  898 569,5		</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1" i="0" u="none" strike="noStrike" dirty="0" smtClean="0">
                        <a:solidFill>
                          <a:srgbClr val="000000"/>
                        </a:solidFill>
                        <a:effectLst/>
                        <a:latin typeface="Times New Roman" panose="02020603050405020304" pitchFamily="18" charset="0"/>
                      </a:endParaRPr>
                    </a:p>
                    <a:p>
                      <a:pPr algn="ctr" fontAlgn="ctr"/>
                      <a:r>
                        <a:rPr lang="ru-RU" sz="1200" b="1" i="0" u="none" strike="noStrike" dirty="0" smtClean="0">
                          <a:solidFill>
                            <a:srgbClr val="000000"/>
                          </a:solidFill>
                          <a:effectLst/>
                          <a:latin typeface="Times New Roman" panose="02020603050405020304" pitchFamily="18" charset="0"/>
                        </a:rPr>
                        <a:t>   886 581,6		</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98,7</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513582">
                <a:tc>
                  <a:txBody>
                    <a:bodyPr/>
                    <a:lstStyle/>
                    <a:p>
                      <a:pPr algn="l" fontAlgn="ctr"/>
                      <a:r>
                        <a:rPr lang="ru-RU" sz="1200" b="0" i="0" u="none" strike="noStrike">
                          <a:solidFill>
                            <a:srgbClr val="000000"/>
                          </a:solidFill>
                          <a:effectLst/>
                          <a:latin typeface="Times New Roman" panose="02020603050405020304" pitchFamily="18" charset="0"/>
                        </a:rPr>
                        <a:t>Функционирование высшего должностного лица субъекта Российской Федерации и муниципального образования</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dirty="0">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3 775,9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     4 229,0	</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endParaRPr lang="ru-RU" sz="1200" b="0" i="0" u="none" strike="noStrike" dirty="0" smtClean="0">
                        <a:solidFill>
                          <a:srgbClr val="000000"/>
                        </a:solidFill>
                        <a:effectLst/>
                        <a:latin typeface="Times New Roman" panose="02020603050405020304" pitchFamily="18" charset="0"/>
                      </a:endParaRPr>
                    </a:p>
                    <a:p>
                      <a:pPr algn="ctr" fontAlgn="ctr"/>
                      <a:r>
                        <a:rPr lang="ru-RU" sz="1200" b="0" i="0" u="none" strike="noStrike" dirty="0" smtClean="0">
                          <a:solidFill>
                            <a:srgbClr val="000000"/>
                          </a:solidFill>
                          <a:effectLst/>
                          <a:latin typeface="Times New Roman" panose="02020603050405020304" pitchFamily="18" charset="0"/>
                        </a:rPr>
                        <a:t>     4 228,6		</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99,9</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680774">
                <a:tc>
                  <a:txBody>
                    <a:bodyPr/>
                    <a:lstStyle/>
                    <a:p>
                      <a:pPr algn="l" fontAlgn="ctr"/>
                      <a:r>
                        <a:rPr lang="ru-RU" sz="1200" b="0" i="0" u="none" strike="noStrike" dirty="0">
                          <a:solidFill>
                            <a:srgbClr val="000000"/>
                          </a:solidFill>
                          <a:effectLst/>
                          <a:latin typeface="Times New Roman" panose="02020603050405020304"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2 799,4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3 962,8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3 940,6</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99,4</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690574">
                <a:tc>
                  <a:txBody>
                    <a:bodyPr/>
                    <a:lstStyle/>
                    <a:p>
                      <a:pPr algn="l" fontAlgn="ctr"/>
                      <a:r>
                        <a:rPr lang="ru-RU" sz="1200" b="0" i="0" u="none" strike="noStrike" dirty="0">
                          <a:solidFill>
                            <a:srgbClr val="000000"/>
                          </a:solidFill>
                          <a:effectLst/>
                          <a:latin typeface="Times New Roman" panose="02020603050405020304"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ctr"/>
                </a:tc>
                <a:tc>
                  <a:txBody>
                    <a:bodyPr/>
                    <a:lstStyle/>
                    <a:p>
                      <a:pPr algn="ctr" fontAlgn="ctr"/>
                      <a:r>
                        <a:rPr lang="ru-RU" sz="12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247 838,5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278 873,1</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273 832,9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98,2</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bl>
          </a:graphicData>
        </a:graphic>
      </p:graphicFrame>
      <p:sp>
        <p:nvSpPr>
          <p:cNvPr id="4" name="Заголовок 3"/>
          <p:cNvSpPr>
            <a:spLocks noGrp="1"/>
          </p:cNvSpPr>
          <p:nvPr>
            <p:ph type="title"/>
          </p:nvPr>
        </p:nvSpPr>
        <p:spPr>
          <a:xfrm>
            <a:off x="142875" y="133350"/>
            <a:ext cx="11782429" cy="1190625"/>
          </a:xfrm>
        </p:spPr>
        <p:txBody>
          <a:bodyPr/>
          <a:lstStyle/>
          <a:p>
            <a:r>
              <a:rPr lang="ru-RU" sz="2400" dirty="0"/>
              <a:t>Сведения о </a:t>
            </a:r>
            <a:r>
              <a:rPr lang="ru-RU" sz="2400" dirty="0" smtClean="0"/>
              <a:t>расходах БЮДЖЕТА ГОРОДСКОГО ОКРУГА ВОСКРЕСЕНСК по </a:t>
            </a:r>
            <a:r>
              <a:rPr lang="ru-RU" sz="2400" dirty="0"/>
              <a:t>разделам и подразделам классификации расходов </a:t>
            </a:r>
            <a:r>
              <a:rPr lang="ru-RU" sz="1800" dirty="0" smtClean="0"/>
              <a:t>(в тыс. руб.)</a:t>
            </a:r>
            <a:endParaRPr lang="ru-RU" sz="1800" dirty="0"/>
          </a:p>
        </p:txBody>
      </p:sp>
    </p:spTree>
    <p:extLst>
      <p:ext uri="{BB962C8B-B14F-4D97-AF65-F5344CB8AC3E}">
        <p14:creationId xmlns:p14="http://schemas.microsoft.com/office/powerpoint/2010/main" val="27772723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76</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52829814"/>
              </p:ext>
            </p:extLst>
          </p:nvPr>
        </p:nvGraphicFramePr>
        <p:xfrm>
          <a:off x="142873" y="1293450"/>
          <a:ext cx="11515284" cy="4997932"/>
        </p:xfrm>
        <a:graphic>
          <a:graphicData uri="http://schemas.openxmlformats.org/drawingml/2006/table">
            <a:tbl>
              <a:tblPr firstRow="1" bandRow="1">
                <a:tableStyleId>{5C22544A-7EE6-4342-B048-85BDC9FD1C3A}</a:tableStyleId>
              </a:tblPr>
              <a:tblGrid>
                <a:gridCol w="5210137">
                  <a:extLst>
                    <a:ext uri="{9D8B030D-6E8A-4147-A177-3AD203B41FA5}">
                      <a16:colId xmlns:a16="http://schemas.microsoft.com/office/drawing/2014/main" val="20000"/>
                    </a:ext>
                  </a:extLst>
                </a:gridCol>
                <a:gridCol w="396961">
                  <a:extLst>
                    <a:ext uri="{9D8B030D-6E8A-4147-A177-3AD203B41FA5}">
                      <a16:colId xmlns:a16="http://schemas.microsoft.com/office/drawing/2014/main" val="20001"/>
                    </a:ext>
                  </a:extLst>
                </a:gridCol>
                <a:gridCol w="413504">
                  <a:extLst>
                    <a:ext uri="{9D8B030D-6E8A-4147-A177-3AD203B41FA5}">
                      <a16:colId xmlns:a16="http://schemas.microsoft.com/office/drawing/2014/main" val="20002"/>
                    </a:ext>
                  </a:extLst>
                </a:gridCol>
                <a:gridCol w="1438992">
                  <a:extLst>
                    <a:ext uri="{9D8B030D-6E8A-4147-A177-3AD203B41FA5}">
                      <a16:colId xmlns:a16="http://schemas.microsoft.com/office/drawing/2014/main" val="20003"/>
                    </a:ext>
                  </a:extLst>
                </a:gridCol>
                <a:gridCol w="1521691">
                  <a:extLst>
                    <a:ext uri="{9D8B030D-6E8A-4147-A177-3AD203B41FA5}">
                      <a16:colId xmlns:a16="http://schemas.microsoft.com/office/drawing/2014/main" val="20004"/>
                    </a:ext>
                  </a:extLst>
                </a:gridCol>
                <a:gridCol w="1356291">
                  <a:extLst>
                    <a:ext uri="{9D8B030D-6E8A-4147-A177-3AD203B41FA5}">
                      <a16:colId xmlns:a16="http://schemas.microsoft.com/office/drawing/2014/main" val="20005"/>
                    </a:ext>
                  </a:extLst>
                </a:gridCol>
                <a:gridCol w="1177708">
                  <a:extLst>
                    <a:ext uri="{9D8B030D-6E8A-4147-A177-3AD203B41FA5}">
                      <a16:colId xmlns:a16="http://schemas.microsoft.com/office/drawing/2014/main" val="20007"/>
                    </a:ext>
                  </a:extLst>
                </a:gridCol>
              </a:tblGrid>
              <a:tr h="643144">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Подраздел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3">
                  <a:txBody>
                    <a:bodyPr/>
                    <a:lstStyle/>
                    <a:p>
                      <a:pPr algn="ctr" fontAlgn="ctr"/>
                      <a:r>
                        <a:rPr lang="ru-RU" sz="1600" b="1" i="0" u="none" strike="noStrike" dirty="0" smtClean="0">
                          <a:solidFill>
                            <a:schemeClr val="tx1"/>
                          </a:solidFill>
                          <a:effectLst/>
                          <a:latin typeface="Times New Roman" panose="02020603050405020304" pitchFamily="18" charset="0"/>
                        </a:rPr>
                        <a:t>2021 год</a:t>
                      </a:r>
                      <a:endParaRPr lang="ru-RU" sz="1600" b="1" i="0" u="none" strike="noStrike" dirty="0">
                        <a:solidFill>
                          <a:schemeClr val="tx1"/>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19178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255576">
                <a:tc>
                  <a:txBody>
                    <a:bodyPr/>
                    <a:lstStyle/>
                    <a:p>
                      <a:pPr algn="ctr" fontAlgn="ctr"/>
                      <a:r>
                        <a:rPr lang="ru-RU" sz="10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3</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4</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5</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6</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7</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667242">
                <a:tc>
                  <a:txBody>
                    <a:bodyPr/>
                    <a:lstStyle/>
                    <a:p>
                      <a:pPr algn="l" fontAlgn="ctr"/>
                      <a:r>
                        <a:rPr lang="ru-RU" sz="1200" b="0" i="0" u="none" strike="noStrike" dirty="0">
                          <a:solidFill>
                            <a:srgbClr val="000000"/>
                          </a:solidFill>
                          <a:effectLst/>
                          <a:latin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dirty="0">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33 649,9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37 033,9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36 947,4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99,8</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568433">
                <a:tc>
                  <a:txBody>
                    <a:bodyPr/>
                    <a:lstStyle/>
                    <a:p>
                      <a:pPr algn="l" fontAlgn="ctr"/>
                      <a:r>
                        <a:rPr lang="ru-RU" sz="1200" b="0" i="0" u="none" strike="noStrike" dirty="0">
                          <a:solidFill>
                            <a:srgbClr val="000000"/>
                          </a:solidFill>
                          <a:effectLst/>
                          <a:latin typeface="Times New Roman" panose="02020603050405020304" pitchFamily="18" charset="0"/>
                        </a:rPr>
                        <a:t>Обеспечение проведения выборов и референдума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2 520,0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497223">
                <a:tc>
                  <a:txBody>
                    <a:bodyPr/>
                    <a:lstStyle/>
                    <a:p>
                      <a:pPr algn="l" fontAlgn="ctr"/>
                      <a:r>
                        <a:rPr lang="ru-RU" sz="1200" b="0" i="0" u="none" strike="noStrike" dirty="0">
                          <a:solidFill>
                            <a:srgbClr val="000000"/>
                          </a:solidFill>
                          <a:effectLst/>
                          <a:latin typeface="Times New Roman" panose="02020603050405020304" pitchFamily="18" charset="0"/>
                        </a:rPr>
                        <a:t>Другие общегосударственные вопросы</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494 686,4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574 470,7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567 632,1</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98,8</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622647">
                <a:tc>
                  <a:txBody>
                    <a:bodyPr/>
                    <a:lstStyle/>
                    <a:p>
                      <a:pPr algn="l" fontAlgn="ctr"/>
                      <a:r>
                        <a:rPr lang="ru-RU" sz="1200" b="1" i="0" u="none" strike="noStrike" dirty="0">
                          <a:solidFill>
                            <a:srgbClr val="000000"/>
                          </a:solidFill>
                          <a:effectLst/>
                          <a:latin typeface="Times New Roman" panose="02020603050405020304" pitchFamily="18" charset="0"/>
                        </a:rPr>
                        <a:t>Национальная оборона</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77,7</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12,9</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12,9</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100,0</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551887">
                <a:tc>
                  <a:txBody>
                    <a:bodyPr/>
                    <a:lstStyle/>
                    <a:p>
                      <a:pPr algn="l" fontAlgn="ctr"/>
                      <a:r>
                        <a:rPr lang="ru-RU" sz="1200" b="0" i="0" u="none" strike="noStrike" dirty="0">
                          <a:solidFill>
                            <a:srgbClr val="000000"/>
                          </a:solidFill>
                          <a:effectLst/>
                          <a:latin typeface="Times New Roman" panose="02020603050405020304" pitchFamily="18" charset="0"/>
                        </a:rPr>
                        <a:t>Мобилизационная подготовка экономики</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77,7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12,9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12,9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100,0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bl>
          </a:graphicData>
        </a:graphic>
      </p:graphicFrame>
      <p:sp>
        <p:nvSpPr>
          <p:cNvPr id="4" name="Заголовок 3"/>
          <p:cNvSpPr>
            <a:spLocks noGrp="1"/>
          </p:cNvSpPr>
          <p:nvPr>
            <p:ph type="title"/>
          </p:nvPr>
        </p:nvSpPr>
        <p:spPr>
          <a:xfrm>
            <a:off x="142875" y="133350"/>
            <a:ext cx="11782429" cy="1190625"/>
          </a:xfrm>
        </p:spPr>
        <p:txBody>
          <a:bodyPr/>
          <a:lstStyle/>
          <a:p>
            <a:r>
              <a:rPr lang="ru-RU" sz="2400" dirty="0"/>
              <a:t>Сведения о </a:t>
            </a:r>
            <a:r>
              <a:rPr lang="ru-RU" sz="2400" dirty="0" smtClean="0"/>
              <a:t>расходах БЮДЖЕТА ГОРОДСКОГО ОКРУГА ВОСКРЕСЕНСК по </a:t>
            </a:r>
            <a:r>
              <a:rPr lang="ru-RU" sz="2400" dirty="0"/>
              <a:t>разделам и подразделам классификации расходов </a:t>
            </a:r>
            <a:r>
              <a:rPr lang="ru-RU" sz="1800" dirty="0" smtClean="0"/>
              <a:t>(в тыс. руб.)</a:t>
            </a:r>
            <a:endParaRPr lang="ru-RU" sz="1800" dirty="0"/>
          </a:p>
        </p:txBody>
      </p:sp>
    </p:spTree>
    <p:extLst>
      <p:ext uri="{BB962C8B-B14F-4D97-AF65-F5344CB8AC3E}">
        <p14:creationId xmlns:p14="http://schemas.microsoft.com/office/powerpoint/2010/main" val="29721462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77</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311861250"/>
              </p:ext>
            </p:extLst>
          </p:nvPr>
        </p:nvGraphicFramePr>
        <p:xfrm>
          <a:off x="142873" y="1293448"/>
          <a:ext cx="11661199" cy="5473424"/>
        </p:xfrm>
        <a:graphic>
          <a:graphicData uri="http://schemas.openxmlformats.org/drawingml/2006/table">
            <a:tbl>
              <a:tblPr firstRow="1" bandRow="1">
                <a:tableStyleId>{5C22544A-7EE6-4342-B048-85BDC9FD1C3A}</a:tableStyleId>
              </a:tblPr>
              <a:tblGrid>
                <a:gridCol w="5276157">
                  <a:extLst>
                    <a:ext uri="{9D8B030D-6E8A-4147-A177-3AD203B41FA5}">
                      <a16:colId xmlns:a16="http://schemas.microsoft.com/office/drawing/2014/main" val="20000"/>
                    </a:ext>
                  </a:extLst>
                </a:gridCol>
                <a:gridCol w="401992">
                  <a:extLst>
                    <a:ext uri="{9D8B030D-6E8A-4147-A177-3AD203B41FA5}">
                      <a16:colId xmlns:a16="http://schemas.microsoft.com/office/drawing/2014/main" val="20001"/>
                    </a:ext>
                  </a:extLst>
                </a:gridCol>
                <a:gridCol w="418743">
                  <a:extLst>
                    <a:ext uri="{9D8B030D-6E8A-4147-A177-3AD203B41FA5}">
                      <a16:colId xmlns:a16="http://schemas.microsoft.com/office/drawing/2014/main" val="20002"/>
                    </a:ext>
                  </a:extLst>
                </a:gridCol>
                <a:gridCol w="1457224">
                  <a:extLst>
                    <a:ext uri="{9D8B030D-6E8A-4147-A177-3AD203B41FA5}">
                      <a16:colId xmlns:a16="http://schemas.microsoft.com/office/drawing/2014/main" val="20003"/>
                    </a:ext>
                  </a:extLst>
                </a:gridCol>
                <a:gridCol w="1540974">
                  <a:extLst>
                    <a:ext uri="{9D8B030D-6E8A-4147-A177-3AD203B41FA5}">
                      <a16:colId xmlns:a16="http://schemas.microsoft.com/office/drawing/2014/main" val="20004"/>
                    </a:ext>
                  </a:extLst>
                </a:gridCol>
                <a:gridCol w="1373476">
                  <a:extLst>
                    <a:ext uri="{9D8B030D-6E8A-4147-A177-3AD203B41FA5}">
                      <a16:colId xmlns:a16="http://schemas.microsoft.com/office/drawing/2014/main" val="20005"/>
                    </a:ext>
                  </a:extLst>
                </a:gridCol>
                <a:gridCol w="1192633">
                  <a:extLst>
                    <a:ext uri="{9D8B030D-6E8A-4147-A177-3AD203B41FA5}">
                      <a16:colId xmlns:a16="http://schemas.microsoft.com/office/drawing/2014/main" val="20007"/>
                    </a:ext>
                  </a:extLst>
                </a:gridCol>
              </a:tblGrid>
              <a:tr h="717397">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Подраздел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3">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3334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187119">
                <a:tc>
                  <a:txBody>
                    <a:bodyPr/>
                    <a:lstStyle/>
                    <a:p>
                      <a:pPr algn="ctr" fontAlgn="ctr"/>
                      <a:r>
                        <a:rPr lang="ru-RU" sz="1000" b="0" i="0" u="none" strike="noStrike">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3</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4</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5</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6</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7</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543233">
                <a:tc>
                  <a:txBody>
                    <a:bodyPr/>
                    <a:lstStyle/>
                    <a:p>
                      <a:pPr algn="l" fontAlgn="ctr"/>
                      <a:r>
                        <a:rPr lang="ru-RU" sz="1200" b="1" i="0" u="none" strike="noStrike" dirty="0">
                          <a:solidFill>
                            <a:srgbClr val="000000"/>
                          </a:solidFill>
                          <a:effectLst/>
                          <a:latin typeface="Times New Roman" panose="02020603050405020304" pitchFamily="18" charset="0"/>
                        </a:rPr>
                        <a:t>Национальная безопасность и правоохранительная деятельность</a:t>
                      </a:r>
                    </a:p>
                  </a:txBody>
                  <a:tcPr marL="9525" marR="9525" marT="9525" marB="0" anchor="ctr"/>
                </a:tc>
                <a:tc>
                  <a:txBody>
                    <a:bodyPr/>
                    <a:lstStyle/>
                    <a:p>
                      <a:pPr algn="ctr" fontAlgn="ctr"/>
                      <a:r>
                        <a:rPr lang="ru-RU" sz="1200" b="1" i="0" u="none" strike="noStrike" dirty="0">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200" b="1" i="0" u="none" strike="noStrike" dirty="0">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54 444,7</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77 931,4</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64 859,5</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83,2</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14403">
                <a:tc>
                  <a:txBody>
                    <a:bodyPr/>
                    <a:lstStyle/>
                    <a:p>
                      <a:pPr algn="l" fontAlgn="ctr"/>
                      <a:r>
                        <a:rPr lang="ru-RU" sz="1200" b="0" i="0" u="none" strike="noStrike" dirty="0">
                          <a:solidFill>
                            <a:srgbClr val="000000"/>
                          </a:solidFill>
                          <a:effectLst/>
                          <a:latin typeface="Times New Roman" panose="02020603050405020304" pitchFamily="18" charset="0"/>
                        </a:rPr>
                        <a:t>Гражданская оборона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43 478,9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2 687,8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2 675,6</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99,5</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629145">
                <a:tc>
                  <a:txBody>
                    <a:bodyPr/>
                    <a:lstStyle/>
                    <a:p>
                      <a:pPr algn="l" fontAlgn="ctr"/>
                      <a:r>
                        <a:rPr lang="ru-RU" sz="1200" b="0" i="0" u="none" strike="noStrike" dirty="0">
                          <a:solidFill>
                            <a:srgbClr val="000000"/>
                          </a:solidFill>
                          <a:effectLst/>
                          <a:latin typeface="Times New Roman" panose="02020603050405020304" pitchFamily="18" charset="0"/>
                        </a:rPr>
                        <a:t>Защита населения и территории от чрезвычайных ситуаций природного и техногенного характера, пожарная безопасность</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46 627,5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46 307,0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99,3</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435572">
                <a:tc>
                  <a:txBody>
                    <a:bodyPr/>
                    <a:lstStyle/>
                    <a:p>
                      <a:pPr algn="l" fontAlgn="ctr"/>
                      <a:r>
                        <a:rPr lang="ru-RU" sz="1200" b="0" i="0" u="none" strike="noStrike">
                          <a:solidFill>
                            <a:srgbClr val="000000"/>
                          </a:solidFill>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14</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10 965,8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28 616,1</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15 876,9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55,5</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300234">
                <a:tc>
                  <a:txBody>
                    <a:bodyPr/>
                    <a:lstStyle/>
                    <a:p>
                      <a:pPr algn="l" fontAlgn="ctr"/>
                      <a:r>
                        <a:rPr lang="ru-RU" sz="1200" b="1" i="0" u="none" strike="noStrike" dirty="0">
                          <a:solidFill>
                            <a:srgbClr val="000000"/>
                          </a:solidFill>
                          <a:effectLst/>
                          <a:latin typeface="Times New Roman" panose="02020603050405020304" pitchFamily="18" charset="0"/>
                        </a:rPr>
                        <a:t>Национальная экономика</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437 860,9</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609 770,3</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505 357,5</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82,9</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330951">
                <a:tc>
                  <a:txBody>
                    <a:bodyPr/>
                    <a:lstStyle/>
                    <a:p>
                      <a:pPr algn="l" fontAlgn="ctr"/>
                      <a:r>
                        <a:rPr lang="ru-RU" sz="1200" b="0" i="0" u="none" strike="noStrike">
                          <a:solidFill>
                            <a:srgbClr val="000000"/>
                          </a:solidFill>
                          <a:effectLst/>
                          <a:latin typeface="Times New Roman" panose="02020603050405020304" pitchFamily="18" charset="0"/>
                        </a:rPr>
                        <a:t>Сельское хозяйство и рыболовство</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3 946,7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9 007,0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6 211,2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69,0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391011">
                <a:tc>
                  <a:txBody>
                    <a:bodyPr/>
                    <a:lstStyle/>
                    <a:p>
                      <a:pPr algn="l" fontAlgn="ctr"/>
                      <a:r>
                        <a:rPr lang="ru-RU" sz="1200" b="0" i="0" u="none" strike="noStrike" dirty="0" smtClean="0">
                          <a:solidFill>
                            <a:srgbClr val="000000"/>
                          </a:solidFill>
                          <a:effectLst/>
                          <a:latin typeface="Times New Roman" panose="02020603050405020304" pitchFamily="18" charset="0"/>
                        </a:rPr>
                        <a:t>Водное хозяйство</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06</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1 886,9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1 886,9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100,0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r h="391011">
                <a:tc>
                  <a:txBody>
                    <a:bodyPr/>
                    <a:lstStyle/>
                    <a:p>
                      <a:pPr algn="l" fontAlgn="ctr"/>
                      <a:r>
                        <a:rPr lang="ru-RU" sz="1200" b="0" i="0" u="none" strike="noStrike">
                          <a:solidFill>
                            <a:srgbClr val="000000"/>
                          </a:solidFill>
                          <a:effectLst/>
                          <a:latin typeface="Times New Roman" panose="02020603050405020304" pitchFamily="18" charset="0"/>
                        </a:rPr>
                        <a:t>Транспорт</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52 806,7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45 294,4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40 918,8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90,3</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bl>
          </a:graphicData>
        </a:graphic>
      </p:graphicFrame>
      <p:sp>
        <p:nvSpPr>
          <p:cNvPr id="4" name="Заголовок 3"/>
          <p:cNvSpPr>
            <a:spLocks noGrp="1"/>
          </p:cNvSpPr>
          <p:nvPr>
            <p:ph type="title"/>
          </p:nvPr>
        </p:nvSpPr>
        <p:spPr>
          <a:xfrm>
            <a:off x="142875" y="133350"/>
            <a:ext cx="11782429" cy="1190625"/>
          </a:xfrm>
        </p:spPr>
        <p:txBody>
          <a:bodyPr/>
          <a:lstStyle/>
          <a:p>
            <a:r>
              <a:rPr lang="ru-RU" sz="2400" dirty="0"/>
              <a:t>Сведения о </a:t>
            </a:r>
            <a:r>
              <a:rPr lang="ru-RU" sz="2400" dirty="0" smtClean="0"/>
              <a:t>расходах БЮДЖЕТА ГОРОДСКОГО ОКРУГА ВОСКРЕСЕНСК по </a:t>
            </a:r>
            <a:r>
              <a:rPr lang="ru-RU" sz="2400" dirty="0"/>
              <a:t>разделам и подразделам классификации расходов </a:t>
            </a:r>
            <a:r>
              <a:rPr lang="ru-RU" sz="1800" dirty="0" smtClean="0"/>
              <a:t>(в тыс. руб.)</a:t>
            </a:r>
            <a:endParaRPr lang="ru-RU" sz="1800" dirty="0"/>
          </a:p>
        </p:txBody>
      </p:sp>
    </p:spTree>
    <p:extLst>
      <p:ext uri="{BB962C8B-B14F-4D97-AF65-F5344CB8AC3E}">
        <p14:creationId xmlns:p14="http://schemas.microsoft.com/office/powerpoint/2010/main" val="17587903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78</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874379968"/>
              </p:ext>
            </p:extLst>
          </p:nvPr>
        </p:nvGraphicFramePr>
        <p:xfrm>
          <a:off x="142875" y="1323974"/>
          <a:ext cx="11669510" cy="5058366"/>
        </p:xfrm>
        <a:graphic>
          <a:graphicData uri="http://schemas.openxmlformats.org/drawingml/2006/table">
            <a:tbl>
              <a:tblPr firstRow="1" bandRow="1">
                <a:tableStyleId>{5C22544A-7EE6-4342-B048-85BDC9FD1C3A}</a:tableStyleId>
              </a:tblPr>
              <a:tblGrid>
                <a:gridCol w="5264479">
                  <a:extLst>
                    <a:ext uri="{9D8B030D-6E8A-4147-A177-3AD203B41FA5}">
                      <a16:colId xmlns:a16="http://schemas.microsoft.com/office/drawing/2014/main" val="20000"/>
                    </a:ext>
                  </a:extLst>
                </a:gridCol>
                <a:gridCol w="397494">
                  <a:extLst>
                    <a:ext uri="{9D8B030D-6E8A-4147-A177-3AD203B41FA5}">
                      <a16:colId xmlns:a16="http://schemas.microsoft.com/office/drawing/2014/main" val="20001"/>
                    </a:ext>
                  </a:extLst>
                </a:gridCol>
                <a:gridCol w="414057">
                  <a:extLst>
                    <a:ext uri="{9D8B030D-6E8A-4147-A177-3AD203B41FA5}">
                      <a16:colId xmlns:a16="http://schemas.microsoft.com/office/drawing/2014/main" val="20002"/>
                    </a:ext>
                  </a:extLst>
                </a:gridCol>
                <a:gridCol w="1440918">
                  <a:extLst>
                    <a:ext uri="{9D8B030D-6E8A-4147-A177-3AD203B41FA5}">
                      <a16:colId xmlns:a16="http://schemas.microsoft.com/office/drawing/2014/main" val="20003"/>
                    </a:ext>
                  </a:extLst>
                </a:gridCol>
                <a:gridCol w="1523730">
                  <a:extLst>
                    <a:ext uri="{9D8B030D-6E8A-4147-A177-3AD203B41FA5}">
                      <a16:colId xmlns:a16="http://schemas.microsoft.com/office/drawing/2014/main" val="20004"/>
                    </a:ext>
                  </a:extLst>
                </a:gridCol>
                <a:gridCol w="1358106">
                  <a:extLst>
                    <a:ext uri="{9D8B030D-6E8A-4147-A177-3AD203B41FA5}">
                      <a16:colId xmlns:a16="http://schemas.microsoft.com/office/drawing/2014/main" val="20005"/>
                    </a:ext>
                  </a:extLst>
                </a:gridCol>
                <a:gridCol w="1270726">
                  <a:extLst>
                    <a:ext uri="{9D8B030D-6E8A-4147-A177-3AD203B41FA5}">
                      <a16:colId xmlns:a16="http://schemas.microsoft.com/office/drawing/2014/main" val="20007"/>
                    </a:ext>
                  </a:extLst>
                </a:gridCol>
              </a:tblGrid>
              <a:tr h="700076">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Подраздел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3">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2689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182602">
                <a:tc>
                  <a:txBody>
                    <a:bodyPr/>
                    <a:lstStyle/>
                    <a:p>
                      <a:pPr algn="ctr" fontAlgn="ctr"/>
                      <a:r>
                        <a:rPr lang="ru-RU" sz="10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4</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5</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6</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7</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441303">
                <a:tc>
                  <a:txBody>
                    <a:bodyPr/>
                    <a:lstStyle/>
                    <a:p>
                      <a:pPr algn="l" fontAlgn="ctr"/>
                      <a:r>
                        <a:rPr lang="ru-RU" sz="1200" b="0" i="0" u="none" strike="noStrike" dirty="0">
                          <a:solidFill>
                            <a:srgbClr val="000000"/>
                          </a:solidFill>
                          <a:effectLst/>
                          <a:latin typeface="Times New Roman" panose="02020603050405020304" pitchFamily="18" charset="0"/>
                        </a:rPr>
                        <a:t>Дорожное хозяйство (дорожные фонды)</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375 474,5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551 212,8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454 107,4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82,4</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419849">
                <a:tc>
                  <a:txBody>
                    <a:bodyPr/>
                    <a:lstStyle/>
                    <a:p>
                      <a:pPr algn="l" fontAlgn="ctr"/>
                      <a:r>
                        <a:rPr lang="ru-RU" sz="1200" b="0" i="0" u="none" strike="noStrike">
                          <a:solidFill>
                            <a:srgbClr val="000000"/>
                          </a:solidFill>
                          <a:effectLst/>
                          <a:latin typeface="Times New Roman" panose="02020603050405020304" pitchFamily="18" charset="0"/>
                        </a:rPr>
                        <a:t>Связь и информатика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4 715,0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367821">
                <a:tc>
                  <a:txBody>
                    <a:bodyPr/>
                    <a:lstStyle/>
                    <a:p>
                      <a:pPr algn="l" fontAlgn="ctr"/>
                      <a:r>
                        <a:rPr lang="ru-RU" sz="1200" b="0" i="0" u="none" strike="noStrike">
                          <a:solidFill>
                            <a:srgbClr val="000000"/>
                          </a:solidFill>
                          <a:effectLst/>
                          <a:latin typeface="Times New Roman" panose="02020603050405020304" pitchFamily="18" charset="0"/>
                        </a:rPr>
                        <a:t>Другие вопросы в области национальной экономики</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12</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918,0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2 369,2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2 233,2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94,3</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64061">
                <a:tc>
                  <a:txBody>
                    <a:bodyPr/>
                    <a:lstStyle/>
                    <a:p>
                      <a:pPr algn="l" fontAlgn="ctr"/>
                      <a:r>
                        <a:rPr lang="ru-RU" sz="1200" b="1" i="0" u="none" strike="noStrike">
                          <a:solidFill>
                            <a:srgbClr val="000000"/>
                          </a:solidFill>
                          <a:effectLst/>
                          <a:latin typeface="Times New Roman" panose="02020603050405020304" pitchFamily="18" charset="0"/>
                        </a:rPr>
                        <a:t>Жилищно-коммунальное хозяйство</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653 990,9</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624 148,1</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553 890,1</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88,7</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0249">
                <a:tc>
                  <a:txBody>
                    <a:bodyPr/>
                    <a:lstStyle/>
                    <a:p>
                      <a:pPr algn="l" fontAlgn="ctr"/>
                      <a:r>
                        <a:rPr lang="ru-RU" sz="1200" b="0" i="0" u="none" strike="noStrike">
                          <a:solidFill>
                            <a:srgbClr val="000000"/>
                          </a:solidFill>
                          <a:effectLst/>
                          <a:latin typeface="Times New Roman" panose="02020603050405020304" pitchFamily="18" charset="0"/>
                        </a:rPr>
                        <a:t>Жилищное хозяйство</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198 243,8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85 116,6</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61 680,5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72,5</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292986">
                <a:tc>
                  <a:txBody>
                    <a:bodyPr/>
                    <a:lstStyle/>
                    <a:p>
                      <a:pPr algn="l" fontAlgn="ctr"/>
                      <a:r>
                        <a:rPr lang="ru-RU" sz="1200" b="0" i="0" u="none" strike="noStrike">
                          <a:solidFill>
                            <a:srgbClr val="000000"/>
                          </a:solidFill>
                          <a:effectLst/>
                          <a:latin typeface="Times New Roman" panose="02020603050405020304" pitchFamily="18" charset="0"/>
                        </a:rPr>
                        <a:t>Коммунальное хозяйство</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92 275,9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81 418,9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57 829,9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71,0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322961">
                <a:tc>
                  <a:txBody>
                    <a:bodyPr/>
                    <a:lstStyle/>
                    <a:p>
                      <a:pPr algn="l" fontAlgn="ctr"/>
                      <a:r>
                        <a:rPr lang="ru-RU" sz="1200" b="0" i="0" u="none" strike="noStrike">
                          <a:solidFill>
                            <a:srgbClr val="000000"/>
                          </a:solidFill>
                          <a:effectLst/>
                          <a:latin typeface="Times New Roman" panose="02020603050405020304" pitchFamily="18" charset="0"/>
                        </a:rPr>
                        <a:t>Благоустройство</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294 979,8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419 193,9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397 924,5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94,9</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479568">
                <a:tc>
                  <a:txBody>
                    <a:bodyPr/>
                    <a:lstStyle/>
                    <a:p>
                      <a:pPr algn="l" fontAlgn="ctr"/>
                      <a:r>
                        <a:rPr lang="ru-RU" sz="1200" b="0" i="0" u="none" strike="noStrike" dirty="0">
                          <a:solidFill>
                            <a:srgbClr val="000000"/>
                          </a:solidFill>
                          <a:effectLst/>
                          <a:latin typeface="Times New Roman" panose="02020603050405020304" pitchFamily="18" charset="0"/>
                        </a:rPr>
                        <a:t>Другие вопросы в области жилищно-коммунального хозяйства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68 491,4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38 418,7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36 455,2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94,9</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bl>
          </a:graphicData>
        </a:graphic>
      </p:graphicFrame>
      <p:sp>
        <p:nvSpPr>
          <p:cNvPr id="4" name="Заголовок 3"/>
          <p:cNvSpPr>
            <a:spLocks noGrp="1"/>
          </p:cNvSpPr>
          <p:nvPr>
            <p:ph type="title"/>
          </p:nvPr>
        </p:nvSpPr>
        <p:spPr>
          <a:xfrm>
            <a:off x="142875" y="133350"/>
            <a:ext cx="11782429" cy="1190625"/>
          </a:xfrm>
        </p:spPr>
        <p:txBody>
          <a:bodyPr/>
          <a:lstStyle/>
          <a:p>
            <a:r>
              <a:rPr lang="ru-RU" sz="2400" dirty="0"/>
              <a:t>Сведения о </a:t>
            </a:r>
            <a:r>
              <a:rPr lang="ru-RU" sz="2400" dirty="0" smtClean="0"/>
              <a:t>расходах БЮДЖЕТА ГОРОДСКОГО ОКРУГА ВОСКРЕСЕНСК по </a:t>
            </a:r>
            <a:r>
              <a:rPr lang="ru-RU" sz="2400" dirty="0"/>
              <a:t>разделам и подразделам классификации расходов </a:t>
            </a:r>
            <a:r>
              <a:rPr lang="ru-RU" sz="1800" dirty="0" smtClean="0"/>
              <a:t>(в тыс. руб.)</a:t>
            </a:r>
            <a:endParaRPr lang="ru-RU" sz="1800" dirty="0"/>
          </a:p>
        </p:txBody>
      </p:sp>
    </p:spTree>
    <p:extLst>
      <p:ext uri="{BB962C8B-B14F-4D97-AF65-F5344CB8AC3E}">
        <p14:creationId xmlns:p14="http://schemas.microsoft.com/office/powerpoint/2010/main" val="35978402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79</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69865865"/>
              </p:ext>
            </p:extLst>
          </p:nvPr>
        </p:nvGraphicFramePr>
        <p:xfrm>
          <a:off x="115330" y="1293449"/>
          <a:ext cx="11472612" cy="5057476"/>
        </p:xfrm>
        <a:graphic>
          <a:graphicData uri="http://schemas.openxmlformats.org/drawingml/2006/table">
            <a:tbl>
              <a:tblPr firstRow="1" bandRow="1">
                <a:tableStyleId>{5C22544A-7EE6-4342-B048-85BDC9FD1C3A}</a:tableStyleId>
              </a:tblPr>
              <a:tblGrid>
                <a:gridCol w="5062289">
                  <a:extLst>
                    <a:ext uri="{9D8B030D-6E8A-4147-A177-3AD203B41FA5}">
                      <a16:colId xmlns:a16="http://schemas.microsoft.com/office/drawing/2014/main" val="20000"/>
                    </a:ext>
                  </a:extLst>
                </a:gridCol>
                <a:gridCol w="516269">
                  <a:extLst>
                    <a:ext uri="{9D8B030D-6E8A-4147-A177-3AD203B41FA5}">
                      <a16:colId xmlns:a16="http://schemas.microsoft.com/office/drawing/2014/main" val="20001"/>
                    </a:ext>
                  </a:extLst>
                </a:gridCol>
                <a:gridCol w="444564">
                  <a:extLst>
                    <a:ext uri="{9D8B030D-6E8A-4147-A177-3AD203B41FA5}">
                      <a16:colId xmlns:a16="http://schemas.microsoft.com/office/drawing/2014/main" val="20002"/>
                    </a:ext>
                  </a:extLst>
                </a:gridCol>
                <a:gridCol w="1376713">
                  <a:extLst>
                    <a:ext uri="{9D8B030D-6E8A-4147-A177-3AD203B41FA5}">
                      <a16:colId xmlns:a16="http://schemas.microsoft.com/office/drawing/2014/main" val="20003"/>
                    </a:ext>
                  </a:extLst>
                </a:gridCol>
                <a:gridCol w="1505780">
                  <a:extLst>
                    <a:ext uri="{9D8B030D-6E8A-4147-A177-3AD203B41FA5}">
                      <a16:colId xmlns:a16="http://schemas.microsoft.com/office/drawing/2014/main" val="20004"/>
                    </a:ext>
                  </a:extLst>
                </a:gridCol>
                <a:gridCol w="1391054">
                  <a:extLst>
                    <a:ext uri="{9D8B030D-6E8A-4147-A177-3AD203B41FA5}">
                      <a16:colId xmlns:a16="http://schemas.microsoft.com/office/drawing/2014/main" val="20005"/>
                    </a:ext>
                  </a:extLst>
                </a:gridCol>
                <a:gridCol w="1175943">
                  <a:extLst>
                    <a:ext uri="{9D8B030D-6E8A-4147-A177-3AD203B41FA5}">
                      <a16:colId xmlns:a16="http://schemas.microsoft.com/office/drawing/2014/main" val="20007"/>
                    </a:ext>
                  </a:extLst>
                </a:gridCol>
              </a:tblGrid>
              <a:tr h="729042">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Подраздел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a:t>
                      </a:r>
                      <a:r>
                        <a:rPr lang="ru-RU" sz="1600" b="1" i="0" u="none" strike="noStrike" dirty="0" smtClean="0">
                          <a:solidFill>
                            <a:srgbClr val="000000"/>
                          </a:solidFill>
                          <a:effectLst/>
                          <a:latin typeface="Times New Roman" panose="02020603050405020304" pitchFamily="18" charset="0"/>
                        </a:rPr>
                        <a:t> за 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3">
                  <a:txBody>
                    <a:bodyPr/>
                    <a:lstStyle/>
                    <a:p>
                      <a:pPr algn="ctr" fontAlgn="ctr"/>
                      <a:r>
                        <a:rPr lang="ru-RU" sz="1600" b="1" i="0" u="none" strike="noStrike" dirty="0" smtClean="0">
                          <a:solidFill>
                            <a:srgbClr val="000000"/>
                          </a:solidFill>
                          <a:effectLst/>
                          <a:latin typeface="Times New Roman" panose="02020603050405020304" pitchFamily="18" charset="0"/>
                        </a:rPr>
                        <a:t>2021 </a:t>
                      </a:r>
                      <a:r>
                        <a:rPr lang="ru-RU" sz="1600" b="1" i="0" u="none" strike="noStrike" dirty="0">
                          <a:solidFill>
                            <a:srgbClr val="000000"/>
                          </a:solidFill>
                          <a:effectLst/>
                          <a:latin typeface="Times New Roman" panose="02020603050405020304" pitchFamily="18" charset="0"/>
                        </a:rPr>
                        <a:t>год </a:t>
                      </a: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0274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190156">
                <a:tc>
                  <a:txBody>
                    <a:bodyPr/>
                    <a:lstStyle/>
                    <a:p>
                      <a:pPr algn="ctr" fontAlgn="ctr"/>
                      <a:r>
                        <a:rPr lang="ru-RU" sz="10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4</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5</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6</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7</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534291">
                <a:tc>
                  <a:txBody>
                    <a:bodyPr/>
                    <a:lstStyle/>
                    <a:p>
                      <a:pPr algn="l" fontAlgn="ctr"/>
                      <a:r>
                        <a:rPr lang="ru-RU" sz="1200" b="1" i="0" u="none" strike="noStrike" dirty="0">
                          <a:solidFill>
                            <a:srgbClr val="000000"/>
                          </a:solidFill>
                          <a:effectLst/>
                          <a:latin typeface="Times New Roman" panose="02020603050405020304" pitchFamily="18" charset="0"/>
                        </a:rPr>
                        <a:t>Охрана окружающей среды</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21 653,8</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39 589,0</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39 588,9</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99,9</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57716">
                <a:tc>
                  <a:txBody>
                    <a:bodyPr/>
                    <a:lstStyle/>
                    <a:p>
                      <a:pPr algn="l" fontAlgn="ctr"/>
                      <a:r>
                        <a:rPr lang="ru-RU" sz="1200" b="0" i="0" u="none" strike="noStrike">
                          <a:solidFill>
                            <a:srgbClr val="000000"/>
                          </a:solidFill>
                          <a:effectLst/>
                          <a:latin typeface="Times New Roman" panose="02020603050405020304" pitchFamily="18" charset="0"/>
                        </a:rPr>
                        <a:t>Другие вопросы в области охраны окружающей среды</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21 653,8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39 589,0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39 588,9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99,9</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319507">
                <a:tc>
                  <a:txBody>
                    <a:bodyPr/>
                    <a:lstStyle/>
                    <a:p>
                      <a:pPr algn="l" fontAlgn="ctr"/>
                      <a:r>
                        <a:rPr lang="ru-RU" sz="1200" b="1" i="0" u="none" strike="noStrike">
                          <a:solidFill>
                            <a:srgbClr val="000000"/>
                          </a:solidFill>
                          <a:effectLst/>
                          <a:latin typeface="Times New Roman" panose="02020603050405020304" pitchFamily="18" charset="0"/>
                        </a:rPr>
                        <a:t>Образование</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3 005 950,1</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3 082 552,1</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3 054 128,6</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99,1</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79123">
                <a:tc>
                  <a:txBody>
                    <a:bodyPr/>
                    <a:lstStyle/>
                    <a:p>
                      <a:pPr algn="l" fontAlgn="ctr"/>
                      <a:r>
                        <a:rPr lang="ru-RU" sz="1200" b="0" i="0" u="none" strike="noStrike">
                          <a:solidFill>
                            <a:srgbClr val="000000"/>
                          </a:solidFill>
                          <a:effectLst/>
                          <a:latin typeface="Times New Roman" panose="02020603050405020304" pitchFamily="18" charset="0"/>
                        </a:rPr>
                        <a:t>Дошкольное образование</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779 253,7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378 194,2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377 871,5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99,9</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71017">
                <a:tc>
                  <a:txBody>
                    <a:bodyPr/>
                    <a:lstStyle/>
                    <a:p>
                      <a:pPr algn="l" fontAlgn="ctr"/>
                      <a:r>
                        <a:rPr lang="ru-RU" sz="1200" b="0" i="0" u="none" strike="noStrike">
                          <a:solidFill>
                            <a:srgbClr val="000000"/>
                          </a:solidFill>
                          <a:effectLst/>
                          <a:latin typeface="Times New Roman" panose="02020603050405020304" pitchFamily="18" charset="0"/>
                        </a:rPr>
                        <a:t>Общее образование</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1 918 287,8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2 294 040,5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2 270 515,5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305108">
                <a:tc>
                  <a:txBody>
                    <a:bodyPr/>
                    <a:lstStyle/>
                    <a:p>
                      <a:pPr algn="l" fontAlgn="ctr"/>
                      <a:r>
                        <a:rPr lang="ru-RU" sz="1200" b="0" i="0" u="none" strike="noStrike">
                          <a:solidFill>
                            <a:srgbClr val="000000"/>
                          </a:solidFill>
                          <a:effectLst/>
                          <a:latin typeface="Times New Roman" panose="02020603050405020304" pitchFamily="18" charset="0"/>
                        </a:rPr>
                        <a:t>Дополнительное образование детей</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220 738,9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267 019,6</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266 785,7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99,9</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336324">
                <a:tc>
                  <a:txBody>
                    <a:bodyPr/>
                    <a:lstStyle/>
                    <a:p>
                      <a:pPr algn="l" fontAlgn="ctr"/>
                      <a:r>
                        <a:rPr lang="ru-RU" sz="1200" b="0" i="0" u="none" strike="noStrike">
                          <a:solidFill>
                            <a:srgbClr val="000000"/>
                          </a:solidFill>
                          <a:effectLst/>
                          <a:latin typeface="Times New Roman" panose="02020603050405020304" pitchFamily="18" charset="0"/>
                        </a:rPr>
                        <a:t>Молодежная политика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34 827,3</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42 896,9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40 965,7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95,5</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432443">
                <a:tc>
                  <a:txBody>
                    <a:bodyPr/>
                    <a:lstStyle/>
                    <a:p>
                      <a:pPr algn="l" fontAlgn="ctr"/>
                      <a:r>
                        <a:rPr lang="ru-RU" sz="1200" b="0" i="0" u="none" strike="noStrike">
                          <a:solidFill>
                            <a:srgbClr val="000000"/>
                          </a:solidFill>
                          <a:effectLst/>
                          <a:latin typeface="Times New Roman" panose="02020603050405020304" pitchFamily="18" charset="0"/>
                        </a:rPr>
                        <a:t>Другие вопросы в области образования</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07</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09</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52 842,4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100 400,9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97 990,2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97,6</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bl>
          </a:graphicData>
        </a:graphic>
      </p:graphicFrame>
      <p:sp>
        <p:nvSpPr>
          <p:cNvPr id="4" name="Заголовок 3"/>
          <p:cNvSpPr>
            <a:spLocks noGrp="1"/>
          </p:cNvSpPr>
          <p:nvPr>
            <p:ph type="title"/>
          </p:nvPr>
        </p:nvSpPr>
        <p:spPr>
          <a:xfrm>
            <a:off x="142875" y="133350"/>
            <a:ext cx="11782429" cy="1190625"/>
          </a:xfrm>
        </p:spPr>
        <p:txBody>
          <a:bodyPr/>
          <a:lstStyle/>
          <a:p>
            <a:r>
              <a:rPr lang="ru-RU" sz="2400" dirty="0"/>
              <a:t>Сведения о </a:t>
            </a:r>
            <a:r>
              <a:rPr lang="ru-RU" sz="2400" dirty="0" smtClean="0"/>
              <a:t>расходах БЮДЖЕТА ГОРОДСКОГО ОКРУГА ВОСКРЕСЕНСК по </a:t>
            </a:r>
            <a:r>
              <a:rPr lang="ru-RU" sz="2400" dirty="0"/>
              <a:t>разделам и подразделам классификации расходов </a:t>
            </a:r>
            <a:r>
              <a:rPr lang="ru-RU" sz="1800" dirty="0" smtClean="0"/>
              <a:t>(в тыс. руб.)</a:t>
            </a:r>
            <a:endParaRPr lang="ru-RU" sz="1800" dirty="0"/>
          </a:p>
        </p:txBody>
      </p:sp>
    </p:spTree>
    <p:extLst>
      <p:ext uri="{BB962C8B-B14F-4D97-AF65-F5344CB8AC3E}">
        <p14:creationId xmlns:p14="http://schemas.microsoft.com/office/powerpoint/2010/main" val="320658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solidFill>
                  <a:schemeClr val="tx1"/>
                </a:solidFill>
                <a:effectLst>
                  <a:outerShdw blurRad="38100" dist="38100" dir="2700000" algn="tl">
                    <a:srgbClr val="000000">
                      <a:alpha val="43137"/>
                    </a:srgbClr>
                  </a:outerShdw>
                </a:effectLst>
              </a:rPr>
              <a:t>Открытость бюджета городского округа Воскресенск Московской области</a:t>
            </a:r>
            <a:endParaRPr lang="ru-RU" sz="3600" dirty="0">
              <a:solidFill>
                <a:schemeClr val="tx1"/>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fld id="{9EC71654-96A5-4280-94F3-931C61A9F92C}" type="slidenum">
              <a:rPr lang="ru-RU" smtClean="0"/>
              <a:pPr/>
              <a:t>8</a:t>
            </a:fld>
            <a:endParaRPr lang="ru-RU" dirty="0"/>
          </a:p>
        </p:txBody>
      </p:sp>
      <p:sp>
        <p:nvSpPr>
          <p:cNvPr id="4" name="Текст 3"/>
          <p:cNvSpPr>
            <a:spLocks noGrp="1"/>
          </p:cNvSpPr>
          <p:nvPr>
            <p:ph type="body" idx="1"/>
          </p:nvPr>
        </p:nvSpPr>
        <p:spPr>
          <a:xfrm>
            <a:off x="450574" y="1153347"/>
            <a:ext cx="10896876" cy="5592009"/>
          </a:xfrm>
        </p:spPr>
        <p:txBody>
          <a:bodyPr>
            <a:normAutofit lnSpcReduction="10000"/>
          </a:bodyPr>
          <a:lstStyle/>
          <a:p>
            <a:pPr algn="just">
              <a:lnSpc>
                <a:spcPct val="100000"/>
              </a:lnSpc>
              <a:spcBef>
                <a:spcPts val="0"/>
              </a:spcBef>
            </a:pPr>
            <a:r>
              <a:rPr lang="ru-RU" dirty="0">
                <a:solidFill>
                  <a:schemeClr val="tx1"/>
                </a:solidFill>
              </a:rPr>
              <a:t>	Бюджет городского округа и отчет об исполнении бюджета публикуется в средствах массовой информации, </a:t>
            </a:r>
            <a:r>
              <a:rPr lang="ru-RU" dirty="0" smtClean="0">
                <a:solidFill>
                  <a:schemeClr val="tx1"/>
                </a:solidFill>
              </a:rPr>
              <a:t>размещается </a:t>
            </a:r>
            <a:r>
              <a:rPr lang="ru-RU" dirty="0">
                <a:solidFill>
                  <a:schemeClr val="tx1"/>
                </a:solidFill>
              </a:rPr>
              <a:t>на официальном сайте Администрации городского округа Воскресенск и </a:t>
            </a:r>
            <a:r>
              <a:rPr lang="ru-RU" dirty="0" smtClean="0">
                <a:solidFill>
                  <a:schemeClr val="tx1"/>
                </a:solidFill>
              </a:rPr>
              <a:t>выносится </a:t>
            </a:r>
            <a:r>
              <a:rPr lang="ru-RU" dirty="0">
                <a:solidFill>
                  <a:schemeClr val="tx1"/>
                </a:solidFill>
              </a:rPr>
              <a:t>на публичные слушания в </a:t>
            </a:r>
            <a:r>
              <a:rPr lang="ru-RU" dirty="0" smtClean="0">
                <a:solidFill>
                  <a:schemeClr val="tx1"/>
                </a:solidFill>
              </a:rPr>
              <a:t>сроки, определенные </a:t>
            </a:r>
            <a:r>
              <a:rPr lang="ru-RU" dirty="0">
                <a:solidFill>
                  <a:schemeClr val="tx1"/>
                </a:solidFill>
              </a:rPr>
              <a:t>бюджетным законодательством</a:t>
            </a:r>
            <a:r>
              <a:rPr lang="ru-RU" dirty="0" smtClean="0">
                <a:solidFill>
                  <a:schemeClr val="tx1"/>
                </a:solidFill>
              </a:rPr>
              <a:t>.</a:t>
            </a:r>
            <a:endParaRPr lang="en-US" dirty="0" smtClean="0">
              <a:solidFill>
                <a:schemeClr val="tx1"/>
              </a:solidFill>
            </a:endParaRPr>
          </a:p>
          <a:p>
            <a:pPr algn="just">
              <a:lnSpc>
                <a:spcPct val="100000"/>
              </a:lnSpc>
              <a:spcBef>
                <a:spcPts val="0"/>
              </a:spcBef>
            </a:pPr>
            <a:r>
              <a:rPr lang="ru-RU" dirty="0">
                <a:solidFill>
                  <a:schemeClr val="tx1"/>
                </a:solidFill>
              </a:rPr>
              <a:t>	</a:t>
            </a:r>
            <a:r>
              <a:rPr lang="ru-RU" dirty="0" smtClean="0">
                <a:solidFill>
                  <a:schemeClr val="tx1"/>
                </a:solidFill>
              </a:rPr>
              <a:t>А также на </a:t>
            </a:r>
            <a:r>
              <a:rPr lang="ru-RU" dirty="0">
                <a:solidFill>
                  <a:schemeClr val="tx1"/>
                </a:solidFill>
              </a:rPr>
              <a:t>официальном сайте публикуется «</a:t>
            </a:r>
            <a:r>
              <a:rPr lang="ru-RU" dirty="0" smtClean="0">
                <a:solidFill>
                  <a:schemeClr val="tx1"/>
                </a:solidFill>
              </a:rPr>
              <a:t>Бюджет </a:t>
            </a:r>
            <a:r>
              <a:rPr lang="ru-RU" dirty="0">
                <a:solidFill>
                  <a:schemeClr val="tx1"/>
                </a:solidFill>
              </a:rPr>
              <a:t>для граждан» в соответствии с задачей, обозначенной в Бюджетном Послании Президента РФ от 13 июня 2013 г. </a:t>
            </a:r>
            <a:r>
              <a:rPr lang="ru-RU" dirty="0" smtClean="0">
                <a:solidFill>
                  <a:schemeClr val="tx1"/>
                </a:solidFill>
              </a:rPr>
              <a:t>в </a:t>
            </a:r>
            <a:r>
              <a:rPr lang="ru-RU" dirty="0">
                <a:solidFill>
                  <a:schemeClr val="tx1"/>
                </a:solidFill>
              </a:rPr>
              <a:t>виде брошюр, либо в виде </a:t>
            </a:r>
            <a:r>
              <a:rPr lang="ru-RU" dirty="0" smtClean="0">
                <a:solidFill>
                  <a:schemeClr val="tx1"/>
                </a:solidFill>
              </a:rPr>
              <a:t>сведений.</a:t>
            </a:r>
            <a:endParaRPr lang="en-US" dirty="0" smtClean="0">
              <a:solidFill>
                <a:schemeClr val="tx1"/>
              </a:solidFill>
            </a:endParaRPr>
          </a:p>
          <a:p>
            <a:pPr algn="just">
              <a:lnSpc>
                <a:spcPct val="100000"/>
              </a:lnSpc>
              <a:spcBef>
                <a:spcPts val="0"/>
              </a:spcBef>
            </a:pPr>
            <a:r>
              <a:rPr lang="ru-RU" dirty="0" smtClean="0">
                <a:solidFill>
                  <a:schemeClr val="tx1"/>
                </a:solidFill>
              </a:rPr>
              <a:t>	Бюджет </a:t>
            </a:r>
            <a:r>
              <a:rPr lang="ru-RU" dirty="0">
                <a:solidFill>
                  <a:schemeClr val="tx1"/>
                </a:solidFill>
              </a:rPr>
              <a:t>для граждан – </a:t>
            </a:r>
            <a:r>
              <a:rPr lang="ru-RU" dirty="0" smtClean="0">
                <a:solidFill>
                  <a:schemeClr val="tx1"/>
                </a:solidFill>
              </a:rPr>
              <a:t>это упрощенная </a:t>
            </a:r>
            <a:r>
              <a:rPr lang="ru-RU" dirty="0">
                <a:solidFill>
                  <a:schemeClr val="tx1"/>
                </a:solidFill>
              </a:rPr>
              <a:t>версия бюджетного документа, которая использует неформальный язык </a:t>
            </a:r>
            <a:r>
              <a:rPr lang="ru-RU" dirty="0" smtClean="0">
                <a:solidFill>
                  <a:schemeClr val="tx1"/>
                </a:solidFill>
              </a:rPr>
              <a:t>и доступные форматы, чтобы облегчить для граждан понимание бюджета и </a:t>
            </a:r>
            <a:r>
              <a:rPr lang="ru-RU" dirty="0">
                <a:solidFill>
                  <a:schemeClr val="tx1"/>
                </a:solidFill>
              </a:rPr>
              <a:t>реализации системы мер по повышению бюджетной грамотности и т.д. </a:t>
            </a:r>
            <a:endParaRPr lang="ru-RU" dirty="0" smtClean="0">
              <a:solidFill>
                <a:schemeClr val="tx1"/>
              </a:solidFill>
            </a:endParaRPr>
          </a:p>
          <a:p>
            <a:pPr algn="just">
              <a:lnSpc>
                <a:spcPct val="100000"/>
              </a:lnSpc>
              <a:spcBef>
                <a:spcPts val="0"/>
              </a:spcBef>
            </a:pPr>
            <a:r>
              <a:rPr lang="ru-RU" dirty="0">
                <a:solidFill>
                  <a:schemeClr val="tx1"/>
                </a:solidFill>
              </a:rPr>
              <a:t>	</a:t>
            </a:r>
            <a:r>
              <a:rPr lang="ru-RU" dirty="0" smtClean="0">
                <a:solidFill>
                  <a:schemeClr val="tx1"/>
                </a:solidFill>
              </a:rPr>
              <a:t>Такая </a:t>
            </a:r>
            <a:r>
              <a:rPr lang="ru-RU" dirty="0">
                <a:solidFill>
                  <a:schemeClr val="tx1"/>
                </a:solidFill>
              </a:rPr>
              <a:t>«упрощенная» версия содержит информационно-аналитический материал, доступный для широкого круга неподготовленных пользователей: основы бюджета и бюджетного процесса, исполнение бюджета, проект бюджета, государственные программы, публичные слушания и другая информация для граждан.</a:t>
            </a:r>
            <a:endParaRPr lang="ru-RU" dirty="0" smtClean="0">
              <a:solidFill>
                <a:schemeClr val="tx1"/>
              </a:solidFill>
            </a:endParaRPr>
          </a:p>
          <a:p>
            <a:pPr algn="just">
              <a:lnSpc>
                <a:spcPct val="100000"/>
              </a:lnSpc>
              <a:spcBef>
                <a:spcPts val="0"/>
              </a:spcBef>
            </a:pPr>
            <a:r>
              <a:rPr lang="ru-RU" dirty="0" smtClean="0">
                <a:solidFill>
                  <a:schemeClr val="tx1"/>
                </a:solidFill>
              </a:rPr>
              <a:t>Источники </a:t>
            </a:r>
            <a:r>
              <a:rPr lang="ru-RU" dirty="0">
                <a:solidFill>
                  <a:schemeClr val="tx1"/>
                </a:solidFill>
              </a:rPr>
              <a:t>размещения информации о </a:t>
            </a:r>
            <a:r>
              <a:rPr lang="ru-RU" dirty="0" smtClean="0">
                <a:solidFill>
                  <a:schemeClr val="tx1"/>
                </a:solidFill>
              </a:rPr>
              <a:t>бюджете: </a:t>
            </a:r>
          </a:p>
          <a:p>
            <a:pPr algn="just"/>
            <a:r>
              <a:rPr lang="ru-RU" dirty="0" smtClean="0">
                <a:solidFill>
                  <a:schemeClr val="tx1"/>
                </a:solidFill>
              </a:rPr>
              <a:t>Официальный </a:t>
            </a:r>
            <a:r>
              <a:rPr lang="ru-RU" dirty="0">
                <a:solidFill>
                  <a:schemeClr val="tx1"/>
                </a:solidFill>
              </a:rPr>
              <a:t>сайт Администрации </a:t>
            </a:r>
            <a:r>
              <a:rPr lang="ru-RU" dirty="0" smtClean="0">
                <a:solidFill>
                  <a:schemeClr val="tx1"/>
                </a:solidFill>
              </a:rPr>
              <a:t>городского округа </a:t>
            </a:r>
            <a:r>
              <a:rPr lang="ru-RU" dirty="0">
                <a:solidFill>
                  <a:schemeClr val="tx1"/>
                </a:solidFill>
              </a:rPr>
              <a:t>Воскресенск Московской </a:t>
            </a:r>
            <a:r>
              <a:rPr lang="ru-RU" dirty="0" smtClean="0">
                <a:solidFill>
                  <a:schemeClr val="tx1"/>
                </a:solidFill>
              </a:rPr>
              <a:t>области: </a:t>
            </a:r>
            <a:r>
              <a:rPr lang="ru-RU" dirty="0" smtClean="0">
                <a:solidFill>
                  <a:schemeClr val="tx1"/>
                </a:solidFill>
                <a:hlinkClick r:id="rId3"/>
              </a:rPr>
              <a:t>www.vos-mo.ru</a:t>
            </a:r>
            <a:r>
              <a:rPr lang="ru-RU" dirty="0" smtClean="0">
                <a:solidFill>
                  <a:schemeClr val="tx1"/>
                </a:solidFill>
              </a:rPr>
              <a:t> </a:t>
            </a:r>
          </a:p>
          <a:p>
            <a:pPr algn="just"/>
            <a:r>
              <a:rPr lang="ru-RU" dirty="0" smtClean="0">
                <a:solidFill>
                  <a:schemeClr val="tx1"/>
                </a:solidFill>
              </a:rPr>
              <a:t>Официальное </a:t>
            </a:r>
            <a:r>
              <a:rPr lang="ru-RU" dirty="0">
                <a:solidFill>
                  <a:schemeClr val="tx1"/>
                </a:solidFill>
              </a:rPr>
              <a:t>печатное издание: газета «Наше слово</a:t>
            </a:r>
            <a:r>
              <a:rPr lang="ru-RU" dirty="0" smtClean="0">
                <a:solidFill>
                  <a:schemeClr val="tx1"/>
                </a:solidFill>
              </a:rPr>
              <a:t>»</a:t>
            </a:r>
            <a:endParaRPr lang="en-US" dirty="0" smtClean="0">
              <a:solidFill>
                <a:schemeClr val="tx1"/>
              </a:solidFill>
            </a:endParaRPr>
          </a:p>
          <a:p>
            <a:pPr algn="just"/>
            <a:r>
              <a:rPr lang="en-US" dirty="0">
                <a:solidFill>
                  <a:schemeClr val="tx1"/>
                </a:solidFill>
              </a:rPr>
              <a:t>	</a:t>
            </a:r>
            <a:r>
              <a:rPr lang="en-US" dirty="0" smtClean="0">
                <a:solidFill>
                  <a:schemeClr val="tx1"/>
                </a:solidFill>
              </a:rPr>
              <a:t>	</a:t>
            </a:r>
            <a:r>
              <a:rPr lang="ru-RU" dirty="0" smtClean="0">
                <a:solidFill>
                  <a:schemeClr val="tx1"/>
                </a:solidFill>
              </a:rPr>
              <a:t>Социальные сети</a:t>
            </a:r>
            <a:r>
              <a:rPr lang="en-US" dirty="0" smtClean="0">
                <a:solidFill>
                  <a:schemeClr val="tx1"/>
                </a:solidFill>
              </a:rPr>
              <a:t>:</a:t>
            </a:r>
            <a:endParaRPr lang="ru-RU" dirty="0" smtClean="0">
              <a:solidFill>
                <a:schemeClr val="tx1"/>
              </a:solidFill>
            </a:endParaRPr>
          </a:p>
          <a:p>
            <a:pPr algn="just"/>
            <a:r>
              <a:rPr lang="ru-RU" dirty="0">
                <a:solidFill>
                  <a:schemeClr val="tx1"/>
                </a:solidFill>
              </a:rPr>
              <a:t>	</a:t>
            </a:r>
            <a:r>
              <a:rPr lang="ru-RU" dirty="0" smtClean="0">
                <a:solidFill>
                  <a:schemeClr val="tx1"/>
                </a:solidFill>
              </a:rPr>
              <a:t>	</a:t>
            </a:r>
            <a:r>
              <a:rPr lang="nb-NO" dirty="0" smtClean="0">
                <a:solidFill>
                  <a:schemeClr val="tx1"/>
                </a:solidFill>
              </a:rPr>
              <a:t>VK</a:t>
            </a:r>
            <a:r>
              <a:rPr lang="nb-NO" dirty="0">
                <a:solidFill>
                  <a:schemeClr val="tx1"/>
                </a:solidFill>
              </a:rPr>
              <a:t>: https://vk.com/club211411090 </a:t>
            </a:r>
          </a:p>
          <a:p>
            <a:pPr algn="just"/>
            <a:r>
              <a:rPr lang="ru-RU" dirty="0" smtClean="0">
                <a:solidFill>
                  <a:schemeClr val="tx1"/>
                </a:solidFill>
              </a:rPr>
              <a:t>		</a:t>
            </a:r>
            <a:r>
              <a:rPr lang="nb-NO" dirty="0" smtClean="0">
                <a:solidFill>
                  <a:schemeClr val="tx1"/>
                </a:solidFill>
              </a:rPr>
              <a:t>telegram</a:t>
            </a:r>
            <a:r>
              <a:rPr lang="nb-NO" dirty="0">
                <a:solidFill>
                  <a:schemeClr val="tx1"/>
                </a:solidFill>
              </a:rPr>
              <a:t>: https://t.me/+bC-GtCC9YHFlOTky</a:t>
            </a:r>
          </a:p>
          <a:p>
            <a:pPr algn="just"/>
            <a:endParaRPr lang="nb-NO" dirty="0">
              <a:solidFill>
                <a:schemeClr val="tx1"/>
              </a:solidFill>
            </a:endParaRPr>
          </a:p>
          <a:p>
            <a:pPr algn="just"/>
            <a:endParaRPr lang="ru-RU" dirty="0">
              <a:solidFill>
                <a:schemeClr val="tx1"/>
              </a:solidFill>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97217"/>
            <a:ext cx="2245290" cy="960782"/>
          </a:xfrm>
          <a:prstGeom prst="rect">
            <a:avLst/>
          </a:prstGeom>
        </p:spPr>
      </p:pic>
    </p:spTree>
    <p:extLst>
      <p:ext uri="{BB962C8B-B14F-4D97-AF65-F5344CB8AC3E}">
        <p14:creationId xmlns:p14="http://schemas.microsoft.com/office/powerpoint/2010/main" val="3144272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80</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190998004"/>
              </p:ext>
            </p:extLst>
          </p:nvPr>
        </p:nvGraphicFramePr>
        <p:xfrm>
          <a:off x="115329" y="1293451"/>
          <a:ext cx="11688745" cy="4773588"/>
        </p:xfrm>
        <a:graphic>
          <a:graphicData uri="http://schemas.openxmlformats.org/drawingml/2006/table">
            <a:tbl>
              <a:tblPr firstRow="1" bandRow="1">
                <a:tableStyleId>{5C22544A-7EE6-4342-B048-85BDC9FD1C3A}</a:tableStyleId>
              </a:tblPr>
              <a:tblGrid>
                <a:gridCol w="5296963">
                  <a:extLst>
                    <a:ext uri="{9D8B030D-6E8A-4147-A177-3AD203B41FA5}">
                      <a16:colId xmlns:a16="http://schemas.microsoft.com/office/drawing/2014/main" val="20000"/>
                    </a:ext>
                  </a:extLst>
                </a:gridCol>
                <a:gridCol w="483007">
                  <a:extLst>
                    <a:ext uri="{9D8B030D-6E8A-4147-A177-3AD203B41FA5}">
                      <a16:colId xmlns:a16="http://schemas.microsoft.com/office/drawing/2014/main" val="20001"/>
                    </a:ext>
                  </a:extLst>
                </a:gridCol>
                <a:gridCol w="434704">
                  <a:extLst>
                    <a:ext uri="{9D8B030D-6E8A-4147-A177-3AD203B41FA5}">
                      <a16:colId xmlns:a16="http://schemas.microsoft.com/office/drawing/2014/main" val="20002"/>
                    </a:ext>
                  </a:extLst>
                </a:gridCol>
                <a:gridCol w="1481218">
                  <a:extLst>
                    <a:ext uri="{9D8B030D-6E8A-4147-A177-3AD203B41FA5}">
                      <a16:colId xmlns:a16="http://schemas.microsoft.com/office/drawing/2014/main" val="20003"/>
                    </a:ext>
                  </a:extLst>
                </a:gridCol>
                <a:gridCol w="1384618">
                  <a:extLst>
                    <a:ext uri="{9D8B030D-6E8A-4147-A177-3AD203B41FA5}">
                      <a16:colId xmlns:a16="http://schemas.microsoft.com/office/drawing/2014/main" val="20004"/>
                    </a:ext>
                  </a:extLst>
                </a:gridCol>
                <a:gridCol w="1288017">
                  <a:extLst>
                    <a:ext uri="{9D8B030D-6E8A-4147-A177-3AD203B41FA5}">
                      <a16:colId xmlns:a16="http://schemas.microsoft.com/office/drawing/2014/main" val="20005"/>
                    </a:ext>
                  </a:extLst>
                </a:gridCol>
                <a:gridCol w="1320218">
                  <a:extLst>
                    <a:ext uri="{9D8B030D-6E8A-4147-A177-3AD203B41FA5}">
                      <a16:colId xmlns:a16="http://schemas.microsoft.com/office/drawing/2014/main" val="20007"/>
                    </a:ext>
                  </a:extLst>
                </a:gridCol>
              </a:tblGrid>
              <a:tr h="660295">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Подраздел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3">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6909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172226">
                <a:tc>
                  <a:txBody>
                    <a:bodyPr/>
                    <a:lstStyle/>
                    <a:p>
                      <a:pPr algn="ctr" fontAlgn="ctr"/>
                      <a:r>
                        <a:rPr lang="ru-RU" sz="10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000" b="0" i="0" u="none" strike="noStrike" dirty="0">
                          <a:solidFill>
                            <a:srgbClr val="000000"/>
                          </a:solidFill>
                          <a:effectLst/>
                          <a:latin typeface="Times New Roman" panose="02020603050405020304" pitchFamily="18" charset="0"/>
                        </a:rPr>
                        <a:t>3</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4</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5</a:t>
                      </a:r>
                    </a:p>
                  </a:txBody>
                  <a:tcPr marL="9525" marR="9525" marT="9525" marB="0" anchor="ctr"/>
                </a:tc>
                <a:tc>
                  <a:txBody>
                    <a:bodyPr/>
                    <a:lstStyle/>
                    <a:p>
                      <a:pPr algn="ctr" fontAlgn="ctr"/>
                      <a:r>
                        <a:rPr lang="ru-RU" sz="1000" b="0" i="0" u="none" strike="noStrike">
                          <a:solidFill>
                            <a:srgbClr val="000000"/>
                          </a:solidFill>
                          <a:effectLst/>
                          <a:latin typeface="Times New Roman" panose="02020603050405020304" pitchFamily="18" charset="0"/>
                        </a:rPr>
                        <a:t>6</a:t>
                      </a:r>
                    </a:p>
                  </a:txBody>
                  <a:tcPr marL="9525" marR="9525" marT="9525" marB="0" anchor="ctr"/>
                </a:tc>
                <a:tc>
                  <a:txBody>
                    <a:bodyPr/>
                    <a:lstStyle/>
                    <a:p>
                      <a:pPr algn="ctr" fontAlgn="ctr"/>
                      <a:r>
                        <a:rPr lang="ru-RU" sz="1000" b="0" i="0" u="none" strike="noStrike" dirty="0" smtClean="0">
                          <a:solidFill>
                            <a:srgbClr val="000000"/>
                          </a:solidFill>
                          <a:effectLst/>
                          <a:latin typeface="Times New Roman" panose="02020603050405020304" pitchFamily="18" charset="0"/>
                        </a:rPr>
                        <a:t>7</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41076">
                <a:tc>
                  <a:txBody>
                    <a:bodyPr/>
                    <a:lstStyle/>
                    <a:p>
                      <a:pPr algn="l" fontAlgn="ctr"/>
                      <a:r>
                        <a:rPr lang="ru-RU" sz="1200" b="1" i="0" u="none" strike="noStrike" dirty="0">
                          <a:solidFill>
                            <a:srgbClr val="000000"/>
                          </a:solidFill>
                          <a:effectLst/>
                          <a:latin typeface="Times New Roman" panose="02020603050405020304" pitchFamily="18" charset="0"/>
                        </a:rPr>
                        <a:t>Культура, кинематография</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743 781,7</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605 151,9</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601 123,8</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99,3</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73880">
                <a:tc>
                  <a:txBody>
                    <a:bodyPr/>
                    <a:lstStyle/>
                    <a:p>
                      <a:pPr algn="l" fontAlgn="ctr"/>
                      <a:r>
                        <a:rPr lang="ru-RU" sz="1200" b="0" i="0" u="none" strike="noStrike">
                          <a:solidFill>
                            <a:srgbClr val="000000"/>
                          </a:solidFill>
                          <a:effectLst/>
                          <a:latin typeface="Times New Roman" panose="02020603050405020304" pitchFamily="18" charset="0"/>
                        </a:rPr>
                        <a:t>Культура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731 126,7</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590 082,9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586 272,4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99,4</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346921">
                <a:tc>
                  <a:txBody>
                    <a:bodyPr/>
                    <a:lstStyle/>
                    <a:p>
                      <a:pPr algn="l" fontAlgn="ctr"/>
                      <a:r>
                        <a:rPr lang="ru-RU" sz="1200" b="0" i="0" u="none" strike="noStrike">
                          <a:solidFill>
                            <a:srgbClr val="000000"/>
                          </a:solidFill>
                          <a:effectLst/>
                          <a:latin typeface="Times New Roman" panose="02020603050405020304" pitchFamily="18" charset="0"/>
                        </a:rPr>
                        <a:t>Другие вопросы в области культуры, кинематографии</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08</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12 655,0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15 069,0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14 851,4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98,6</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92104">
                <a:tc>
                  <a:txBody>
                    <a:bodyPr/>
                    <a:lstStyle/>
                    <a:p>
                      <a:pPr algn="l" fontAlgn="ctr"/>
                      <a:r>
                        <a:rPr lang="ru-RU" sz="1200" b="1" i="0" u="none" strike="noStrike" dirty="0">
                          <a:solidFill>
                            <a:srgbClr val="000000"/>
                          </a:solidFill>
                          <a:effectLst/>
                          <a:latin typeface="Times New Roman" panose="02020603050405020304" pitchFamily="18" charset="0"/>
                        </a:rPr>
                        <a:t>Социальная политика</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190 290,6</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193 705,4</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177 651,7</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91,7</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381000">
                <a:tc>
                  <a:txBody>
                    <a:bodyPr/>
                    <a:lstStyle/>
                    <a:p>
                      <a:pPr algn="l" fontAlgn="ctr"/>
                      <a:r>
                        <a:rPr lang="ru-RU" sz="1200" b="0" i="0" u="none" strike="noStrike">
                          <a:solidFill>
                            <a:srgbClr val="000000"/>
                          </a:solidFill>
                          <a:effectLst/>
                          <a:latin typeface="Times New Roman" panose="02020603050405020304" pitchFamily="18" charset="0"/>
                        </a:rPr>
                        <a:t>Пенсионное обеспечение</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18 818,9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18 224,0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18 200,1</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99,9</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276337">
                <a:tc>
                  <a:txBody>
                    <a:bodyPr/>
                    <a:lstStyle/>
                    <a:p>
                      <a:pPr algn="l" fontAlgn="ctr"/>
                      <a:r>
                        <a:rPr lang="ru-RU" sz="1200" b="0" i="0" u="none" strike="noStrike">
                          <a:solidFill>
                            <a:srgbClr val="000000"/>
                          </a:solidFill>
                          <a:effectLst/>
                          <a:latin typeface="Times New Roman" panose="02020603050405020304" pitchFamily="18" charset="0"/>
                        </a:rPr>
                        <a:t>Социальное обеспечение населения</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83 341,4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91 945,3</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82 174,8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89,4</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r h="304609">
                <a:tc>
                  <a:txBody>
                    <a:bodyPr/>
                    <a:lstStyle/>
                    <a:p>
                      <a:pPr algn="l" fontAlgn="ctr"/>
                      <a:r>
                        <a:rPr lang="ru-RU" sz="1200" b="0" i="0" u="none" strike="noStrike">
                          <a:solidFill>
                            <a:srgbClr val="000000"/>
                          </a:solidFill>
                          <a:effectLst/>
                          <a:latin typeface="Times New Roman" panose="02020603050405020304" pitchFamily="18" charset="0"/>
                        </a:rPr>
                        <a:t>Охрана семьи и детства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04</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83 906,2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83 536,1</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77 276,8</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92,5</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1"/>
                  </a:ext>
                </a:extLst>
              </a:tr>
              <a:tr h="356043">
                <a:tc>
                  <a:txBody>
                    <a:bodyPr/>
                    <a:lstStyle/>
                    <a:p>
                      <a:pPr algn="l" fontAlgn="ctr"/>
                      <a:r>
                        <a:rPr lang="ru-RU" sz="1200" b="0" i="0" u="none" strike="noStrike">
                          <a:solidFill>
                            <a:srgbClr val="000000"/>
                          </a:solidFill>
                          <a:effectLst/>
                          <a:latin typeface="Times New Roman" panose="02020603050405020304" pitchFamily="18" charset="0"/>
                        </a:rPr>
                        <a:t>Другие вопросы в области социальной политики</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06</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4 224,1</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en-US" sz="1200" b="0" i="0" u="none" strike="noStrike" dirty="0" smtClean="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12"/>
                  </a:ext>
                </a:extLst>
              </a:tr>
            </a:tbl>
          </a:graphicData>
        </a:graphic>
      </p:graphicFrame>
      <p:sp>
        <p:nvSpPr>
          <p:cNvPr id="4" name="Заголовок 3"/>
          <p:cNvSpPr>
            <a:spLocks noGrp="1"/>
          </p:cNvSpPr>
          <p:nvPr>
            <p:ph type="title"/>
          </p:nvPr>
        </p:nvSpPr>
        <p:spPr>
          <a:xfrm>
            <a:off x="142875" y="133350"/>
            <a:ext cx="11782429" cy="1190625"/>
          </a:xfrm>
        </p:spPr>
        <p:txBody>
          <a:bodyPr/>
          <a:lstStyle/>
          <a:p>
            <a:r>
              <a:rPr lang="ru-RU" sz="2400" dirty="0"/>
              <a:t>Сведения о </a:t>
            </a:r>
            <a:r>
              <a:rPr lang="ru-RU" sz="2400" dirty="0" smtClean="0"/>
              <a:t>расходах БЮДЖЕТА ГОРОДСКОГО ОКРУГА ВОСКРЕСЕНСК по </a:t>
            </a:r>
            <a:r>
              <a:rPr lang="ru-RU" sz="2400" dirty="0"/>
              <a:t>разделам и подразделам классификации расходов </a:t>
            </a:r>
            <a:r>
              <a:rPr lang="ru-RU" sz="1800" dirty="0" smtClean="0"/>
              <a:t>(в тыс. руб.)</a:t>
            </a:r>
            <a:endParaRPr lang="ru-RU" sz="1800" dirty="0"/>
          </a:p>
        </p:txBody>
      </p:sp>
    </p:spTree>
    <p:extLst>
      <p:ext uri="{BB962C8B-B14F-4D97-AF65-F5344CB8AC3E}">
        <p14:creationId xmlns:p14="http://schemas.microsoft.com/office/powerpoint/2010/main" val="34186527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81</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921618550"/>
              </p:ext>
            </p:extLst>
          </p:nvPr>
        </p:nvGraphicFramePr>
        <p:xfrm>
          <a:off x="115330" y="1293448"/>
          <a:ext cx="11542826" cy="4645661"/>
        </p:xfrm>
        <a:graphic>
          <a:graphicData uri="http://schemas.openxmlformats.org/drawingml/2006/table">
            <a:tbl>
              <a:tblPr firstRow="1" bandRow="1">
                <a:tableStyleId>{5C22544A-7EE6-4342-B048-85BDC9FD1C3A}</a:tableStyleId>
              </a:tblPr>
              <a:tblGrid>
                <a:gridCol w="4922213">
                  <a:extLst>
                    <a:ext uri="{9D8B030D-6E8A-4147-A177-3AD203B41FA5}">
                      <a16:colId xmlns:a16="http://schemas.microsoft.com/office/drawing/2014/main" val="20000"/>
                    </a:ext>
                  </a:extLst>
                </a:gridCol>
                <a:gridCol w="581859">
                  <a:extLst>
                    <a:ext uri="{9D8B030D-6E8A-4147-A177-3AD203B41FA5}">
                      <a16:colId xmlns:a16="http://schemas.microsoft.com/office/drawing/2014/main" val="20001"/>
                    </a:ext>
                  </a:extLst>
                </a:gridCol>
                <a:gridCol w="566133">
                  <a:extLst>
                    <a:ext uri="{9D8B030D-6E8A-4147-A177-3AD203B41FA5}">
                      <a16:colId xmlns:a16="http://schemas.microsoft.com/office/drawing/2014/main" val="20002"/>
                    </a:ext>
                  </a:extLst>
                </a:gridCol>
                <a:gridCol w="1352429">
                  <a:extLst>
                    <a:ext uri="{9D8B030D-6E8A-4147-A177-3AD203B41FA5}">
                      <a16:colId xmlns:a16="http://schemas.microsoft.com/office/drawing/2014/main" val="20003"/>
                    </a:ext>
                  </a:extLst>
                </a:gridCol>
                <a:gridCol w="1509689">
                  <a:extLst>
                    <a:ext uri="{9D8B030D-6E8A-4147-A177-3AD203B41FA5}">
                      <a16:colId xmlns:a16="http://schemas.microsoft.com/office/drawing/2014/main" val="20004"/>
                    </a:ext>
                  </a:extLst>
                </a:gridCol>
                <a:gridCol w="1258074">
                  <a:extLst>
                    <a:ext uri="{9D8B030D-6E8A-4147-A177-3AD203B41FA5}">
                      <a16:colId xmlns:a16="http://schemas.microsoft.com/office/drawing/2014/main" val="20005"/>
                    </a:ext>
                  </a:extLst>
                </a:gridCol>
                <a:gridCol w="1352429">
                  <a:extLst>
                    <a:ext uri="{9D8B030D-6E8A-4147-A177-3AD203B41FA5}">
                      <a16:colId xmlns:a16="http://schemas.microsoft.com/office/drawing/2014/main" val="20007"/>
                    </a:ext>
                  </a:extLst>
                </a:gridCol>
              </a:tblGrid>
              <a:tr h="720508">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Подраздел</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3">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2102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187931">
                <a:tc>
                  <a:txBody>
                    <a:bodyPr/>
                    <a:lstStyle/>
                    <a:p>
                      <a:pPr algn="ctr" fontAlgn="ctr"/>
                      <a:r>
                        <a:rPr lang="en-US" sz="1000" b="0" i="0" u="none" strike="noStrike" dirty="0" smtClean="0">
                          <a:solidFill>
                            <a:srgbClr val="000000"/>
                          </a:solidFill>
                          <a:effectLst/>
                          <a:latin typeface="Times New Roman" panose="02020603050405020304" pitchFamily="18" charset="0"/>
                        </a:rPr>
                        <a:t>1</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0" i="0" u="none" strike="noStrike" dirty="0" smtClean="0">
                          <a:solidFill>
                            <a:srgbClr val="000000"/>
                          </a:solidFill>
                          <a:effectLst/>
                          <a:latin typeface="Times New Roman" panose="02020603050405020304" pitchFamily="18" charset="0"/>
                        </a:rPr>
                        <a:t>2</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0" i="0" u="none" strike="noStrike" dirty="0" smtClean="0">
                          <a:solidFill>
                            <a:srgbClr val="000000"/>
                          </a:solidFill>
                          <a:effectLst/>
                          <a:latin typeface="Times New Roman" panose="02020603050405020304" pitchFamily="18" charset="0"/>
                        </a:rPr>
                        <a:t>3</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0" i="0" u="none" strike="noStrike" dirty="0" smtClean="0">
                          <a:solidFill>
                            <a:srgbClr val="000000"/>
                          </a:solidFill>
                          <a:effectLst/>
                          <a:latin typeface="Times New Roman" panose="02020603050405020304" pitchFamily="18" charset="0"/>
                        </a:rPr>
                        <a:t>4</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0" i="0" u="none" strike="noStrike" dirty="0" smtClean="0">
                          <a:solidFill>
                            <a:srgbClr val="000000"/>
                          </a:solidFill>
                          <a:effectLst/>
                          <a:latin typeface="Times New Roman" panose="02020603050405020304" pitchFamily="18" charset="0"/>
                        </a:rPr>
                        <a:t>5</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0" i="0" u="none" strike="noStrike" dirty="0" smtClean="0">
                          <a:solidFill>
                            <a:srgbClr val="000000"/>
                          </a:solidFill>
                          <a:effectLst/>
                          <a:latin typeface="Times New Roman" panose="02020603050405020304" pitchFamily="18" charset="0"/>
                        </a:rPr>
                        <a:t>6</a:t>
                      </a:r>
                      <a:endParaRPr lang="ru-RU" sz="1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000" b="0" i="0" u="none" strike="noStrike" dirty="0" smtClean="0">
                          <a:solidFill>
                            <a:srgbClr val="000000"/>
                          </a:solidFill>
                          <a:effectLst/>
                          <a:latin typeface="Times New Roman" panose="02020603050405020304" pitchFamily="18" charset="0"/>
                        </a:rPr>
                        <a:t>7</a:t>
                      </a:r>
                      <a:endParaRPr lang="ru-RU" sz="1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43366">
                <a:tc>
                  <a:txBody>
                    <a:bodyPr/>
                    <a:lstStyle/>
                    <a:p>
                      <a:pPr algn="l" fontAlgn="ctr"/>
                      <a:r>
                        <a:rPr lang="ru-RU" sz="1200" b="1" i="0" u="none" strike="noStrike" dirty="0">
                          <a:solidFill>
                            <a:srgbClr val="000000"/>
                          </a:solidFill>
                          <a:effectLst/>
                          <a:latin typeface="Times New Roman" panose="02020603050405020304" pitchFamily="18" charset="0"/>
                        </a:rPr>
                        <a:t>Физическая культура и спорт</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en-US" sz="1200" b="1" i="0" u="none" strike="noStrike" dirty="0" smtClean="0">
                          <a:solidFill>
                            <a:srgbClr val="000000"/>
                          </a:solidFill>
                          <a:effectLst/>
                          <a:latin typeface="Times New Roman" panose="02020603050405020304" pitchFamily="18" charset="0"/>
                        </a:rPr>
                        <a:t>388 515,5</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406 749,3</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403 750,9</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99,3</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07571">
                <a:tc>
                  <a:txBody>
                    <a:bodyPr/>
                    <a:lstStyle/>
                    <a:p>
                      <a:pPr algn="l" fontAlgn="ctr"/>
                      <a:r>
                        <a:rPr lang="ru-RU" sz="1200" b="0" i="0" u="none" strike="noStrike">
                          <a:solidFill>
                            <a:srgbClr val="000000"/>
                          </a:solidFill>
                          <a:effectLst/>
                          <a:latin typeface="Times New Roman" panose="02020603050405020304" pitchFamily="18" charset="0"/>
                        </a:rPr>
                        <a:t>Физическая культура</a:t>
                      </a:r>
                    </a:p>
                  </a:txBody>
                  <a:tcPr marL="9525" marR="9525" marT="9525" marB="0" anchor="ctr"/>
                </a:tc>
                <a:tc>
                  <a:txBody>
                    <a:bodyPr/>
                    <a:lstStyle/>
                    <a:p>
                      <a:pPr algn="ctr" fontAlgn="ctr"/>
                      <a:r>
                        <a:rPr lang="ru-RU" sz="1200" b="0"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12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248 197,3</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255 911,9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254 441,2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99,4</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315766">
                <a:tc>
                  <a:txBody>
                    <a:bodyPr/>
                    <a:lstStyle/>
                    <a:p>
                      <a:pPr algn="l" fontAlgn="ctr"/>
                      <a:r>
                        <a:rPr lang="ru-RU" sz="1200" b="0" i="0" u="none" strike="noStrike">
                          <a:solidFill>
                            <a:srgbClr val="000000"/>
                          </a:solidFill>
                          <a:effectLst/>
                          <a:latin typeface="Times New Roman" panose="02020603050405020304" pitchFamily="18" charset="0"/>
                        </a:rPr>
                        <a:t>Массовый спорт</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02</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1 053,3</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3 632,3</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2 514,0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69,2</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74685">
                <a:tc>
                  <a:txBody>
                    <a:bodyPr/>
                    <a:lstStyle/>
                    <a:p>
                      <a:pPr algn="l" fontAlgn="ctr"/>
                      <a:r>
                        <a:rPr lang="ru-RU" sz="1200" b="0" i="0" u="none" strike="noStrike">
                          <a:solidFill>
                            <a:srgbClr val="000000"/>
                          </a:solidFill>
                          <a:effectLst/>
                          <a:latin typeface="Times New Roman" panose="02020603050405020304" pitchFamily="18" charset="0"/>
                        </a:rPr>
                        <a:t>Спорт высших достижений</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03</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127 184,4</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133 226,9</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133 019,6</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99,8</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378556">
                <a:tc>
                  <a:txBody>
                    <a:bodyPr/>
                    <a:lstStyle/>
                    <a:p>
                      <a:pPr algn="l" fontAlgn="ctr"/>
                      <a:r>
                        <a:rPr lang="ru-RU" sz="1200" b="0" i="0" u="none" strike="noStrike">
                          <a:solidFill>
                            <a:srgbClr val="000000"/>
                          </a:solidFill>
                          <a:effectLst/>
                          <a:latin typeface="Times New Roman" panose="02020603050405020304" pitchFamily="18" charset="0"/>
                        </a:rPr>
                        <a:t>Другие вопросы в области физической культуры и спорта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11</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05</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12 080,5</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13 978,2</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13 776,1</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98,6</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378556">
                <a:tc>
                  <a:txBody>
                    <a:bodyPr/>
                    <a:lstStyle/>
                    <a:p>
                      <a:pPr algn="l" fontAlgn="ctr"/>
                      <a:r>
                        <a:rPr lang="ru-RU" sz="1200" b="1" i="0" u="none" strike="noStrike">
                          <a:solidFill>
                            <a:srgbClr val="000000"/>
                          </a:solidFill>
                          <a:effectLst/>
                          <a:latin typeface="Times New Roman" panose="02020603050405020304" pitchFamily="18" charset="0"/>
                        </a:rPr>
                        <a:t>Обслуживание государственного и муниципального долга</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1200" b="1" i="0" u="none" strike="noStrike">
                          <a:solidFill>
                            <a:srgbClr val="000000"/>
                          </a:solidFill>
                          <a:effectLst/>
                          <a:latin typeface="Times New Roman" panose="02020603050405020304" pitchFamily="18" charset="0"/>
                        </a:rPr>
                        <a:t>00</a:t>
                      </a:r>
                    </a:p>
                  </a:txBody>
                  <a:tcPr marL="9525" marR="9525" marT="9525" marB="0" anchor="ctr"/>
                </a:tc>
                <a:tc>
                  <a:txBody>
                    <a:bodyPr/>
                    <a:lstStyle/>
                    <a:p>
                      <a:pPr algn="ctr" fontAlgn="ctr"/>
                      <a:r>
                        <a:rPr lang="en-US" sz="1200" b="1" i="0" u="none" strike="noStrike" dirty="0" smtClean="0">
                          <a:solidFill>
                            <a:srgbClr val="000000"/>
                          </a:solidFill>
                          <a:effectLst/>
                          <a:latin typeface="Times New Roman" panose="02020603050405020304" pitchFamily="18" charset="0"/>
                        </a:rPr>
                        <a:t>667,0</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1" i="0" u="none" strike="noStrike" dirty="0" smtClean="0">
                          <a:solidFill>
                            <a:srgbClr val="000000"/>
                          </a:solidFill>
                          <a:effectLst/>
                          <a:latin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428522">
                <a:tc>
                  <a:txBody>
                    <a:bodyPr/>
                    <a:lstStyle/>
                    <a:p>
                      <a:pPr algn="l" fontAlgn="ctr"/>
                      <a:r>
                        <a:rPr lang="ru-RU" sz="1200" b="0" i="0" u="none" strike="noStrike">
                          <a:solidFill>
                            <a:srgbClr val="000000"/>
                          </a:solidFill>
                          <a:effectLst/>
                          <a:latin typeface="Times New Roman" panose="02020603050405020304" pitchFamily="18" charset="0"/>
                        </a:rPr>
                        <a:t>Обслуживание государственного внутреннего и муниципального долга</a:t>
                      </a:r>
                    </a:p>
                  </a:txBody>
                  <a:tcPr marL="9525" marR="9525" marT="9525" marB="0" anchor="ctr"/>
                </a:tc>
                <a:tc>
                  <a:txBody>
                    <a:bodyPr/>
                    <a:lstStyle/>
                    <a:p>
                      <a:pPr algn="ctr" fontAlgn="ctr"/>
                      <a:r>
                        <a:rPr lang="ru-RU" sz="1200" b="0" i="0" u="none" strike="noStrike">
                          <a:solidFill>
                            <a:srgbClr val="000000"/>
                          </a:solidFill>
                          <a:effectLst/>
                          <a:latin typeface="Times New Roman" panose="02020603050405020304" pitchFamily="18" charset="0"/>
                        </a:rPr>
                        <a:t>13</a:t>
                      </a:r>
                    </a:p>
                  </a:txBody>
                  <a:tcPr marL="9525" marR="9525" marT="9525" marB="0" anchor="ctr"/>
                </a:tc>
                <a:tc>
                  <a:txBody>
                    <a:bodyPr/>
                    <a:lstStyle/>
                    <a:p>
                      <a:pPr algn="ctr" fontAlgn="ctr"/>
                      <a:r>
                        <a:rPr lang="ru-RU" sz="1200" b="0" i="0" u="none" strike="noStrike" dirty="0">
                          <a:solidFill>
                            <a:srgbClr val="000000"/>
                          </a:solidFill>
                          <a:effectLst/>
                          <a:latin typeface="Times New Roman" panose="02020603050405020304" pitchFamily="18" charset="0"/>
                        </a:rPr>
                        <a:t>01</a:t>
                      </a:r>
                    </a:p>
                  </a:txBody>
                  <a:tcPr marL="9525" marR="9525" marT="9525" marB="0" anchor="ctr"/>
                </a:tc>
                <a:tc>
                  <a:txBody>
                    <a:bodyPr/>
                    <a:lstStyle/>
                    <a:p>
                      <a:pPr algn="ctr" fontAlgn="ctr"/>
                      <a:r>
                        <a:rPr lang="en-US" sz="1200" b="0" i="0" u="none" strike="noStrike" dirty="0" smtClean="0">
                          <a:solidFill>
                            <a:srgbClr val="000000"/>
                          </a:solidFill>
                          <a:effectLst/>
                          <a:latin typeface="Times New Roman" panose="02020603050405020304" pitchFamily="18" charset="0"/>
                        </a:rPr>
                        <a:t>667,0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bl>
          </a:graphicData>
        </a:graphic>
      </p:graphicFrame>
      <p:sp>
        <p:nvSpPr>
          <p:cNvPr id="4" name="Заголовок 3"/>
          <p:cNvSpPr>
            <a:spLocks noGrp="1"/>
          </p:cNvSpPr>
          <p:nvPr>
            <p:ph type="title"/>
          </p:nvPr>
        </p:nvSpPr>
        <p:spPr>
          <a:xfrm>
            <a:off x="142875" y="133350"/>
            <a:ext cx="11782429" cy="1190625"/>
          </a:xfrm>
        </p:spPr>
        <p:txBody>
          <a:bodyPr/>
          <a:lstStyle/>
          <a:p>
            <a:r>
              <a:rPr lang="ru-RU" sz="2400" dirty="0"/>
              <a:t>Сведения о </a:t>
            </a:r>
            <a:r>
              <a:rPr lang="ru-RU" sz="2400" dirty="0" smtClean="0"/>
              <a:t>расходах БЮДЖЕТА ГОРОДСКОГО ОКРУГА ВОСКРЕСЕНСК по </a:t>
            </a:r>
            <a:r>
              <a:rPr lang="ru-RU" sz="2400" dirty="0"/>
              <a:t>разделам и подразделам классификации расходов </a:t>
            </a:r>
            <a:r>
              <a:rPr lang="ru-RU" sz="1800" dirty="0" smtClean="0"/>
              <a:t>(в тыс. руб.)</a:t>
            </a:r>
            <a:endParaRPr lang="ru-RU" sz="1800" dirty="0"/>
          </a:p>
        </p:txBody>
      </p:sp>
    </p:spTree>
    <p:extLst>
      <p:ext uri="{BB962C8B-B14F-4D97-AF65-F5344CB8AC3E}">
        <p14:creationId xmlns:p14="http://schemas.microsoft.com/office/powerpoint/2010/main" val="14522954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82</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746633067"/>
              </p:ext>
            </p:extLst>
          </p:nvPr>
        </p:nvGraphicFramePr>
        <p:xfrm>
          <a:off x="484801" y="964319"/>
          <a:ext cx="11325856" cy="5543015"/>
        </p:xfrm>
        <a:graphic>
          <a:graphicData uri="http://schemas.openxmlformats.org/drawingml/2006/table">
            <a:tbl>
              <a:tblPr firstRow="1" bandRow="1">
                <a:tableStyleId>{5C22544A-7EE6-4342-B048-85BDC9FD1C3A}</a:tableStyleId>
              </a:tblPr>
              <a:tblGrid>
                <a:gridCol w="3138816">
                  <a:extLst>
                    <a:ext uri="{9D8B030D-6E8A-4147-A177-3AD203B41FA5}">
                      <a16:colId xmlns:a16="http://schemas.microsoft.com/office/drawing/2014/main" val="20000"/>
                    </a:ext>
                  </a:extLst>
                </a:gridCol>
                <a:gridCol w="764103">
                  <a:extLst>
                    <a:ext uri="{9D8B030D-6E8A-4147-A177-3AD203B41FA5}">
                      <a16:colId xmlns:a16="http://schemas.microsoft.com/office/drawing/2014/main" val="20001"/>
                    </a:ext>
                  </a:extLst>
                </a:gridCol>
                <a:gridCol w="1197095">
                  <a:extLst>
                    <a:ext uri="{9D8B030D-6E8A-4147-A177-3AD203B41FA5}">
                      <a16:colId xmlns:a16="http://schemas.microsoft.com/office/drawing/2014/main" val="20003"/>
                    </a:ext>
                  </a:extLst>
                </a:gridCol>
                <a:gridCol w="1383877">
                  <a:extLst>
                    <a:ext uri="{9D8B030D-6E8A-4147-A177-3AD203B41FA5}">
                      <a16:colId xmlns:a16="http://schemas.microsoft.com/office/drawing/2014/main" val="20004"/>
                    </a:ext>
                  </a:extLst>
                </a:gridCol>
                <a:gridCol w="1310315">
                  <a:extLst>
                    <a:ext uri="{9D8B030D-6E8A-4147-A177-3AD203B41FA5}">
                      <a16:colId xmlns:a16="http://schemas.microsoft.com/office/drawing/2014/main" val="20005"/>
                    </a:ext>
                  </a:extLst>
                </a:gridCol>
                <a:gridCol w="1765825">
                  <a:extLst>
                    <a:ext uri="{9D8B030D-6E8A-4147-A177-3AD203B41FA5}">
                      <a16:colId xmlns:a16="http://schemas.microsoft.com/office/drawing/2014/main" val="20007"/>
                    </a:ext>
                  </a:extLst>
                </a:gridCol>
                <a:gridCol w="1765825">
                  <a:extLst>
                    <a:ext uri="{9D8B030D-6E8A-4147-A177-3AD203B41FA5}">
                      <a16:colId xmlns:a16="http://schemas.microsoft.com/office/drawing/2014/main" val="20006"/>
                    </a:ext>
                  </a:extLst>
                </a:gridCol>
              </a:tblGrid>
              <a:tr h="522472">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Муниципальная программа</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4">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tc hMerge="1">
                  <a:txBody>
                    <a:bodyPr/>
                    <a:lstStyle/>
                    <a:p>
                      <a:pPr algn="ctr" fontAlgn="ct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0"/>
                  </a:ext>
                </a:extLst>
              </a:tr>
              <a:tr h="140078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600" b="1" i="0" u="none" strike="noStrike" dirty="0" smtClean="0">
                        <a:solidFill>
                          <a:srgbClr val="000000"/>
                        </a:solidFill>
                        <a:effectLst/>
                        <a:latin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00"/>
                          </a:solidFill>
                          <a:effectLst/>
                          <a:latin typeface="Times New Roman" panose="02020603050405020304" pitchFamily="18" charset="0"/>
                        </a:rPr>
                        <a:t>Причины отклонений от плановых</a:t>
                      </a:r>
                      <a:r>
                        <a:rPr lang="ru-RU" sz="1600" b="1" i="0" u="none" strike="noStrike" baseline="0" dirty="0" smtClean="0">
                          <a:solidFill>
                            <a:srgbClr val="000000"/>
                          </a:solidFill>
                          <a:effectLst/>
                          <a:latin typeface="Times New Roman" panose="02020603050405020304" pitchFamily="18" charset="0"/>
                        </a:rPr>
                        <a:t> назначений            </a:t>
                      </a:r>
                      <a:r>
                        <a:rPr lang="ru-RU" sz="1100" b="1" i="0" u="none" strike="noStrike" baseline="0" dirty="0" smtClean="0">
                          <a:solidFill>
                            <a:srgbClr val="000000"/>
                          </a:solidFill>
                          <a:effectLst/>
                          <a:latin typeface="Times New Roman" panose="02020603050405020304" pitchFamily="18" charset="0"/>
                        </a:rPr>
                        <a:t>(при значении </a:t>
                      </a:r>
                      <a:r>
                        <a:rPr lang="en-US" sz="1100" b="1" i="0" u="none" strike="noStrike" baseline="0" dirty="0" smtClean="0">
                          <a:solidFill>
                            <a:srgbClr val="000000"/>
                          </a:solidFill>
                          <a:effectLst/>
                          <a:latin typeface="Times New Roman" panose="02020603050405020304" pitchFamily="18" charset="0"/>
                        </a:rPr>
                        <a:t>&lt; </a:t>
                      </a:r>
                      <a:r>
                        <a:rPr lang="ru-RU" sz="1100" b="1" i="0" u="none" strike="noStrike" baseline="0" dirty="0" smtClean="0">
                          <a:solidFill>
                            <a:srgbClr val="000000"/>
                          </a:solidFill>
                          <a:effectLst/>
                          <a:latin typeface="Times New Roman" panose="02020603050405020304" pitchFamily="18" charset="0"/>
                        </a:rPr>
                        <a:t> (или =) 95%)</a:t>
                      </a:r>
                      <a:endParaRPr lang="ru-RU" sz="1100" b="1" i="0" u="none" strike="noStrike" dirty="0" smtClean="0">
                        <a:solidFill>
                          <a:srgbClr val="000000"/>
                        </a:solidFill>
                        <a:effectLst/>
                        <a:latin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ru-RU" sz="16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308608">
                <a:tc>
                  <a:txBody>
                    <a:bodyPr/>
                    <a:lstStyle/>
                    <a:p>
                      <a:pPr algn="ctr" fontAlgn="ctr"/>
                      <a:r>
                        <a:rPr lang="ru-RU" sz="1100" b="0" i="0" u="none" strike="noStrike">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6</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72236">
                <a:tc>
                  <a:txBody>
                    <a:bodyPr/>
                    <a:lstStyle/>
                    <a:p>
                      <a:pPr algn="l" fontAlgn="ctr"/>
                      <a:r>
                        <a:rPr lang="ru-RU" sz="1200" b="1" i="0" u="none" strike="noStrike" dirty="0">
                          <a:solidFill>
                            <a:srgbClr val="000000"/>
                          </a:solidFill>
                          <a:effectLst/>
                          <a:latin typeface="Times New Roman" panose="02020603050405020304" pitchFamily="18" charset="0"/>
                        </a:rPr>
                        <a:t>Расходы бюджета - ИТОГО</a:t>
                      </a:r>
                    </a:p>
                  </a:txBody>
                  <a:tcPr marL="9525" marR="9525" marT="9525" marB="0" anchor="ctr">
                    <a:solidFill>
                      <a:schemeClr val="bg2">
                        <a:lumMod val="90000"/>
                      </a:schemeClr>
                    </a:solidFill>
                  </a:tcPr>
                </a:tc>
                <a:tc>
                  <a:txBody>
                    <a:bodyPr/>
                    <a:lstStyle/>
                    <a:p>
                      <a:pPr algn="ctr" fontAlgn="ctr"/>
                      <a:r>
                        <a:rPr lang="ru-RU" sz="1200" b="0" i="0" u="none" strike="noStrike" dirty="0">
                          <a:solidFill>
                            <a:srgbClr val="000000"/>
                          </a:solidFill>
                          <a:effectLst/>
                          <a:latin typeface="Times New Roman" panose="02020603050405020304" pitchFamily="18" charset="0"/>
                        </a:rPr>
                        <a:t> </a:t>
                      </a:r>
                    </a:p>
                  </a:txBody>
                  <a:tcPr marL="9525" marR="9525" marT="9525" marB="0" anchor="ctr">
                    <a:solidFill>
                      <a:schemeClr val="bg2">
                        <a:lumMod val="90000"/>
                      </a:schemeClr>
                    </a:solidFill>
                  </a:tcPr>
                </a:tc>
                <a:tc>
                  <a:txBody>
                    <a:bodyPr/>
                    <a:lstStyle/>
                    <a:p>
                      <a:pPr algn="ctr" fontAlgn="ctr"/>
                      <a:r>
                        <a:rPr lang="ru-RU" sz="1200" b="1" i="0" u="none" strike="noStrike" dirty="0">
                          <a:solidFill>
                            <a:schemeClr val="tx1"/>
                          </a:solidFill>
                          <a:effectLst/>
                          <a:latin typeface="Times New Roman" panose="02020603050405020304" pitchFamily="18" charset="0"/>
                        </a:rPr>
                        <a:t>6 </a:t>
                      </a:r>
                      <a:r>
                        <a:rPr lang="ru-RU" sz="1200" b="1" i="0" u="none" strike="noStrike" dirty="0" smtClean="0">
                          <a:solidFill>
                            <a:schemeClr val="tx1"/>
                          </a:solidFill>
                          <a:effectLst/>
                          <a:latin typeface="Times New Roman" panose="02020603050405020304" pitchFamily="18" charset="0"/>
                        </a:rPr>
                        <a:t>282 503,0</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6 538 179,9</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6 286 945,5</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96,2</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bg2">
                        <a:lumMod val="90000"/>
                      </a:schemeClr>
                    </a:solidFill>
                  </a:tcPr>
                </a:tc>
                <a:tc>
                  <a:txBody>
                    <a:bodyPr/>
                    <a:lstStyle/>
                    <a:p>
                      <a:pPr algn="ctr" fontAlgn="ct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bg2">
                        <a:lumMod val="90000"/>
                      </a:schemeClr>
                    </a:solidFill>
                  </a:tcPr>
                </a:tc>
                <a:extLst>
                  <a:ext uri="{0D108BD9-81ED-4DB2-BD59-A6C34878D82A}">
                    <a16:rowId xmlns:a16="http://schemas.microsoft.com/office/drawing/2014/main" val="10003"/>
                  </a:ext>
                </a:extLst>
              </a:tr>
              <a:tr h="270236">
                <a:tc>
                  <a:txBody>
                    <a:bodyPr/>
                    <a:lstStyle/>
                    <a:p>
                      <a:pPr algn="l" fontAlgn="ctr"/>
                      <a:r>
                        <a:rPr lang="ru-RU" sz="1200" b="1" i="0" u="none" strike="noStrike" dirty="0">
                          <a:solidFill>
                            <a:srgbClr val="000000"/>
                          </a:solidFill>
                          <a:effectLst/>
                          <a:latin typeface="Times New Roman" panose="02020603050405020304" pitchFamily="18" charset="0"/>
                        </a:rPr>
                        <a:t>Программные мероприятия:</a:t>
                      </a:r>
                    </a:p>
                  </a:txBody>
                  <a:tcPr marL="9525" marR="9525" marT="9525" marB="0" anchor="ctr">
                    <a:solidFill>
                      <a:schemeClr val="accent6">
                        <a:lumMod val="40000"/>
                        <a:lumOff val="60000"/>
                      </a:schemeClr>
                    </a:solidFill>
                  </a:tcPr>
                </a:tc>
                <a:tc>
                  <a:txBody>
                    <a:bodyPr/>
                    <a:lstStyle/>
                    <a:p>
                      <a:pPr algn="ctr" fontAlgn="ctr"/>
                      <a:r>
                        <a:rPr lang="ru-RU" sz="1200" b="0" i="0" u="none" strike="noStrike" dirty="0">
                          <a:solidFill>
                            <a:srgbClr val="000000"/>
                          </a:solidFill>
                          <a:effectLst/>
                          <a:latin typeface="Times New Roman" panose="02020603050405020304" pitchFamily="18" charset="0"/>
                        </a:rPr>
                        <a:t> </a:t>
                      </a:r>
                    </a:p>
                  </a:txBody>
                  <a:tcPr marL="9525" marR="9525" marT="9525" marB="0" anchor="ctr">
                    <a:solidFill>
                      <a:schemeClr val="accent6">
                        <a:lumMod val="40000"/>
                        <a:lumOff val="60000"/>
                      </a:schemeClr>
                    </a:solidFill>
                  </a:tcPr>
                </a:tc>
                <a:tc>
                  <a:txBody>
                    <a:bodyPr/>
                    <a:lstStyle/>
                    <a:p>
                      <a:pPr algn="ctr" fontAlgn="ctr"/>
                      <a:r>
                        <a:rPr lang="ru-RU" sz="1200" b="1" i="0" u="none" strike="noStrike" dirty="0">
                          <a:solidFill>
                            <a:schemeClr val="tx1"/>
                          </a:solidFill>
                          <a:effectLst/>
                          <a:latin typeface="Times New Roman" panose="02020603050405020304" pitchFamily="18" charset="0"/>
                        </a:rPr>
                        <a:t>6 </a:t>
                      </a:r>
                      <a:r>
                        <a:rPr lang="ru-RU" sz="1200" b="1" i="0" u="none" strike="noStrike" dirty="0" smtClean="0">
                          <a:solidFill>
                            <a:schemeClr val="tx1"/>
                          </a:solidFill>
                          <a:effectLst/>
                          <a:latin typeface="Times New Roman" panose="02020603050405020304" pitchFamily="18" charset="0"/>
                        </a:rPr>
                        <a:t>221 589,3</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6 487 245,8</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6 238 479,4</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96,2</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40000"/>
                        <a:lumOff val="60000"/>
                      </a:schemeClr>
                    </a:solidFill>
                  </a:tcPr>
                </a:tc>
                <a:tc>
                  <a:txBody>
                    <a:bodyPr/>
                    <a:lstStyle/>
                    <a:p>
                      <a:pPr algn="ctr" fontAlgn="ct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val="10004"/>
                  </a:ext>
                </a:extLst>
              </a:tr>
              <a:tr h="483513">
                <a:tc>
                  <a:txBody>
                    <a:bodyPr/>
                    <a:lstStyle/>
                    <a:p>
                      <a:pPr algn="l" fontAlgn="ctr"/>
                      <a:r>
                        <a:rPr lang="ru-RU" sz="1200" b="1" i="0" u="none" strike="noStrike" dirty="0">
                          <a:solidFill>
                            <a:srgbClr val="000000"/>
                          </a:solidFill>
                          <a:effectLst/>
                          <a:latin typeface="Times New Roman" panose="02020603050405020304" pitchFamily="18" charset="0"/>
                        </a:rPr>
                        <a:t>Муниципальная программа "Культура"</a:t>
                      </a:r>
                    </a:p>
                  </a:txBody>
                  <a:tcPr marL="9525" marR="9525" marT="9525" marB="0" anchor="ctr">
                    <a:solidFill>
                      <a:schemeClr val="accent6">
                        <a:lumMod val="20000"/>
                        <a:lumOff val="80000"/>
                      </a:schemeClr>
                    </a:solidFill>
                  </a:tcPr>
                </a:tc>
                <a:tc>
                  <a:txBody>
                    <a:bodyPr/>
                    <a:lstStyle/>
                    <a:p>
                      <a:pPr algn="ctr" fontAlgn="ctr"/>
                      <a:r>
                        <a:rPr lang="ru-RU" sz="1200" b="1" i="0" u="none" strike="noStrike">
                          <a:solidFill>
                            <a:srgbClr val="000000"/>
                          </a:solidFill>
                          <a:effectLst/>
                          <a:latin typeface="Times New Roman" panose="02020603050405020304" pitchFamily="18" charset="0"/>
                        </a:rPr>
                        <a:t>02</a:t>
                      </a: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450 983,4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771 721,4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768 794,2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99,6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5"/>
                  </a:ext>
                </a:extLst>
              </a:tr>
              <a:tr h="52252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«Образование"</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2 989 458,5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2 788 486,4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2 757 577,7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98,9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428614223"/>
                  </a:ext>
                </a:extLst>
              </a:tr>
              <a:tr h="510093">
                <a:tc>
                  <a:txBody>
                    <a:bodyPr/>
                    <a:lstStyle/>
                    <a:p>
                      <a:pPr algn="l" fontAlgn="ctr"/>
                      <a:r>
                        <a:rPr lang="ru-RU" sz="1200" b="1" i="0" u="none" strike="noStrike" dirty="0" smtClean="0">
                          <a:solidFill>
                            <a:srgbClr val="000000"/>
                          </a:solidFill>
                          <a:effectLst/>
                          <a:latin typeface="Times New Roman" panose="02020603050405020304" pitchFamily="18" charset="0"/>
                        </a:rPr>
                        <a:t>Муниципальная программа «Социальная защита населения»</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123 988,9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127 769,4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116 876,5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91,5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7"/>
                  </a:ext>
                </a:extLst>
              </a:tr>
              <a:tr h="601650">
                <a:tc>
                  <a:txBody>
                    <a:bodyPr/>
                    <a:lstStyle/>
                    <a:p>
                      <a:pPr algn="l" fontAlgn="ctr"/>
                      <a:r>
                        <a:rPr lang="ru-RU" sz="1200" b="1" i="0" u="none" strike="noStrike" dirty="0" smtClean="0">
                          <a:solidFill>
                            <a:srgbClr val="000000"/>
                          </a:solidFill>
                          <a:effectLst/>
                          <a:latin typeface="Times New Roman" panose="02020603050405020304" pitchFamily="18" charset="0"/>
                        </a:rPr>
                        <a:t>Муниципальная программа «Спорт»</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386 044,2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395 249,0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392 473,6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99,3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8"/>
                  </a:ext>
                </a:extLst>
              </a:tr>
            </a:tbl>
          </a:graphicData>
        </a:graphic>
      </p:graphicFrame>
      <p:sp>
        <p:nvSpPr>
          <p:cNvPr id="4" name="Заголовок 3"/>
          <p:cNvSpPr>
            <a:spLocks noGrp="1"/>
          </p:cNvSpPr>
          <p:nvPr>
            <p:ph type="title"/>
          </p:nvPr>
        </p:nvSpPr>
        <p:spPr>
          <a:xfrm>
            <a:off x="-144379" y="133350"/>
            <a:ext cx="12336379" cy="937461"/>
          </a:xfrm>
        </p:spPr>
        <p:txBody>
          <a:bodyPr/>
          <a:lstStyle/>
          <a:p>
            <a:pPr algn="ctr"/>
            <a:r>
              <a:rPr lang="ru-RU" sz="2400" dirty="0"/>
              <a:t>Сведения о </a:t>
            </a:r>
            <a:r>
              <a:rPr lang="ru-RU" sz="2400" dirty="0" smtClean="0"/>
              <a:t>расходах БЮДЖЕТА ГОРОДСКОГО ОКРУГА ВОСКРЕСЕНСК по      МУНИЦИПАЛЬНЫМ ПРОГРАММАМ (</a:t>
            </a:r>
            <a:r>
              <a:rPr lang="ru-RU" sz="1800" dirty="0" smtClean="0"/>
              <a:t>в тыс.руб</a:t>
            </a:r>
            <a:r>
              <a:rPr lang="ru-RU" sz="2400" dirty="0" smtClean="0"/>
              <a:t>.)</a:t>
            </a:r>
            <a:br>
              <a:rPr lang="ru-RU" sz="2400" dirty="0" smtClean="0"/>
            </a:br>
            <a:endParaRPr lang="ru-RU" sz="1800" dirty="0"/>
          </a:p>
        </p:txBody>
      </p:sp>
    </p:spTree>
    <p:extLst>
      <p:ext uri="{BB962C8B-B14F-4D97-AF65-F5344CB8AC3E}">
        <p14:creationId xmlns:p14="http://schemas.microsoft.com/office/powerpoint/2010/main" val="29567083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83</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926970219"/>
              </p:ext>
            </p:extLst>
          </p:nvPr>
        </p:nvGraphicFramePr>
        <p:xfrm>
          <a:off x="268233" y="88255"/>
          <a:ext cx="11534746" cy="6348304"/>
        </p:xfrm>
        <a:graphic>
          <a:graphicData uri="http://schemas.openxmlformats.org/drawingml/2006/table">
            <a:tbl>
              <a:tblPr firstRow="1" bandRow="1">
                <a:tableStyleId>{5C22544A-7EE6-4342-B048-85BDC9FD1C3A}</a:tableStyleId>
              </a:tblPr>
              <a:tblGrid>
                <a:gridCol w="3566354">
                  <a:extLst>
                    <a:ext uri="{9D8B030D-6E8A-4147-A177-3AD203B41FA5}">
                      <a16:colId xmlns:a16="http://schemas.microsoft.com/office/drawing/2014/main" val="20000"/>
                    </a:ext>
                  </a:extLst>
                </a:gridCol>
                <a:gridCol w="816334">
                  <a:extLst>
                    <a:ext uri="{9D8B030D-6E8A-4147-A177-3AD203B41FA5}">
                      <a16:colId xmlns:a16="http://schemas.microsoft.com/office/drawing/2014/main" val="20001"/>
                    </a:ext>
                  </a:extLst>
                </a:gridCol>
                <a:gridCol w="1254961">
                  <a:extLst>
                    <a:ext uri="{9D8B030D-6E8A-4147-A177-3AD203B41FA5}">
                      <a16:colId xmlns:a16="http://schemas.microsoft.com/office/drawing/2014/main" val="20003"/>
                    </a:ext>
                  </a:extLst>
                </a:gridCol>
                <a:gridCol w="1206224">
                  <a:extLst>
                    <a:ext uri="{9D8B030D-6E8A-4147-A177-3AD203B41FA5}">
                      <a16:colId xmlns:a16="http://schemas.microsoft.com/office/drawing/2014/main" val="20004"/>
                    </a:ext>
                  </a:extLst>
                </a:gridCol>
                <a:gridCol w="1449906">
                  <a:extLst>
                    <a:ext uri="{9D8B030D-6E8A-4147-A177-3AD203B41FA5}">
                      <a16:colId xmlns:a16="http://schemas.microsoft.com/office/drawing/2014/main" val="20005"/>
                    </a:ext>
                  </a:extLst>
                </a:gridCol>
                <a:gridCol w="1486459">
                  <a:extLst>
                    <a:ext uri="{9D8B030D-6E8A-4147-A177-3AD203B41FA5}">
                      <a16:colId xmlns:a16="http://schemas.microsoft.com/office/drawing/2014/main" val="20007"/>
                    </a:ext>
                  </a:extLst>
                </a:gridCol>
                <a:gridCol w="1754508">
                  <a:extLst>
                    <a:ext uri="{9D8B030D-6E8A-4147-A177-3AD203B41FA5}">
                      <a16:colId xmlns:a16="http://schemas.microsoft.com/office/drawing/2014/main" val="20006"/>
                    </a:ext>
                  </a:extLst>
                </a:gridCol>
              </a:tblGrid>
              <a:tr h="594805">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Муниципальная программа</a:t>
                      </a: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4">
                  <a:txBody>
                    <a:bodyPr/>
                    <a:lstStyle/>
                    <a:p>
                      <a:pPr algn="ctr" fontAlgn="ctr"/>
                      <a:r>
                        <a:rPr lang="ru-RU" sz="1600" b="1" i="0" u="none" strike="noStrike" dirty="0" smtClean="0">
                          <a:solidFill>
                            <a:srgbClr val="000000"/>
                          </a:solidFill>
                          <a:effectLst/>
                          <a:latin typeface="Times New Roman" panose="02020603050405020304" pitchFamily="18" charset="0"/>
                        </a:rPr>
                        <a:t>2021</a:t>
                      </a:r>
                      <a:r>
                        <a:rPr lang="ru-RU" sz="1400" b="1" i="0" u="none" strike="noStrike" dirty="0" smtClean="0">
                          <a:solidFill>
                            <a:srgbClr val="000000"/>
                          </a:solidFill>
                          <a:effectLst/>
                          <a:latin typeface="Times New Roman" panose="02020603050405020304" pitchFamily="18" charset="0"/>
                        </a:rPr>
                        <a:t> год</a:t>
                      </a:r>
                      <a:endParaRPr lang="ru-RU" sz="14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tc hMerge="1">
                  <a:txBody>
                    <a:bodyPr/>
                    <a:lstStyle/>
                    <a:p>
                      <a:pPr algn="ctr" fontAlgn="ctr"/>
                      <a:endParaRPr lang="ru-RU" sz="14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0"/>
                  </a:ext>
                </a:extLst>
              </a:tr>
              <a:tr h="165818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00"/>
                          </a:solidFill>
                          <a:effectLst/>
                          <a:latin typeface="Times New Roman" panose="02020603050405020304" pitchFamily="18" charset="0"/>
                        </a:rPr>
                        <a:t>Причины отклонений от плановых</a:t>
                      </a:r>
                      <a:r>
                        <a:rPr lang="ru-RU" sz="1600" b="1" i="0" u="none" strike="noStrike" baseline="0" dirty="0" smtClean="0">
                          <a:solidFill>
                            <a:srgbClr val="000000"/>
                          </a:solidFill>
                          <a:effectLst/>
                          <a:latin typeface="Times New Roman" panose="02020603050405020304" pitchFamily="18" charset="0"/>
                        </a:rPr>
                        <a:t> назначений</a:t>
                      </a:r>
                      <a:endParaRPr lang="ru-RU" sz="1600" b="1" i="0" u="none" strike="noStrike" dirty="0" smtClean="0">
                        <a:solidFill>
                          <a:srgbClr val="000000"/>
                        </a:solidFill>
                        <a:effectLst/>
                        <a:latin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baseline="0" dirty="0" smtClean="0">
                          <a:solidFill>
                            <a:srgbClr val="000000"/>
                          </a:solidFill>
                          <a:effectLst/>
                          <a:latin typeface="Times New Roman" panose="02020603050405020304" pitchFamily="18" charset="0"/>
                        </a:rPr>
                        <a:t>(при значении </a:t>
                      </a:r>
                      <a:r>
                        <a:rPr lang="en-US" sz="1200" b="1" i="0" u="none" strike="noStrike" baseline="0" dirty="0" smtClean="0">
                          <a:solidFill>
                            <a:srgbClr val="000000"/>
                          </a:solidFill>
                          <a:effectLst/>
                          <a:latin typeface="Times New Roman" panose="02020603050405020304" pitchFamily="18" charset="0"/>
                        </a:rPr>
                        <a:t>&lt; </a:t>
                      </a:r>
                      <a:r>
                        <a:rPr lang="ru-RU" sz="1200" b="1" i="0" u="none" strike="noStrike" baseline="0" dirty="0" smtClean="0">
                          <a:solidFill>
                            <a:srgbClr val="000000"/>
                          </a:solidFill>
                          <a:effectLst/>
                          <a:latin typeface="Times New Roman" panose="02020603050405020304" pitchFamily="18" charset="0"/>
                        </a:rPr>
                        <a:t> (или =) 95%)</a:t>
                      </a:r>
                      <a:endParaRPr lang="ru-RU" sz="12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416455">
                <a:tc>
                  <a:txBody>
                    <a:bodyPr/>
                    <a:lstStyle/>
                    <a:p>
                      <a:pPr algn="ctr" fontAlgn="ctr"/>
                      <a:r>
                        <a:rPr lang="ru-RU" sz="1100" b="0"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6</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628524">
                <a:tc>
                  <a:txBody>
                    <a:bodyPr/>
                    <a:lstStyle/>
                    <a:p>
                      <a:pPr algn="l" fontAlgn="ctr"/>
                      <a:r>
                        <a:rPr lang="ru-RU" sz="1200" b="1" i="0" u="none" strike="noStrike" dirty="0">
                          <a:solidFill>
                            <a:srgbClr val="000000"/>
                          </a:solidFill>
                          <a:effectLst/>
                          <a:latin typeface="Times New Roman" panose="02020603050405020304" pitchFamily="18" charset="0"/>
                        </a:rPr>
                        <a:t>Муниципальная программа </a:t>
                      </a:r>
                      <a:r>
                        <a:rPr lang="ru-RU" sz="1200" b="1" i="0" u="none" strike="noStrike" dirty="0" smtClean="0">
                          <a:solidFill>
                            <a:srgbClr val="000000"/>
                          </a:solidFill>
                          <a:effectLst/>
                          <a:latin typeface="Times New Roman" panose="02020603050405020304" pitchFamily="18" charset="0"/>
                        </a:rPr>
                        <a:t>«Развитие сельского хозяйства"</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6 046,5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12 831,7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8 768,0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68,3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0" i="0" u="none" strike="noStrike" dirty="0" smtClean="0">
                          <a:solidFill>
                            <a:srgbClr val="000000"/>
                          </a:solidFill>
                          <a:effectLst/>
                          <a:latin typeface="Times New Roman" panose="02020603050405020304" pitchFamily="18" charset="0"/>
                        </a:rPr>
                        <a:t>Оплата работ по факту на основании актов выполненных работ</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5"/>
                  </a:ext>
                </a:extLst>
              </a:tr>
              <a:tr h="6501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«Экология и окружающая среда"</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en-US" sz="1200" b="1" i="0" u="none" strike="noStrike" dirty="0" smtClean="0">
                          <a:solidFill>
                            <a:srgbClr val="000000"/>
                          </a:solidFill>
                          <a:effectLst/>
                          <a:latin typeface="Times New Roman" panose="02020603050405020304" pitchFamily="18" charset="0"/>
                        </a:rPr>
                        <a:t>24 408,0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62 710,3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41 742,1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66,6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0" i="0" u="none" strike="noStrike" dirty="0" smtClean="0">
                          <a:solidFill>
                            <a:srgbClr val="000000"/>
                          </a:solidFill>
                          <a:effectLst/>
                          <a:latin typeface="Times New Roman" panose="02020603050405020304" pitchFamily="18" charset="0"/>
                        </a:rPr>
                        <a:t>Заявительный характер субсидирования организаций</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428614223"/>
                  </a:ext>
                </a:extLst>
              </a:tr>
              <a:tr h="8344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«Безопасность</a:t>
                      </a:r>
                      <a:r>
                        <a:rPr lang="ru-RU" sz="1200" b="1" i="0" u="none" strike="noStrike" baseline="0" dirty="0" smtClean="0">
                          <a:solidFill>
                            <a:srgbClr val="000000"/>
                          </a:solidFill>
                          <a:effectLst/>
                          <a:latin typeface="Times New Roman" panose="02020603050405020304" pitchFamily="18" charset="0"/>
                        </a:rPr>
                        <a:t> и обеспечение безопасности жизнедеятельности населения</a:t>
                      </a:r>
                      <a:r>
                        <a:rPr lang="ru-RU" sz="1200" b="1" i="0" u="none" strike="noStrike" dirty="0" smtClean="0">
                          <a:solidFill>
                            <a:srgbClr val="000000"/>
                          </a:solidFill>
                          <a:effectLst/>
                          <a:latin typeface="Times New Roman" panose="02020603050405020304" pitchFamily="18" charset="0"/>
                        </a:rPr>
                        <a:t>"</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127 355,6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144 685,5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127 104,5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87,8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effectLst/>
                          <a:latin typeface="Times New Roman" panose="02020603050405020304" pitchFamily="18" charset="0"/>
                        </a:rPr>
                        <a:t>Оплата работ по факту на основании актов выполненных работ</a:t>
                      </a:r>
                    </a:p>
                    <a:p>
                      <a:pPr algn="ctr" fontAlgn="ct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2700825250"/>
                  </a:ext>
                </a:extLst>
              </a:tr>
              <a:tr h="692791">
                <a:tc>
                  <a:txBody>
                    <a:bodyPr/>
                    <a:lstStyle/>
                    <a:p>
                      <a:pPr algn="l" fontAlgn="ctr"/>
                      <a:r>
                        <a:rPr lang="ru-RU" sz="1200" b="1" i="0" u="none" strike="noStrike" dirty="0" smtClean="0">
                          <a:solidFill>
                            <a:srgbClr val="000000"/>
                          </a:solidFill>
                          <a:effectLst/>
                          <a:latin typeface="Times New Roman" panose="02020603050405020304" pitchFamily="18" charset="0"/>
                        </a:rPr>
                        <a:t>Муниципальная программа «Жилище»</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09</a:t>
                      </a:r>
                      <a:r>
                        <a:rPr lang="ru-RU" sz="1200" b="1" i="0" u="none" strike="noStrike" dirty="0">
                          <a:solidFill>
                            <a:srgbClr val="000000"/>
                          </a:solidFill>
                          <a:effectLst/>
                          <a:latin typeface="Times New Roman" panose="02020603050405020304" pitchFamily="18" charset="0"/>
                        </a:rPr>
                        <a:t> </a:t>
                      </a: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51 607,5</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51 157,1</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51 075,7</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99,8</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6"/>
                  </a:ext>
                </a:extLst>
              </a:tr>
              <a:tr h="692791">
                <a:tc>
                  <a:txBody>
                    <a:bodyPr/>
                    <a:lstStyle/>
                    <a:p>
                      <a:pPr algn="l" fontAlgn="ctr"/>
                      <a:r>
                        <a:rPr lang="ru-RU" sz="1200" b="1" i="0" u="none" strike="noStrike" dirty="0" smtClean="0">
                          <a:solidFill>
                            <a:srgbClr val="000000"/>
                          </a:solidFill>
                          <a:effectLst/>
                          <a:latin typeface="Times New Roman" panose="02020603050405020304" pitchFamily="18" charset="0"/>
                        </a:rPr>
                        <a:t>Муниципальная программа «Развитие инженерной инфраструктуры и энергоэффективности»</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10</a:t>
                      </a:r>
                      <a:r>
                        <a:rPr lang="ru-RU" sz="1200" b="1" i="0" u="none" strike="noStrike" dirty="0">
                          <a:solidFill>
                            <a:srgbClr val="000000"/>
                          </a:solidFill>
                          <a:effectLst/>
                          <a:latin typeface="Times New Roman" panose="02020603050405020304" pitchFamily="18" charset="0"/>
                        </a:rPr>
                        <a:t> </a:t>
                      </a: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246 777,7</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61 704,8</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59 002,8</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chemeClr val="tx1"/>
                          </a:solidFill>
                          <a:effectLst/>
                          <a:latin typeface="Times New Roman" panose="02020603050405020304" pitchFamily="18" charset="0"/>
                        </a:rPr>
                        <a:t>95,6</a:t>
                      </a: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chemeClr val="tx1"/>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47597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84</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579483490"/>
              </p:ext>
            </p:extLst>
          </p:nvPr>
        </p:nvGraphicFramePr>
        <p:xfrm>
          <a:off x="235719" y="255971"/>
          <a:ext cx="11676055" cy="6432741"/>
        </p:xfrm>
        <a:graphic>
          <a:graphicData uri="http://schemas.openxmlformats.org/drawingml/2006/table">
            <a:tbl>
              <a:tblPr firstRow="1" bandRow="1">
                <a:tableStyleId>{5C22544A-7EE6-4342-B048-85BDC9FD1C3A}</a:tableStyleId>
              </a:tblPr>
              <a:tblGrid>
                <a:gridCol w="4098209">
                  <a:extLst>
                    <a:ext uri="{9D8B030D-6E8A-4147-A177-3AD203B41FA5}">
                      <a16:colId xmlns:a16="http://schemas.microsoft.com/office/drawing/2014/main" val="20000"/>
                    </a:ext>
                  </a:extLst>
                </a:gridCol>
                <a:gridCol w="906707">
                  <a:extLst>
                    <a:ext uri="{9D8B030D-6E8A-4147-A177-3AD203B41FA5}">
                      <a16:colId xmlns:a16="http://schemas.microsoft.com/office/drawing/2014/main" val="20001"/>
                    </a:ext>
                  </a:extLst>
                </a:gridCol>
                <a:gridCol w="1475873">
                  <a:extLst>
                    <a:ext uri="{9D8B030D-6E8A-4147-A177-3AD203B41FA5}">
                      <a16:colId xmlns:a16="http://schemas.microsoft.com/office/drawing/2014/main" val="20003"/>
                    </a:ext>
                  </a:extLst>
                </a:gridCol>
                <a:gridCol w="1479125">
                  <a:extLst>
                    <a:ext uri="{9D8B030D-6E8A-4147-A177-3AD203B41FA5}">
                      <a16:colId xmlns:a16="http://schemas.microsoft.com/office/drawing/2014/main" val="20004"/>
                    </a:ext>
                  </a:extLst>
                </a:gridCol>
                <a:gridCol w="1284227">
                  <a:extLst>
                    <a:ext uri="{9D8B030D-6E8A-4147-A177-3AD203B41FA5}">
                      <a16:colId xmlns:a16="http://schemas.microsoft.com/office/drawing/2014/main" val="20005"/>
                    </a:ext>
                  </a:extLst>
                </a:gridCol>
                <a:gridCol w="1167320">
                  <a:extLst>
                    <a:ext uri="{9D8B030D-6E8A-4147-A177-3AD203B41FA5}">
                      <a16:colId xmlns:a16="http://schemas.microsoft.com/office/drawing/2014/main" val="20007"/>
                    </a:ext>
                  </a:extLst>
                </a:gridCol>
                <a:gridCol w="1264594">
                  <a:extLst>
                    <a:ext uri="{9D8B030D-6E8A-4147-A177-3AD203B41FA5}">
                      <a16:colId xmlns:a16="http://schemas.microsoft.com/office/drawing/2014/main" val="20006"/>
                    </a:ext>
                  </a:extLst>
                </a:gridCol>
              </a:tblGrid>
              <a:tr h="508852">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Муниципальная </a:t>
                      </a:r>
                      <a:endParaRPr lang="ru-RU" sz="1600" b="1" i="0" u="none" strike="noStrike" dirty="0" smtClean="0">
                        <a:solidFill>
                          <a:srgbClr val="000000"/>
                        </a:solidFill>
                        <a:effectLst/>
                        <a:latin typeface="Times New Roman" panose="02020603050405020304" pitchFamily="18" charset="0"/>
                      </a:endParaRPr>
                    </a:p>
                    <a:p>
                      <a:pPr algn="ctr" fontAlgn="ctr"/>
                      <a:r>
                        <a:rPr lang="ru-RU" sz="1600" b="1" i="0" u="none" strike="noStrike" dirty="0" smtClean="0">
                          <a:solidFill>
                            <a:srgbClr val="000000"/>
                          </a:solidFill>
                          <a:effectLst/>
                          <a:latin typeface="Times New Roman" panose="02020603050405020304" pitchFamily="18" charset="0"/>
                        </a:rPr>
                        <a:t>программа</a:t>
                      </a:r>
                      <a:endParaRPr lang="ru-RU" sz="16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4">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tc hMerge="1">
                  <a:txBody>
                    <a:bodyPr/>
                    <a:lstStyle/>
                    <a:p>
                      <a:pPr algn="ctr" fontAlgn="ct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0"/>
                  </a:ext>
                </a:extLst>
              </a:tr>
              <a:tr h="179508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600" b="1" i="0" u="none" strike="noStrike" dirty="0" smtClean="0">
                        <a:solidFill>
                          <a:srgbClr val="000000"/>
                        </a:solidFill>
                        <a:effectLst/>
                        <a:latin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00"/>
                          </a:solidFill>
                          <a:effectLst/>
                          <a:latin typeface="Times New Roman" panose="02020603050405020304" pitchFamily="18" charset="0"/>
                        </a:rPr>
                        <a:t>Причины отклонений от плановых</a:t>
                      </a:r>
                      <a:r>
                        <a:rPr lang="ru-RU" sz="1600" b="1" i="0" u="none" strike="noStrike" baseline="0" dirty="0" smtClean="0">
                          <a:solidFill>
                            <a:srgbClr val="000000"/>
                          </a:solidFill>
                          <a:effectLst/>
                          <a:latin typeface="Times New Roman" panose="02020603050405020304" pitchFamily="18" charset="0"/>
                        </a:rPr>
                        <a:t> назначений</a:t>
                      </a:r>
                      <a:endParaRPr lang="ru-RU" sz="1600" b="1" i="0" u="none" strike="noStrike" dirty="0" smtClean="0">
                        <a:solidFill>
                          <a:srgbClr val="000000"/>
                        </a:solidFill>
                        <a:effectLst/>
                        <a:latin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baseline="0" dirty="0" smtClean="0">
                          <a:solidFill>
                            <a:srgbClr val="000000"/>
                          </a:solidFill>
                          <a:effectLst/>
                          <a:latin typeface="Times New Roman" panose="02020603050405020304" pitchFamily="18" charset="0"/>
                        </a:rPr>
                        <a:t>(при значении </a:t>
                      </a:r>
                      <a:r>
                        <a:rPr lang="en-US" sz="1200" b="1" i="0" u="none" strike="noStrike" baseline="0" dirty="0" smtClean="0">
                          <a:solidFill>
                            <a:srgbClr val="000000"/>
                          </a:solidFill>
                          <a:effectLst/>
                          <a:latin typeface="Times New Roman" panose="02020603050405020304" pitchFamily="18" charset="0"/>
                        </a:rPr>
                        <a:t>&lt; </a:t>
                      </a:r>
                      <a:r>
                        <a:rPr lang="ru-RU" sz="1200" b="1" i="0" u="none" strike="noStrike" baseline="0" dirty="0" smtClean="0">
                          <a:solidFill>
                            <a:srgbClr val="000000"/>
                          </a:solidFill>
                          <a:effectLst/>
                          <a:latin typeface="Times New Roman" panose="02020603050405020304" pitchFamily="18" charset="0"/>
                        </a:rPr>
                        <a:t> (или =) 95%)</a:t>
                      </a:r>
                      <a:endParaRPr lang="ru-RU" sz="12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356275">
                <a:tc>
                  <a:txBody>
                    <a:bodyPr/>
                    <a:lstStyle/>
                    <a:p>
                      <a:pPr algn="ctr" fontAlgn="ctr"/>
                      <a:r>
                        <a:rPr lang="ru-RU" sz="1100" b="0" i="0" u="none" strike="noStrike">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6</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460309">
                <a:tc>
                  <a:txBody>
                    <a:bodyPr/>
                    <a:lstStyle/>
                    <a:p>
                      <a:pPr algn="l" fontAlgn="ctr"/>
                      <a:r>
                        <a:rPr lang="ru-RU" sz="1200" b="1" i="0" u="none" strike="noStrike" dirty="0">
                          <a:solidFill>
                            <a:srgbClr val="000000"/>
                          </a:solidFill>
                          <a:effectLst/>
                          <a:latin typeface="Times New Roman" panose="02020603050405020304" pitchFamily="18" charset="0"/>
                        </a:rPr>
                        <a:t>Муниципальная программа </a:t>
                      </a:r>
                      <a:r>
                        <a:rPr lang="ru-RU" sz="1200" b="1" i="0" u="none" strike="noStrike" dirty="0" smtClean="0">
                          <a:solidFill>
                            <a:srgbClr val="000000"/>
                          </a:solidFill>
                          <a:effectLst/>
                          <a:latin typeface="Times New Roman" panose="02020603050405020304" pitchFamily="18" charset="0"/>
                        </a:rPr>
                        <a:t>«Предпринимательство"</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581,0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2 000,0</a:t>
                      </a: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2 000,0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100,0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5"/>
                  </a:ext>
                </a:extLst>
              </a:tr>
              <a:tr h="53769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«Управления имуществом и муниципальными финансами"</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612 763,0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727 212,1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718 114,7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98,7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428614223"/>
                  </a:ext>
                </a:extLst>
              </a:tr>
              <a:tr h="7138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13</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77 720,6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103 236,4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98 220,8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95,1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2700825250"/>
                  </a:ext>
                </a:extLst>
              </a:tr>
              <a:tr h="56718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«Развитие и функционирование дорожно-транспортного комплекса»</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351 980,2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504 692,8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404 295,8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80,1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0" i="0" u="none" strike="noStrike" dirty="0" smtClean="0">
                          <a:solidFill>
                            <a:srgbClr val="000000"/>
                          </a:solidFill>
                          <a:effectLst/>
                          <a:latin typeface="Times New Roman" panose="02020603050405020304" pitchFamily="18" charset="0"/>
                        </a:rPr>
                        <a:t>Документы оформлены ненадлежащим образом</a:t>
                      </a:r>
                      <a:endParaRPr lang="ru-RU" sz="1200" b="0"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6"/>
                  </a:ext>
                </a:extLst>
              </a:tr>
              <a:tr h="53388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«Цифровое муниципальное образование»</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113 071,9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144 500,7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142 123,2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98,4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45241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EC71654-96A5-4280-94F3-931C61A9F92C}" type="slidenum">
              <a:rPr lang="en-US" smtClean="0">
                <a:solidFill>
                  <a:prstClr val="white"/>
                </a:solidFill>
              </a:rPr>
              <a:pPr/>
              <a:t>85</a:t>
            </a:fld>
            <a:endParaRPr lang="en-US" dirty="0">
              <a:solidFill>
                <a:prstClr val="white"/>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791433257"/>
              </p:ext>
            </p:extLst>
          </p:nvPr>
        </p:nvGraphicFramePr>
        <p:xfrm>
          <a:off x="292296" y="196540"/>
          <a:ext cx="11378336" cy="6118164"/>
        </p:xfrm>
        <a:graphic>
          <a:graphicData uri="http://schemas.openxmlformats.org/drawingml/2006/table">
            <a:tbl>
              <a:tblPr firstRow="1" bandRow="1">
                <a:tableStyleId>{5C22544A-7EE6-4342-B048-85BDC9FD1C3A}</a:tableStyleId>
              </a:tblPr>
              <a:tblGrid>
                <a:gridCol w="4095272">
                  <a:extLst>
                    <a:ext uri="{9D8B030D-6E8A-4147-A177-3AD203B41FA5}">
                      <a16:colId xmlns:a16="http://schemas.microsoft.com/office/drawing/2014/main" val="20000"/>
                    </a:ext>
                  </a:extLst>
                </a:gridCol>
                <a:gridCol w="779967">
                  <a:extLst>
                    <a:ext uri="{9D8B030D-6E8A-4147-A177-3AD203B41FA5}">
                      <a16:colId xmlns:a16="http://schemas.microsoft.com/office/drawing/2014/main" val="20001"/>
                    </a:ext>
                  </a:extLst>
                </a:gridCol>
                <a:gridCol w="1316826">
                  <a:extLst>
                    <a:ext uri="{9D8B030D-6E8A-4147-A177-3AD203B41FA5}">
                      <a16:colId xmlns:a16="http://schemas.microsoft.com/office/drawing/2014/main" val="20003"/>
                    </a:ext>
                  </a:extLst>
                </a:gridCol>
                <a:gridCol w="1428252">
                  <a:extLst>
                    <a:ext uri="{9D8B030D-6E8A-4147-A177-3AD203B41FA5}">
                      <a16:colId xmlns:a16="http://schemas.microsoft.com/office/drawing/2014/main" val="20004"/>
                    </a:ext>
                  </a:extLst>
                </a:gridCol>
                <a:gridCol w="1266179">
                  <a:extLst>
                    <a:ext uri="{9D8B030D-6E8A-4147-A177-3AD203B41FA5}">
                      <a16:colId xmlns:a16="http://schemas.microsoft.com/office/drawing/2014/main" val="20005"/>
                    </a:ext>
                  </a:extLst>
                </a:gridCol>
                <a:gridCol w="1245920">
                  <a:extLst>
                    <a:ext uri="{9D8B030D-6E8A-4147-A177-3AD203B41FA5}">
                      <a16:colId xmlns:a16="http://schemas.microsoft.com/office/drawing/2014/main" val="20007"/>
                    </a:ext>
                  </a:extLst>
                </a:gridCol>
                <a:gridCol w="1245920">
                  <a:extLst>
                    <a:ext uri="{9D8B030D-6E8A-4147-A177-3AD203B41FA5}">
                      <a16:colId xmlns:a16="http://schemas.microsoft.com/office/drawing/2014/main" val="20006"/>
                    </a:ext>
                  </a:extLst>
                </a:gridCol>
              </a:tblGrid>
              <a:tr h="425681">
                <a:tc rowSpan="2">
                  <a:txBody>
                    <a:bodyPr/>
                    <a:lstStyle/>
                    <a:p>
                      <a:pPr algn="ctr" fontAlgn="ctr"/>
                      <a:r>
                        <a:rPr lang="ru-RU" sz="1600" b="1" i="0" u="none" strike="noStrike" dirty="0">
                          <a:solidFill>
                            <a:srgbClr val="000000"/>
                          </a:solidFill>
                          <a:effectLst/>
                          <a:latin typeface="Times New Roman" panose="02020603050405020304" pitchFamily="18" charset="0"/>
                        </a:rPr>
                        <a:t>Наименование</a:t>
                      </a:r>
                    </a:p>
                  </a:txBody>
                  <a:tcPr marL="9525" marR="9525" marT="9525" marB="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Муниципальная </a:t>
                      </a:r>
                      <a:endParaRPr lang="ru-RU" sz="1600" b="1" i="0" u="none" strike="noStrike" dirty="0" smtClean="0">
                        <a:solidFill>
                          <a:srgbClr val="000000"/>
                        </a:solidFill>
                        <a:effectLst/>
                        <a:latin typeface="Times New Roman" panose="02020603050405020304" pitchFamily="18" charset="0"/>
                      </a:endParaRPr>
                    </a:p>
                    <a:p>
                      <a:pPr algn="ctr" fontAlgn="ctr"/>
                      <a:r>
                        <a:rPr lang="ru-RU" sz="1600" b="1" i="0" u="none" strike="noStrike" dirty="0" smtClean="0">
                          <a:solidFill>
                            <a:srgbClr val="000000"/>
                          </a:solidFill>
                          <a:effectLst/>
                          <a:latin typeface="Times New Roman" panose="02020603050405020304" pitchFamily="18" charset="0"/>
                        </a:rPr>
                        <a:t>программа</a:t>
                      </a:r>
                      <a:endParaRPr lang="ru-RU" sz="1600" b="1" i="0" u="none" strike="noStrike" dirty="0">
                        <a:solidFill>
                          <a:srgbClr val="000000"/>
                        </a:solidFill>
                        <a:effectLst/>
                        <a:latin typeface="Times New Roman" panose="02020603050405020304" pitchFamily="18" charset="0"/>
                      </a:endParaRPr>
                    </a:p>
                  </a:txBody>
                  <a:tcPr marL="9525" marR="9525" marT="9525" marB="0" vert="vert270" anchor="ctr">
                    <a:solidFill>
                      <a:schemeClr val="accent2">
                        <a:lumMod val="40000"/>
                        <a:lumOff val="60000"/>
                      </a:schemeClr>
                    </a:solidFill>
                  </a:tcPr>
                </a:tc>
                <a:tc rowSpan="2">
                  <a:txBody>
                    <a:bodyPr/>
                    <a:lstStyle/>
                    <a:p>
                      <a:pPr algn="ctr" fontAlgn="ctr"/>
                      <a:r>
                        <a:rPr lang="ru-RU" sz="1600" b="1" i="0" u="none" strike="noStrike" dirty="0">
                          <a:solidFill>
                            <a:srgbClr val="000000"/>
                          </a:solidFill>
                          <a:effectLst/>
                          <a:latin typeface="Times New Roman" panose="02020603050405020304" pitchFamily="18" charset="0"/>
                        </a:rPr>
                        <a:t>Исполнение за </a:t>
                      </a:r>
                      <a:r>
                        <a:rPr lang="ru-RU" sz="1600" b="1" i="0" u="none" strike="noStrike" dirty="0" smtClean="0">
                          <a:solidFill>
                            <a:srgbClr val="000000"/>
                          </a:solidFill>
                          <a:effectLst/>
                          <a:latin typeface="Times New Roman" panose="02020603050405020304" pitchFamily="18" charset="0"/>
                        </a:rPr>
                        <a:t>2020 </a:t>
                      </a:r>
                      <a:r>
                        <a:rPr lang="ru-RU" sz="1600" b="1" i="0" u="none" strike="noStrike" dirty="0">
                          <a:solidFill>
                            <a:srgbClr val="000000"/>
                          </a:solidFill>
                          <a:effectLst/>
                          <a:latin typeface="Times New Roman" panose="02020603050405020304" pitchFamily="18" charset="0"/>
                        </a:rPr>
                        <a:t>год</a:t>
                      </a:r>
                    </a:p>
                  </a:txBody>
                  <a:tcPr marL="9525" marR="9525" marT="9525" marB="0" anchor="ctr">
                    <a:solidFill>
                      <a:schemeClr val="accent2">
                        <a:lumMod val="40000"/>
                        <a:lumOff val="60000"/>
                      </a:schemeClr>
                    </a:solidFill>
                  </a:tcPr>
                </a:tc>
                <a:tc gridSpan="4">
                  <a:txBody>
                    <a:bodyPr/>
                    <a:lstStyle/>
                    <a:p>
                      <a:pPr algn="ctr" fontAlgn="ctr"/>
                      <a:r>
                        <a:rPr lang="ru-RU" sz="1600" b="1" i="0" u="none" strike="noStrike" dirty="0" smtClean="0">
                          <a:solidFill>
                            <a:srgbClr val="000000"/>
                          </a:solidFill>
                          <a:effectLst/>
                          <a:latin typeface="Times New Roman" panose="02020603050405020304" pitchFamily="18" charset="0"/>
                        </a:rPr>
                        <a:t>2021 год</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hMerge="1">
                  <a:txBody>
                    <a:bodyPr/>
                    <a:lstStyle/>
                    <a:p>
                      <a:endParaRPr lang="ru-RU"/>
                    </a:p>
                  </a:txBody>
                  <a:tcPr/>
                </a:tc>
                <a:tc hMerge="1">
                  <a:txBody>
                    <a:bodyPr/>
                    <a:lstStyle/>
                    <a:p>
                      <a:endParaRPr lang="ru-RU"/>
                    </a:p>
                  </a:txBody>
                  <a:tcPr/>
                </a:tc>
                <a:tc hMerge="1">
                  <a:txBody>
                    <a:bodyPr/>
                    <a:lstStyle/>
                    <a:p>
                      <a:pPr algn="ctr" fontAlgn="ct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0"/>
                  </a:ext>
                </a:extLst>
              </a:tr>
              <a:tr h="247546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1" i="0" u="none" strike="noStrike" dirty="0">
                          <a:solidFill>
                            <a:srgbClr val="000000"/>
                          </a:solidFill>
                          <a:effectLst/>
                          <a:latin typeface="Times New Roman" panose="02020603050405020304" pitchFamily="18" charset="0"/>
                        </a:rPr>
                        <a:t>Уточненный </a:t>
                      </a:r>
                      <a:r>
                        <a:rPr lang="ru-RU" sz="1600" b="1" i="0" u="none" strike="noStrike" dirty="0" smtClean="0">
                          <a:solidFill>
                            <a:srgbClr val="000000"/>
                          </a:solidFill>
                          <a:effectLst/>
                          <a:latin typeface="Times New Roman" panose="02020603050405020304" pitchFamily="18" charset="0"/>
                        </a:rPr>
                        <a:t>план</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Исполнение</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algn="ctr" fontAlgn="ctr"/>
                      <a:r>
                        <a:rPr lang="ru-RU" sz="1600" b="1" i="0" u="none" strike="noStrike" dirty="0" smtClean="0">
                          <a:solidFill>
                            <a:srgbClr val="000000"/>
                          </a:solidFill>
                          <a:effectLst/>
                          <a:latin typeface="Times New Roman" panose="02020603050405020304" pitchFamily="18" charset="0"/>
                        </a:rPr>
                        <a:t>% исполнения от плана</a:t>
                      </a: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600" b="1" i="0" u="none" strike="noStrike" dirty="0" smtClean="0">
                        <a:solidFill>
                          <a:srgbClr val="000000"/>
                        </a:solidFill>
                        <a:effectLst/>
                        <a:latin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00"/>
                          </a:solidFill>
                          <a:effectLst/>
                          <a:latin typeface="Times New Roman" panose="02020603050405020304" pitchFamily="18" charset="0"/>
                        </a:rPr>
                        <a:t>Причины отклонений от плановых</a:t>
                      </a:r>
                      <a:r>
                        <a:rPr lang="ru-RU" sz="1600" b="1" i="0" u="none" strike="noStrike" baseline="0" dirty="0" smtClean="0">
                          <a:solidFill>
                            <a:srgbClr val="000000"/>
                          </a:solidFill>
                          <a:effectLst/>
                          <a:latin typeface="Times New Roman" panose="02020603050405020304" pitchFamily="18" charset="0"/>
                        </a:rPr>
                        <a:t> назначений</a:t>
                      </a:r>
                      <a:endParaRPr lang="ru-RU" sz="1600" b="1" i="0" u="none" strike="noStrike" dirty="0" smtClean="0">
                        <a:solidFill>
                          <a:srgbClr val="000000"/>
                        </a:solidFill>
                        <a:effectLst/>
                        <a:latin typeface="Times New Roman" panose="02020603050405020304" pitchFamily="18"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baseline="0" dirty="0" smtClean="0">
                          <a:solidFill>
                            <a:srgbClr val="000000"/>
                          </a:solidFill>
                          <a:effectLst/>
                          <a:latin typeface="Times New Roman" panose="02020603050405020304" pitchFamily="18" charset="0"/>
                        </a:rPr>
                        <a:t>(при значении </a:t>
                      </a:r>
                      <a:r>
                        <a:rPr lang="en-US" sz="1200" b="1" i="0" u="none" strike="noStrike" baseline="0" dirty="0" smtClean="0">
                          <a:solidFill>
                            <a:srgbClr val="000000"/>
                          </a:solidFill>
                          <a:effectLst/>
                          <a:latin typeface="Times New Roman" panose="02020603050405020304" pitchFamily="18" charset="0"/>
                        </a:rPr>
                        <a:t>&lt; </a:t>
                      </a:r>
                      <a:r>
                        <a:rPr lang="ru-RU" sz="1200" b="1" i="0" u="none" strike="noStrike" baseline="0" dirty="0" smtClean="0">
                          <a:solidFill>
                            <a:srgbClr val="000000"/>
                          </a:solidFill>
                          <a:effectLst/>
                          <a:latin typeface="Times New Roman" panose="02020603050405020304" pitchFamily="18" charset="0"/>
                        </a:rPr>
                        <a:t> (или =) 95%)</a:t>
                      </a:r>
                      <a:endParaRPr lang="ru-RU" sz="12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smtClean="0">
                        <a:solidFill>
                          <a:srgbClr val="000000"/>
                        </a:solidFill>
                        <a:effectLst/>
                        <a:latin typeface="Times New Roman" panose="02020603050405020304" pitchFamily="18" charset="0"/>
                      </a:endParaRPr>
                    </a:p>
                    <a:p>
                      <a:pPr algn="ctr" fontAlgn="ctr"/>
                      <a:endParaRPr lang="ru-RU" sz="1600" b="1" i="0" u="none" strike="noStrike" dirty="0">
                        <a:solidFill>
                          <a:srgbClr val="000000"/>
                        </a:solidFill>
                        <a:effectLst/>
                        <a:latin typeface="Times New Roman" panose="02020603050405020304" pitchFamily="18" charset="0"/>
                      </a:endParaRP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298042">
                <a:tc>
                  <a:txBody>
                    <a:bodyPr/>
                    <a:lstStyle/>
                    <a:p>
                      <a:pPr algn="ctr" fontAlgn="ctr"/>
                      <a:r>
                        <a:rPr lang="ru-RU" sz="1100" b="0" i="0" u="none" strike="noStrike">
                          <a:solidFill>
                            <a:srgbClr val="000000"/>
                          </a:solidFill>
                          <a:effectLst/>
                          <a:latin typeface="Times New Roman" panose="02020603050405020304" pitchFamily="18" charset="0"/>
                        </a:rPr>
                        <a:t>1</a:t>
                      </a:r>
                    </a:p>
                  </a:txBody>
                  <a:tcPr marL="9525" marR="9525" marT="9525" marB="0" anchor="ctr"/>
                </a:tc>
                <a:tc>
                  <a:txBody>
                    <a:bodyPr/>
                    <a:lstStyle/>
                    <a:p>
                      <a:pPr algn="ctr" fontAlgn="ctr"/>
                      <a:r>
                        <a:rPr lang="ru-RU" sz="1100" b="0" i="0" u="none" strike="noStrike">
                          <a:solidFill>
                            <a:srgbClr val="000000"/>
                          </a:solidFill>
                          <a:effectLst/>
                          <a:latin typeface="Times New Roman" panose="02020603050405020304" pitchFamily="18" charset="0"/>
                        </a:rPr>
                        <a:t>2</a:t>
                      </a: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3</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4</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5</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6</a:t>
                      </a:r>
                      <a:endParaRPr lang="ru-RU" sz="11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1100" b="0" i="0" u="none" strike="noStrike" dirty="0" smtClean="0">
                          <a:solidFill>
                            <a:srgbClr val="000000"/>
                          </a:solidFill>
                          <a:effectLst/>
                          <a:latin typeface="Times New Roman" panose="02020603050405020304" pitchFamily="18" charset="0"/>
                        </a:rPr>
                        <a:t>7</a:t>
                      </a:r>
                      <a:endParaRPr lang="ru-RU" sz="11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522430">
                <a:tc>
                  <a:txBody>
                    <a:bodyPr/>
                    <a:lstStyle/>
                    <a:p>
                      <a:pPr algn="l" fontAlgn="ctr"/>
                      <a:r>
                        <a:rPr lang="ru-RU" sz="1200" b="1" i="0" u="none" strike="noStrike" dirty="0">
                          <a:solidFill>
                            <a:srgbClr val="000000"/>
                          </a:solidFill>
                          <a:effectLst/>
                          <a:latin typeface="Times New Roman" panose="02020603050405020304" pitchFamily="18" charset="0"/>
                        </a:rPr>
                        <a:t>Муниципальная программа </a:t>
                      </a:r>
                      <a:r>
                        <a:rPr lang="ru-RU" sz="1200" b="1" i="0" u="none" strike="noStrike" dirty="0" smtClean="0">
                          <a:solidFill>
                            <a:srgbClr val="000000"/>
                          </a:solidFill>
                          <a:effectLst/>
                          <a:latin typeface="Times New Roman" panose="02020603050405020304" pitchFamily="18" charset="0"/>
                        </a:rPr>
                        <a:t>«Архитектура и градостроительство"</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3 602,8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2 867,0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2 736,5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95,4</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5"/>
                  </a:ext>
                </a:extLst>
              </a:tr>
              <a:tr h="6268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«Формирование современной комфортной городской среды"</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633 658,5</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575 392,6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536 544,7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93,2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428614223"/>
                  </a:ext>
                </a:extLst>
              </a:tr>
              <a:tr h="62689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«Строительство объектов социальной инфраструктуры"</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16 174,8</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8 000,0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8 000,0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100,0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2700825250"/>
                  </a:ext>
                </a:extLst>
              </a:tr>
              <a:tr h="6268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Муниципальная программа «Переселение граждан из аварийного жилищного фонда»</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19</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5 366,2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3 028,6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3 028,6</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100,0</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6"/>
                  </a:ext>
                </a:extLst>
              </a:tr>
              <a:tr h="4214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rPr>
                        <a:t>Непрограммные мероприятия</a:t>
                      </a:r>
                    </a:p>
                    <a:p>
                      <a:pPr algn="l"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60 913,7</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50 934,1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48 466,1</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r>
                        <a:rPr lang="ru-RU" sz="1200" b="1" i="0" u="none" strike="noStrike" dirty="0" smtClean="0">
                          <a:solidFill>
                            <a:srgbClr val="000000"/>
                          </a:solidFill>
                          <a:effectLst/>
                          <a:latin typeface="Times New Roman" panose="02020603050405020304" pitchFamily="18" charset="0"/>
                        </a:rPr>
                        <a:t>95,2</a:t>
                      </a: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tc>
                  <a:txBody>
                    <a:bodyPr/>
                    <a:lstStyle/>
                    <a:p>
                      <a:pPr algn="ctr" fontAlgn="ctr"/>
                      <a:endParaRPr lang="ru-RU" sz="1200" b="1" i="0" u="none" strike="noStrike" dirty="0">
                        <a:solidFill>
                          <a:srgbClr val="000000"/>
                        </a:solidFill>
                        <a:effectLst/>
                        <a:latin typeface="Times New Roman" panose="02020603050405020304" pitchFamily="18" charset="0"/>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166214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Прямоугольник 2"/>
          <p:cNvSpPr>
            <a:spLocks noChangeArrowheads="1"/>
          </p:cNvSpPr>
          <p:nvPr/>
        </p:nvSpPr>
        <p:spPr bwMode="auto">
          <a:xfrm>
            <a:off x="5747657" y="-28935"/>
            <a:ext cx="5374229" cy="295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spcBef>
                <a:spcPct val="0"/>
              </a:spcBef>
              <a:buClrTx/>
              <a:buFontTx/>
              <a:buNone/>
            </a:pPr>
            <a:endParaRPr lang="ru-RU" alt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ction="ppaction://hlinksldjump"/>
              </a:rPr>
              <a:t>ИНФОРМАЦИЯ О РАСХОДАХ БЮДЖЕТА ГОРОДСКОГО ОКРУГА ВОСКРЕСЕНСК ПО МУНИЦИПАЛЬНЫМ ПРОГРАММАМ С УКАЗАНИЕМ ДОСТИГНУТЫХ И ПЛАНОВЫХ ЦЕЛЕВЫХ ПОКАЗАТЕЛЕЙ</a:t>
            </a:r>
            <a:endParaRPr lang="ru-RU" alt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endPar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endParaRPr lang="ru-RU" altLang="ru-RU"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endPar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44" name="AutoShape 4" descr="Здравоохранение | Общероссийский Народный Фронт"/>
          <p:cNvSpPr>
            <a:spLocks noChangeAspect="1" noChangeArrowheads="1"/>
          </p:cNvSpPr>
          <p:nvPr/>
        </p:nvSpPr>
        <p:spPr bwMode="auto">
          <a:xfrm>
            <a:off x="7391400" y="908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12645" name="AutoShape 6" descr="Здравоохранение | Общероссийский Народный Фронт"/>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3" name="AutoShape 2" descr="Администрация Манычского сельского поселения Багаевского района Ростовской  области | Муниципальные программ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Вертикальный свиток 6"/>
          <p:cNvSpPr/>
          <p:nvPr/>
        </p:nvSpPr>
        <p:spPr>
          <a:xfrm>
            <a:off x="5403274" y="1911929"/>
            <a:ext cx="5890160" cy="456012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a:solidFill>
                  <a:schemeClr val="tx1"/>
                </a:solidFill>
                <a:latin typeface="Times New Roman" panose="02020603050405020304" pitchFamily="18" charset="0"/>
                <a:cs typeface="Times New Roman" panose="02020603050405020304" pitchFamily="18" charset="0"/>
              </a:rPr>
              <a:t>Муниципальная программа</a:t>
            </a:r>
            <a:r>
              <a:rPr lang="ru-RU" sz="2000" b="1" dirty="0">
                <a:solidFill>
                  <a:srgbClr val="3C3C3C"/>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представляет собой увязанный по ресурсам, исполнителям и срокам комплекс социально – экономических, организационно – хозяйственных и других мероприятий, обеспечивающих эффективное решение экономических, экологических, социальных и иных проблем развития городского округа</a:t>
            </a:r>
          </a:p>
        </p:txBody>
      </p:sp>
      <p:pic>
        <p:nvPicPr>
          <p:cNvPr id="8"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701" y="139346"/>
            <a:ext cx="2156499" cy="230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Культура и искусство - Школьная Истори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823" y="4088724"/>
            <a:ext cx="2519363" cy="221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1073" y="1884134"/>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0291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Прямоугольник 2"/>
          <p:cNvSpPr>
            <a:spLocks noChangeArrowheads="1"/>
          </p:cNvSpPr>
          <p:nvPr/>
        </p:nvSpPr>
        <p:spPr bwMode="auto">
          <a:xfrm>
            <a:off x="735495" y="374651"/>
            <a:ext cx="725556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«Здравоохранение» (01)</a:t>
            </a:r>
            <a:endParaRPr lang="ru-RU" alt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Цель программы – улучшение состояния здоровья населения и увеличение ожидаемой продолжительности жизни, развитие первичной медико-санитарной помощи путем развития системы раннего выявления заболеваний, патологических состояний и факторов их развития, включая проведение медицинских осмотров и диспансеризации населения, а также привлечение и закрепление медицинских кадров в учреждениях здравоохранения городского округа Воскресенск</a:t>
            </a:r>
            <a:endParaRPr lang="ru-RU" alt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средства в 2021 году не предусмотрены.</a:t>
            </a:r>
            <a:endPar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2643" name="Picture 2" descr="ЗДРАВООХРАНЕНИЕ-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311" y="3175984"/>
            <a:ext cx="28829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AutoShape 4" descr="Здравоохранение | Общероссийский Народный Фронт"/>
          <p:cNvSpPr>
            <a:spLocks noChangeAspect="1" noChangeArrowheads="1"/>
          </p:cNvSpPr>
          <p:nvPr/>
        </p:nvSpPr>
        <p:spPr bwMode="auto">
          <a:xfrm>
            <a:off x="7391400" y="9080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sp>
        <p:nvSpPr>
          <p:cNvPr id="112645" name="AutoShape 6" descr="Здравоохранение | Общероссийский Народный Фронт"/>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ru-RU" altLang="ru-RU">
              <a:solidFill>
                <a:srgbClr val="000000"/>
              </a:solidFill>
              <a:latin typeface="Arial" panose="020B0604020202020204" pitchFamily="34" charset="0"/>
            </a:endParaRPr>
          </a:p>
        </p:txBody>
      </p:sp>
      <p:pic>
        <p:nvPicPr>
          <p:cNvPr id="112646" name="Picture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21406" y="908050"/>
            <a:ext cx="2611678" cy="167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7315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88</a:t>
            </a:fld>
            <a:endParaRPr lang="en-US" noProof="0" dirty="0"/>
          </a:p>
        </p:txBody>
      </p:sp>
      <p:pic>
        <p:nvPicPr>
          <p:cNvPr id="1028" name="Picture 4" descr="https://catherineasquithgallery.com/uploads/posts/2021-03/1614558429_82-p-chelovechki-na-belom-fone-86.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5575" y="-13716000"/>
            <a:ext cx="12192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6" descr="https://uprostim.com/wp-content/uploads/2021/05/image166.png"/>
          <p:cNvSpPr>
            <a:spLocks noChangeAspect="1" noChangeArrowheads="1"/>
          </p:cNvSpPr>
          <p:nvPr/>
        </p:nvSpPr>
        <p:spPr bwMode="auto">
          <a:xfrm>
            <a:off x="1567281" y="269498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1" name="AutoShape 8" descr="https://uprostim.com/wp-content/uploads/2021/05/image166.png"/>
          <p:cNvSpPr>
            <a:spLocks noChangeAspect="1" noChangeArrowheads="1"/>
          </p:cNvSpPr>
          <p:nvPr/>
        </p:nvSpPr>
        <p:spPr bwMode="auto">
          <a:xfrm>
            <a:off x="2337302" y="283936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3" name="AutoShape 10" descr="https://uprostim.com/wp-content/uploads/2021/05/image166.png"/>
          <p:cNvSpPr>
            <a:spLocks noChangeAspect="1" noChangeArrowheads="1"/>
          </p:cNvSpPr>
          <p:nvPr/>
        </p:nvSpPr>
        <p:spPr bwMode="auto">
          <a:xfrm>
            <a:off x="1134144" y="200518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6" name="AutoShape 12" descr="https://coolsen.ru/wp-content/uploads/2021/11/8-20211129_181248.png"/>
          <p:cNvSpPr>
            <a:spLocks noChangeAspect="1" noChangeArrowheads="1"/>
          </p:cNvSpPr>
          <p:nvPr/>
        </p:nvSpPr>
        <p:spPr bwMode="auto">
          <a:xfrm>
            <a:off x="992154" y="245282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graphicFrame>
        <p:nvGraphicFramePr>
          <p:cNvPr id="19" name="Таблица 18"/>
          <p:cNvGraphicFramePr>
            <a:graphicFrameLocks noGrp="1"/>
          </p:cNvGraphicFramePr>
          <p:nvPr>
            <p:extLst>
              <p:ext uri="{D42A27DB-BD31-4B8C-83A1-F6EECF244321}">
                <p14:modId xmlns:p14="http://schemas.microsoft.com/office/powerpoint/2010/main" val="63046214"/>
              </p:ext>
            </p:extLst>
          </p:nvPr>
        </p:nvGraphicFramePr>
        <p:xfrm>
          <a:off x="612843" y="573931"/>
          <a:ext cx="10914434" cy="5520760"/>
        </p:xfrm>
        <a:graphic>
          <a:graphicData uri="http://schemas.openxmlformats.org/drawingml/2006/table">
            <a:tbl>
              <a:tblPr/>
              <a:tblGrid>
                <a:gridCol w="283092">
                  <a:extLst>
                    <a:ext uri="{9D8B030D-6E8A-4147-A177-3AD203B41FA5}">
                      <a16:colId xmlns:a16="http://schemas.microsoft.com/office/drawing/2014/main" val="20000"/>
                    </a:ext>
                  </a:extLst>
                </a:gridCol>
                <a:gridCol w="1575469">
                  <a:extLst>
                    <a:ext uri="{9D8B030D-6E8A-4147-A177-3AD203B41FA5}">
                      <a16:colId xmlns:a16="http://schemas.microsoft.com/office/drawing/2014/main" val="20001"/>
                    </a:ext>
                  </a:extLst>
                </a:gridCol>
                <a:gridCol w="2437480">
                  <a:extLst>
                    <a:ext uri="{9D8B030D-6E8A-4147-A177-3AD203B41FA5}">
                      <a16:colId xmlns:a16="http://schemas.microsoft.com/office/drawing/2014/main" val="20002"/>
                    </a:ext>
                  </a:extLst>
                </a:gridCol>
                <a:gridCol w="1082842">
                  <a:extLst>
                    <a:ext uri="{9D8B030D-6E8A-4147-A177-3AD203B41FA5}">
                      <a16:colId xmlns:a16="http://schemas.microsoft.com/office/drawing/2014/main" val="20003"/>
                    </a:ext>
                  </a:extLst>
                </a:gridCol>
                <a:gridCol w="1064541">
                  <a:extLst>
                    <a:ext uri="{9D8B030D-6E8A-4147-A177-3AD203B41FA5}">
                      <a16:colId xmlns:a16="http://schemas.microsoft.com/office/drawing/2014/main" val="20004"/>
                    </a:ext>
                  </a:extLst>
                </a:gridCol>
                <a:gridCol w="1143743">
                  <a:extLst>
                    <a:ext uri="{9D8B030D-6E8A-4147-A177-3AD203B41FA5}">
                      <a16:colId xmlns:a16="http://schemas.microsoft.com/office/drawing/2014/main" val="20005"/>
                    </a:ext>
                  </a:extLst>
                </a:gridCol>
                <a:gridCol w="1105217">
                  <a:extLst>
                    <a:ext uri="{9D8B030D-6E8A-4147-A177-3AD203B41FA5}">
                      <a16:colId xmlns:a16="http://schemas.microsoft.com/office/drawing/2014/main" val="20007"/>
                    </a:ext>
                  </a:extLst>
                </a:gridCol>
                <a:gridCol w="2222050">
                  <a:extLst>
                    <a:ext uri="{9D8B030D-6E8A-4147-A177-3AD203B41FA5}">
                      <a16:colId xmlns:a16="http://schemas.microsoft.com/office/drawing/2014/main" val="20008"/>
                    </a:ext>
                  </a:extLst>
                </a:gridCol>
              </a:tblGrid>
              <a:tr h="920127">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r>
                        <a:rPr lang="ru-RU" sz="1400" b="1" i="0" u="none" strike="noStrike" baseline="0" dirty="0" smtClean="0">
                          <a:solidFill>
                            <a:srgbClr val="000000"/>
                          </a:solidFill>
                          <a:effectLst/>
                          <a:latin typeface="Times New Roman" panose="02020603050405020304" pitchFamily="18" charset="0"/>
                        </a:rPr>
                        <a:t> </a:t>
                      </a:r>
                    </a:p>
                    <a:p>
                      <a:pPr algn="ctr" fontAlgn="ctr"/>
                      <a:endParaRPr lang="ru-RU" sz="11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7155">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7155">
                <a:tc gridSpan="7">
                  <a:txBody>
                    <a:bodyPr/>
                    <a:lstStyle/>
                    <a:p>
                      <a:pPr algn="ctr" fontAlgn="ctr"/>
                      <a:r>
                        <a:rPr lang="ru-RU" sz="1400" b="1" i="0" u="none" strike="noStrike" dirty="0" smtClean="0">
                          <a:solidFill>
                            <a:srgbClr val="000000"/>
                          </a:solidFill>
                          <a:effectLst/>
                          <a:latin typeface="Times New Roman" panose="02020603050405020304" pitchFamily="18" charset="0"/>
                        </a:rPr>
                        <a:t>                                                                       01</a:t>
                      </a:r>
                      <a:r>
                        <a:rPr lang="ru-RU" sz="1400" b="1" i="0" u="none" strike="noStrike" dirty="0">
                          <a:solidFill>
                            <a:srgbClr val="000000"/>
                          </a:solidFill>
                          <a:effectLst/>
                          <a:latin typeface="Times New Roman" panose="02020603050405020304" pitchFamily="18" charset="0"/>
                        </a:rPr>
                        <a:t>. Здравоохранение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603098">
                <a:tc>
                  <a:txBody>
                    <a:bodyPr/>
                    <a:lstStyle/>
                    <a:p>
                      <a:pPr algn="l"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Профилактика заболеваний и формирование здорового образа жизни. Развитие первичной медико-санитарной помощи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населения, прошедшего профилактические медицинские осмотры и диспансеризацию («Профилактические медицинские осмотры и диспансеризация)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Приоритетно-целевой, (Рейтинг-45)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121,55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0127">
                <a:tc>
                  <a:txBody>
                    <a:bodyPr/>
                    <a:lstStyle/>
                    <a:p>
                      <a:pPr algn="l"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населения, прикрепленного к медицинским организациям на территории городского округа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Приоритетно-целевой, (Рейтинг-45)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95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115,13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03098">
                <a:tc>
                  <a:txBody>
                    <a:bodyPr/>
                    <a:lstStyle/>
                    <a:p>
                      <a:pPr algn="l"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Финансовое обеспечение системы организации медицинской помощи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Жилье – медикам, первичного звена и узкого профиля, обеспеченных жильем, из числа привлеченных и нуждающихся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Приоритетно-целевой, (Рейтинг-45)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коэффициент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885255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Прямоугольник 1"/>
          <p:cNvSpPr>
            <a:spLocks noChangeArrowheads="1"/>
          </p:cNvSpPr>
          <p:nvPr/>
        </p:nvSpPr>
        <p:spPr bwMode="auto">
          <a:xfrm>
            <a:off x="3939842" y="961135"/>
            <a:ext cx="5543550" cy="455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Муниципальная программа «Культура» (02)</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ct val="0"/>
              </a:spcBef>
              <a:buClrTx/>
              <a:buFontTx/>
              <a:buNone/>
            </a:pPr>
            <a:r>
              <a:rPr lang="ru-RU" altLang="ru-RU"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Цель программы – обеспечение доступности населения городского округа Воскресенск Московской области к культурным ценностям и удовлетворение культурных потребностей граждан, повышение качества услуг в сфере культуры в городском округе Воскресенск Московской области</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buClrTx/>
              <a:buFontTx/>
              <a:buNone/>
            </a:pP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2021 году предусмотрены </a:t>
            </a:r>
            <a:r>
              <a:rPr lang="ru-RU" alt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средства в </a:t>
            </a:r>
            <a:r>
              <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сумме 771 721,4 тыс.рублей, исполнение составило 768 794,2 тыс.рублей.</a:t>
            </a:r>
            <a:endParaRPr lang="ru-RU" altLang="ru-RU" sz="1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buClrTx/>
              <a:buFontTx/>
              <a:buNone/>
            </a:pPr>
            <a:endParaRPr lang="ru-RU" alt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5715"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3968" y="227961"/>
            <a:ext cx="15843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6" name="Picture 2" descr="Культура и искусство - Школьная Истор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880" y="3460216"/>
            <a:ext cx="2519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566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sz="2400" dirty="0" smtClean="0">
                <a:solidFill>
                  <a:schemeClr val="tx1"/>
                </a:solidFill>
              </a:rPr>
              <a:t>рейтинг </a:t>
            </a:r>
            <a:r>
              <a:rPr lang="ru-RU" sz="2400" dirty="0">
                <a:solidFill>
                  <a:schemeClr val="tx1"/>
                </a:solidFill>
              </a:rPr>
              <a:t>муниципальных образований Московской области по открытости бюджетных данных за </a:t>
            </a:r>
            <a:r>
              <a:rPr lang="ru-RU" sz="2400" dirty="0" smtClean="0">
                <a:solidFill>
                  <a:schemeClr val="tx1"/>
                </a:solidFill>
              </a:rPr>
              <a:t>2021 </a:t>
            </a:r>
            <a:r>
              <a:rPr lang="ru-RU" sz="2400" dirty="0">
                <a:solidFill>
                  <a:schemeClr val="tx1"/>
                </a:solidFill>
              </a:rPr>
              <a:t>год</a:t>
            </a:r>
          </a:p>
        </p:txBody>
      </p:sp>
      <p:sp>
        <p:nvSpPr>
          <p:cNvPr id="3" name="Номер слайда 2"/>
          <p:cNvSpPr>
            <a:spLocks noGrp="1"/>
          </p:cNvSpPr>
          <p:nvPr>
            <p:ph type="sldNum" sz="quarter" idx="12"/>
          </p:nvPr>
        </p:nvSpPr>
        <p:spPr/>
        <p:txBody>
          <a:bodyPr/>
          <a:lstStyle/>
          <a:p>
            <a:fld id="{9EC71654-96A5-4280-94F3-931C61A9F92C}" type="slidenum">
              <a:rPr lang="ru-RU" smtClean="0"/>
              <a:pPr/>
              <a:t>9</a:t>
            </a:fld>
            <a:endParaRPr lang="ru-RU" dirty="0"/>
          </a:p>
        </p:txBody>
      </p:sp>
      <p:sp>
        <p:nvSpPr>
          <p:cNvPr id="9" name="Текст 8"/>
          <p:cNvSpPr>
            <a:spLocks noGrp="1"/>
          </p:cNvSpPr>
          <p:nvPr>
            <p:ph type="body" idx="1"/>
          </p:nvPr>
        </p:nvSpPr>
        <p:spPr/>
        <p:txBody>
          <a:bodyPr/>
          <a:lstStyle/>
          <a:p>
            <a:endParaRPr lang="ru-RU"/>
          </a:p>
        </p:txBody>
      </p:sp>
      <p:graphicFrame>
        <p:nvGraphicFramePr>
          <p:cNvPr id="10" name="Таблица 9"/>
          <p:cNvGraphicFramePr>
            <a:graphicFrameLocks noGrp="1"/>
          </p:cNvGraphicFramePr>
          <p:nvPr>
            <p:extLst>
              <p:ext uri="{D42A27DB-BD31-4B8C-83A1-F6EECF244321}">
                <p14:modId xmlns:p14="http://schemas.microsoft.com/office/powerpoint/2010/main" val="1158650872"/>
              </p:ext>
            </p:extLst>
          </p:nvPr>
        </p:nvGraphicFramePr>
        <p:xfrm>
          <a:off x="271102" y="1153348"/>
          <a:ext cx="11076347" cy="5581749"/>
        </p:xfrm>
        <a:graphic>
          <a:graphicData uri="http://schemas.openxmlformats.org/drawingml/2006/table">
            <a:tbl>
              <a:tblPr firstRow="1" bandRow="1">
                <a:tableStyleId>{5C22544A-7EE6-4342-B048-85BDC9FD1C3A}</a:tableStyleId>
              </a:tblPr>
              <a:tblGrid>
                <a:gridCol w="1261001">
                  <a:extLst>
                    <a:ext uri="{9D8B030D-6E8A-4147-A177-3AD203B41FA5}">
                      <a16:colId xmlns:a16="http://schemas.microsoft.com/office/drawing/2014/main" val="20000"/>
                    </a:ext>
                  </a:extLst>
                </a:gridCol>
                <a:gridCol w="692331">
                  <a:extLst>
                    <a:ext uri="{9D8B030D-6E8A-4147-A177-3AD203B41FA5}">
                      <a16:colId xmlns:a16="http://schemas.microsoft.com/office/drawing/2014/main" val="20003"/>
                    </a:ext>
                  </a:extLst>
                </a:gridCol>
                <a:gridCol w="851275">
                  <a:extLst>
                    <a:ext uri="{9D8B030D-6E8A-4147-A177-3AD203B41FA5}">
                      <a16:colId xmlns:a16="http://schemas.microsoft.com/office/drawing/2014/main" val="20012"/>
                    </a:ext>
                  </a:extLst>
                </a:gridCol>
                <a:gridCol w="641268">
                  <a:extLst>
                    <a:ext uri="{9D8B030D-6E8A-4147-A177-3AD203B41FA5}">
                      <a16:colId xmlns:a16="http://schemas.microsoft.com/office/drawing/2014/main" val="20002"/>
                    </a:ext>
                  </a:extLst>
                </a:gridCol>
                <a:gridCol w="771896">
                  <a:extLst>
                    <a:ext uri="{9D8B030D-6E8A-4147-A177-3AD203B41FA5}">
                      <a16:colId xmlns:a16="http://schemas.microsoft.com/office/drawing/2014/main" val="20008"/>
                    </a:ext>
                  </a:extLst>
                </a:gridCol>
                <a:gridCol w="629392">
                  <a:extLst>
                    <a:ext uri="{9D8B030D-6E8A-4147-A177-3AD203B41FA5}">
                      <a16:colId xmlns:a16="http://schemas.microsoft.com/office/drawing/2014/main" val="20004"/>
                    </a:ext>
                  </a:extLst>
                </a:gridCol>
                <a:gridCol w="653143">
                  <a:extLst>
                    <a:ext uri="{9D8B030D-6E8A-4147-A177-3AD203B41FA5}">
                      <a16:colId xmlns:a16="http://schemas.microsoft.com/office/drawing/2014/main" val="20009"/>
                    </a:ext>
                  </a:extLst>
                </a:gridCol>
                <a:gridCol w="688769">
                  <a:extLst>
                    <a:ext uri="{9D8B030D-6E8A-4147-A177-3AD203B41FA5}">
                      <a16:colId xmlns:a16="http://schemas.microsoft.com/office/drawing/2014/main" val="20010"/>
                    </a:ext>
                  </a:extLst>
                </a:gridCol>
                <a:gridCol w="570015">
                  <a:extLst>
                    <a:ext uri="{9D8B030D-6E8A-4147-A177-3AD203B41FA5}">
                      <a16:colId xmlns:a16="http://schemas.microsoft.com/office/drawing/2014/main" val="20005"/>
                    </a:ext>
                  </a:extLst>
                </a:gridCol>
                <a:gridCol w="605642">
                  <a:extLst>
                    <a:ext uri="{9D8B030D-6E8A-4147-A177-3AD203B41FA5}">
                      <a16:colId xmlns:a16="http://schemas.microsoft.com/office/drawing/2014/main" val="20011"/>
                    </a:ext>
                  </a:extLst>
                </a:gridCol>
                <a:gridCol w="902524">
                  <a:extLst>
                    <a:ext uri="{9D8B030D-6E8A-4147-A177-3AD203B41FA5}">
                      <a16:colId xmlns:a16="http://schemas.microsoft.com/office/drawing/2014/main" val="20006"/>
                    </a:ext>
                  </a:extLst>
                </a:gridCol>
                <a:gridCol w="665019">
                  <a:extLst>
                    <a:ext uri="{9D8B030D-6E8A-4147-A177-3AD203B41FA5}">
                      <a16:colId xmlns:a16="http://schemas.microsoft.com/office/drawing/2014/main" val="20007"/>
                    </a:ext>
                  </a:extLst>
                </a:gridCol>
                <a:gridCol w="676893">
                  <a:extLst>
                    <a:ext uri="{9D8B030D-6E8A-4147-A177-3AD203B41FA5}">
                      <a16:colId xmlns:a16="http://schemas.microsoft.com/office/drawing/2014/main" val="1804396731"/>
                    </a:ext>
                  </a:extLst>
                </a:gridCol>
                <a:gridCol w="760021">
                  <a:extLst>
                    <a:ext uri="{9D8B030D-6E8A-4147-A177-3AD203B41FA5}">
                      <a16:colId xmlns:a16="http://schemas.microsoft.com/office/drawing/2014/main" val="505048147"/>
                    </a:ext>
                  </a:extLst>
                </a:gridCol>
                <a:gridCol w="707158">
                  <a:extLst>
                    <a:ext uri="{9D8B030D-6E8A-4147-A177-3AD203B41FA5}">
                      <a16:colId xmlns:a16="http://schemas.microsoft.com/office/drawing/2014/main" val="1336192635"/>
                    </a:ext>
                  </a:extLst>
                </a:gridCol>
              </a:tblGrid>
              <a:tr h="1412972">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a:t>
                      </a:r>
                      <a:r>
                        <a:rPr lang="ru-RU" sz="1200" dirty="0" err="1" smtClean="0">
                          <a:solidFill>
                            <a:schemeClr val="tx1"/>
                          </a:solidFill>
                          <a:latin typeface="Times New Roman" panose="02020603050405020304" pitchFamily="18" charset="0"/>
                          <a:cs typeface="Times New Roman" panose="02020603050405020304" pitchFamily="18" charset="0"/>
                        </a:rPr>
                        <a:t>муниц-го</a:t>
                      </a:r>
                      <a:r>
                        <a:rPr lang="ru-RU" sz="1200" dirty="0" smtClean="0">
                          <a:solidFill>
                            <a:schemeClr val="tx1"/>
                          </a:solidFill>
                          <a:latin typeface="Times New Roman" panose="02020603050405020304" pitchFamily="18" charset="0"/>
                          <a:cs typeface="Times New Roman" panose="02020603050405020304" pitchFamily="18" charset="0"/>
                        </a:rPr>
                        <a:t> образования</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Итого</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Место</a:t>
                      </a:r>
                      <a:r>
                        <a:rPr lang="ru-RU" sz="1200" baseline="0" dirty="0" smtClean="0">
                          <a:solidFill>
                            <a:schemeClr val="tx1"/>
                          </a:solidFill>
                          <a:latin typeface="Times New Roman" panose="02020603050405020304" pitchFamily="18" charset="0"/>
                          <a:cs typeface="Times New Roman" panose="02020603050405020304" pitchFamily="18" charset="0"/>
                        </a:rPr>
                        <a:t> в итоговом рейтинге за 2021 год </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gridSpan="3">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I ЭТАП - Характеристика первоначально утвержденного бюджета муниципального образования Московской области</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hMerge="1">
                  <a:txBody>
                    <a:bodyPr/>
                    <a:lstStyle/>
                    <a:p>
                      <a:pPr algn="ctr"/>
                      <a:endParaRPr lang="ru-RU" sz="1200" dirty="0">
                        <a:solidFill>
                          <a:schemeClr val="tx1"/>
                        </a:solidFill>
                      </a:endParaRPr>
                    </a:p>
                  </a:txBody>
                  <a:tcPr anchor="ctr">
                    <a:solidFill>
                      <a:schemeClr val="bg1">
                        <a:lumMod val="65000"/>
                      </a:schemeClr>
                    </a:solidFill>
                  </a:tcPr>
                </a:tc>
                <a:tc hMerge="1">
                  <a:txBody>
                    <a:bodyPr/>
                    <a:lstStyle/>
                    <a:p>
                      <a:pPr algn="ctr"/>
                      <a:endParaRPr lang="ru-RU" sz="1200" dirty="0">
                        <a:solidFill>
                          <a:schemeClr val="tx1"/>
                        </a:solidFill>
                      </a:endParaRPr>
                    </a:p>
                  </a:txBody>
                  <a:tcPr anchor="ctr">
                    <a:solidFill>
                      <a:schemeClr val="bg1">
                        <a:lumMod val="65000"/>
                      </a:schemeClr>
                    </a:solidFill>
                  </a:tcPr>
                </a:tc>
                <a:tc gridSpan="3">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II ЭТАП - Годовой отчет об исполнении бюджета муниципального образования Московской области</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hMerge="1">
                  <a:txBody>
                    <a:bodyPr/>
                    <a:lstStyle/>
                    <a:p>
                      <a:pPr algn="ctr"/>
                      <a:endParaRPr lang="ru-RU" sz="1200" dirty="0">
                        <a:solidFill>
                          <a:schemeClr val="tx1"/>
                        </a:solidFill>
                      </a:endParaRPr>
                    </a:p>
                  </a:txBody>
                  <a:tcPr anchor="ctr">
                    <a:solidFill>
                      <a:schemeClr val="bg1">
                        <a:lumMod val="65000"/>
                      </a:schemeClr>
                    </a:solidFill>
                  </a:tcPr>
                </a:tc>
                <a:tc hMerge="1">
                  <a:txBody>
                    <a:bodyPr/>
                    <a:lstStyle/>
                    <a:p>
                      <a:pPr algn="ctr"/>
                      <a:endParaRPr lang="ru-RU" sz="1200" dirty="0">
                        <a:solidFill>
                          <a:schemeClr val="tx1"/>
                        </a:solidFill>
                      </a:endParaRPr>
                    </a:p>
                  </a:txBody>
                  <a:tcPr anchor="ctr">
                    <a:solidFill>
                      <a:schemeClr val="bg1">
                        <a:lumMod val="65000"/>
                      </a:schemeClr>
                    </a:solidFill>
                  </a:tcPr>
                </a:tc>
                <a:tc gridSpan="3">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III ЭТАП - Исполнение бюджета муниципального образования Московской области и финансовый контроль</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hMerge="1">
                  <a:txBody>
                    <a:bodyPr/>
                    <a:lstStyle/>
                    <a:p>
                      <a:pPr algn="ctr"/>
                      <a:endParaRPr lang="ru-RU" sz="1200" dirty="0">
                        <a:solidFill>
                          <a:schemeClr val="tx1"/>
                        </a:solidFill>
                      </a:endParaRPr>
                    </a:p>
                  </a:txBody>
                  <a:tcPr anchor="ctr">
                    <a:solidFill>
                      <a:schemeClr val="bg1">
                        <a:lumMod val="65000"/>
                      </a:schemeClr>
                    </a:solidFill>
                  </a:tcPr>
                </a:tc>
                <a:tc hMerge="1">
                  <a:txBody>
                    <a:bodyPr/>
                    <a:lstStyle/>
                    <a:p>
                      <a:pPr algn="ctr"/>
                      <a:endParaRPr lang="ru-RU" sz="1200" dirty="0">
                        <a:solidFill>
                          <a:schemeClr val="tx1"/>
                        </a:solidFill>
                      </a:endParaRPr>
                    </a:p>
                  </a:txBody>
                  <a:tcPr anchor="ctr">
                    <a:solidFill>
                      <a:schemeClr val="bg1">
                        <a:lumMod val="65000"/>
                      </a:schemeClr>
                    </a:solidFill>
                  </a:tcPr>
                </a:tc>
                <a:tc gridSpan="3">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IV </a:t>
                      </a:r>
                      <a:r>
                        <a:rPr lang="ru-RU" sz="1200" dirty="0" smtClean="0">
                          <a:solidFill>
                            <a:schemeClr val="tx1"/>
                          </a:solidFill>
                          <a:latin typeface="Times New Roman" panose="02020603050405020304" pitchFamily="18" charset="0"/>
                          <a:cs typeface="Times New Roman" panose="02020603050405020304" pitchFamily="18" charset="0"/>
                        </a:rPr>
                        <a:t>ЭТАП - Составление проекта бюджета муниципального образования Московской области</a:t>
                      </a: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hMerge="1">
                  <a:txBody>
                    <a:bodyPr/>
                    <a:lstStyle/>
                    <a:p>
                      <a:pPr algn="ct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tc hMerge="1">
                  <a:txBody>
                    <a:bodyPr/>
                    <a:lstStyle/>
                    <a:p>
                      <a:pPr algn="ctr"/>
                      <a:endParaRPr lang="ru-RU" sz="1200" dirty="0">
                        <a:solidFill>
                          <a:schemeClr val="tx1"/>
                        </a:solidFill>
                        <a:latin typeface="Times New Roman" panose="02020603050405020304" pitchFamily="18" charset="0"/>
                        <a:cs typeface="Times New Roman" panose="02020603050405020304" pitchFamily="18" charset="0"/>
                      </a:endParaRPr>
                    </a:p>
                  </a:txBody>
                  <a:tcPr anchor="ctr">
                    <a:solidFill>
                      <a:schemeClr val="bg1">
                        <a:lumMod val="65000"/>
                      </a:schemeClr>
                    </a:solidFill>
                  </a:tcPr>
                </a:tc>
                <a:extLst>
                  <a:ext uri="{0D108BD9-81ED-4DB2-BD59-A6C34878D82A}">
                    <a16:rowId xmlns:a16="http://schemas.microsoft.com/office/drawing/2014/main" val="10000"/>
                  </a:ext>
                </a:extLst>
              </a:tr>
              <a:tr h="1697362">
                <a:tc>
                  <a:txBody>
                    <a:bodyPr/>
                    <a:lstStyle/>
                    <a:p>
                      <a:pPr algn="ctr"/>
                      <a:r>
                        <a:rPr lang="ru-RU" sz="1200" dirty="0" smtClean="0">
                          <a:latin typeface="Times New Roman" panose="02020603050405020304" pitchFamily="18" charset="0"/>
                          <a:cs typeface="Times New Roman" panose="02020603050405020304" pitchFamily="18" charset="0"/>
                        </a:rPr>
                        <a:t>наименование</a:t>
                      </a:r>
                      <a:endParaRPr lang="ru-RU" sz="120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баллов</a:t>
                      </a:r>
                      <a:endParaRPr lang="ru-RU" sz="120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Место по субъекту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 от максимального количества баллов по этапу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Итого по этапу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Место по субъекту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 от максимального количества баллов по этапу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Итого по этапу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Место по субъекту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 от максимального количества баллов по этапу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Итого по этапу</a:t>
                      </a: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Место по субъекту</a:t>
                      </a:r>
                    </a:p>
                    <a:p>
                      <a:pPr algn="ct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 от максимального количества баллов по этапу</a:t>
                      </a:r>
                    </a:p>
                    <a:p>
                      <a:pPr algn="ct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Итого по этапу</a:t>
                      </a:r>
                    </a:p>
                    <a:p>
                      <a:pPr algn="ctr"/>
                      <a:endParaRPr lang="ru-RU" sz="1200" dirty="0">
                        <a:latin typeface="Times New Roman" panose="02020603050405020304" pitchFamily="18" charset="0"/>
                        <a:cs typeface="Times New Roman" panose="02020603050405020304" pitchFamily="18" charset="0"/>
                      </a:endParaRPr>
                    </a:p>
                  </a:txBody>
                  <a:tcPr vert="vert270" anchor="ctr">
                    <a:solidFill>
                      <a:schemeClr val="bg1">
                        <a:lumMod val="85000"/>
                      </a:schemeClr>
                    </a:solidFill>
                  </a:tcPr>
                </a:tc>
                <a:extLst>
                  <a:ext uri="{0D108BD9-81ED-4DB2-BD59-A6C34878D82A}">
                    <a16:rowId xmlns:a16="http://schemas.microsoft.com/office/drawing/2014/main" val="10001"/>
                  </a:ext>
                </a:extLst>
              </a:tr>
              <a:tr h="1116193">
                <a:tc>
                  <a:txBody>
                    <a:bodyPr/>
                    <a:lstStyle/>
                    <a:p>
                      <a:pPr algn="ctr"/>
                      <a:r>
                        <a:rPr lang="ru-RU" sz="1200" dirty="0" smtClean="0">
                          <a:latin typeface="Times New Roman" panose="02020603050405020304" pitchFamily="18" charset="0"/>
                          <a:cs typeface="Times New Roman" panose="02020603050405020304" pitchFamily="18" charset="0"/>
                        </a:rPr>
                        <a:t>Максимальное количество баллов </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175</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100%</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46</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100%</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45</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100%</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38</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100%</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Times New Roman" panose="02020603050405020304" pitchFamily="18" charset="0"/>
                          <a:cs typeface="Times New Roman" panose="02020603050405020304" pitchFamily="18" charset="0"/>
                        </a:rPr>
                        <a:t>46</a:t>
                      </a:r>
                      <a:endParaRPr lang="ru-RU" sz="1200" dirty="0">
                        <a:latin typeface="Times New Roman" panose="02020603050405020304" pitchFamily="18" charset="0"/>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val="10002"/>
                  </a:ext>
                </a:extLst>
              </a:tr>
              <a:tr h="1355222">
                <a:tc>
                  <a:txBody>
                    <a:bodyPr/>
                    <a:lstStyle/>
                    <a:p>
                      <a:pPr algn="ctr"/>
                      <a:r>
                        <a:rPr lang="ru-RU" sz="1200" b="1" dirty="0" smtClean="0">
                          <a:latin typeface="Times New Roman" panose="02020603050405020304" pitchFamily="18" charset="0"/>
                          <a:cs typeface="Times New Roman" panose="02020603050405020304" pitchFamily="18" charset="0"/>
                        </a:rPr>
                        <a:t>ГО Воскресенск</a:t>
                      </a:r>
                      <a:endParaRPr lang="ru-RU" sz="1200" b="1"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1" dirty="0" smtClean="0">
                          <a:latin typeface="Times New Roman" panose="02020603050405020304" pitchFamily="18" charset="0"/>
                          <a:cs typeface="Times New Roman" panose="02020603050405020304" pitchFamily="18" charset="0"/>
                        </a:rPr>
                        <a:t>156</a:t>
                      </a:r>
                      <a:endParaRPr lang="ru-RU" sz="1200" b="1"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1" dirty="0" smtClean="0">
                          <a:latin typeface="Times New Roman" panose="02020603050405020304" pitchFamily="18" charset="0"/>
                          <a:cs typeface="Times New Roman" panose="02020603050405020304" pitchFamily="18" charset="0"/>
                        </a:rPr>
                        <a:t>5</a:t>
                      </a:r>
                      <a:endParaRPr lang="ru-RU" sz="1200" b="1"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5-6</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95,5%</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42</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27-30</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72,7%</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32</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8-10</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94,7%</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36</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1-3</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100%</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tc>
                  <a:txBody>
                    <a:bodyPr/>
                    <a:lstStyle/>
                    <a:p>
                      <a:pPr algn="ctr"/>
                      <a:r>
                        <a:rPr lang="ru-RU" sz="1200" b="0" dirty="0" smtClean="0">
                          <a:latin typeface="Times New Roman" panose="02020603050405020304" pitchFamily="18" charset="0"/>
                          <a:cs typeface="Times New Roman" panose="02020603050405020304" pitchFamily="18" charset="0"/>
                        </a:rPr>
                        <a:t>46</a:t>
                      </a:r>
                      <a:endParaRPr lang="ru-RU" sz="1200" b="0" dirty="0">
                        <a:latin typeface="Times New Roman" panose="02020603050405020304" pitchFamily="18" charset="0"/>
                        <a:cs typeface="Times New Roman" panose="02020603050405020304" pitchFamily="18" charset="0"/>
                      </a:endParaRPr>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80600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90</a:t>
            </a:fld>
            <a:endParaRPr lang="en-US"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1058023425"/>
              </p:ext>
            </p:extLst>
          </p:nvPr>
        </p:nvGraphicFramePr>
        <p:xfrm>
          <a:off x="272373" y="192512"/>
          <a:ext cx="11702374" cy="6000850"/>
        </p:xfrm>
        <a:graphic>
          <a:graphicData uri="http://schemas.openxmlformats.org/drawingml/2006/table">
            <a:tbl>
              <a:tblPr/>
              <a:tblGrid>
                <a:gridCol w="294735">
                  <a:extLst>
                    <a:ext uri="{9D8B030D-6E8A-4147-A177-3AD203B41FA5}">
                      <a16:colId xmlns:a16="http://schemas.microsoft.com/office/drawing/2014/main" val="20000"/>
                    </a:ext>
                  </a:extLst>
                </a:gridCol>
                <a:gridCol w="1690510">
                  <a:extLst>
                    <a:ext uri="{9D8B030D-6E8A-4147-A177-3AD203B41FA5}">
                      <a16:colId xmlns:a16="http://schemas.microsoft.com/office/drawing/2014/main" val="20001"/>
                    </a:ext>
                  </a:extLst>
                </a:gridCol>
                <a:gridCol w="4016722">
                  <a:extLst>
                    <a:ext uri="{9D8B030D-6E8A-4147-A177-3AD203B41FA5}">
                      <a16:colId xmlns:a16="http://schemas.microsoft.com/office/drawing/2014/main" val="20002"/>
                    </a:ext>
                  </a:extLst>
                </a:gridCol>
                <a:gridCol w="1225686">
                  <a:extLst>
                    <a:ext uri="{9D8B030D-6E8A-4147-A177-3AD203B41FA5}">
                      <a16:colId xmlns:a16="http://schemas.microsoft.com/office/drawing/2014/main" val="20003"/>
                    </a:ext>
                  </a:extLst>
                </a:gridCol>
                <a:gridCol w="875489">
                  <a:extLst>
                    <a:ext uri="{9D8B030D-6E8A-4147-A177-3AD203B41FA5}">
                      <a16:colId xmlns:a16="http://schemas.microsoft.com/office/drawing/2014/main" val="20004"/>
                    </a:ext>
                  </a:extLst>
                </a:gridCol>
                <a:gridCol w="1245140">
                  <a:extLst>
                    <a:ext uri="{9D8B030D-6E8A-4147-A177-3AD203B41FA5}">
                      <a16:colId xmlns:a16="http://schemas.microsoft.com/office/drawing/2014/main" val="20005"/>
                    </a:ext>
                  </a:extLst>
                </a:gridCol>
                <a:gridCol w="1050588">
                  <a:extLst>
                    <a:ext uri="{9D8B030D-6E8A-4147-A177-3AD203B41FA5}">
                      <a16:colId xmlns:a16="http://schemas.microsoft.com/office/drawing/2014/main" val="20006"/>
                    </a:ext>
                  </a:extLst>
                </a:gridCol>
                <a:gridCol w="1303504">
                  <a:extLst>
                    <a:ext uri="{9D8B030D-6E8A-4147-A177-3AD203B41FA5}">
                      <a16:colId xmlns:a16="http://schemas.microsoft.com/office/drawing/2014/main" val="20007"/>
                    </a:ext>
                  </a:extLst>
                </a:gridCol>
              </a:tblGrid>
              <a:tr h="76814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97982">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7982">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854719">
                <a:tc rowSpan="2">
                  <a:txBody>
                    <a:bodyPr/>
                    <a:lstStyle/>
                    <a:p>
                      <a:pPr algn="l" fontAlgn="ctr"/>
                      <a:r>
                        <a:rPr lang="ru-RU" sz="1400" b="0" i="0" u="none" strike="noStrike" dirty="0">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объектов культурного наследия, на которых в текущем году проведены работы по сохранению объектов культурного наследия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соглашению с ФОИВ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Количество объектов культурного наследия, находящихся в собственности муниципальных образований, по которым в текущем году разработана проектная документация                                                                     </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96831">
                <a:tc rowSpan="2">
                  <a:txBody>
                    <a:bodyPr/>
                    <a:lstStyle/>
                    <a:p>
                      <a:pPr algn="l" fontAlgn="ctr"/>
                      <a:r>
                        <a:rPr lang="ru-RU" sz="1400" b="0" i="0" u="none" strike="noStrike" dirty="0">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9413">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Увеличение доли объектов культурного наследия, находящихся в собственности муниципального образования на которые установлены информационные надписи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00315">
                <a:tc>
                  <a:txBody>
                    <a:bodyPr/>
                    <a:lstStyle/>
                    <a:p>
                      <a:pPr algn="l" fontAlgn="ctr"/>
                      <a:r>
                        <a:rPr lang="ru-RU" sz="1400" b="0" i="0" u="none" strike="noStrike" dirty="0">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18408">
                <a:tc>
                  <a:txBody>
                    <a:bodyPr/>
                    <a:lstStyle/>
                    <a:p>
                      <a:pPr algn="l" fontAlgn="ctr"/>
                      <a:r>
                        <a:rPr lang="ru-RU" sz="1400" b="0" i="0" u="none" strike="noStrike" dirty="0">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муниципального образования, нуждающихся в указанных работах</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95119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91</a:t>
            </a:fld>
            <a:endParaRPr lang="en-US" noProof="0" dirty="0"/>
          </a:p>
        </p:txBody>
      </p:sp>
      <p:graphicFrame>
        <p:nvGraphicFramePr>
          <p:cNvPr id="5" name="Таблица 4"/>
          <p:cNvGraphicFramePr>
            <a:graphicFrameLocks noGrp="1"/>
          </p:cNvGraphicFramePr>
          <p:nvPr>
            <p:extLst>
              <p:ext uri="{D42A27DB-BD31-4B8C-83A1-F6EECF244321}">
                <p14:modId xmlns:p14="http://schemas.microsoft.com/office/powerpoint/2010/main" val="17609993"/>
              </p:ext>
            </p:extLst>
          </p:nvPr>
        </p:nvGraphicFramePr>
        <p:xfrm>
          <a:off x="601578" y="283299"/>
          <a:ext cx="10974335" cy="5967708"/>
        </p:xfrm>
        <a:graphic>
          <a:graphicData uri="http://schemas.openxmlformats.org/drawingml/2006/table">
            <a:tbl>
              <a:tblPr/>
              <a:tblGrid>
                <a:gridCol w="284645">
                  <a:extLst>
                    <a:ext uri="{9D8B030D-6E8A-4147-A177-3AD203B41FA5}">
                      <a16:colId xmlns:a16="http://schemas.microsoft.com/office/drawing/2014/main" val="20000"/>
                    </a:ext>
                  </a:extLst>
                </a:gridCol>
                <a:gridCol w="1584117">
                  <a:extLst>
                    <a:ext uri="{9D8B030D-6E8A-4147-A177-3AD203B41FA5}">
                      <a16:colId xmlns:a16="http://schemas.microsoft.com/office/drawing/2014/main" val="20001"/>
                    </a:ext>
                  </a:extLst>
                </a:gridCol>
                <a:gridCol w="2663914">
                  <a:extLst>
                    <a:ext uri="{9D8B030D-6E8A-4147-A177-3AD203B41FA5}">
                      <a16:colId xmlns:a16="http://schemas.microsoft.com/office/drawing/2014/main" val="20002"/>
                    </a:ext>
                  </a:extLst>
                </a:gridCol>
                <a:gridCol w="989820">
                  <a:extLst>
                    <a:ext uri="{9D8B030D-6E8A-4147-A177-3AD203B41FA5}">
                      <a16:colId xmlns:a16="http://schemas.microsoft.com/office/drawing/2014/main" val="20003"/>
                    </a:ext>
                  </a:extLst>
                </a:gridCol>
                <a:gridCol w="956291">
                  <a:extLst>
                    <a:ext uri="{9D8B030D-6E8A-4147-A177-3AD203B41FA5}">
                      <a16:colId xmlns:a16="http://schemas.microsoft.com/office/drawing/2014/main" val="20004"/>
                    </a:ext>
                  </a:extLst>
                </a:gridCol>
                <a:gridCol w="915817">
                  <a:extLst>
                    <a:ext uri="{9D8B030D-6E8A-4147-A177-3AD203B41FA5}">
                      <a16:colId xmlns:a16="http://schemas.microsoft.com/office/drawing/2014/main" val="20005"/>
                    </a:ext>
                  </a:extLst>
                </a:gridCol>
                <a:gridCol w="993166">
                  <a:extLst>
                    <a:ext uri="{9D8B030D-6E8A-4147-A177-3AD203B41FA5}">
                      <a16:colId xmlns:a16="http://schemas.microsoft.com/office/drawing/2014/main" val="20006"/>
                    </a:ext>
                  </a:extLst>
                </a:gridCol>
                <a:gridCol w="2586565">
                  <a:extLst>
                    <a:ext uri="{9D8B030D-6E8A-4147-A177-3AD203B41FA5}">
                      <a16:colId xmlns:a16="http://schemas.microsoft.com/office/drawing/2014/main" val="20007"/>
                    </a:ext>
                  </a:extLst>
                </a:gridCol>
              </a:tblGrid>
              <a:tr h="1052808">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8894">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8894">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059406">
                <a:tc>
                  <a:txBody>
                    <a:bodyPr/>
                    <a:lstStyle/>
                    <a:p>
                      <a:pPr algn="l" fontAlgn="ctr"/>
                      <a:r>
                        <a:rPr lang="ru-RU" sz="1400" b="0" i="0" u="none" strike="noStrike" dirty="0">
                          <a:solidFill>
                            <a:srgbClr val="000000"/>
                          </a:solidFill>
                          <a:effectLst/>
                          <a:latin typeface="Times New Roman" panose="02020603050405020304" pitchFamily="18" charset="0"/>
                        </a:rPr>
                        <a:t>8</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3. Развитие библиотечного дела в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посещений библиотек (на 1 жителя в год) (комплектование книжных фондов муниципальных общедоступных библиотек)</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посещение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52808">
                <a:tc>
                  <a:txBody>
                    <a:bodyPr/>
                    <a:lstStyle/>
                    <a:p>
                      <a:pPr algn="l" fontAlgn="ctr"/>
                      <a:r>
                        <a:rPr lang="ru-RU" sz="1400" b="0" i="0" u="none" strike="noStrike" dirty="0">
                          <a:solidFill>
                            <a:srgbClr val="000000"/>
                          </a:solidFill>
                          <a:effectLst/>
                          <a:latin typeface="Times New Roman" panose="02020603050405020304" pitchFamily="18" charset="0"/>
                        </a:rPr>
                        <a:t>9</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Макропоказатель подпрограммы. Обеспечение роста числа пользователей муниципальных библиотек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Человек</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26199,0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29472</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52808">
                <a:tc>
                  <a:txBody>
                    <a:bodyPr/>
                    <a:lstStyle/>
                    <a:p>
                      <a:pPr algn="l" fontAlgn="ctr"/>
                      <a:r>
                        <a:rPr lang="ru-RU" sz="1400" b="0" i="0" u="none" strike="noStrike" dirty="0">
                          <a:solidFill>
                            <a:srgbClr val="000000"/>
                          </a:solidFill>
                          <a:effectLst/>
                          <a:latin typeface="Times New Roman" panose="02020603050405020304" pitchFamily="18" charset="0"/>
                        </a:rPr>
                        <a:t>10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Поступление в фонды библиотек муниципальных образований</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к соглашению </a:t>
                      </a:r>
                      <a:r>
                        <a:rPr lang="ru-RU" sz="1400" b="0" i="0" u="none" strike="noStrike" dirty="0" smtClean="0">
                          <a:solidFill>
                            <a:srgbClr val="000000"/>
                          </a:solidFill>
                          <a:effectLst/>
                          <a:latin typeface="Times New Roman" panose="02020603050405020304" pitchFamily="18" charset="0"/>
                        </a:rPr>
                        <a:t>с </a:t>
                      </a:r>
                      <a:r>
                        <a:rPr lang="ru-RU" sz="1400" b="0" i="0" u="none" strike="noStrike" dirty="0">
                          <a:solidFill>
                            <a:srgbClr val="000000"/>
                          </a:solidFill>
                          <a:effectLst/>
                          <a:latin typeface="Times New Roman" panose="02020603050405020304" pitchFamily="18" charset="0"/>
                        </a:rPr>
                        <a:t>ФОИВ</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932,00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1981</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8901" marR="8901" marT="89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52808">
                <a:tc>
                  <a:txBody>
                    <a:bodyPr/>
                    <a:lstStyle/>
                    <a:p>
                      <a:pPr algn="l" fontAlgn="ctr"/>
                      <a:r>
                        <a:rPr lang="ru-RU" sz="1400" b="0" i="0" u="none" strike="noStrike" dirty="0" smtClean="0">
                          <a:solidFill>
                            <a:srgbClr val="000000"/>
                          </a:solidFill>
                          <a:effectLst/>
                          <a:latin typeface="Times New Roman" panose="02020603050405020304" pitchFamily="18" charset="0"/>
                        </a:rPr>
                        <a:t>11</a:t>
                      </a:r>
                      <a:endParaRPr lang="ru-RU" sz="1400" b="0" i="0" u="none" strike="noStrike" dirty="0">
                        <a:solidFill>
                          <a:srgbClr val="000000"/>
                        </a:solidFill>
                        <a:effectLst/>
                        <a:latin typeface="Times New Roman" panose="02020603050405020304" pitchFamily="18" charset="0"/>
                      </a:endParaRP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Увеличение количества библиотек, внедривших стандарты деятельности библиотеки нового формата</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Обращение Губернатора Московской области</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Степень выполнения 50%. Причина невыполнения - недофинансирование.</a:t>
                      </a:r>
                    </a:p>
                  </a:txBody>
                  <a:tcPr marL="8901" marR="8901" marT="8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569424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92</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92259547"/>
              </p:ext>
            </p:extLst>
          </p:nvPr>
        </p:nvGraphicFramePr>
        <p:xfrm>
          <a:off x="132297" y="220561"/>
          <a:ext cx="11968912" cy="6005214"/>
        </p:xfrm>
        <a:graphic>
          <a:graphicData uri="http://schemas.openxmlformats.org/drawingml/2006/table">
            <a:tbl>
              <a:tblPr/>
              <a:tblGrid>
                <a:gridCol w="310442">
                  <a:extLst>
                    <a:ext uri="{9D8B030D-6E8A-4147-A177-3AD203B41FA5}">
                      <a16:colId xmlns:a16="http://schemas.microsoft.com/office/drawing/2014/main" val="20000"/>
                    </a:ext>
                  </a:extLst>
                </a:gridCol>
                <a:gridCol w="1727680">
                  <a:extLst>
                    <a:ext uri="{9D8B030D-6E8A-4147-A177-3AD203B41FA5}">
                      <a16:colId xmlns:a16="http://schemas.microsoft.com/office/drawing/2014/main" val="20001"/>
                    </a:ext>
                  </a:extLst>
                </a:gridCol>
                <a:gridCol w="2897692">
                  <a:extLst>
                    <a:ext uri="{9D8B030D-6E8A-4147-A177-3AD203B41FA5}">
                      <a16:colId xmlns:a16="http://schemas.microsoft.com/office/drawing/2014/main" val="20002"/>
                    </a:ext>
                  </a:extLst>
                </a:gridCol>
                <a:gridCol w="2188723">
                  <a:extLst>
                    <a:ext uri="{9D8B030D-6E8A-4147-A177-3AD203B41FA5}">
                      <a16:colId xmlns:a16="http://schemas.microsoft.com/office/drawing/2014/main" val="20003"/>
                    </a:ext>
                  </a:extLst>
                </a:gridCol>
                <a:gridCol w="963038">
                  <a:extLst>
                    <a:ext uri="{9D8B030D-6E8A-4147-A177-3AD203B41FA5}">
                      <a16:colId xmlns:a16="http://schemas.microsoft.com/office/drawing/2014/main" val="20004"/>
                    </a:ext>
                  </a:extLst>
                </a:gridCol>
                <a:gridCol w="1322962">
                  <a:extLst>
                    <a:ext uri="{9D8B030D-6E8A-4147-A177-3AD203B41FA5}">
                      <a16:colId xmlns:a16="http://schemas.microsoft.com/office/drawing/2014/main" val="20005"/>
                    </a:ext>
                  </a:extLst>
                </a:gridCol>
                <a:gridCol w="1118681">
                  <a:extLst>
                    <a:ext uri="{9D8B030D-6E8A-4147-A177-3AD203B41FA5}">
                      <a16:colId xmlns:a16="http://schemas.microsoft.com/office/drawing/2014/main" val="20006"/>
                    </a:ext>
                  </a:extLst>
                </a:gridCol>
                <a:gridCol w="1439694">
                  <a:extLst>
                    <a:ext uri="{9D8B030D-6E8A-4147-A177-3AD203B41FA5}">
                      <a16:colId xmlns:a16="http://schemas.microsoft.com/office/drawing/2014/main" val="20007"/>
                    </a:ext>
                  </a:extLst>
                </a:gridCol>
              </a:tblGrid>
              <a:tr h="824364">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200" b="1" i="0" u="none" strike="noStrike" dirty="0">
                        <a:solidFill>
                          <a:srgbClr val="000000"/>
                        </a:solidFill>
                        <a:effectLst/>
                        <a:latin typeface="Times New Roman" panose="02020603050405020304" pitchFamily="18" charset="0"/>
                      </a:endParaRP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09827">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9827">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2667974">
                <a:tc>
                  <a:txBody>
                    <a:bodyPr/>
                    <a:lstStyle/>
                    <a:p>
                      <a:pPr algn="l" fontAlgn="ctr"/>
                      <a:r>
                        <a:rPr lang="ru-RU" sz="1400" b="0" i="0" u="none" strike="noStrike" dirty="0">
                          <a:solidFill>
                            <a:srgbClr val="000000"/>
                          </a:solidFill>
                          <a:effectLst/>
                          <a:latin typeface="Times New Roman" panose="02020603050405020304" pitchFamily="18" charset="0"/>
                        </a:rPr>
                        <a:t>12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400" b="1" i="0" u="none" strike="noStrike" dirty="0">
                          <a:solidFill>
                            <a:srgbClr val="000000"/>
                          </a:solidFill>
                          <a:effectLst/>
                          <a:latin typeface="Times New Roman" panose="02020603050405020304" pitchFamily="18" charset="0"/>
                        </a:rPr>
                        <a:t>Подпрограмма 4. Развитие профессионального искусства, гастрольно-концертной и культурно-досуговой деятельности, кинематографии Московской области </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Увеличение числа посещений культурных мероприятий</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Указ ПРФ от 04.02. 2021 № 68 «Об оценке эффективности деятельности высших должностных лиц (руководителей высших исполнительных органов государственной власти) субъектов Российской Федерации и деятельности органов исполнительной власти субъектов Российской Федерации</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Тысяча единиц</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939,248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878,820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Ограничительные меры по посещению мероприятий в связи с эпидемией Ковид-19</a:t>
                      </a:r>
                    </a:p>
                  </a:txBody>
                  <a:tcPr marL="5189" marR="5189" marT="5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9518">
                <a:tc>
                  <a:txBody>
                    <a:bodyPr/>
                    <a:lstStyle/>
                    <a:p>
                      <a:pPr algn="l" fontAlgn="ctr"/>
                      <a:r>
                        <a:rPr lang="ru-RU" sz="1400" b="0" i="0" u="none" strike="noStrike" dirty="0">
                          <a:solidFill>
                            <a:srgbClr val="000000"/>
                          </a:solidFill>
                          <a:effectLst/>
                          <a:latin typeface="Times New Roman" panose="02020603050405020304" pitchFamily="18" charset="0"/>
                        </a:rPr>
                        <a:t>13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детей, привлекаемых к участию в творческих мероприятиях сферы культуры</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8,8</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13,54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89" marR="5189" marT="518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34055">
                <a:tc>
                  <a:txBody>
                    <a:bodyPr/>
                    <a:lstStyle/>
                    <a:p>
                      <a:pPr algn="l" fontAlgn="ctr"/>
                      <a:r>
                        <a:rPr lang="ru-RU" sz="1400" b="0" i="0" u="none" strike="noStrike" dirty="0">
                          <a:solidFill>
                            <a:srgbClr val="000000"/>
                          </a:solidFill>
                          <a:effectLst/>
                          <a:latin typeface="Times New Roman" panose="02020603050405020304" pitchFamily="18" charset="0"/>
                        </a:rPr>
                        <a:t>14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граждан, принимающих участие в добровольческой деятельности, получивших государственную (муниципальную)  поддержку в форме субсидий бюджетным учреждениям   </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a:t>
                      </a:r>
                      <a:br>
                        <a:rPr lang="ru-RU" sz="1400" b="0" i="0" u="none" strike="noStrike" dirty="0">
                          <a:solidFill>
                            <a:srgbClr val="000000"/>
                          </a:solidFill>
                          <a:effectLst/>
                          <a:latin typeface="Times New Roman" panose="02020603050405020304" pitchFamily="18" charset="0"/>
                        </a:rPr>
                      </a:br>
                      <a:r>
                        <a:rPr lang="ru-RU" sz="1400" b="0" i="0" u="none" strike="noStrike" dirty="0">
                          <a:solidFill>
                            <a:srgbClr val="000000"/>
                          </a:solidFill>
                          <a:effectLst/>
                          <a:latin typeface="Times New Roman" panose="02020603050405020304" pitchFamily="18" charset="0"/>
                        </a:rPr>
                        <a:t>«Творческие люди Подмосковья»</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88915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93</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619505487"/>
              </p:ext>
            </p:extLst>
          </p:nvPr>
        </p:nvGraphicFramePr>
        <p:xfrm>
          <a:off x="291830" y="171924"/>
          <a:ext cx="11361906" cy="5624919"/>
        </p:xfrm>
        <a:graphic>
          <a:graphicData uri="http://schemas.openxmlformats.org/drawingml/2006/table">
            <a:tbl>
              <a:tblPr/>
              <a:tblGrid>
                <a:gridCol w="294698">
                  <a:extLst>
                    <a:ext uri="{9D8B030D-6E8A-4147-A177-3AD203B41FA5}">
                      <a16:colId xmlns:a16="http://schemas.microsoft.com/office/drawing/2014/main" val="20000"/>
                    </a:ext>
                  </a:extLst>
                </a:gridCol>
                <a:gridCol w="1640061">
                  <a:extLst>
                    <a:ext uri="{9D8B030D-6E8A-4147-A177-3AD203B41FA5}">
                      <a16:colId xmlns:a16="http://schemas.microsoft.com/office/drawing/2014/main" val="20001"/>
                    </a:ext>
                  </a:extLst>
                </a:gridCol>
                <a:gridCol w="2757994">
                  <a:extLst>
                    <a:ext uri="{9D8B030D-6E8A-4147-A177-3AD203B41FA5}">
                      <a16:colId xmlns:a16="http://schemas.microsoft.com/office/drawing/2014/main" val="20002"/>
                    </a:ext>
                  </a:extLst>
                </a:gridCol>
                <a:gridCol w="1673392">
                  <a:extLst>
                    <a:ext uri="{9D8B030D-6E8A-4147-A177-3AD203B41FA5}">
                      <a16:colId xmlns:a16="http://schemas.microsoft.com/office/drawing/2014/main" val="20003"/>
                    </a:ext>
                  </a:extLst>
                </a:gridCol>
                <a:gridCol w="997693">
                  <a:extLst>
                    <a:ext uri="{9D8B030D-6E8A-4147-A177-3AD203B41FA5}">
                      <a16:colId xmlns:a16="http://schemas.microsoft.com/office/drawing/2014/main" val="20004"/>
                    </a:ext>
                  </a:extLst>
                </a:gridCol>
                <a:gridCol w="1167319">
                  <a:extLst>
                    <a:ext uri="{9D8B030D-6E8A-4147-A177-3AD203B41FA5}">
                      <a16:colId xmlns:a16="http://schemas.microsoft.com/office/drawing/2014/main" val="20005"/>
                    </a:ext>
                  </a:extLst>
                </a:gridCol>
                <a:gridCol w="1274324">
                  <a:extLst>
                    <a:ext uri="{9D8B030D-6E8A-4147-A177-3AD203B41FA5}">
                      <a16:colId xmlns:a16="http://schemas.microsoft.com/office/drawing/2014/main" val="20006"/>
                    </a:ext>
                  </a:extLst>
                </a:gridCol>
                <a:gridCol w="1556425">
                  <a:extLst>
                    <a:ext uri="{9D8B030D-6E8A-4147-A177-3AD203B41FA5}">
                      <a16:colId xmlns:a16="http://schemas.microsoft.com/office/drawing/2014/main" val="20007"/>
                    </a:ext>
                  </a:extLst>
                </a:gridCol>
              </a:tblGrid>
              <a:tr h="1102400">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71734">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734">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667544">
                <a:tc rowSpan="2">
                  <a:txBody>
                    <a:bodyPr/>
                    <a:lstStyle/>
                    <a:p>
                      <a:pPr algn="l" fontAlgn="ctr"/>
                      <a:r>
                        <a:rPr lang="ru-RU" sz="1400" b="0" i="0" u="none" strike="noStrike" dirty="0">
                          <a:solidFill>
                            <a:srgbClr val="000000"/>
                          </a:solidFill>
                          <a:effectLst/>
                          <a:latin typeface="Times New Roman" panose="02020603050405020304" pitchFamily="18" charset="0"/>
                        </a:rPr>
                        <a:t>15</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effectLst/>
                          <a:latin typeface="Times New Roman" panose="02020603050405020304" pitchFamily="18" charset="0"/>
                        </a:rPr>
                        <a:t>Подпрограмма 4. Развитие профессионального искусства, гастрольно-концертной и культурно-досуговой деятельности, кинематографии Московской области </a:t>
                      </a:r>
                    </a:p>
                    <a:p>
                      <a:pPr algn="ctr" fontAlgn="ctr"/>
                      <a:endParaRPr lang="ru-RU" sz="1400" b="1" i="0" u="none" strike="noStrike" dirty="0">
                        <a:solidFill>
                          <a:srgbClr val="000000"/>
                        </a:solidFill>
                        <a:effectLst/>
                        <a:latin typeface="Times New Roman" panose="02020603050405020304" pitchFamily="18" charset="0"/>
                      </a:endParaRP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поддержанных творческих инициатив проектов</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«Творческие люди Подмосковья»</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2472">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Количество посещений организаций культуры (профессиональных театров) по отношению к уровню 2010 года</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Показатель к соглашению с ФОИВ</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В процентах к базовому году</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08860">
                <a:tc rowSpan="2">
                  <a:txBody>
                    <a:bodyPr/>
                    <a:lstStyle/>
                    <a:p>
                      <a:pPr algn="l" fontAlgn="ctr"/>
                      <a:r>
                        <a:rPr lang="ru-RU" sz="1400" b="0" i="0" u="none" strike="noStrike" dirty="0">
                          <a:solidFill>
                            <a:srgbClr val="000000"/>
                          </a:solidFill>
                          <a:effectLst/>
                          <a:latin typeface="Times New Roman" panose="02020603050405020304" pitchFamily="18" charset="0"/>
                        </a:rPr>
                        <a:t>16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6470">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a:t>
                      </a:r>
                      <a:r>
                        <a:rPr lang="ru-RU" sz="1400" b="0" i="0" u="none" strike="noStrike" dirty="0" smtClean="0">
                          <a:solidFill>
                            <a:srgbClr val="000000"/>
                          </a:solidFill>
                          <a:effectLst/>
                          <a:latin typeface="Times New Roman" panose="02020603050405020304" pitchFamily="18" charset="0"/>
                        </a:rPr>
                        <a:t>предпринимателей </a:t>
                      </a:r>
                      <a:r>
                        <a:rPr lang="ru-RU" sz="1400" b="0" i="0" u="none" strike="noStrike" dirty="0">
                          <a:solidFill>
                            <a:srgbClr val="000000"/>
                          </a:solidFill>
                          <a:effectLst/>
                          <a:latin typeface="Times New Roman" panose="02020603050405020304" pitchFamily="18" charset="0"/>
                        </a:rPr>
                        <a:t>и физических лиц (среднемесячному доходу от трудовой деятельности) в Московской области</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Указ Президента Российской Федерации</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100,0</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104,26</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30075">
                <a:tc>
                  <a:txBody>
                    <a:bodyPr/>
                    <a:lstStyle/>
                    <a:p>
                      <a:pPr algn="l" fontAlgn="ctr"/>
                      <a:r>
                        <a:rPr lang="ru-RU" sz="1400" b="0" i="0" u="none" strike="noStrike" dirty="0">
                          <a:solidFill>
                            <a:srgbClr val="000000"/>
                          </a:solidFill>
                          <a:effectLst/>
                          <a:latin typeface="Times New Roman" panose="02020603050405020304" pitchFamily="18" charset="0"/>
                        </a:rPr>
                        <a:t>17</a:t>
                      </a: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5189" marR="5189" marT="51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5189" marR="5189" marT="51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53339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94</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291355196"/>
              </p:ext>
            </p:extLst>
          </p:nvPr>
        </p:nvGraphicFramePr>
        <p:xfrm>
          <a:off x="257175" y="282575"/>
          <a:ext cx="11658599" cy="5536036"/>
        </p:xfrm>
        <a:graphic>
          <a:graphicData uri="http://schemas.openxmlformats.org/drawingml/2006/table">
            <a:tbl>
              <a:tblPr/>
              <a:tblGrid>
                <a:gridCol w="295275">
                  <a:extLst>
                    <a:ext uri="{9D8B030D-6E8A-4147-A177-3AD203B41FA5}">
                      <a16:colId xmlns:a16="http://schemas.microsoft.com/office/drawing/2014/main" val="20000"/>
                    </a:ext>
                  </a:extLst>
                </a:gridCol>
                <a:gridCol w="1590766">
                  <a:extLst>
                    <a:ext uri="{9D8B030D-6E8A-4147-A177-3AD203B41FA5}">
                      <a16:colId xmlns:a16="http://schemas.microsoft.com/office/drawing/2014/main" val="20001"/>
                    </a:ext>
                  </a:extLst>
                </a:gridCol>
                <a:gridCol w="4133759">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828675">
                  <a:extLst>
                    <a:ext uri="{9D8B030D-6E8A-4147-A177-3AD203B41FA5}">
                      <a16:colId xmlns:a16="http://schemas.microsoft.com/office/drawing/2014/main" val="20004"/>
                    </a:ext>
                  </a:extLst>
                </a:gridCol>
                <a:gridCol w="1304925">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gridCol w="1390649">
                  <a:extLst>
                    <a:ext uri="{9D8B030D-6E8A-4147-A177-3AD203B41FA5}">
                      <a16:colId xmlns:a16="http://schemas.microsoft.com/office/drawing/2014/main" val="20007"/>
                    </a:ext>
                  </a:extLst>
                </a:gridCol>
              </a:tblGrid>
              <a:tr h="673533">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76154">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5745" marR="5745" marT="5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154">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5745" marR="5745" marT="5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27748">
                <a:tc>
                  <a:txBody>
                    <a:bodyPr/>
                    <a:lstStyle/>
                    <a:p>
                      <a:pPr algn="l" fontAlgn="ctr"/>
                      <a:r>
                        <a:rPr lang="ru-RU" sz="1400" b="0" i="0" u="none" strike="noStrike" dirty="0">
                          <a:solidFill>
                            <a:srgbClr val="000000"/>
                          </a:solidFill>
                          <a:effectLst/>
                          <a:latin typeface="Times New Roman" panose="02020603050405020304" pitchFamily="18" charset="0"/>
                        </a:rPr>
                        <a:t>18</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Укрепление материально-технической базы государственных и муниципальных учреждений культуры, образовательных организаций в сфере культуры Московской области</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организаций культуры, получивших современное оборудование</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2,0</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745" marR="5745" marT="5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1859">
                <a:tc>
                  <a:txBody>
                    <a:bodyPr/>
                    <a:lstStyle/>
                    <a:p>
                      <a:pPr algn="l" fontAlgn="ctr"/>
                      <a:r>
                        <a:rPr lang="ru-RU" sz="1400" b="0" i="0" u="none" strike="noStrike" dirty="0">
                          <a:solidFill>
                            <a:srgbClr val="000000"/>
                          </a:solidFill>
                          <a:effectLst/>
                          <a:latin typeface="Times New Roman" panose="02020603050405020304" pitchFamily="18" charset="0"/>
                        </a:rPr>
                        <a:t>19</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созданных (реконструированных) и капитально отремонтированных объектов организаций культуры</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745" marR="5745" marT="5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03046">
                <a:tc>
                  <a:txBody>
                    <a:bodyPr/>
                    <a:lstStyle/>
                    <a:p>
                      <a:pPr algn="l" fontAlgn="ctr"/>
                      <a:r>
                        <a:rPr lang="ru-RU" sz="1400" b="0" i="0" u="none" strike="noStrike" dirty="0">
                          <a:solidFill>
                            <a:srgbClr val="000000"/>
                          </a:solidFill>
                          <a:effectLst/>
                          <a:latin typeface="Times New Roman" panose="02020603050405020304" pitchFamily="18" charset="0"/>
                        </a:rPr>
                        <a:t>20</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капитально отремонтированных объектов организаций культуры (в том числе техническое переоснащение современным </a:t>
                      </a:r>
                      <a:r>
                        <a:rPr lang="ru-RU" sz="1400" b="0" i="0" u="none" strike="noStrike" dirty="0" smtClean="0">
                          <a:solidFill>
                            <a:srgbClr val="000000"/>
                          </a:solidFill>
                          <a:effectLst/>
                          <a:latin typeface="Times New Roman" panose="02020603050405020304" pitchFamily="18" charset="0"/>
                        </a:rPr>
                        <a:t>непроизводственным </a:t>
                      </a:r>
                      <a:r>
                        <a:rPr lang="ru-RU" sz="1400" b="0" i="0" u="none" strike="noStrike" dirty="0">
                          <a:solidFill>
                            <a:srgbClr val="000000"/>
                          </a:solidFill>
                          <a:effectLst/>
                          <a:latin typeface="Times New Roman" panose="02020603050405020304" pitchFamily="18" charset="0"/>
                        </a:rPr>
                        <a:t>оборудованием и благоустройство территорий)</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745" marR="5745" marT="5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21006">
                <a:tc>
                  <a:txBody>
                    <a:bodyPr/>
                    <a:lstStyle/>
                    <a:p>
                      <a:pPr algn="l" fontAlgn="ctr"/>
                      <a:r>
                        <a:rPr lang="ru-RU" sz="1400" b="0" i="0" u="none" strike="noStrike" dirty="0">
                          <a:solidFill>
                            <a:srgbClr val="000000"/>
                          </a:solidFill>
                          <a:effectLst/>
                          <a:latin typeface="Times New Roman" panose="02020603050405020304" pitchFamily="18" charset="0"/>
                        </a:rPr>
                        <a:t>21</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муниципальных учреждений культуры Московской области, по которым осуществлено развитие материально-технической базы (в части увеличения стоимости основных средств)</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Обращение Губернатора Московской области</a:t>
                      </a:r>
                    </a:p>
                  </a:txBody>
                  <a:tcPr marL="5745" marR="5745" marT="5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5745" marR="5745" marT="57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5745" marR="5745" marT="57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9070874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95</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523656221"/>
              </p:ext>
            </p:extLst>
          </p:nvPr>
        </p:nvGraphicFramePr>
        <p:xfrm>
          <a:off x="169011" y="215902"/>
          <a:ext cx="11880116" cy="6107025"/>
        </p:xfrm>
        <a:graphic>
          <a:graphicData uri="http://schemas.openxmlformats.org/drawingml/2006/table">
            <a:tbl>
              <a:tblPr/>
              <a:tblGrid>
                <a:gridCol w="308139">
                  <a:extLst>
                    <a:ext uri="{9D8B030D-6E8A-4147-A177-3AD203B41FA5}">
                      <a16:colId xmlns:a16="http://schemas.microsoft.com/office/drawing/2014/main" val="20000"/>
                    </a:ext>
                  </a:extLst>
                </a:gridCol>
                <a:gridCol w="1714863">
                  <a:extLst>
                    <a:ext uri="{9D8B030D-6E8A-4147-A177-3AD203B41FA5}">
                      <a16:colId xmlns:a16="http://schemas.microsoft.com/office/drawing/2014/main" val="20001"/>
                    </a:ext>
                  </a:extLst>
                </a:gridCol>
                <a:gridCol w="3512164">
                  <a:extLst>
                    <a:ext uri="{9D8B030D-6E8A-4147-A177-3AD203B41FA5}">
                      <a16:colId xmlns:a16="http://schemas.microsoft.com/office/drawing/2014/main" val="20002"/>
                    </a:ext>
                  </a:extLst>
                </a:gridCol>
                <a:gridCol w="1223123">
                  <a:extLst>
                    <a:ext uri="{9D8B030D-6E8A-4147-A177-3AD203B41FA5}">
                      <a16:colId xmlns:a16="http://schemas.microsoft.com/office/drawing/2014/main" val="20003"/>
                    </a:ext>
                  </a:extLst>
                </a:gridCol>
                <a:gridCol w="936453">
                  <a:extLst>
                    <a:ext uri="{9D8B030D-6E8A-4147-A177-3AD203B41FA5}">
                      <a16:colId xmlns:a16="http://schemas.microsoft.com/office/drawing/2014/main" val="20004"/>
                    </a:ext>
                  </a:extLst>
                </a:gridCol>
                <a:gridCol w="1548015">
                  <a:extLst>
                    <a:ext uri="{9D8B030D-6E8A-4147-A177-3AD203B41FA5}">
                      <a16:colId xmlns:a16="http://schemas.microsoft.com/office/drawing/2014/main" val="20005"/>
                    </a:ext>
                  </a:extLst>
                </a:gridCol>
                <a:gridCol w="1385569">
                  <a:extLst>
                    <a:ext uri="{9D8B030D-6E8A-4147-A177-3AD203B41FA5}">
                      <a16:colId xmlns:a16="http://schemas.microsoft.com/office/drawing/2014/main" val="20006"/>
                    </a:ext>
                  </a:extLst>
                </a:gridCol>
                <a:gridCol w="1251790">
                  <a:extLst>
                    <a:ext uri="{9D8B030D-6E8A-4147-A177-3AD203B41FA5}">
                      <a16:colId xmlns:a16="http://schemas.microsoft.com/office/drawing/2014/main" val="20007"/>
                    </a:ext>
                  </a:extLst>
                </a:gridCol>
              </a:tblGrid>
              <a:tr h="840086">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3682">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682">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946427">
                <a:tc rowSpan="2">
                  <a:txBody>
                    <a:bodyPr/>
                    <a:lstStyle/>
                    <a:p>
                      <a:pPr algn="l" fontAlgn="ctr"/>
                      <a:r>
                        <a:rPr lang="ru-RU" sz="1400" b="0" i="0" u="none" strike="noStrike" dirty="0">
                          <a:solidFill>
                            <a:srgbClr val="000000"/>
                          </a:solidFill>
                          <a:effectLst/>
                          <a:latin typeface="Times New Roman" panose="02020603050405020304" pitchFamily="18" charset="0"/>
                        </a:rPr>
                        <a:t>22</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ru-RU" sz="1400" b="1" i="0" u="none" strike="noStrike" dirty="0">
                          <a:solidFill>
                            <a:srgbClr val="000000"/>
                          </a:solidFill>
                          <a:effectLst/>
                          <a:latin typeface="Times New Roman" panose="02020603050405020304" pitchFamily="18" charset="0"/>
                        </a:rPr>
                        <a:t>Подпрограмма 5. Укрепление материально-технической базы государственных и муниципальных учреждений культуры, образовательных организаций в сфере культуры Московской области</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Количество организаций культуры, получивших современное оборудование (детские школы искусств по видам искусств) (приобретение музыкальных инструментов)</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2,0</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Количество созданных (реконструированных) и капитально отремонтированных объектов организаций культуры (Капитальный ремонт и техническое переоснащение детских школ искусств)</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3413">
                <a:tc rowSpan="2">
                  <a:txBody>
                    <a:bodyPr/>
                    <a:lstStyle/>
                    <a:p>
                      <a:pPr algn="l" fontAlgn="ctr"/>
                      <a:r>
                        <a:rPr lang="ru-RU" sz="1400" b="0" i="0" u="none" strike="noStrike" dirty="0">
                          <a:solidFill>
                            <a:srgbClr val="000000"/>
                          </a:solidFill>
                          <a:effectLst/>
                          <a:latin typeface="Times New Roman" panose="02020603050405020304" pitchFamily="18" charset="0"/>
                        </a:rPr>
                        <a:t>23</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6579">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Количество созданных (реконструированных) и капитально отремонтированных объектов организаций культуры (модернизация муниципальных детских школ искусств по видам искусств)</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Региональный проект «Культурная среда Подмосковья»</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41322">
                <a:tc>
                  <a:txBody>
                    <a:bodyPr/>
                    <a:lstStyle/>
                    <a:p>
                      <a:pPr algn="l" fontAlgn="ctr"/>
                      <a:r>
                        <a:rPr lang="ru-RU" sz="1400" b="0" i="0" u="none" strike="noStrike" dirty="0">
                          <a:solidFill>
                            <a:srgbClr val="000000"/>
                          </a:solidFill>
                          <a:effectLst/>
                          <a:latin typeface="Times New Roman" panose="02020603050405020304" pitchFamily="18" charset="0"/>
                        </a:rPr>
                        <a:t>24</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3349">
                <a:tc>
                  <a:txBody>
                    <a:bodyPr/>
                    <a:lstStyle/>
                    <a:p>
                      <a:pPr algn="l" fontAlgn="ctr"/>
                      <a:r>
                        <a:rPr lang="ru-RU" sz="1400" b="0" i="0" u="none" strike="noStrike" dirty="0">
                          <a:solidFill>
                            <a:srgbClr val="000000"/>
                          </a:solidFill>
                          <a:effectLst/>
                          <a:latin typeface="Times New Roman" panose="02020603050405020304" pitchFamily="18" charset="0"/>
                        </a:rPr>
                        <a:t>25</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1" i="0" u="none" strike="noStrike" dirty="0">
                          <a:solidFill>
                            <a:srgbClr val="000000"/>
                          </a:solidFill>
                          <a:effectLst/>
                          <a:latin typeface="Times New Roman" panose="02020603050405020304" pitchFamily="18" charset="0"/>
                        </a:rPr>
                        <a:t>Подпрограмма 6. Развитие образования в сфере культуры Московской области</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Доля детей в возрасте от 7 до 15 лет, обучающихся по предпрофессиональным программам в области искусства</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3,4</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4,1</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31285">
                <a:tc>
                  <a:txBody>
                    <a:bodyPr/>
                    <a:lstStyle/>
                    <a:p>
                      <a:pPr algn="l" fontAlgn="ctr"/>
                      <a:r>
                        <a:rPr lang="ru-RU" sz="1400" b="0" i="0" u="none" strike="noStrike" dirty="0">
                          <a:solidFill>
                            <a:srgbClr val="000000"/>
                          </a:solidFill>
                          <a:effectLst/>
                          <a:latin typeface="Times New Roman" panose="02020603050405020304" pitchFamily="18" charset="0"/>
                        </a:rPr>
                        <a:t>26</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Доля детей в </a:t>
                      </a:r>
                      <a:r>
                        <a:rPr lang="ru-RU" sz="1400" b="0" i="0" u="none" strike="noStrike" dirty="0" smtClean="0">
                          <a:solidFill>
                            <a:srgbClr val="000000"/>
                          </a:solidFill>
                          <a:effectLst/>
                          <a:latin typeface="Times New Roman" panose="02020603050405020304" pitchFamily="18" charset="0"/>
                        </a:rPr>
                        <a:t>возрасте </a:t>
                      </a:r>
                      <a:r>
                        <a:rPr lang="ru-RU" sz="1400" b="0" i="0" u="none" strike="noStrike" dirty="0">
                          <a:solidFill>
                            <a:srgbClr val="000000"/>
                          </a:solidFill>
                          <a:effectLst/>
                          <a:latin typeface="Times New Roman" panose="02020603050405020304" pitchFamily="18" charset="0"/>
                        </a:rPr>
                        <a:t>от 5 до 18 лет, охваченных дополнительным образованием сферы культуры</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13,0</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13,54</a:t>
                      </a:r>
                    </a:p>
                  </a:txBody>
                  <a:tcPr marL="4987" marR="4987" marT="49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987" marR="4987" marT="49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0660175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96</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02215817"/>
              </p:ext>
            </p:extLst>
          </p:nvPr>
        </p:nvGraphicFramePr>
        <p:xfrm>
          <a:off x="194414" y="152908"/>
          <a:ext cx="11664213" cy="6231302"/>
        </p:xfrm>
        <a:graphic>
          <a:graphicData uri="http://schemas.openxmlformats.org/drawingml/2006/table">
            <a:tbl>
              <a:tblPr/>
              <a:tblGrid>
                <a:gridCol w="302539">
                  <a:extLst>
                    <a:ext uri="{9D8B030D-6E8A-4147-A177-3AD203B41FA5}">
                      <a16:colId xmlns:a16="http://schemas.microsoft.com/office/drawing/2014/main" val="20000"/>
                    </a:ext>
                  </a:extLst>
                </a:gridCol>
                <a:gridCol w="1683698">
                  <a:extLst>
                    <a:ext uri="{9D8B030D-6E8A-4147-A177-3AD203B41FA5}">
                      <a16:colId xmlns:a16="http://schemas.microsoft.com/office/drawing/2014/main" val="20001"/>
                    </a:ext>
                  </a:extLst>
                </a:gridCol>
                <a:gridCol w="4084848">
                  <a:extLst>
                    <a:ext uri="{9D8B030D-6E8A-4147-A177-3AD203B41FA5}">
                      <a16:colId xmlns:a16="http://schemas.microsoft.com/office/drawing/2014/main" val="20002"/>
                    </a:ext>
                  </a:extLst>
                </a:gridCol>
                <a:gridCol w="1313251">
                  <a:extLst>
                    <a:ext uri="{9D8B030D-6E8A-4147-A177-3AD203B41FA5}">
                      <a16:colId xmlns:a16="http://schemas.microsoft.com/office/drawing/2014/main" val="20003"/>
                    </a:ext>
                  </a:extLst>
                </a:gridCol>
                <a:gridCol w="821963">
                  <a:extLst>
                    <a:ext uri="{9D8B030D-6E8A-4147-A177-3AD203B41FA5}">
                      <a16:colId xmlns:a16="http://schemas.microsoft.com/office/drawing/2014/main" val="20004"/>
                    </a:ext>
                  </a:extLst>
                </a:gridCol>
                <a:gridCol w="1086503">
                  <a:extLst>
                    <a:ext uri="{9D8B030D-6E8A-4147-A177-3AD203B41FA5}">
                      <a16:colId xmlns:a16="http://schemas.microsoft.com/office/drawing/2014/main" val="20005"/>
                    </a:ext>
                  </a:extLst>
                </a:gridCol>
                <a:gridCol w="1039263">
                  <a:extLst>
                    <a:ext uri="{9D8B030D-6E8A-4147-A177-3AD203B41FA5}">
                      <a16:colId xmlns:a16="http://schemas.microsoft.com/office/drawing/2014/main" val="20006"/>
                    </a:ext>
                  </a:extLst>
                </a:gridCol>
                <a:gridCol w="1332148">
                  <a:extLst>
                    <a:ext uri="{9D8B030D-6E8A-4147-A177-3AD203B41FA5}">
                      <a16:colId xmlns:a16="http://schemas.microsoft.com/office/drawing/2014/main" val="20007"/>
                    </a:ext>
                  </a:extLst>
                </a:gridCol>
              </a:tblGrid>
              <a:tr h="747094">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90858">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858">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747094">
                <a:tc>
                  <a:txBody>
                    <a:bodyPr/>
                    <a:lstStyle/>
                    <a:p>
                      <a:pPr algn="l" fontAlgn="ctr"/>
                      <a:r>
                        <a:rPr lang="ru-RU" sz="1400" b="0" i="0" u="none" strike="noStrike" dirty="0">
                          <a:solidFill>
                            <a:srgbClr val="000000"/>
                          </a:solidFill>
                          <a:effectLst/>
                          <a:latin typeface="Times New Roman" panose="02020603050405020304" pitchFamily="18" charset="0"/>
                        </a:rPr>
                        <a:t>27</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7. Развитие архивного дела в Московской области</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0,92</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0,923</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32507">
                <a:tc>
                  <a:txBody>
                    <a:bodyPr/>
                    <a:lstStyle/>
                    <a:p>
                      <a:pPr algn="l" fontAlgn="ctr"/>
                      <a:r>
                        <a:rPr lang="ru-RU" sz="1400" b="0" i="0" u="none" strike="noStrike" dirty="0">
                          <a:solidFill>
                            <a:srgbClr val="000000"/>
                          </a:solidFill>
                          <a:effectLst/>
                          <a:latin typeface="Times New Roman" panose="02020603050405020304" pitchFamily="18" charset="0"/>
                        </a:rPr>
                        <a:t>28</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95,0</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95</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7094">
                <a:tc>
                  <a:txBody>
                    <a:bodyPr/>
                    <a:lstStyle/>
                    <a:p>
                      <a:pPr algn="l" fontAlgn="ctr"/>
                      <a:r>
                        <a:rPr lang="ru-RU" sz="1400" b="0" i="0" u="none" strike="noStrike" dirty="0">
                          <a:solidFill>
                            <a:srgbClr val="000000"/>
                          </a:solidFill>
                          <a:effectLst/>
                          <a:latin typeface="Times New Roman" panose="02020603050405020304" pitchFamily="18" charset="0"/>
                        </a:rPr>
                        <a:t>29</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6266" marR="6266" marT="62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74156">
                <a:tc>
                  <a:txBody>
                    <a:bodyPr/>
                    <a:lstStyle/>
                    <a:p>
                      <a:pPr algn="l" fontAlgn="ctr"/>
                      <a:r>
                        <a:rPr lang="ru-RU" sz="1400" b="0" i="0" u="none" strike="noStrike" dirty="0">
                          <a:solidFill>
                            <a:srgbClr val="000000"/>
                          </a:solidFill>
                          <a:effectLst/>
                          <a:latin typeface="Times New Roman" panose="02020603050405020304" pitchFamily="18" charset="0"/>
                        </a:rPr>
                        <a:t>30</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Доля субвенции бюджету муниципального образования Московской области на обеспечение переданных государственных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муниципальном архиве, освоенная бюджетом муниципального образования Московской области, в общей сумме указанной субвенции</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99,4</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98,4</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Показатель </a:t>
                      </a:r>
                      <a:r>
                        <a:rPr lang="ru-RU" sz="1400" b="0" i="0" u="none" strike="noStrike" dirty="0" smtClean="0">
                          <a:solidFill>
                            <a:srgbClr val="000000"/>
                          </a:solidFill>
                          <a:effectLst/>
                          <a:latin typeface="Times New Roman" panose="02020603050405020304" pitchFamily="18" charset="0"/>
                        </a:rPr>
                        <a:t>не довыполнен </a:t>
                      </a:r>
                      <a:r>
                        <a:rPr lang="ru-RU" sz="1400" b="0" i="0" u="none" strike="noStrike" dirty="0">
                          <a:solidFill>
                            <a:srgbClr val="000000"/>
                          </a:solidFill>
                          <a:effectLst/>
                          <a:latin typeface="Times New Roman" panose="02020603050405020304" pitchFamily="18" charset="0"/>
                        </a:rPr>
                        <a:t>на 1%, в связи с экономией сложившейся в результате торгов по закупкам</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794607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97</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1202353191"/>
              </p:ext>
            </p:extLst>
          </p:nvPr>
        </p:nvGraphicFramePr>
        <p:xfrm>
          <a:off x="128322" y="111125"/>
          <a:ext cx="11949377" cy="5502840"/>
        </p:xfrm>
        <a:graphic>
          <a:graphicData uri="http://schemas.openxmlformats.org/drawingml/2006/table">
            <a:tbl>
              <a:tblPr/>
              <a:tblGrid>
                <a:gridCol w="309935">
                  <a:extLst>
                    <a:ext uri="{9D8B030D-6E8A-4147-A177-3AD203B41FA5}">
                      <a16:colId xmlns:a16="http://schemas.microsoft.com/office/drawing/2014/main" val="20000"/>
                    </a:ext>
                  </a:extLst>
                </a:gridCol>
                <a:gridCol w="1724860">
                  <a:extLst>
                    <a:ext uri="{9D8B030D-6E8A-4147-A177-3AD203B41FA5}">
                      <a16:colId xmlns:a16="http://schemas.microsoft.com/office/drawing/2014/main" val="20001"/>
                    </a:ext>
                  </a:extLst>
                </a:gridCol>
                <a:gridCol w="3349031">
                  <a:extLst>
                    <a:ext uri="{9D8B030D-6E8A-4147-A177-3AD203B41FA5}">
                      <a16:colId xmlns:a16="http://schemas.microsoft.com/office/drawing/2014/main" val="20002"/>
                    </a:ext>
                  </a:extLst>
                </a:gridCol>
                <a:gridCol w="918794">
                  <a:extLst>
                    <a:ext uri="{9D8B030D-6E8A-4147-A177-3AD203B41FA5}">
                      <a16:colId xmlns:a16="http://schemas.microsoft.com/office/drawing/2014/main" val="20003"/>
                    </a:ext>
                  </a:extLst>
                </a:gridCol>
                <a:gridCol w="1091068">
                  <a:extLst>
                    <a:ext uri="{9D8B030D-6E8A-4147-A177-3AD203B41FA5}">
                      <a16:colId xmlns:a16="http://schemas.microsoft.com/office/drawing/2014/main" val="20004"/>
                    </a:ext>
                  </a:extLst>
                </a:gridCol>
                <a:gridCol w="1272913">
                  <a:extLst>
                    <a:ext uri="{9D8B030D-6E8A-4147-A177-3AD203B41FA5}">
                      <a16:colId xmlns:a16="http://schemas.microsoft.com/office/drawing/2014/main" val="20005"/>
                    </a:ext>
                  </a:extLst>
                </a:gridCol>
                <a:gridCol w="1330337">
                  <a:extLst>
                    <a:ext uri="{9D8B030D-6E8A-4147-A177-3AD203B41FA5}">
                      <a16:colId xmlns:a16="http://schemas.microsoft.com/office/drawing/2014/main" val="20006"/>
                    </a:ext>
                  </a:extLst>
                </a:gridCol>
                <a:gridCol w="1952439">
                  <a:extLst>
                    <a:ext uri="{9D8B030D-6E8A-4147-A177-3AD203B41FA5}">
                      <a16:colId xmlns:a16="http://schemas.microsoft.com/office/drawing/2014/main" val="20007"/>
                    </a:ext>
                  </a:extLst>
                </a:gridCol>
              </a:tblGrid>
              <a:tr h="941013">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9278">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9278">
                <a:tc gridSpan="7">
                  <a:txBody>
                    <a:bodyPr/>
                    <a:lstStyle/>
                    <a:p>
                      <a:pPr algn="ctr" fontAlgn="ctr"/>
                      <a:r>
                        <a:rPr lang="ru-RU" sz="1400" b="1" i="0" u="none" strike="noStrike" dirty="0" smtClean="0">
                          <a:solidFill>
                            <a:srgbClr val="000000"/>
                          </a:solidFill>
                          <a:effectLst/>
                          <a:latin typeface="Times New Roman" panose="02020603050405020304" pitchFamily="18" charset="0"/>
                        </a:rPr>
                        <a:t>                                                       02</a:t>
                      </a:r>
                      <a:r>
                        <a:rPr lang="ru-RU" sz="1400" b="1" i="0" u="none" strike="noStrike" dirty="0">
                          <a:solidFill>
                            <a:srgbClr val="000000"/>
                          </a:solidFill>
                          <a:effectLst/>
                          <a:latin typeface="Times New Roman" panose="02020603050405020304" pitchFamily="18" charset="0"/>
                        </a:rPr>
                        <a:t>. Культура</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1408836">
                <a:tc>
                  <a:txBody>
                    <a:bodyPr/>
                    <a:lstStyle/>
                    <a:p>
                      <a:pPr algn="l" fontAlgn="ctr"/>
                      <a:r>
                        <a:rPr lang="ru-RU" sz="1400" b="0" i="0" u="none" strike="noStrike" dirty="0">
                          <a:solidFill>
                            <a:srgbClr val="000000"/>
                          </a:solidFill>
                          <a:effectLst/>
                          <a:latin typeface="Times New Roman" panose="02020603050405020304" pitchFamily="18" charset="0"/>
                        </a:rPr>
                        <a:t>31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7. Развитие архивного дела в Московской области</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Количество помещений, выделенных для хранения архивных документов, относящихся к </a:t>
                      </a:r>
                      <a:r>
                        <a:rPr lang="ru-RU" sz="1400" b="0" i="0" u="none" strike="noStrike" dirty="0" smtClean="0">
                          <a:solidFill>
                            <a:srgbClr val="000000"/>
                          </a:solidFill>
                          <a:effectLst/>
                          <a:latin typeface="Times New Roman" panose="02020603050405020304" pitchFamily="18" charset="0"/>
                        </a:rPr>
                        <a:t>собственности </a:t>
                      </a:r>
                      <a:r>
                        <a:rPr lang="ru-RU" sz="1400" b="0" i="0" u="none" strike="noStrike" dirty="0">
                          <a:solidFill>
                            <a:srgbClr val="000000"/>
                          </a:solidFill>
                          <a:effectLst/>
                          <a:latin typeface="Times New Roman" panose="02020603050405020304" pitchFamily="18" charset="0"/>
                        </a:rPr>
                        <a:t>Московской области, на которых проведены работы по капитальному (текущему) ремонту и техническому переоснащению</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Отраслевой показатель (показатель госпрограммы)</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единиц</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7101">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Times New Roman" panose="02020603050405020304" pitchFamily="18" charset="0"/>
                        </a:rPr>
                        <a:t>Подпрограмма 8. Обеспечивающая подпрограмма</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 </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7101">
                <a:tc>
                  <a:txBody>
                    <a:bodyPr/>
                    <a:lstStyle/>
                    <a:p>
                      <a:pPr algn="l" fontAlgn="ctr"/>
                      <a:r>
                        <a:rPr lang="ru-RU" sz="1400" b="0" i="0" u="none" strike="noStrike" dirty="0">
                          <a:solidFill>
                            <a:srgbClr val="000000"/>
                          </a:solidFill>
                          <a:effectLst/>
                          <a:latin typeface="Times New Roman" panose="02020603050405020304" pitchFamily="18" charset="0"/>
                        </a:rPr>
                        <a:t>32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ru-RU" sz="1400" b="1" i="0" u="none" strike="noStrike" dirty="0">
                          <a:solidFill>
                            <a:srgbClr val="000000"/>
                          </a:solidFill>
                          <a:effectLst/>
                          <a:latin typeface="Times New Roman" panose="02020603050405020304" pitchFamily="18" charset="0"/>
                        </a:rPr>
                        <a:t>Подпрограмма 9. Развитие парков культуры и отдыха</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ru-RU" sz="1400" b="0" i="0" u="none" strike="noStrike" dirty="0">
                          <a:solidFill>
                            <a:srgbClr val="000000"/>
                          </a:solidFill>
                          <a:effectLst/>
                          <a:latin typeface="Times New Roman" panose="02020603050405020304" pitchFamily="18" charset="0"/>
                        </a:rPr>
                        <a:t>2021 Количество созданных и благоустроенных парков культуры и отдыха на территории Московской области</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Отраслевой</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Единица</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42068">
                <a:tc rowSpan="2">
                  <a:txBody>
                    <a:bodyPr/>
                    <a:lstStyle/>
                    <a:p>
                      <a:pPr algn="l" fontAlgn="ctr"/>
                      <a:r>
                        <a:rPr lang="ru-RU" sz="1400" b="0" i="0" u="none" strike="noStrike" dirty="0">
                          <a:solidFill>
                            <a:srgbClr val="000000"/>
                          </a:solidFill>
                          <a:effectLst/>
                          <a:latin typeface="Times New Roman" panose="02020603050405020304" pitchFamily="18" charset="0"/>
                        </a:rPr>
                        <a:t>33</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a:solidFill>
                          <a:srgbClr val="000000"/>
                        </a:solidFill>
                        <a:effectLst/>
                        <a:latin typeface="Times New Roman" panose="02020603050405020304" pitchFamily="18"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ru-RU" sz="1400" b="0" i="0" u="none" strike="noStrike" dirty="0">
                        <a:solidFill>
                          <a:srgbClr val="000000"/>
                        </a:solidFill>
                        <a:effectLst/>
                        <a:latin typeface="Times New Roman" panose="02020603050405020304" pitchFamily="18" charset="0"/>
                      </a:endParaRP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1400" b="0" i="0" u="none" strike="noStrike" dirty="0">
                        <a:solidFill>
                          <a:srgbClr val="000000"/>
                        </a:solidFill>
                        <a:effectLst/>
                        <a:latin typeface="Times New Roman" panose="02020603050405020304" pitchFamily="18" charset="0"/>
                      </a:endParaRP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5033">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Соответствие нормативу обеспеченности парками культуры и отдыха</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Отраслевой</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66,6</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66,6</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3190">
                <a:tc>
                  <a:txBody>
                    <a:bodyPr/>
                    <a:lstStyle/>
                    <a:p>
                      <a:pPr algn="l" fontAlgn="ctr"/>
                      <a:r>
                        <a:rPr lang="ru-RU" sz="1400" b="0" i="0" u="none" strike="noStrike" dirty="0">
                          <a:solidFill>
                            <a:srgbClr val="000000"/>
                          </a:solidFill>
                          <a:effectLst/>
                          <a:latin typeface="Times New Roman" panose="02020603050405020304" pitchFamily="18" charset="0"/>
                        </a:rPr>
                        <a:t>34</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2021 Увеличение числа посетителей парков культуры и отдыха</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Отраслевой</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110</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196,6</a:t>
                      </a:r>
                    </a:p>
                  </a:txBody>
                  <a:tcPr marL="4895" marR="4895" marT="48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4895" marR="4895" marT="48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919226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Прямоугольник 1"/>
          <p:cNvSpPr>
            <a:spLocks noChangeArrowheads="1"/>
          </p:cNvSpPr>
          <p:nvPr/>
        </p:nvSpPr>
        <p:spPr bwMode="auto">
          <a:xfrm>
            <a:off x="3217537" y="808854"/>
            <a:ext cx="5343525" cy="343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ru-RU" altLang="ru-RU" b="1" dirty="0">
                <a:solidFill>
                  <a:srgbClr val="000000"/>
                </a:solidFill>
                <a:latin typeface="Times New Roman" panose="02020603050405020304" pitchFamily="18" charset="0"/>
                <a:cs typeface="Times New Roman" panose="02020603050405020304" pitchFamily="18" charset="0"/>
              </a:rPr>
              <a:t>Муниципальная программа «Образование» (03)</a:t>
            </a: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b="1" dirty="0">
                <a:solidFill>
                  <a:srgbClr val="000000"/>
                </a:solidFill>
                <a:latin typeface="Times New Roman" panose="02020603050405020304" pitchFamily="18" charset="0"/>
                <a:cs typeface="Times New Roman" panose="02020603050405020304" pitchFamily="18" charset="0"/>
              </a:rPr>
              <a:t> </a:t>
            </a:r>
            <a:endParaRPr lang="ru-RU" altLang="ru-RU" dirty="0">
              <a:solidFill>
                <a:srgbClr val="000000"/>
              </a:solidFill>
              <a:latin typeface="Times New Roman" panose="02020603050405020304" pitchFamily="18" charset="0"/>
              <a:cs typeface="Times New Roman" panose="02020603050405020304" pitchFamily="18" charset="0"/>
            </a:endParaRP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Цель программы – создание условий для получения качественного образования и успешной социализации детей и подростков</a:t>
            </a:r>
          </a:p>
          <a:p>
            <a:pPr>
              <a:spcBef>
                <a:spcPct val="0"/>
              </a:spcBef>
              <a:buClrTx/>
              <a:buFontTx/>
              <a:buNone/>
            </a:pPr>
            <a:r>
              <a:rPr lang="ru-RU" altLang="ru-RU" dirty="0">
                <a:solidFill>
                  <a:srgbClr val="000000"/>
                </a:solidFill>
                <a:latin typeface="Times New Roman" panose="02020603050405020304" pitchFamily="18" charset="0"/>
                <a:cs typeface="Times New Roman" panose="02020603050405020304" pitchFamily="18" charset="0"/>
              </a:rPr>
              <a:t> </a:t>
            </a:r>
            <a:endParaRPr lang="ru-RU" altLang="ru-RU" dirty="0" smtClean="0">
              <a:solidFill>
                <a:srgbClr val="000000"/>
              </a:solidFill>
              <a:latin typeface="Times New Roman" panose="02020603050405020304" pitchFamily="18" charset="0"/>
              <a:cs typeface="Times New Roman" panose="02020603050405020304" pitchFamily="18" charset="0"/>
            </a:endParaRPr>
          </a:p>
          <a:p>
            <a:pPr>
              <a:lnSpc>
                <a:spcPct val="115000"/>
              </a:lnSpc>
              <a:spcAft>
                <a:spcPts val="0"/>
              </a:spcAft>
              <a:buNone/>
            </a:pP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реализацию муниципальной программы в 2021 году предусмотрены средства в сумме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2 788 486,4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 исполнение составило </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2 757 577,7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тыс.рублей</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spcBef>
                <a:spcPct val="0"/>
              </a:spcBef>
              <a:buClrTx/>
              <a:buFontTx/>
              <a:buNone/>
            </a:pPr>
            <a:endParaRPr lang="ru-RU" altLang="ru-RU" dirty="0">
              <a:solidFill>
                <a:srgbClr val="000000"/>
              </a:solidFill>
              <a:latin typeface="Times New Roman" panose="02020603050405020304" pitchFamily="18" charset="0"/>
              <a:cs typeface="Times New Roman" panose="02020603050405020304" pitchFamily="18" charset="0"/>
            </a:endParaRPr>
          </a:p>
        </p:txBody>
      </p:sp>
      <p:pic>
        <p:nvPicPr>
          <p:cNvPr id="128003"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8389" y="4572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4" name="Picture 2" descr="БИНО - Байкальский институт непрерывного образования: иностранны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95" y="4008471"/>
            <a:ext cx="3009331" cy="250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0603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rtl="0"/>
            <a:fld id="{9EC71654-96A5-4280-94F3-931C61A9F92C}" type="slidenum">
              <a:rPr lang="en-US" noProof="0" smtClean="0"/>
              <a:pPr rtl="0"/>
              <a:t>99</a:t>
            </a:fld>
            <a:endParaRPr lang="en-US" noProof="0" dirty="0"/>
          </a:p>
        </p:txBody>
      </p:sp>
      <p:graphicFrame>
        <p:nvGraphicFramePr>
          <p:cNvPr id="3" name="Таблица 2"/>
          <p:cNvGraphicFramePr>
            <a:graphicFrameLocks noGrp="1"/>
          </p:cNvGraphicFramePr>
          <p:nvPr>
            <p:extLst>
              <p:ext uri="{D42A27DB-BD31-4B8C-83A1-F6EECF244321}">
                <p14:modId xmlns:p14="http://schemas.microsoft.com/office/powerpoint/2010/main" val="3510547508"/>
              </p:ext>
            </p:extLst>
          </p:nvPr>
        </p:nvGraphicFramePr>
        <p:xfrm>
          <a:off x="147848" y="113105"/>
          <a:ext cx="11796501" cy="6237161"/>
        </p:xfrm>
        <a:graphic>
          <a:graphicData uri="http://schemas.openxmlformats.org/drawingml/2006/table">
            <a:tbl>
              <a:tblPr/>
              <a:tblGrid>
                <a:gridCol w="305971">
                  <a:extLst>
                    <a:ext uri="{9D8B030D-6E8A-4147-A177-3AD203B41FA5}">
                      <a16:colId xmlns:a16="http://schemas.microsoft.com/office/drawing/2014/main" val="20000"/>
                    </a:ext>
                  </a:extLst>
                </a:gridCol>
                <a:gridCol w="1432131">
                  <a:extLst>
                    <a:ext uri="{9D8B030D-6E8A-4147-A177-3AD203B41FA5}">
                      <a16:colId xmlns:a16="http://schemas.microsoft.com/office/drawing/2014/main" val="20001"/>
                    </a:ext>
                  </a:extLst>
                </a:gridCol>
                <a:gridCol w="3528261">
                  <a:extLst>
                    <a:ext uri="{9D8B030D-6E8A-4147-A177-3AD203B41FA5}">
                      <a16:colId xmlns:a16="http://schemas.microsoft.com/office/drawing/2014/main" val="20002"/>
                    </a:ext>
                  </a:extLst>
                </a:gridCol>
                <a:gridCol w="2021305">
                  <a:extLst>
                    <a:ext uri="{9D8B030D-6E8A-4147-A177-3AD203B41FA5}">
                      <a16:colId xmlns:a16="http://schemas.microsoft.com/office/drawing/2014/main" val="20003"/>
                    </a:ext>
                  </a:extLst>
                </a:gridCol>
                <a:gridCol w="1032209">
                  <a:extLst>
                    <a:ext uri="{9D8B030D-6E8A-4147-A177-3AD203B41FA5}">
                      <a16:colId xmlns:a16="http://schemas.microsoft.com/office/drawing/2014/main" val="20004"/>
                    </a:ext>
                  </a:extLst>
                </a:gridCol>
                <a:gridCol w="1076325">
                  <a:extLst>
                    <a:ext uri="{9D8B030D-6E8A-4147-A177-3AD203B41FA5}">
                      <a16:colId xmlns:a16="http://schemas.microsoft.com/office/drawing/2014/main" val="20005"/>
                    </a:ext>
                  </a:extLst>
                </a:gridCol>
                <a:gridCol w="1085850">
                  <a:extLst>
                    <a:ext uri="{9D8B030D-6E8A-4147-A177-3AD203B41FA5}">
                      <a16:colId xmlns:a16="http://schemas.microsoft.com/office/drawing/2014/main" val="20006"/>
                    </a:ext>
                  </a:extLst>
                </a:gridCol>
                <a:gridCol w="1314449">
                  <a:extLst>
                    <a:ext uri="{9D8B030D-6E8A-4147-A177-3AD203B41FA5}">
                      <a16:colId xmlns:a16="http://schemas.microsoft.com/office/drawing/2014/main" val="20007"/>
                    </a:ext>
                  </a:extLst>
                </a:gridCol>
              </a:tblGrid>
              <a:tr h="836342">
                <a:tc>
                  <a:txBody>
                    <a:bodyPr/>
                    <a:lstStyle/>
                    <a:p>
                      <a:pPr algn="ctr" fontAlgn="ctr"/>
                      <a:r>
                        <a:rPr lang="ru-RU" sz="1400" b="1" i="0" u="none" strike="noStrike" dirty="0">
                          <a:solidFill>
                            <a:srgbClr val="000000"/>
                          </a:solidFill>
                          <a:effectLst/>
                          <a:latin typeface="Times New Roman" panose="02020603050405020304" pitchFamily="18" charset="0"/>
                        </a:rPr>
                        <a:t>№ п/п</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Наименование муниципальной программы/ подпрограммы</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Показатели</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Тип показателя</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Единица измерения</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Планируемое значение показателя за 2021 год</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rPr>
                        <a:t>Достигнутое значение показателя за 2021 год</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dirty="0">
                          <a:solidFill>
                            <a:srgbClr val="000000"/>
                          </a:solidFill>
                          <a:effectLst/>
                          <a:latin typeface="Times New Roman" panose="02020603050405020304" pitchFamily="18" charset="0"/>
                        </a:rPr>
                        <a:t>Причины не выполнения </a:t>
                      </a:r>
                      <a:r>
                        <a:rPr lang="ru-RU" sz="1400" b="1" i="0" u="none" strike="noStrike" dirty="0" smtClean="0">
                          <a:solidFill>
                            <a:srgbClr val="000000"/>
                          </a:solidFill>
                          <a:effectLst/>
                          <a:latin typeface="Times New Roman" panose="02020603050405020304" pitchFamily="18" charset="0"/>
                        </a:rPr>
                        <a:t>показателя</a:t>
                      </a:r>
                      <a:endParaRPr lang="ru-RU" sz="1400" b="1" i="0" u="none" strike="noStrike" dirty="0">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14379">
                <a:tc>
                  <a:txBody>
                    <a:bodyPr/>
                    <a:lstStyle/>
                    <a:p>
                      <a:pPr algn="ctr" fontAlgn="ctr"/>
                      <a:r>
                        <a:rPr lang="ru-RU" sz="1400" b="0" i="0" u="none" strike="noStrike" dirty="0">
                          <a:solidFill>
                            <a:srgbClr val="000000"/>
                          </a:solidFill>
                          <a:effectLst/>
                          <a:latin typeface="Times New Roman" panose="02020603050405020304" pitchFamily="18" charset="0"/>
                        </a:rPr>
                        <a:t>1</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2</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3</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4</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6</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7</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rPr>
                        <a:t>8</a:t>
                      </a:r>
                      <a:endParaRPr lang="ru-RU" sz="1400" b="0" i="0" u="none" strike="noStrike" dirty="0">
                        <a:solidFill>
                          <a:srgbClr val="000000"/>
                        </a:solidFill>
                        <a:effectLst/>
                        <a:latin typeface="Times New Roman" panose="02020603050405020304" pitchFamily="18" charset="0"/>
                      </a:endParaRPr>
                    </a:p>
                  </a:txBody>
                  <a:tcPr marL="7264" marR="7264" marT="7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4379">
                <a:tc gridSpan="7">
                  <a:txBody>
                    <a:bodyPr/>
                    <a:lstStyle/>
                    <a:p>
                      <a:pPr algn="ctr" fontAlgn="ctr"/>
                      <a:r>
                        <a:rPr lang="ru-RU" sz="1400" b="1" i="0" u="none" strike="noStrike" dirty="0" smtClean="0">
                          <a:solidFill>
                            <a:srgbClr val="000000"/>
                          </a:solidFill>
                          <a:effectLst/>
                          <a:latin typeface="Times New Roman" panose="02020603050405020304" pitchFamily="18" charset="0"/>
                        </a:rPr>
                        <a:t>                                                         03</a:t>
                      </a:r>
                      <a:r>
                        <a:rPr lang="ru-RU" sz="1400" b="1" i="0" u="none" strike="noStrike" dirty="0">
                          <a:solidFill>
                            <a:srgbClr val="000000"/>
                          </a:solidFill>
                          <a:effectLst/>
                          <a:latin typeface="Times New Roman" panose="02020603050405020304" pitchFamily="18" charset="0"/>
                        </a:rPr>
                        <a:t>. Образование</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1400" b="1" i="0" u="none" strike="noStrike" dirty="0">
                          <a:solidFill>
                            <a:srgbClr val="000000"/>
                          </a:solidFill>
                          <a:effectLst/>
                          <a:latin typeface="Times New Roman" panose="02020603050405020304" pitchFamily="18" charset="0"/>
                        </a:rPr>
                        <a:t> </a:t>
                      </a:r>
                    </a:p>
                  </a:txBody>
                  <a:tcPr marL="7264" marR="7264" marT="7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753738">
                <a:tc rowSpan="2">
                  <a:txBody>
                    <a:bodyPr/>
                    <a:lstStyle/>
                    <a:p>
                      <a:pPr algn="l" fontAlgn="ctr"/>
                      <a:r>
                        <a:rPr lang="ru-RU" sz="1400" b="0" i="0" u="none" strike="noStrike" dirty="0">
                          <a:solidFill>
                            <a:srgbClr val="000000"/>
                          </a:solidFill>
                          <a:effectLst/>
                          <a:latin typeface="Times New Roman" panose="02020603050405020304" pitchFamily="18" charset="0"/>
                        </a:rPr>
                        <a:t>35</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8">
                  <a:txBody>
                    <a:bodyPr/>
                    <a:lstStyle/>
                    <a:p>
                      <a:pPr algn="ctr" fontAlgn="ctr"/>
                      <a:r>
                        <a:rPr lang="ru-RU" sz="1400" b="1" i="0" u="none" strike="noStrike" dirty="0">
                          <a:solidFill>
                            <a:srgbClr val="000000"/>
                          </a:solidFill>
                          <a:effectLst/>
                          <a:latin typeface="Times New Roman" panose="02020603050405020304" pitchFamily="18" charset="0"/>
                        </a:rPr>
                        <a:t>Подпрограмма 1. Дошкольное образование</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Times New Roman" panose="02020603050405020304" pitchFamily="18" charset="0"/>
                        </a:rPr>
                        <a:t>2021 Доступность дошкольного образования для детей в возрасте до 3-х лет</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Соглашение с ФОИВ по федеральному проекту "Содействие занятости"</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264" marR="7264" marT="7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3817">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2021 Доступность дошкольного образования для детей в возрасте от трех до семи лет</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effectLst/>
                          <a:latin typeface="Times New Roman" panose="02020603050405020304" pitchFamily="18" charset="0"/>
                        </a:rPr>
                        <a:t>Соглашение с ФОИВ по федеральному проекту "Содействие занятости"</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100,00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264" marR="7264" marT="7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424">
                <a:tc rowSpan="2">
                  <a:txBody>
                    <a:bodyPr/>
                    <a:lstStyle/>
                    <a:p>
                      <a:pPr algn="l" fontAlgn="ctr"/>
                      <a:r>
                        <a:rPr lang="ru-RU" sz="1400" b="0" i="0" u="none" strike="noStrike" dirty="0">
                          <a:solidFill>
                            <a:srgbClr val="000000"/>
                          </a:solidFill>
                          <a:effectLst/>
                          <a:latin typeface="Times New Roman" panose="02020603050405020304" pitchFamily="18" charset="0"/>
                        </a:rPr>
                        <a:t>36</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7264" marR="7264" marT="7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9131">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2021 Количество отремонтированных дошкольных образовательных организаций</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effectLst/>
                          <a:latin typeface="Times New Roman" panose="02020603050405020304" pitchFamily="18" charset="0"/>
                        </a:rPr>
                        <a:t>Показатель к ежегодному обращению Губернатора Московской области</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Штука</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400" b="0" i="0" u="none" strike="noStrike" dirty="0">
                          <a:solidFill>
                            <a:srgbClr val="000000"/>
                          </a:solidFill>
                          <a:effectLst/>
                          <a:latin typeface="Times New Roman" panose="02020603050405020304" pitchFamily="18" charset="0"/>
                        </a:rPr>
                        <a:t> </a:t>
                      </a:r>
                    </a:p>
                  </a:txBody>
                  <a:tcPr marL="7264" marR="7264" marT="7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535">
                <a:tc rowSpan="2">
                  <a:txBody>
                    <a:bodyPr/>
                    <a:lstStyle/>
                    <a:p>
                      <a:pPr algn="l" fontAlgn="ctr"/>
                      <a:r>
                        <a:rPr lang="ru-RU" sz="1400" b="0" i="0" u="none" strike="noStrike" dirty="0">
                          <a:solidFill>
                            <a:srgbClr val="000000"/>
                          </a:solidFill>
                          <a:effectLst/>
                          <a:latin typeface="Times New Roman" panose="02020603050405020304" pitchFamily="18" charset="0"/>
                        </a:rPr>
                        <a:t>37</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b"/>
                      <a:endParaRPr lang="ru-RU" sz="1400" b="0" i="0" u="none" strike="noStrike" dirty="0">
                        <a:solidFill>
                          <a:srgbClr val="000000"/>
                        </a:solidFill>
                        <a:effectLst/>
                        <a:latin typeface="Times New Roman" panose="02020603050405020304" pitchFamily="18" charset="0"/>
                      </a:endParaRPr>
                    </a:p>
                  </a:txBody>
                  <a:tcPr marL="7264" marR="7264" marT="72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7423">
                <a:tc vMerge="1">
                  <a:txBody>
                    <a:bodyPr/>
                    <a:lstStyle/>
                    <a:p>
                      <a:endParaRPr lang="ru-RU"/>
                    </a:p>
                  </a:txBody>
                  <a:tcPr/>
                </a:tc>
                <a:tc vMerge="1">
                  <a:txBody>
                    <a:bodyPr/>
                    <a:lstStyle/>
                    <a:p>
                      <a:endParaRPr lang="ru-RU"/>
                    </a:p>
                  </a:txBody>
                  <a:tcPr/>
                </a:tc>
                <a:tc rowSpan="2">
                  <a:txBody>
                    <a:bodyPr/>
                    <a:lstStyle/>
                    <a:p>
                      <a:pPr algn="l" fontAlgn="ctr"/>
                      <a:r>
                        <a:rPr lang="ru-RU" sz="1400" b="0" i="0" u="none" strike="noStrike" dirty="0">
                          <a:solidFill>
                            <a:srgbClr val="000000"/>
                          </a:solidFill>
                          <a:effectLst/>
                          <a:latin typeface="Times New Roman" panose="02020603050405020304" pitchFamily="18" charset="0"/>
                        </a:rPr>
                        <a:t>2021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effectLst/>
                          <a:latin typeface="Times New Roman" panose="02020603050405020304" pitchFamily="18" charset="0"/>
                        </a:rPr>
                        <a:t>Указ Президента Российской Федерации</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1400" b="0" i="0" u="none" strike="noStrike" dirty="0">
                          <a:solidFill>
                            <a:srgbClr val="000000"/>
                          </a:solidFill>
                          <a:effectLst/>
                          <a:latin typeface="Times New Roman" panose="02020603050405020304" pitchFamily="18" charset="0"/>
                        </a:rPr>
                        <a:t>Процент</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100,0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84,41</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финансирования (субвенция из бюджета МО) в необходимом объеме</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81717">
                <a:tc>
                  <a:txBody>
                    <a:bodyPr/>
                    <a:lstStyle/>
                    <a:p>
                      <a:pPr algn="l" fontAlgn="ctr"/>
                      <a:r>
                        <a:rPr lang="ru-RU" sz="1400" b="0" i="0" u="none" strike="noStrike" dirty="0">
                          <a:solidFill>
                            <a:srgbClr val="000000"/>
                          </a:solidFill>
                          <a:effectLst/>
                          <a:latin typeface="Times New Roman" panose="02020603050405020304" pitchFamily="18" charset="0"/>
                        </a:rPr>
                        <a:t>38</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pPr algn="l" fontAlgn="ctr"/>
                      <a:endParaRPr lang="ru-RU" sz="1400" b="0" i="0" u="none" strike="noStrike">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pPr algn="l" fontAlgn="ctr"/>
                      <a:endParaRPr lang="ru-RU" sz="1400" b="0" i="0" u="none" strike="noStrike" dirty="0">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50984">
                <a:tc>
                  <a:txBody>
                    <a:bodyPr/>
                    <a:lstStyle/>
                    <a:p>
                      <a:pPr algn="l" fontAlgn="ctr"/>
                      <a:r>
                        <a:rPr lang="ru-RU" sz="1400" b="0" i="0" u="none" strike="noStrike" dirty="0">
                          <a:solidFill>
                            <a:srgbClr val="000000"/>
                          </a:solidFill>
                          <a:effectLst/>
                          <a:latin typeface="Times New Roman" panose="02020603050405020304" pitchFamily="18" charset="0"/>
                        </a:rPr>
                        <a:t>39</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l" fontAlgn="ctr"/>
                      <a:r>
                        <a:rPr lang="ru-RU" sz="1400" b="0" i="0" u="none" strike="noStrike" dirty="0">
                          <a:solidFill>
                            <a:srgbClr val="000000"/>
                          </a:solidFill>
                          <a:effectLst/>
                          <a:latin typeface="Times New Roman" panose="02020603050405020304" pitchFamily="18" charset="0"/>
                        </a:rPr>
                        <a:t>Средняя заработная плата педагогических работников муниципальных дошкольных образовательных организаций</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effectLst/>
                          <a:latin typeface="Times New Roman" panose="02020603050405020304" pitchFamily="18" charset="0"/>
                        </a:rPr>
                        <a:t>Показатель к соглашению с Министерством образования Московской области</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imes New Roman" panose="02020603050405020304" pitchFamily="18" charset="0"/>
                        </a:rPr>
                        <a:t>Рубль</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54 155,80</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smtClean="0">
                          <a:solidFill>
                            <a:srgbClr val="000000"/>
                          </a:solidFill>
                          <a:effectLst/>
                          <a:latin typeface="Times New Roman" panose="02020603050405020304" pitchFamily="18" charset="0"/>
                        </a:rPr>
                        <a:t>46 005,18</a:t>
                      </a:r>
                      <a:endParaRPr lang="ru-RU" sz="1400" b="0" i="0" u="none" strike="noStrike" dirty="0">
                        <a:solidFill>
                          <a:srgbClr val="000000"/>
                        </a:solidFill>
                        <a:effectLst/>
                        <a:latin typeface="Times New Roman" panose="02020603050405020304" pitchFamily="18"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effectLst/>
                          <a:latin typeface="Times New Roman" panose="02020603050405020304" pitchFamily="18" charset="0"/>
                        </a:rPr>
                        <a:t>Отсутствие финансирования (субвенция из бюджета МО) в необходимом объеме</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15028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512_TF34076243" id="{94C2722F-8848-4209-9C4C-09427914FB00}" vid="{8B6D946A-4E88-4114-B5AD-CF66231E8EAC}"/>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19797F-2510-4681-A59B-FCD8F3733FE0}">
  <ds:schemaRef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A4C31332-3081-4BD9-AD6F-078B4521F357}">
  <ds:schemaRefs>
    <ds:schemaRef ds:uri="http://schemas.microsoft.com/sharepoint/v3/contenttype/forms"/>
  </ds:schemaRefs>
</ds:datastoreItem>
</file>

<file path=customXml/itemProps3.xml><?xml version="1.0" encoding="utf-8"?>
<ds:datastoreItem xmlns:ds="http://schemas.openxmlformats.org/officeDocument/2006/customXml" ds:itemID="{1FF4E1AF-DB5E-4764-961C-6F82B33E9E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с синими сферами</Template>
  <TotalTime>0</TotalTime>
  <Words>35259</Words>
  <Application>Microsoft Office PowerPoint</Application>
  <PresentationFormat>Широкоэкранный</PresentationFormat>
  <Paragraphs>7631</Paragraphs>
  <Slides>201</Slides>
  <Notes>122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201</vt:i4>
      </vt:variant>
    </vt:vector>
  </HeadingPairs>
  <TitlesOfParts>
    <vt:vector size="212" baseType="lpstr">
      <vt:lpstr>Arial</vt:lpstr>
      <vt:lpstr>Calibri</vt:lpstr>
      <vt:lpstr>Calibri Light</vt:lpstr>
      <vt:lpstr>Century Gothic</vt:lpstr>
      <vt:lpstr>Constantia</vt:lpstr>
      <vt:lpstr>Corbel</vt:lpstr>
      <vt:lpstr>Times New Roman</vt:lpstr>
      <vt:lpstr>Wingdings</vt:lpstr>
      <vt:lpstr>Wingdings 3</vt:lpstr>
      <vt:lpstr>Тема Office</vt:lpstr>
      <vt:lpstr>1_Тема Office</vt:lpstr>
      <vt:lpstr>ФИНАНСОВОЕ УПРАВЛЕНИЕ АДМИНИСТРАЦИИ ГОРОДСКОГО ОКРУГА ВОСКРЕСЕНСК МОСКОВСКОЙ ОБЛАСТИ </vt:lpstr>
      <vt:lpstr>  «БЮДЖЕТ ДЛЯ ГРАЖДАН» </vt:lpstr>
      <vt:lpstr>Уважаемые жители городского округа Воскресенск! </vt:lpstr>
      <vt:lpstr>Содержание</vt:lpstr>
      <vt:lpstr>Основные вехи появления бюджетов в финансовой жизни государств</vt:lpstr>
      <vt:lpstr>Описание административно-территориального деления Воскресенска </vt:lpstr>
      <vt:lpstr>Принцип прозрачности (открытости) бюджета (ст 36 БК РФ)</vt:lpstr>
      <vt:lpstr>Открытость бюджета городского округа Воскресенск Московской области</vt:lpstr>
      <vt:lpstr>рейтинг муниципальных образований Московской области по открытости бюджетных данных за 2021 год</vt:lpstr>
      <vt:lpstr>Основные понятия и определения (ГЛОССАРИЙ)</vt:lpstr>
      <vt:lpstr>Основные понятия и определения </vt:lpstr>
      <vt:lpstr>Презентация PowerPoint</vt:lpstr>
      <vt:lpstr>В зависимости от соотношения доходной и расходной частей бюджета, можно выделить следующие виды бюджетов </vt:lpstr>
      <vt:lpstr>участие в бюджетном процессе  и влияние гражданина на него</vt:lpstr>
      <vt:lpstr>Презентация PowerPoint</vt:lpstr>
      <vt:lpstr>основныЕ задачИ и приоритетЫ бюджетной политики городского округа В 2021 ГОДУ</vt:lpstr>
      <vt:lpstr>Информация о ВЫПОЛНЕНИИ основных показателЕЙ  социально-экономического развития  городского округа Воскресенск за 2021 год</vt:lpstr>
      <vt:lpstr>Информация о выполнении основных показателей социально-экономического развития Бюджета  городского округа Воскресенск за 2021 год</vt:lpstr>
      <vt:lpstr>Информация о выполнении основных показателей социально-экономического развития Бюджета  городского округа Воскресенск за 2021 год</vt:lpstr>
      <vt:lpstr>основныЕ задачИ и приоритетЫ бюджетной политики городского округа В 2021 ГОДУ</vt:lpstr>
      <vt:lpstr>    информация о выполнении  Основных характеристик  Бюджета  городского округа Воскресенск за 2021 год </vt:lpstr>
      <vt:lpstr>информация о выполнении Основных характеристик  Бюджета  городского округа Воскресенск за 2021 году (в млн. рублях)</vt:lpstr>
      <vt:lpstr>Информация об объеме и структуре налоговых и неналоговых доходов, а также межбюджетных трансфертах, поступивших в бюджет в 2021 году (сравнение с плановыми значениями и 2020 годом)(тыс. руб.)</vt:lpstr>
      <vt:lpstr>Информация об объеме и структуре налоговых и неналоговых доходов, а также межбюджетных трансфертах, поступивших в бюджет в 2021 году (сравнение с плановыми значениями и 2020 годом)(тыс. руб.)</vt:lpstr>
      <vt:lpstr>Информация об объеме и структуре налоговых и неналоговых доходов, а также межбюджетных трансфертах, поступивших в бюджет в 2021 году (сравнение с плановыми значениями и 2020 годом)(тыс. руб.)</vt:lpstr>
      <vt:lpstr>Информация об объеме и структуре налоговых и неналоговых доходов,  а также межбюджетных трансфертов, поступивших в бюджет городского округа воскресенск (сравнение с плановыми значениями)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Информация об Удельном объеме налоговых и неналоговых доходов  бюджета в расчете на душу населения в сравнении  с другими муниципальными образованиями Московской области  </vt:lpstr>
      <vt:lpstr>Информация о налоговых льготах и ставках налогов    установленные представительными органами местного самоуправления  На территории городского округа Воскресенск Московской области налоговые льготы предусмотрены отдельным категориям налогоплательщиков по налогу на имущество физических лиц и земельному  налогу. </vt:lpstr>
      <vt:lpstr>Земельный налог</vt:lpstr>
      <vt:lpstr>Презентация PowerPoint</vt:lpstr>
      <vt:lpstr>Налог на имущество физических лиц</vt:lpstr>
      <vt:lpstr>Презентация PowerPoint</vt:lpstr>
      <vt:lpstr>Объем выпадающих доходов в связи с предоставлением налоговых льгот</vt:lpstr>
      <vt:lpstr>Сведения о расходах по разделам и подразделам классификации расходов бюджета за 2021 год</vt:lpstr>
      <vt:lpstr>Сведения о расходах БЮДЖЕТА ГОРОДСКОГО ОКРУГА ВОСКРЕСЕНСК по разделам и подразделам классификации расходов (в тыс. руб.)</vt:lpstr>
      <vt:lpstr>Сведения о расходах БЮДЖЕТА ГОРОДСКОГО ОКРУГА ВОСКРЕСЕНСК по разделам и подразделам классификации расходов (в тыс. руб.)</vt:lpstr>
      <vt:lpstr>Сведения о расходах БЮДЖЕТА ГОРОДСКОГО ОКРУГА ВОСКРЕСЕНСК по разделам и подразделам классификации расходов (в тыс. руб.)</vt:lpstr>
      <vt:lpstr>Сведения о расходах БЮДЖЕТА ГОРОДСКОГО ОКРУГА ВОСКРЕСЕНСК по разделам и подразделам классификации расходов (в тыс. руб.)</vt:lpstr>
      <vt:lpstr>Сведения о расходах БЮДЖЕТА ГОРОДСКОГО ОКРУГА ВОСКРЕСЕНСК по разделам и подразделам классификации расходов (в тыс. руб.)</vt:lpstr>
      <vt:lpstr>Сведения о расходах БЮДЖЕТА ГОРОДСКОГО ОКРУГА ВОСКРЕСЕНСК по разделам и подразделам классификации расходов (в тыс. руб.)</vt:lpstr>
      <vt:lpstr>Сведения о расходах БЮДЖЕТА ГОРОДСКОГО ОКРУГА ВОСКРЕСЕНСК по разделам и подразделам классификации расходов (в тыс. руб.)</vt:lpstr>
      <vt:lpstr>Сведения о расходах БЮДЖЕТА ГОРОДСКОГО ОКРУГА ВОСКРЕСЕНСК по      МУНИЦИПАЛЬНЫМ ПРОГРАММАМ (в тыс.руб.)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по расходам в рамках  реализации национальных проектов в 2021 году (тыс.рублей)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Дефицит бюджета городского округа Воскресенск </vt:lpstr>
      <vt:lpstr>Сведения об объеме и структуре муниципального долга городского округа Воскресенск Московской области,  а также расходы на его обслуживание в млн. руб.</vt:lpstr>
      <vt:lpstr>Контактная информация</vt:lpstr>
      <vt:lpstr>Спасибо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2020-10-28T06:39:08Z</dcterms:created>
  <dcterms:modified xsi:type="dcterms:W3CDTF">2022-04-13T12:59:23Z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