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65" r:id="rId4"/>
    <p:sldMasterId id="2147483809" r:id="rId5"/>
    <p:sldMasterId id="2147483829" r:id="rId6"/>
    <p:sldMasterId id="2147483849" r:id="rId7"/>
  </p:sldMasterIdLst>
  <p:notesMasterIdLst>
    <p:notesMasterId r:id="rId159"/>
  </p:notesMasterIdLst>
  <p:handoutMasterIdLst>
    <p:handoutMasterId r:id="rId160"/>
  </p:handoutMasterIdLst>
  <p:sldIdLst>
    <p:sldId id="257" r:id="rId8"/>
    <p:sldId id="258" r:id="rId9"/>
    <p:sldId id="312" r:id="rId10"/>
    <p:sldId id="1192" r:id="rId11"/>
    <p:sldId id="326" r:id="rId12"/>
    <p:sldId id="271" r:id="rId13"/>
    <p:sldId id="477" r:id="rId14"/>
    <p:sldId id="476" r:id="rId15"/>
    <p:sldId id="473" r:id="rId16"/>
    <p:sldId id="324" r:id="rId17"/>
    <p:sldId id="269" r:id="rId18"/>
    <p:sldId id="320" r:id="rId19"/>
    <p:sldId id="270" r:id="rId20"/>
    <p:sldId id="317" r:id="rId21"/>
    <p:sldId id="316" r:id="rId22"/>
    <p:sldId id="471" r:id="rId23"/>
    <p:sldId id="721" r:id="rId24"/>
    <p:sldId id="722" r:id="rId25"/>
    <p:sldId id="723" r:id="rId26"/>
    <p:sldId id="913" r:id="rId27"/>
    <p:sldId id="1050" r:id="rId28"/>
    <p:sldId id="1051" r:id="rId29"/>
    <p:sldId id="1052" r:id="rId30"/>
    <p:sldId id="1053" r:id="rId31"/>
    <p:sldId id="1054" r:id="rId32"/>
    <p:sldId id="1055" r:id="rId33"/>
    <p:sldId id="1056" r:id="rId34"/>
    <p:sldId id="1057" r:id="rId35"/>
    <p:sldId id="1058" r:id="rId36"/>
    <p:sldId id="1059" r:id="rId37"/>
    <p:sldId id="1060" r:id="rId38"/>
    <p:sldId id="1061" r:id="rId39"/>
    <p:sldId id="1062" r:id="rId40"/>
    <p:sldId id="1063" r:id="rId41"/>
    <p:sldId id="1064" r:id="rId42"/>
    <p:sldId id="1065" r:id="rId43"/>
    <p:sldId id="1066" r:id="rId44"/>
    <p:sldId id="1067" r:id="rId45"/>
    <p:sldId id="1068" r:id="rId46"/>
    <p:sldId id="1069" r:id="rId47"/>
    <p:sldId id="1070" r:id="rId48"/>
    <p:sldId id="1071" r:id="rId49"/>
    <p:sldId id="1072" r:id="rId50"/>
    <p:sldId id="1073" r:id="rId51"/>
    <p:sldId id="1074" r:id="rId52"/>
    <p:sldId id="1075" r:id="rId53"/>
    <p:sldId id="1076" r:id="rId54"/>
    <p:sldId id="1077" r:id="rId55"/>
    <p:sldId id="1078" r:id="rId56"/>
    <p:sldId id="1079" r:id="rId57"/>
    <p:sldId id="1080" r:id="rId58"/>
    <p:sldId id="1081" r:id="rId59"/>
    <p:sldId id="1082" r:id="rId60"/>
    <p:sldId id="1083" r:id="rId61"/>
    <p:sldId id="1084" r:id="rId62"/>
    <p:sldId id="1085" r:id="rId63"/>
    <p:sldId id="1086" r:id="rId64"/>
    <p:sldId id="1087" r:id="rId65"/>
    <p:sldId id="1088" r:id="rId66"/>
    <p:sldId id="1089" r:id="rId67"/>
    <p:sldId id="1090" r:id="rId68"/>
    <p:sldId id="1091" r:id="rId69"/>
    <p:sldId id="1092" r:id="rId70"/>
    <p:sldId id="1093" r:id="rId71"/>
    <p:sldId id="1094" r:id="rId72"/>
    <p:sldId id="1124" r:id="rId73"/>
    <p:sldId id="1103" r:id="rId74"/>
    <p:sldId id="1046" r:id="rId75"/>
    <p:sldId id="1047" r:id="rId76"/>
    <p:sldId id="1048" r:id="rId77"/>
    <p:sldId id="1049" r:id="rId78"/>
    <p:sldId id="1125" r:id="rId79"/>
    <p:sldId id="1126" r:id="rId80"/>
    <p:sldId id="1127" r:id="rId81"/>
    <p:sldId id="1128" r:id="rId82"/>
    <p:sldId id="1129" r:id="rId83"/>
    <p:sldId id="1130" r:id="rId84"/>
    <p:sldId id="1131" r:id="rId85"/>
    <p:sldId id="1132" r:id="rId86"/>
    <p:sldId id="1133" r:id="rId87"/>
    <p:sldId id="1134" r:id="rId88"/>
    <p:sldId id="1135" r:id="rId89"/>
    <p:sldId id="1136" r:id="rId90"/>
    <p:sldId id="1137" r:id="rId91"/>
    <p:sldId id="1138" r:id="rId92"/>
    <p:sldId id="1139" r:id="rId93"/>
    <p:sldId id="1140" r:id="rId94"/>
    <p:sldId id="1141" r:id="rId95"/>
    <p:sldId id="1142" r:id="rId96"/>
    <p:sldId id="1143" r:id="rId97"/>
    <p:sldId id="1144" r:id="rId98"/>
    <p:sldId id="1145" r:id="rId99"/>
    <p:sldId id="1146" r:id="rId100"/>
    <p:sldId id="1147" r:id="rId101"/>
    <p:sldId id="1148" r:id="rId102"/>
    <p:sldId id="1149" r:id="rId103"/>
    <p:sldId id="1150" r:id="rId104"/>
    <p:sldId id="1151" r:id="rId105"/>
    <p:sldId id="1152" r:id="rId106"/>
    <p:sldId id="1153" r:id="rId107"/>
    <p:sldId id="1154" r:id="rId108"/>
    <p:sldId id="1155" r:id="rId109"/>
    <p:sldId id="1156" r:id="rId110"/>
    <p:sldId id="1157" r:id="rId111"/>
    <p:sldId id="1158" r:id="rId112"/>
    <p:sldId id="1159" r:id="rId113"/>
    <p:sldId id="1160" r:id="rId114"/>
    <p:sldId id="1161" r:id="rId115"/>
    <p:sldId id="1162" r:id="rId116"/>
    <p:sldId id="1163" r:id="rId117"/>
    <p:sldId id="1164" r:id="rId118"/>
    <p:sldId id="1165" r:id="rId119"/>
    <p:sldId id="1166" r:id="rId120"/>
    <p:sldId id="1167" r:id="rId121"/>
    <p:sldId id="1168" r:id="rId122"/>
    <p:sldId id="1169" r:id="rId123"/>
    <p:sldId id="1170" r:id="rId124"/>
    <p:sldId id="1171" r:id="rId125"/>
    <p:sldId id="1172" r:id="rId126"/>
    <p:sldId id="1173" r:id="rId127"/>
    <p:sldId id="1174" r:id="rId128"/>
    <p:sldId id="1175" r:id="rId129"/>
    <p:sldId id="1176" r:id="rId130"/>
    <p:sldId id="1177" r:id="rId131"/>
    <p:sldId id="1178" r:id="rId132"/>
    <p:sldId id="1179" r:id="rId133"/>
    <p:sldId id="1180" r:id="rId134"/>
    <p:sldId id="1181" r:id="rId135"/>
    <p:sldId id="1182" r:id="rId136"/>
    <p:sldId id="1183" r:id="rId137"/>
    <p:sldId id="1184" r:id="rId138"/>
    <p:sldId id="1187" r:id="rId139"/>
    <p:sldId id="1188" r:id="rId140"/>
    <p:sldId id="1113" r:id="rId141"/>
    <p:sldId id="1114" r:id="rId142"/>
    <p:sldId id="1115" r:id="rId143"/>
    <p:sldId id="1116" r:id="rId144"/>
    <p:sldId id="1119" r:id="rId145"/>
    <p:sldId id="1120" r:id="rId146"/>
    <p:sldId id="1121" r:id="rId147"/>
    <p:sldId id="1122" r:id="rId148"/>
    <p:sldId id="1190" r:id="rId149"/>
    <p:sldId id="1191" r:id="rId150"/>
    <p:sldId id="1105" r:id="rId151"/>
    <p:sldId id="1106" r:id="rId152"/>
    <p:sldId id="1107" r:id="rId153"/>
    <p:sldId id="1108" r:id="rId154"/>
    <p:sldId id="1109" r:id="rId155"/>
    <p:sldId id="1123" r:id="rId156"/>
    <p:sldId id="1043" r:id="rId157"/>
    <p:sldId id="1044" r:id="rId158"/>
  </p:sldIdLst>
  <p:sldSz cx="12192000" cy="6858000"/>
  <p:notesSz cx="6648450" cy="977423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2C567A"/>
    <a:srgbClr val="2B5679"/>
    <a:srgbClr val="0072C7"/>
    <a:srgbClr val="FFFFCC"/>
    <a:srgbClr val="33CC33"/>
    <a:srgbClr val="FF66CC"/>
    <a:srgbClr val="CCFF66"/>
    <a:srgbClr val="000000"/>
    <a:srgbClr val="0D1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96" autoAdjust="0"/>
    <p:restoredTop sz="93039" autoAdjust="0"/>
  </p:normalViewPr>
  <p:slideViewPr>
    <p:cSldViewPr snapToGrid="0" showGuides="1">
      <p:cViewPr varScale="1">
        <p:scale>
          <a:sx n="110" d="100"/>
          <a:sy n="110" d="100"/>
        </p:scale>
        <p:origin x="7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32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slide" Target="slides/slide147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600034155102542"/>
          <c:y val="1.922080476374562E-2"/>
          <c:w val="0.82430185720665139"/>
          <c:h val="0.86219815556864476"/>
        </c:manualLayout>
      </c:layout>
      <c:bar3DChart>
        <c:barDir val="col"/>
        <c:grouping val="clustered"/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тыс.рублей</c:v>
                </c:pt>
              </c:strCache>
            </c:strRef>
          </c:tx>
          <c:spPr>
            <a:pattFill prst="trellis">
              <a:fgClr>
                <a:srgbClr val="FF33CC"/>
              </a:fgClr>
              <a:bgClr>
                <a:schemeClr val="bg1"/>
              </a:bgClr>
            </a:patt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062-4429-80C0-8996916A9CE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062-4429-80C0-8996916A9CE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062-4429-80C0-8996916A9CED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062-4429-80C0-8996916A9CED}"/>
              </c:ext>
            </c:extLst>
          </c:dPt>
          <c:dLbls>
            <c:dLbl>
              <c:idx val="0"/>
              <c:layout>
                <c:manualLayout>
                  <c:x val="2.3360166120921344E-2"/>
                  <c:y val="-3.6205747254136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062-4429-80C0-8996916A9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926783197203928E-2"/>
                  <c:y val="-3.0704921675369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62-4429-80C0-8996916A9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822829254375353E-2"/>
                  <c:y val="-1.1357539841954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62-4429-80C0-8996916A9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01416477498309E-2"/>
                  <c:y val="-4.8153706348518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62-4429-80C0-8996916A9C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1862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Национальный проект "Культура"</c:v>
                </c:pt>
                <c:pt idx="1">
                  <c:v>Национальный проект "Образование"</c:v>
                </c:pt>
                <c:pt idx="2">
                  <c:v>Национальный проект "Жилье и городская среда"</c:v>
                </c:pt>
              </c:strCache>
            </c:strRef>
          </c:cat>
          <c:val>
            <c:numRef>
              <c:f>Sheet1!$B$4:$E$4</c:f>
              <c:numCache>
                <c:formatCode>#\ ##0.0</c:formatCode>
                <c:ptCount val="4"/>
                <c:pt idx="0">
                  <c:v>49068.9</c:v>
                </c:pt>
                <c:pt idx="1">
                  <c:v>11530.6</c:v>
                </c:pt>
                <c:pt idx="2">
                  <c:v>114744.6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62-4429-80C0-8996916A9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6421376"/>
        <c:axId val="306428432"/>
        <c:axId val="0"/>
      </c:bar3DChart>
      <c:catAx>
        <c:axId val="306421376"/>
        <c:scaling>
          <c:orientation val="minMax"/>
        </c:scaling>
        <c:delete val="0"/>
        <c:axPos val="b"/>
        <c:numFmt formatCode="_-* #\ ##0.0\ _₽_-;\-* #\ ##0.0\ _₽_-;_-* &quot;-&quot;?\ _₽_-;_-@_-" sourceLinked="0"/>
        <c:majorTickMark val="out"/>
        <c:minorTickMark val="none"/>
        <c:tickLblPos val="low"/>
        <c:spPr>
          <a:ln w="2328">
            <a:solidFill>
              <a:schemeClr val="tx1"/>
            </a:solidFill>
            <a:prstDash val="solid"/>
          </a:ln>
        </c:spPr>
        <c:txPr>
          <a:bodyPr rot="0" vert="horz" anchor="b" anchorCtr="0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ru-RU"/>
          </a:p>
        </c:txPr>
        <c:crossAx val="306428432"/>
        <c:crosses val="autoZero"/>
        <c:auto val="1"/>
        <c:lblAlgn val="ctr"/>
        <c:lblOffset val="20"/>
        <c:tickMarkSkip val="1"/>
        <c:noMultiLvlLbl val="0"/>
      </c:catAx>
      <c:valAx>
        <c:axId val="306428432"/>
        <c:scaling>
          <c:orientation val="minMax"/>
          <c:min val="0"/>
        </c:scaling>
        <c:delete val="0"/>
        <c:axPos val="l"/>
        <c:majorGridlines>
          <c:spPr>
            <a:ln w="2328">
              <a:solidFill>
                <a:schemeClr val="tx1"/>
              </a:solidFill>
              <a:prstDash val="solid"/>
            </a:ln>
          </c:spPr>
        </c:majorGridlines>
        <c:numFmt formatCode="#\ ##0.0" sourceLinked="1"/>
        <c:majorTickMark val="out"/>
        <c:minorTickMark val="none"/>
        <c:tickLblPos val="nextTo"/>
        <c:spPr>
          <a:ln w="232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2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306421376"/>
        <c:crosses val="autoZero"/>
        <c:crossBetween val="between"/>
        <c:minorUnit val="198.93100000000001"/>
      </c:valAx>
      <c:spPr>
        <a:noFill/>
        <a:ln w="2536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2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14F26-409B-41A3-B7AB-68C969181D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534E4F-4ABF-4FBA-A543-C096682A951D}">
      <dgm:prSet custT="1"/>
      <dgm:spPr/>
      <dgm:t>
        <a:bodyPr/>
        <a:lstStyle/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опубликование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средствах массовой информации (СМИ)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утвержденных бюджетов и отчетов об их исполнении</a:t>
          </a:r>
        </a:p>
      </dgm:t>
    </dgm:pt>
    <dgm:pt modelId="{0DC92E6C-979D-4C22-83BE-8627567AA2D0}" type="parTrans" cxnId="{98940814-505F-4752-AF59-92E195284CB0}">
      <dgm:prSet/>
      <dgm:spPr/>
      <dgm:t>
        <a:bodyPr/>
        <a:lstStyle/>
        <a:p>
          <a:endParaRPr lang="ru-RU"/>
        </a:p>
      </dgm:t>
    </dgm:pt>
    <dgm:pt modelId="{3429FD64-3677-4430-90B1-36CD7132E0A0}" type="sibTrans" cxnId="{98940814-505F-4752-AF59-92E195284CB0}">
      <dgm:prSet/>
      <dgm:spPr/>
      <dgm:t>
        <a:bodyPr/>
        <a:lstStyle/>
        <a:p>
          <a:endParaRPr lang="ru-RU"/>
        </a:p>
      </dgm:t>
    </dgm:pt>
    <dgm:pt modelId="{1144C981-A8B1-454C-9E1F-65A5861EF973}">
      <dgm:prSet custT="1"/>
      <dgm:spPr/>
      <dgm:t>
        <a:bodyPr/>
        <a:lstStyle/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Обязательную открытость для общества и СМИ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проектов бюджетов, процедур рассмотрения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принятия по проектам бюджетов</a:t>
          </a:r>
        </a:p>
      </dgm:t>
    </dgm:pt>
    <dgm:pt modelId="{94FBA7C7-1EE2-4D84-9A6C-06E8D1ECB8B1}" type="parTrans" cxnId="{F99B6F5F-0D55-40DF-9DDB-5038795A49E9}">
      <dgm:prSet/>
      <dgm:spPr/>
      <dgm:t>
        <a:bodyPr/>
        <a:lstStyle/>
        <a:p>
          <a:endParaRPr lang="ru-RU"/>
        </a:p>
      </dgm:t>
    </dgm:pt>
    <dgm:pt modelId="{6DD497E2-40BF-4937-A9D4-962BD1BBAD57}" type="sibTrans" cxnId="{F99B6F5F-0D55-40DF-9DDB-5038795A49E9}">
      <dgm:prSet/>
      <dgm:spPr/>
      <dgm:t>
        <a:bodyPr/>
        <a:lstStyle/>
        <a:p>
          <a:endParaRPr lang="ru-RU"/>
        </a:p>
      </dgm:t>
    </dgm:pt>
    <dgm:pt modelId="{E70794A7-1D61-4E8E-9BD4-1A2C9C343CEA}">
      <dgm:prSet custT="1"/>
      <dgm:spPr/>
      <dgm:t>
        <a:bodyPr/>
        <a:lstStyle/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доступа к информации,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размещенной в "Интернет</a:t>
          </a:r>
          <a:r>
            <a:rPr lang="ru-RU" sz="1800" dirty="0">
              <a:solidFill>
                <a:schemeClr val="bg1"/>
              </a:solidFill>
            </a:rPr>
            <a:t>"</a:t>
          </a:r>
        </a:p>
      </dgm:t>
    </dgm:pt>
    <dgm:pt modelId="{E1900243-9F0F-4DCA-8450-2E50D445478C}" type="parTrans" cxnId="{858401C6-8263-4AF4-A37E-FDB89FCD9596}">
      <dgm:prSet/>
      <dgm:spPr/>
      <dgm:t>
        <a:bodyPr/>
        <a:lstStyle/>
        <a:p>
          <a:endParaRPr lang="ru-RU"/>
        </a:p>
      </dgm:t>
    </dgm:pt>
    <dgm:pt modelId="{2A606A66-C176-42D0-B7B8-3042B7B0556D}" type="sibTrans" cxnId="{858401C6-8263-4AF4-A37E-FDB89FCD9596}">
      <dgm:prSet/>
      <dgm:spPr/>
      <dgm:t>
        <a:bodyPr/>
        <a:lstStyle/>
        <a:p>
          <a:endParaRPr lang="ru-RU"/>
        </a:p>
      </dgm:t>
    </dgm:pt>
    <dgm:pt modelId="{37150B7B-E3AE-433B-ADB9-F18BDC73EB09}">
      <dgm:prSet custT="1"/>
      <dgm:spPr/>
      <dgm:t>
        <a:bodyPr/>
        <a:lstStyle/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 и (или) преемственность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бюджетной классификации Российской Федерации, </a:t>
          </a:r>
        </a:p>
        <a:p>
          <a:pPr algn="r"/>
          <a:r>
            <a: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 также обеспечение сопоставимости показателей бюджета</a:t>
          </a:r>
        </a:p>
      </dgm:t>
    </dgm:pt>
    <dgm:pt modelId="{DF2F3653-842A-4A44-8DEA-052ECF5EE91E}" type="parTrans" cxnId="{3A71B488-2D5D-4920-8AF4-1E397FE098FA}">
      <dgm:prSet/>
      <dgm:spPr/>
      <dgm:t>
        <a:bodyPr/>
        <a:lstStyle/>
        <a:p>
          <a:endParaRPr lang="ru-RU"/>
        </a:p>
      </dgm:t>
    </dgm:pt>
    <dgm:pt modelId="{576BC460-F408-4A46-ADB8-79D20729CC09}" type="sibTrans" cxnId="{3A71B488-2D5D-4920-8AF4-1E397FE098FA}">
      <dgm:prSet/>
      <dgm:spPr/>
      <dgm:t>
        <a:bodyPr/>
        <a:lstStyle/>
        <a:p>
          <a:endParaRPr lang="ru-RU"/>
        </a:p>
      </dgm:t>
    </dgm:pt>
    <dgm:pt modelId="{DA19A732-48DF-4131-BE86-FAB3872BBB89}" type="pres">
      <dgm:prSet presAssocID="{B5714F26-409B-41A3-B7AB-68C969181D0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F2BB34-3948-44AA-97AC-21F27D7B8E04}" type="pres">
      <dgm:prSet presAssocID="{E70794A7-1D61-4E8E-9BD4-1A2C9C343CEA}" presName="composite" presStyleCnt="0"/>
      <dgm:spPr/>
    </dgm:pt>
    <dgm:pt modelId="{4CC09B15-13F4-4872-9298-AF40CADF37E5}" type="pres">
      <dgm:prSet presAssocID="{E70794A7-1D61-4E8E-9BD4-1A2C9C343CE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868A5B2-B2C7-4036-9DD3-A802519E14A2}" type="pres">
      <dgm:prSet presAssocID="{E70794A7-1D61-4E8E-9BD4-1A2C9C343CEA}" presName="txShp" presStyleLbl="node1" presStyleIdx="0" presStyleCnt="4" custScaleX="122508" custLinFactNeighborX="-276" custLinFactNeighborY="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3C1DD-0826-42CA-B16B-CC994F392501}" type="pres">
      <dgm:prSet presAssocID="{2A606A66-C176-42D0-B7B8-3042B7B0556D}" presName="spacing" presStyleCnt="0"/>
      <dgm:spPr/>
    </dgm:pt>
    <dgm:pt modelId="{3788F6ED-025D-4DC0-985A-4C73B39CB863}" type="pres">
      <dgm:prSet presAssocID="{1144C981-A8B1-454C-9E1F-65A5861EF973}" presName="composite" presStyleCnt="0"/>
      <dgm:spPr/>
    </dgm:pt>
    <dgm:pt modelId="{D4B96984-A62B-4B13-AF29-4B927507B039}" type="pres">
      <dgm:prSet presAssocID="{1144C981-A8B1-454C-9E1F-65A5861EF973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B03F28-49C0-416C-AA8C-29ADE3E574A4}" type="pres">
      <dgm:prSet presAssocID="{1144C981-A8B1-454C-9E1F-65A5861EF973}" presName="txShp" presStyleLbl="node1" presStyleIdx="1" presStyleCnt="4" custScaleX="127814" custLinFactNeighborX="-2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7E47D-560C-4DDB-9DE3-DDF61F1E9F76}" type="pres">
      <dgm:prSet presAssocID="{6DD497E2-40BF-4937-A9D4-962BD1BBAD57}" presName="spacing" presStyleCnt="0"/>
      <dgm:spPr/>
    </dgm:pt>
    <dgm:pt modelId="{B4DAE519-B865-46BF-9184-E0503F741530}" type="pres">
      <dgm:prSet presAssocID="{95534E4F-4ABF-4FBA-A543-C096682A951D}" presName="composite" presStyleCnt="0"/>
      <dgm:spPr/>
    </dgm:pt>
    <dgm:pt modelId="{F1F18480-835C-467A-9732-4C500B3A387A}" type="pres">
      <dgm:prSet presAssocID="{95534E4F-4ABF-4FBA-A543-C096682A951D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9704507-5AA8-4DB9-B766-43F361ADAFEA}" type="pres">
      <dgm:prSet presAssocID="{95534E4F-4ABF-4FBA-A543-C096682A951D}" presName="txShp" presStyleLbl="node1" presStyleIdx="2" presStyleCnt="4" custScaleX="125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69599-D636-4950-BC24-8E6016215FF4}" type="pres">
      <dgm:prSet presAssocID="{3429FD64-3677-4430-90B1-36CD7132E0A0}" presName="spacing" presStyleCnt="0"/>
      <dgm:spPr/>
    </dgm:pt>
    <dgm:pt modelId="{F0999A55-DF6C-43AA-A0FB-10CFD0E34578}" type="pres">
      <dgm:prSet presAssocID="{37150B7B-E3AE-433B-ADB9-F18BDC73EB09}" presName="composite" presStyleCnt="0"/>
      <dgm:spPr/>
    </dgm:pt>
    <dgm:pt modelId="{35BE88BC-C434-459A-B3A9-7A5BAF8AA44D}" type="pres">
      <dgm:prSet presAssocID="{37150B7B-E3AE-433B-ADB9-F18BDC73EB09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EAAFF729-DEE6-4240-85BD-9DFBB208A46D}" type="pres">
      <dgm:prSet presAssocID="{37150B7B-E3AE-433B-ADB9-F18BDC73EB09}" presName="txShp" presStyleLbl="node1" presStyleIdx="3" presStyleCnt="4" custScaleX="125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8401C6-8263-4AF4-A37E-FDB89FCD9596}" srcId="{B5714F26-409B-41A3-B7AB-68C969181D01}" destId="{E70794A7-1D61-4E8E-9BD4-1A2C9C343CEA}" srcOrd="0" destOrd="0" parTransId="{E1900243-9F0F-4DCA-8450-2E50D445478C}" sibTransId="{2A606A66-C176-42D0-B7B8-3042B7B0556D}"/>
    <dgm:cxn modelId="{F99B6F5F-0D55-40DF-9DDB-5038795A49E9}" srcId="{B5714F26-409B-41A3-B7AB-68C969181D01}" destId="{1144C981-A8B1-454C-9E1F-65A5861EF973}" srcOrd="1" destOrd="0" parTransId="{94FBA7C7-1EE2-4D84-9A6C-06E8D1ECB8B1}" sibTransId="{6DD497E2-40BF-4937-A9D4-962BD1BBAD57}"/>
    <dgm:cxn modelId="{B84EBB2C-FBE4-4851-8531-BF266C409D4B}" type="presOf" srcId="{95534E4F-4ABF-4FBA-A543-C096682A951D}" destId="{A9704507-5AA8-4DB9-B766-43F361ADAFEA}" srcOrd="0" destOrd="0" presId="urn:microsoft.com/office/officeart/2005/8/layout/vList3"/>
    <dgm:cxn modelId="{3A71B488-2D5D-4920-8AF4-1E397FE098FA}" srcId="{B5714F26-409B-41A3-B7AB-68C969181D01}" destId="{37150B7B-E3AE-433B-ADB9-F18BDC73EB09}" srcOrd="3" destOrd="0" parTransId="{DF2F3653-842A-4A44-8DEA-052ECF5EE91E}" sibTransId="{576BC460-F408-4A46-ADB8-79D20729CC09}"/>
    <dgm:cxn modelId="{98940814-505F-4752-AF59-92E195284CB0}" srcId="{B5714F26-409B-41A3-B7AB-68C969181D01}" destId="{95534E4F-4ABF-4FBA-A543-C096682A951D}" srcOrd="2" destOrd="0" parTransId="{0DC92E6C-979D-4C22-83BE-8627567AA2D0}" sibTransId="{3429FD64-3677-4430-90B1-36CD7132E0A0}"/>
    <dgm:cxn modelId="{9E23F256-0AE3-49DD-9FB4-EEF922B4A58B}" type="presOf" srcId="{37150B7B-E3AE-433B-ADB9-F18BDC73EB09}" destId="{EAAFF729-DEE6-4240-85BD-9DFBB208A46D}" srcOrd="0" destOrd="0" presId="urn:microsoft.com/office/officeart/2005/8/layout/vList3"/>
    <dgm:cxn modelId="{F6E7B8C5-22B4-41E4-B5AB-9B3B24D76E1D}" type="presOf" srcId="{B5714F26-409B-41A3-B7AB-68C969181D01}" destId="{DA19A732-48DF-4131-BE86-FAB3872BBB89}" srcOrd="0" destOrd="0" presId="urn:microsoft.com/office/officeart/2005/8/layout/vList3"/>
    <dgm:cxn modelId="{68880273-4D72-4A18-B4F1-307AEE5D4421}" type="presOf" srcId="{E70794A7-1D61-4E8E-9BD4-1A2C9C343CEA}" destId="{E868A5B2-B2C7-4036-9DD3-A802519E14A2}" srcOrd="0" destOrd="0" presId="urn:microsoft.com/office/officeart/2005/8/layout/vList3"/>
    <dgm:cxn modelId="{C18DD9F9-3755-4D09-AB20-4E6744975C8F}" type="presOf" srcId="{1144C981-A8B1-454C-9E1F-65A5861EF973}" destId="{D2B03F28-49C0-416C-AA8C-29ADE3E574A4}" srcOrd="0" destOrd="0" presId="urn:microsoft.com/office/officeart/2005/8/layout/vList3"/>
    <dgm:cxn modelId="{8E60F5B2-CDCE-4001-A9DA-681178B7CABE}" type="presParOf" srcId="{DA19A732-48DF-4131-BE86-FAB3872BBB89}" destId="{46F2BB34-3948-44AA-97AC-21F27D7B8E04}" srcOrd="0" destOrd="0" presId="urn:microsoft.com/office/officeart/2005/8/layout/vList3"/>
    <dgm:cxn modelId="{3064BAAB-180B-4AF4-A588-A896DC2612DF}" type="presParOf" srcId="{46F2BB34-3948-44AA-97AC-21F27D7B8E04}" destId="{4CC09B15-13F4-4872-9298-AF40CADF37E5}" srcOrd="0" destOrd="0" presId="urn:microsoft.com/office/officeart/2005/8/layout/vList3"/>
    <dgm:cxn modelId="{7078DD21-4A46-4378-850B-57542FEE16E3}" type="presParOf" srcId="{46F2BB34-3948-44AA-97AC-21F27D7B8E04}" destId="{E868A5B2-B2C7-4036-9DD3-A802519E14A2}" srcOrd="1" destOrd="0" presId="urn:microsoft.com/office/officeart/2005/8/layout/vList3"/>
    <dgm:cxn modelId="{D1EC854A-8E72-4458-8D14-14207204B449}" type="presParOf" srcId="{DA19A732-48DF-4131-BE86-FAB3872BBB89}" destId="{0FB3C1DD-0826-42CA-B16B-CC994F392501}" srcOrd="1" destOrd="0" presId="urn:microsoft.com/office/officeart/2005/8/layout/vList3"/>
    <dgm:cxn modelId="{A7B329CA-2332-4ACD-B510-4ECBAAFF65BC}" type="presParOf" srcId="{DA19A732-48DF-4131-BE86-FAB3872BBB89}" destId="{3788F6ED-025D-4DC0-985A-4C73B39CB863}" srcOrd="2" destOrd="0" presId="urn:microsoft.com/office/officeart/2005/8/layout/vList3"/>
    <dgm:cxn modelId="{EA804CE2-98B7-4B39-BFDC-35F16085F160}" type="presParOf" srcId="{3788F6ED-025D-4DC0-985A-4C73B39CB863}" destId="{D4B96984-A62B-4B13-AF29-4B927507B039}" srcOrd="0" destOrd="0" presId="urn:microsoft.com/office/officeart/2005/8/layout/vList3"/>
    <dgm:cxn modelId="{EEAA10A8-F288-4584-AAA9-1EF136C6BBF3}" type="presParOf" srcId="{3788F6ED-025D-4DC0-985A-4C73B39CB863}" destId="{D2B03F28-49C0-416C-AA8C-29ADE3E574A4}" srcOrd="1" destOrd="0" presId="urn:microsoft.com/office/officeart/2005/8/layout/vList3"/>
    <dgm:cxn modelId="{286AEEEC-C798-4141-9269-F7180F2E98D7}" type="presParOf" srcId="{DA19A732-48DF-4131-BE86-FAB3872BBB89}" destId="{DBE7E47D-560C-4DDB-9DE3-DDF61F1E9F76}" srcOrd="3" destOrd="0" presId="urn:microsoft.com/office/officeart/2005/8/layout/vList3"/>
    <dgm:cxn modelId="{D0CDE060-C5D8-4305-8E63-33565116520D}" type="presParOf" srcId="{DA19A732-48DF-4131-BE86-FAB3872BBB89}" destId="{B4DAE519-B865-46BF-9184-E0503F741530}" srcOrd="4" destOrd="0" presId="urn:microsoft.com/office/officeart/2005/8/layout/vList3"/>
    <dgm:cxn modelId="{C0558366-E93E-4792-A557-2D9EA2B1F3A0}" type="presParOf" srcId="{B4DAE519-B865-46BF-9184-E0503F741530}" destId="{F1F18480-835C-467A-9732-4C500B3A387A}" srcOrd="0" destOrd="0" presId="urn:microsoft.com/office/officeart/2005/8/layout/vList3"/>
    <dgm:cxn modelId="{6776CF2C-3317-4E84-AC54-209A48EB6687}" type="presParOf" srcId="{B4DAE519-B865-46BF-9184-E0503F741530}" destId="{A9704507-5AA8-4DB9-B766-43F361ADAFEA}" srcOrd="1" destOrd="0" presId="urn:microsoft.com/office/officeart/2005/8/layout/vList3"/>
    <dgm:cxn modelId="{6BA398A0-F5EE-4A8A-BF71-893FAC3E2430}" type="presParOf" srcId="{DA19A732-48DF-4131-BE86-FAB3872BBB89}" destId="{4FE69599-D636-4950-BC24-8E6016215FF4}" srcOrd="5" destOrd="0" presId="urn:microsoft.com/office/officeart/2005/8/layout/vList3"/>
    <dgm:cxn modelId="{299A3996-4353-46BF-B9F4-9550F5878427}" type="presParOf" srcId="{DA19A732-48DF-4131-BE86-FAB3872BBB89}" destId="{F0999A55-DF6C-43AA-A0FB-10CFD0E34578}" srcOrd="6" destOrd="0" presId="urn:microsoft.com/office/officeart/2005/8/layout/vList3"/>
    <dgm:cxn modelId="{0C234D5A-30A3-4B0A-BEB1-EEB834AEEEB2}" type="presParOf" srcId="{F0999A55-DF6C-43AA-A0FB-10CFD0E34578}" destId="{35BE88BC-C434-459A-B3A9-7A5BAF8AA44D}" srcOrd="0" destOrd="0" presId="urn:microsoft.com/office/officeart/2005/8/layout/vList3"/>
    <dgm:cxn modelId="{95B64437-070C-493B-9214-BF12E02C61B8}" type="presParOf" srcId="{F0999A55-DF6C-43AA-A0FB-10CFD0E34578}" destId="{EAAFF729-DEE6-4240-85BD-9DFBB208A4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/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/>
      <dgm:t>
        <a:bodyPr/>
        <a:lstStyle/>
        <a:p>
          <a:r>
            <a: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/>
      <dgm:t>
        <a:bodyPr/>
        <a:lstStyle/>
        <a:p>
          <a:r>
            <a: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/>
      <dgm:t>
        <a:bodyPr/>
        <a:lstStyle/>
        <a:p>
          <a:r>
            <a: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/>
      <dgm:t>
        <a:bodyPr/>
        <a:lstStyle/>
        <a:p>
          <a:r>
            <a: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8A5B2-B2C7-4036-9DD3-A802519E14A2}">
      <dsp:nvSpPr>
        <dsp:cNvPr id="0" name=""/>
        <dsp:cNvSpPr/>
      </dsp:nvSpPr>
      <dsp:spPr>
        <a:xfrm rot="10800000">
          <a:off x="923464" y="22170"/>
          <a:ext cx="8283203" cy="11991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778" tIns="68580" rIns="128016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доступа к информации,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размещенной в "Интернет</a:t>
          </a:r>
          <a:r>
            <a:rPr lang="ru-RU" sz="1800" kern="1200" dirty="0">
              <a:solidFill>
                <a:schemeClr val="bg1"/>
              </a:solidFill>
            </a:rPr>
            <a:t>"</a:t>
          </a:r>
        </a:p>
      </dsp:txBody>
      <dsp:txXfrm rot="10800000">
        <a:off x="1223244" y="22170"/>
        <a:ext cx="7983423" cy="1199119"/>
      </dsp:txXfrm>
    </dsp:sp>
    <dsp:sp modelId="{4CC09B15-13F4-4872-9298-AF40CADF37E5}">
      <dsp:nvSpPr>
        <dsp:cNvPr id="0" name=""/>
        <dsp:cNvSpPr/>
      </dsp:nvSpPr>
      <dsp:spPr>
        <a:xfrm>
          <a:off x="1103488" y="3512"/>
          <a:ext cx="1199119" cy="11991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03F28-49C0-416C-AA8C-29ADE3E574A4}">
      <dsp:nvSpPr>
        <dsp:cNvPr id="0" name=""/>
        <dsp:cNvSpPr/>
      </dsp:nvSpPr>
      <dsp:spPr>
        <a:xfrm rot="10800000">
          <a:off x="613455" y="1560577"/>
          <a:ext cx="8641960" cy="11991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778" tIns="68580" rIns="128016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Обязательную открытость для общества и СМИ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проектов бюджетов, процедур рассмотрения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принятия по проектам бюджетов</a:t>
          </a:r>
        </a:p>
      </dsp:txBody>
      <dsp:txXfrm rot="10800000">
        <a:off x="913235" y="1560577"/>
        <a:ext cx="8342180" cy="1199119"/>
      </dsp:txXfrm>
    </dsp:sp>
    <dsp:sp modelId="{D4B96984-A62B-4B13-AF29-4B927507B039}">
      <dsp:nvSpPr>
        <dsp:cNvPr id="0" name=""/>
        <dsp:cNvSpPr/>
      </dsp:nvSpPr>
      <dsp:spPr>
        <a:xfrm>
          <a:off x="1103488" y="1560577"/>
          <a:ext cx="1199119" cy="119911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04507-5AA8-4DB9-B766-43F361ADAFEA}">
      <dsp:nvSpPr>
        <dsp:cNvPr id="0" name=""/>
        <dsp:cNvSpPr/>
      </dsp:nvSpPr>
      <dsp:spPr>
        <a:xfrm rot="10800000">
          <a:off x="852436" y="3117642"/>
          <a:ext cx="8462581" cy="11991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778" tIns="68580" rIns="128016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опубликование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средствах массовой информации (СМИ)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утвержденных бюджетов и отчетов об их исполнении</a:t>
          </a:r>
        </a:p>
      </dsp:txBody>
      <dsp:txXfrm rot="10800000">
        <a:off x="1152216" y="3117642"/>
        <a:ext cx="8162801" cy="1199119"/>
      </dsp:txXfrm>
    </dsp:sp>
    <dsp:sp modelId="{F1F18480-835C-467A-9732-4C500B3A387A}">
      <dsp:nvSpPr>
        <dsp:cNvPr id="0" name=""/>
        <dsp:cNvSpPr/>
      </dsp:nvSpPr>
      <dsp:spPr>
        <a:xfrm>
          <a:off x="1103488" y="3117642"/>
          <a:ext cx="1199119" cy="11991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FF729-DEE6-4240-85BD-9DFBB208A46D}">
      <dsp:nvSpPr>
        <dsp:cNvPr id="0" name=""/>
        <dsp:cNvSpPr/>
      </dsp:nvSpPr>
      <dsp:spPr>
        <a:xfrm rot="10800000">
          <a:off x="836851" y="4674707"/>
          <a:ext cx="8493751" cy="11991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778" tIns="68580" rIns="128016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 и (или) преемственность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бюджетной классификации Российской Федерации,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 также обеспечение сопоставимости показателей бюджета</a:t>
          </a:r>
        </a:p>
      </dsp:txBody>
      <dsp:txXfrm rot="10800000">
        <a:off x="1136631" y="4674707"/>
        <a:ext cx="8193971" cy="1199119"/>
      </dsp:txXfrm>
    </dsp:sp>
    <dsp:sp modelId="{35BE88BC-C434-459A-B3A9-7A5BAF8AA44D}">
      <dsp:nvSpPr>
        <dsp:cNvPr id="0" name=""/>
        <dsp:cNvSpPr/>
      </dsp:nvSpPr>
      <dsp:spPr>
        <a:xfrm>
          <a:off x="1103488" y="4674707"/>
          <a:ext cx="1199119" cy="119911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993500" y="2120587"/>
          <a:ext cx="1530146" cy="15301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2217585" y="2344672"/>
        <a:ext cx="1081976" cy="1081976"/>
      </dsp:txXfrm>
    </dsp:sp>
    <dsp:sp modelId="{77C1A16E-A33F-4328-9C30-2B8078A34CDE}">
      <dsp:nvSpPr>
        <dsp:cNvPr id="0" name=""/>
        <dsp:cNvSpPr/>
      </dsp:nvSpPr>
      <dsp:spPr>
        <a:xfrm rot="16200000">
          <a:off x="2528143" y="1865195"/>
          <a:ext cx="460861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60861" y="249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052" y="1878635"/>
        <a:ext cx="23043" cy="23043"/>
      </dsp:txXfrm>
    </dsp:sp>
    <dsp:sp modelId="{EAFB128C-F502-47B9-B302-38D7AEAA8661}">
      <dsp:nvSpPr>
        <dsp:cNvPr id="0" name=""/>
        <dsp:cNvSpPr/>
      </dsp:nvSpPr>
      <dsp:spPr>
        <a:xfrm>
          <a:off x="1993500" y="129579"/>
          <a:ext cx="1530146" cy="15301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7585" y="353664"/>
        <a:ext cx="1081976" cy="1081976"/>
      </dsp:txXfrm>
    </dsp:sp>
    <dsp:sp modelId="{CBB622AE-1EEB-4E9B-A7AB-FEB571855ABE}">
      <dsp:nvSpPr>
        <dsp:cNvPr id="0" name=""/>
        <dsp:cNvSpPr/>
      </dsp:nvSpPr>
      <dsp:spPr>
        <a:xfrm>
          <a:off x="3523647" y="2860700"/>
          <a:ext cx="460861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60861" y="249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42556" y="2874139"/>
        <a:ext cx="23043" cy="23043"/>
      </dsp:txXfrm>
    </dsp:sp>
    <dsp:sp modelId="{47F3830A-C8E7-49D9-941E-BA30F04DA5C9}">
      <dsp:nvSpPr>
        <dsp:cNvPr id="0" name=""/>
        <dsp:cNvSpPr/>
      </dsp:nvSpPr>
      <dsp:spPr>
        <a:xfrm>
          <a:off x="3984508" y="2120587"/>
          <a:ext cx="1530146" cy="15301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8593" y="2344672"/>
        <a:ext cx="1081976" cy="1081976"/>
      </dsp:txXfrm>
    </dsp:sp>
    <dsp:sp modelId="{7DE1D65B-DF32-4171-9E7A-E49339917776}">
      <dsp:nvSpPr>
        <dsp:cNvPr id="0" name=""/>
        <dsp:cNvSpPr/>
      </dsp:nvSpPr>
      <dsp:spPr>
        <a:xfrm rot="5400000">
          <a:off x="2528143" y="3856204"/>
          <a:ext cx="460861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60861" y="249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052" y="3869643"/>
        <a:ext cx="23043" cy="23043"/>
      </dsp:txXfrm>
    </dsp:sp>
    <dsp:sp modelId="{2A789497-3BEB-4384-8357-FDABAB12B50F}">
      <dsp:nvSpPr>
        <dsp:cNvPr id="0" name=""/>
        <dsp:cNvSpPr/>
      </dsp:nvSpPr>
      <dsp:spPr>
        <a:xfrm>
          <a:off x="1993500" y="4111595"/>
          <a:ext cx="1530146" cy="15301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7585" y="4335680"/>
        <a:ext cx="1081976" cy="1081976"/>
      </dsp:txXfrm>
    </dsp:sp>
    <dsp:sp modelId="{D9DFDD59-21AA-4508-A30A-27B62AD647BD}">
      <dsp:nvSpPr>
        <dsp:cNvPr id="0" name=""/>
        <dsp:cNvSpPr/>
      </dsp:nvSpPr>
      <dsp:spPr>
        <a:xfrm rot="10800000">
          <a:off x="1532639" y="2860700"/>
          <a:ext cx="460861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60861" y="249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751548" y="2874139"/>
        <a:ext cx="23043" cy="23043"/>
      </dsp:txXfrm>
    </dsp:sp>
    <dsp:sp modelId="{16F9BD58-3222-445E-9E1A-7712C08FF988}">
      <dsp:nvSpPr>
        <dsp:cNvPr id="0" name=""/>
        <dsp:cNvSpPr/>
      </dsp:nvSpPr>
      <dsp:spPr>
        <a:xfrm>
          <a:off x="2492" y="2120587"/>
          <a:ext cx="1530146" cy="15301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577" y="2344672"/>
        <a:ext cx="1081976" cy="1081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0.03018</cdr:x>
      <cdr:y>0.0405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29213" cy="24995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880995" cy="490409"/>
          </a:xfrm>
          <a:prstGeom prst="rect">
            <a:avLst/>
          </a:prstGeom>
        </p:spPr>
        <p:txBody>
          <a:bodyPr vert="horz" lIns="91380" tIns="45690" rIns="91380" bIns="4569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5921" y="5"/>
            <a:ext cx="2880995" cy="490409"/>
          </a:xfrm>
          <a:prstGeom prst="rect">
            <a:avLst/>
          </a:prstGeom>
        </p:spPr>
        <p:txBody>
          <a:bodyPr vert="horz" lIns="91380" tIns="45690" rIns="91380" bIns="4569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29.03.2024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283830"/>
            <a:ext cx="2880995" cy="490408"/>
          </a:xfrm>
          <a:prstGeom prst="rect">
            <a:avLst/>
          </a:prstGeom>
        </p:spPr>
        <p:txBody>
          <a:bodyPr vert="horz" lIns="91380" tIns="45690" rIns="91380" bIns="4569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765921" y="9283830"/>
            <a:ext cx="2880995" cy="490408"/>
          </a:xfrm>
          <a:prstGeom prst="rect">
            <a:avLst/>
          </a:prstGeom>
        </p:spPr>
        <p:txBody>
          <a:bodyPr vert="horz" lIns="91380" tIns="45690" rIns="91380" bIns="4569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880995" cy="490409"/>
          </a:xfrm>
          <a:prstGeom prst="rect">
            <a:avLst/>
          </a:prstGeom>
        </p:spPr>
        <p:txBody>
          <a:bodyPr vert="horz" lIns="91380" tIns="45690" rIns="91380" bIns="4569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921" y="5"/>
            <a:ext cx="2880995" cy="490409"/>
          </a:xfrm>
          <a:prstGeom prst="rect">
            <a:avLst/>
          </a:prstGeom>
        </p:spPr>
        <p:txBody>
          <a:bodyPr vert="horz" lIns="91380" tIns="45690" rIns="91380" bIns="4569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21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0" tIns="45690" rIns="91380" bIns="4569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4845" y="4703857"/>
            <a:ext cx="5318760" cy="3848606"/>
          </a:xfrm>
          <a:prstGeom prst="rect">
            <a:avLst/>
          </a:prstGeom>
        </p:spPr>
        <p:txBody>
          <a:bodyPr vert="horz" lIns="91380" tIns="45690" rIns="91380" bIns="4569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5" y="9283830"/>
            <a:ext cx="2880995" cy="490408"/>
          </a:xfrm>
          <a:prstGeom prst="rect">
            <a:avLst/>
          </a:prstGeom>
        </p:spPr>
        <p:txBody>
          <a:bodyPr vert="horz" lIns="91380" tIns="45690" rIns="91380" bIns="4569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765921" y="9283830"/>
            <a:ext cx="2880995" cy="490408"/>
          </a:xfrm>
          <a:prstGeom prst="rect">
            <a:avLst/>
          </a:prstGeom>
        </p:spPr>
        <p:txBody>
          <a:bodyPr vert="horz" lIns="91380" tIns="45690" rIns="91380" bIns="4569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476931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315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2158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6685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5000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281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2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8181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144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0836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157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00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3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21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9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12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88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74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41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11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31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69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8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5729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82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73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26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76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05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77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07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8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20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32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29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37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9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131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25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BB088320-8E65-456F-9241-06658EBC82E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86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09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9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1074DEE1-E15F-4E34-A4C0-6BBAB3E844EB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88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43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89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222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84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2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62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3F29089A-44D8-4899-B51B-14F146E3E921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92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42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69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6B1A970D-0051-4AF6-925A-98BC45D0AEBB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94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5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82850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715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2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58AD4412-D73E-4D7E-B421-D67DA880C3E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96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05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073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3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99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043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252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1A2CC6EC-BAE6-4B15-B644-9C887664C05D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101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870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98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066E9AA9-895F-49B6-8DEF-EC35117C76CA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103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83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5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14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5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6C4C2EEA-9900-4930-9AFD-5A704164F4D1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106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115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892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5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E61F52C9-47D6-4113-A335-A2C94BC31EE3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108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22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109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832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878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947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940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2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5D28CCD4-4059-40BA-9954-39F73BCC8B35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113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556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3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65932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349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9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E1A2A1C7-45E7-4C90-841D-86209DDC0E11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116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957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15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233289C9-66D3-4CFC-931F-1DE0352D6126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118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310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30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50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0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40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924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37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87CA2344-9308-47F7-A465-586340FE8C1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124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3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881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84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1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0C7C6C08-7E0A-4FBD-955E-3D3060BE64E9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126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986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1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209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82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51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7371" indent="-278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9869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8441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7012" indent="-2227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5580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4152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724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1295" indent="-222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18">
              <a:defRPr/>
            </a:pPr>
            <a:fld id="{A6935396-92B0-4510-AF64-E8B1E169F0B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defTabSz="913918">
                <a:defRPr/>
              </a:pPr>
              <a:t>130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996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18">
              <a:defRPr/>
            </a:pPr>
            <a:fld id="{6336304E-FDE3-4B4F-A3B7-EBE87F3FA5E2}" type="slidenum">
              <a:rPr lang="ru-RU">
                <a:solidFill>
                  <a:prstClr val="black"/>
                </a:solidFill>
              </a:rPr>
              <a:pPr defTabSz="913918">
                <a:defRPr/>
              </a:pPr>
              <a:t>131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254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871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658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3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5007056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648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293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213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682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8550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9318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911" indent="-2741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9621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0406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187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9758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78329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26898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75470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584F99-76EF-4F13-B37E-DFC17AD69344}" type="slidenum">
              <a:rPr lang="ru-RU" altLang="ru-RU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142</a:t>
            </a:fld>
            <a:endParaRPr lang="ru-RU" altLang="ru-RU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6566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4911" indent="-2741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9621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0406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187" indent="-2196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9758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78329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26898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75470" indent="-2196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0C174E-243C-471F-B282-373B82BC7B45}" type="slidenum">
              <a:rPr lang="ru-RU" altLang="ru-RU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143</a:t>
            </a:fld>
            <a:endParaRPr lang="ru-RU" altLang="ru-RU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2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788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9865" indent="-28083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4944" indent="-22371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3970" indent="-22371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4586" indent="-22371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1544" indent="-2237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504" indent="-2237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462" indent="-2237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2422" indent="-2237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714B4A-3152-41C1-88EE-CCE920CD5AC8}" type="slidenum">
              <a:rPr lang="ru-RU" altLang="ru-RU" smtClean="0">
                <a:latin typeface="Calibri" panose="020F0502020204030204" pitchFamily="34" charset="0"/>
              </a:rPr>
              <a:pPr/>
              <a:t>145</a:t>
            </a:fld>
            <a:endParaRPr lang="ru-RU" altLang="ru-RU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3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61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692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2C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749612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993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20286389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752783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5391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61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255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4502685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088683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7728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38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330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99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FA74-9608-4211-99F5-20D684543A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2718-8D67-459C-BC5B-FE99B2EC733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7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1569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370588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015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491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FA74-9608-4211-99F5-20D684543A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2718-8D67-459C-BC5B-FE99B2EC733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3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5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533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821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11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59131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1067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171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88680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1785902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554921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329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972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96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57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32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1798127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453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9349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6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34598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68789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866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997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319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057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164891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0251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531013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2C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930477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62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2849031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0300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70398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18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5786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48373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2C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898391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9440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9124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5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2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FA74-9608-4211-99F5-20D684543A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2718-8D67-459C-BC5B-FE99B2EC733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854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07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733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61760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399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314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417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4233031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2C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329585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45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1948216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3455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3041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440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754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63186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7921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107744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2570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783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26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FA74-9608-4211-99F5-20D684543A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2718-8D67-459C-BC5B-FE99B2EC733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362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250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052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656543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2493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9488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64684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3A73-9DD3-4028-87DB-C033F5E3B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0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808" r:id="rId20"/>
    <p:sldLayoutId id="2147483798" r:id="rId21"/>
    <p:sldLayoutId id="2147483799" r:id="rId22"/>
    <p:sldLayoutId id="2147483800" r:id="rId23"/>
    <p:sldLayoutId id="2147483801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696" r:id="rId30"/>
    <p:sldLayoutId id="2147483697" r:id="rId31"/>
    <p:sldLayoutId id="2147483698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649" r:id="rId38"/>
    <p:sldLayoutId id="2147483660" r:id="rId39"/>
    <p:sldLayoutId id="2147483651" r:id="rId40"/>
    <p:sldLayoutId id="2147483650" r:id="rId41"/>
    <p:sldLayoutId id="2147483661" r:id="rId42"/>
    <p:sldLayoutId id="2147483662" r:id="rId43"/>
    <p:sldLayoutId id="2147483663" r:id="rId44"/>
    <p:sldLayoutId id="2147483654" r:id="rId45"/>
    <p:sldLayoutId id="2147483664" r:id="rId46"/>
    <p:sldLayoutId id="2147483665" r:id="rId47"/>
    <p:sldLayoutId id="2147483666" r:id="rId48"/>
    <p:sldLayoutId id="2147483667" r:id="rId49"/>
    <p:sldLayoutId id="2147483668" r:id="rId50"/>
    <p:sldLayoutId id="2147483669" r:id="rId51"/>
    <p:sldLayoutId id="2147483670" r:id="rId52"/>
    <p:sldLayoutId id="2147483671" r:id="rId53"/>
    <p:sldLayoutId id="2147483672" r:id="rId54"/>
    <p:sldLayoutId id="2147483673" r:id="rId5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3A73-9DD3-4028-87DB-C033F5E3B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3A73-9DD3-4028-87DB-C033F5E3B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3A73-9DD3-4028-87DB-C033F5E3B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4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4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8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0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2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4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jpg"/><Relationship Id="rId4" Type="http://schemas.openxmlformats.org/officeDocument/2006/relationships/image" Target="../media/image27.gif"/><Relationship Id="rId9" Type="http://schemas.openxmlformats.org/officeDocument/2006/relationships/image" Target="../media/image32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9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1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3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98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61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4.xml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10" Type="http://schemas.openxmlformats.org/officeDocument/2006/relationships/hyperlink" Target="mailto:fo@vos-mo.ru" TargetMode="External"/><Relationship Id="rId4" Type="http://schemas.openxmlformats.org/officeDocument/2006/relationships/image" Target="../media/image102.jpg"/><Relationship Id="rId9" Type="http://schemas.openxmlformats.org/officeDocument/2006/relationships/hyperlink" Target="https://www.microsoft.com/en-us/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mailto:fo@vos-mo.ru" TargetMode="External"/><Relationship Id="rId7" Type="http://schemas.openxmlformats.org/officeDocument/2006/relationships/hyperlink" Target="https://www.microsoft.com/en-us/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vk.com/club211411090" TargetMode="External"/><Relationship Id="rId5" Type="http://schemas.openxmlformats.org/officeDocument/2006/relationships/hyperlink" Target="https://t.me/+bC-GtCC9YHFlOTky" TargetMode="External"/><Relationship Id="rId4" Type="http://schemas.openxmlformats.org/officeDocument/2006/relationships/image" Target="../media/image10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58.xml"/><Relationship Id="rId18" Type="http://schemas.openxmlformats.org/officeDocument/2006/relationships/slide" Target="slide142.xml"/><Relationship Id="rId3" Type="http://schemas.openxmlformats.org/officeDocument/2006/relationships/slide" Target="slide5.xml"/><Relationship Id="rId21" Type="http://schemas.openxmlformats.org/officeDocument/2006/relationships/image" Target="../media/image12.jpg"/><Relationship Id="rId7" Type="http://schemas.openxmlformats.org/officeDocument/2006/relationships/slide" Target="slide17.xml"/><Relationship Id="rId12" Type="http://schemas.openxmlformats.org/officeDocument/2006/relationships/slide" Target="slide55.xml"/><Relationship Id="rId17" Type="http://schemas.openxmlformats.org/officeDocument/2006/relationships/slide" Target="slide60.xml"/><Relationship Id="rId2" Type="http://schemas.openxmlformats.org/officeDocument/2006/relationships/notesSlide" Target="../notesSlides/notesSlide4.xml"/><Relationship Id="rId16" Type="http://schemas.openxmlformats.org/officeDocument/2006/relationships/slide" Target="slide134.xml"/><Relationship Id="rId20" Type="http://schemas.openxmlformats.org/officeDocument/2006/relationships/slide" Target="slide15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slide" Target="slide54.xml"/><Relationship Id="rId5" Type="http://schemas.openxmlformats.org/officeDocument/2006/relationships/slide" Target="slide7.xml"/><Relationship Id="rId15" Type="http://schemas.openxmlformats.org/officeDocument/2006/relationships/slide" Target="slide132.xml"/><Relationship Id="rId10" Type="http://schemas.openxmlformats.org/officeDocument/2006/relationships/slide" Target="slide21.xml"/><Relationship Id="rId19" Type="http://schemas.openxmlformats.org/officeDocument/2006/relationships/slide" Target="slide144.xml"/><Relationship Id="rId4" Type="http://schemas.openxmlformats.org/officeDocument/2006/relationships/slide" Target="slide6.xml"/><Relationship Id="rId9" Type="http://schemas.openxmlformats.org/officeDocument/2006/relationships/slide" Target="slide20.xml"/><Relationship Id="rId14" Type="http://schemas.openxmlformats.org/officeDocument/2006/relationships/slide" Target="slide6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hyperlink" Target="file:///\\Datasrv2.omsu.vmr\fo\&#1041;&#1070;&#1044;&#1046;&#1045;&#1058;%20&#1043;&#1054;&#1056;&#1054;&#1044;&#1057;&#1050;&#1054;&#1043;&#1054;%20&#1054;&#1050;&#1056;&#1059;&#1043;&#1040;\&#1041;&#1070;&#1044;&#1046;&#1045;&#1058;%20&#1044;&#1051;&#1071;%20&#1043;&#1056;&#1040;&#1046;&#1044;&#1040;&#1053;\&#1041;&#1070;&#1044;&#1046;&#1045;&#1058;%20&#1044;&#1051;&#1071;%20&#1043;&#1056;&#1040;&#1046;&#1044;&#1040;&#1053;%20&#1055;&#1054;%20&#1056;&#1045;&#1064;&#1045;&#1053;&#1048;&#1070;%20&#1057;&#1044;%20&#1047;&#1040;%202020%20&#1043;&#1054;&#1044;.pptx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#P24"/><Relationship Id="rId2" Type="http://schemas.openxmlformats.org/officeDocument/2006/relationships/hyperlink" Target="#P23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hyperlink" Target="consultantplus://offline/ref=323F5CD871D448A2B5F7F39B94410FD08BA83129D4C8A55D798FA0A216FF08AA8F4402E737D8AC8686E8618AE2AFFA27F98E0E010D5288P4mFN" TargetMode="External"/><Relationship Id="rId4" Type="http://schemas.openxmlformats.org/officeDocument/2006/relationships/hyperlink" Target="consultantplus://offline/ref=323F5CD871D448A2B5F7F39B94410FD08BA83129D4C8A55D798FA0A216FF08AA8F4402EF36D0AD8BD9ED749BBAA0FA3BE68F101D0F50P8mAN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4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178" y="4312330"/>
            <a:ext cx="5143500" cy="2090808"/>
          </a:xfrm>
        </p:spPr>
        <p:txBody>
          <a:bodyPr rtlCol="0"/>
          <a:lstStyle/>
          <a:p>
            <a:pPr lvl="0" algn="ctr">
              <a:spcBef>
                <a:spcPts val="1000"/>
              </a:spcBef>
            </a:pPr>
            <a:r>
              <a:rPr lang="ru-RU" sz="2800" b="0" dirty="0">
                <a:solidFill>
                  <a:schemeClr val="accent3">
                    <a:lumMod val="50000"/>
                    <a:lumOff val="50000"/>
                  </a:schemeClr>
                </a:solidFill>
                <a:latin typeface="Calibri"/>
                <a:ea typeface="+mn-ea"/>
                <a:cs typeface="+mn-cs"/>
              </a:rPr>
              <a:t>ФИНАНСОВОЕ УПРАВЛЕНИЕ АДМИНИСТРАЦИИ ГОРОДСКОГО ОКРУГА ВОСКРЕСЕНСК МОСКОВСКОЙ ОБЛАСТИ</a:t>
            </a:r>
            <a:br>
              <a:rPr lang="ru-RU" sz="2800" b="0" dirty="0">
                <a:solidFill>
                  <a:schemeClr val="accent3">
                    <a:lumMod val="50000"/>
                    <a:lumOff val="50000"/>
                  </a:schemeClr>
                </a:solidFill>
                <a:latin typeface="Calibri"/>
                <a:ea typeface="+mn-ea"/>
                <a:cs typeface="+mn-cs"/>
              </a:rPr>
            </a:br>
            <a:endParaRPr lang="ru-RU" sz="2800" dirty="0">
              <a:solidFill>
                <a:schemeClr val="accent3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391885"/>
            <a:ext cx="7674429" cy="4212771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10</a:t>
            </a:fld>
            <a:endParaRPr lang="en-US" noProof="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906161"/>
            <a:ext cx="11042420" cy="583238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371217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Основные термины и понятия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02294" y="378110"/>
          <a:ext cx="11560700" cy="5597295"/>
        </p:xfrm>
        <a:graphic>
          <a:graphicData uri="http://schemas.openxmlformats.org/drawingml/2006/table">
            <a:tbl>
              <a:tblPr/>
              <a:tblGrid>
                <a:gridCol w="2069228">
                  <a:extLst>
                    <a:ext uri="{9D8B030D-6E8A-4147-A177-3AD203B41FA5}">
                      <a16:colId xmlns="" xmlns:a16="http://schemas.microsoft.com/office/drawing/2014/main" val="3499922012"/>
                    </a:ext>
                  </a:extLst>
                </a:gridCol>
                <a:gridCol w="2107887">
                  <a:extLst>
                    <a:ext uri="{9D8B030D-6E8A-4147-A177-3AD203B41FA5}">
                      <a16:colId xmlns="" xmlns:a16="http://schemas.microsoft.com/office/drawing/2014/main" val="103461275"/>
                    </a:ext>
                  </a:extLst>
                </a:gridCol>
                <a:gridCol w="2145295">
                  <a:extLst>
                    <a:ext uri="{9D8B030D-6E8A-4147-A177-3AD203B41FA5}">
                      <a16:colId xmlns="" xmlns:a16="http://schemas.microsoft.com/office/drawing/2014/main" val="1755974972"/>
                    </a:ext>
                  </a:extLst>
                </a:gridCol>
                <a:gridCol w="949800">
                  <a:extLst>
                    <a:ext uri="{9D8B030D-6E8A-4147-A177-3AD203B41FA5}">
                      <a16:colId xmlns="" xmlns:a16="http://schemas.microsoft.com/office/drawing/2014/main" val="1187484063"/>
                    </a:ext>
                  </a:extLst>
                </a:gridCol>
                <a:gridCol w="1218432">
                  <a:extLst>
                    <a:ext uri="{9D8B030D-6E8A-4147-A177-3AD203B41FA5}">
                      <a16:colId xmlns="" xmlns:a16="http://schemas.microsoft.com/office/drawing/2014/main" val="633282910"/>
                    </a:ext>
                  </a:extLst>
                </a:gridCol>
                <a:gridCol w="1049118">
                  <a:extLst>
                    <a:ext uri="{9D8B030D-6E8A-4147-A177-3AD203B41FA5}">
                      <a16:colId xmlns="" xmlns:a16="http://schemas.microsoft.com/office/drawing/2014/main" val="2181517829"/>
                    </a:ext>
                  </a:extLst>
                </a:gridCol>
                <a:gridCol w="2020940">
                  <a:extLst>
                    <a:ext uri="{9D8B030D-6E8A-4147-A177-3AD203B41FA5}">
                      <a16:colId xmlns="" xmlns:a16="http://schemas.microsoft.com/office/drawing/2014/main" val="863442764"/>
                    </a:ext>
                  </a:extLst>
                </a:gridCol>
              </a:tblGrid>
              <a:tr h="8303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01490681"/>
                  </a:ext>
                </a:extLst>
              </a:tr>
              <a:tr h="21365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08. Безопасность и обеспечение безопасности жизнедеятельности населения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5023247"/>
                  </a:ext>
                </a:extLst>
              </a:tr>
              <a:tr h="2072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4.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Обеспечение пожарной безопасности на территории муниципального образования Московской области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числа погибших при пожарах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ПРФ от 16.10.2019 №501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лиц, погибших на пожарах в 2023 больше количества лиц погибших на пожарах в базовом периоде.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9872528"/>
                  </a:ext>
                </a:extLst>
              </a:tr>
              <a:tr h="23717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5. Обеспечение безопасности населения на водных объектах, расположенных на территории муниципального образования Московской области</a:t>
                      </a: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Московской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 Указ ПРФ от 11.01.2018 №12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90,5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9612934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02336" y="6300216"/>
            <a:ext cx="1325880" cy="4754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Прямоугольник 1"/>
          <p:cNvSpPr>
            <a:spLocks noChangeArrowheads="1"/>
          </p:cNvSpPr>
          <p:nvPr/>
        </p:nvSpPr>
        <p:spPr bwMode="auto">
          <a:xfrm>
            <a:off x="1003852" y="546722"/>
            <a:ext cx="5168901" cy="37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«Жилище» (09)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доступности жилья для населения, обеспечение безопасных и комфортных условий проживания в городском округе Воскресенск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72 061,0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72 058,6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613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6133" name="Picture 2" descr="Ипотека на улучшение жилищных условий в 2020 году: програм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9" y="899148"/>
            <a:ext cx="27368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4" descr="Нов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7" y="3641932"/>
            <a:ext cx="2906735" cy="18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101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38912" y="101306"/>
          <a:ext cx="11292840" cy="4555286"/>
        </p:xfrm>
        <a:graphic>
          <a:graphicData uri="http://schemas.openxmlformats.org/drawingml/2006/table">
            <a:tbl>
              <a:tblPr/>
              <a:tblGrid>
                <a:gridCol w="1465652">
                  <a:extLst>
                    <a:ext uri="{9D8B030D-6E8A-4147-A177-3AD203B41FA5}">
                      <a16:colId xmlns="" xmlns:a16="http://schemas.microsoft.com/office/drawing/2014/main" val="3393620125"/>
                    </a:ext>
                  </a:extLst>
                </a:gridCol>
                <a:gridCol w="3866982">
                  <a:extLst>
                    <a:ext uri="{9D8B030D-6E8A-4147-A177-3AD203B41FA5}">
                      <a16:colId xmlns="" xmlns:a16="http://schemas.microsoft.com/office/drawing/2014/main" val="2872212268"/>
                    </a:ext>
                  </a:extLst>
                </a:gridCol>
                <a:gridCol w="1304193">
                  <a:extLst>
                    <a:ext uri="{9D8B030D-6E8A-4147-A177-3AD203B41FA5}">
                      <a16:colId xmlns="" xmlns:a16="http://schemas.microsoft.com/office/drawing/2014/main" val="534291988"/>
                    </a:ext>
                  </a:extLst>
                </a:gridCol>
                <a:gridCol w="1048829">
                  <a:extLst>
                    <a:ext uri="{9D8B030D-6E8A-4147-A177-3AD203B41FA5}">
                      <a16:colId xmlns="" xmlns:a16="http://schemas.microsoft.com/office/drawing/2014/main" val="3351853508"/>
                    </a:ext>
                  </a:extLst>
                </a:gridCol>
                <a:gridCol w="1121789">
                  <a:extLst>
                    <a:ext uri="{9D8B030D-6E8A-4147-A177-3AD203B41FA5}">
                      <a16:colId xmlns="" xmlns:a16="http://schemas.microsoft.com/office/drawing/2014/main" val="1438485568"/>
                    </a:ext>
                  </a:extLst>
                </a:gridCol>
                <a:gridCol w="1039708">
                  <a:extLst>
                    <a:ext uri="{9D8B030D-6E8A-4147-A177-3AD203B41FA5}">
                      <a16:colId xmlns="" xmlns:a16="http://schemas.microsoft.com/office/drawing/2014/main" val="929851500"/>
                    </a:ext>
                  </a:extLst>
                </a:gridCol>
                <a:gridCol w="1445687">
                  <a:extLst>
                    <a:ext uri="{9D8B030D-6E8A-4147-A177-3AD203B41FA5}">
                      <a16:colId xmlns="" xmlns:a16="http://schemas.microsoft.com/office/drawing/2014/main" val="3327866906"/>
                    </a:ext>
                  </a:extLst>
                </a:gridCol>
              </a:tblGrid>
              <a:tr h="821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584073"/>
                  </a:ext>
                </a:extLst>
              </a:tr>
              <a:tr h="211356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09. Жилище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462791"/>
                  </a:ext>
                </a:extLst>
              </a:tr>
              <a:tr h="1735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Создание условий для жилищного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строительства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04.02.2021 № 68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млн. кв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0,151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8894869"/>
                  </a:ext>
                </a:extLst>
              </a:tr>
              <a:tr h="1735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7. Улучшение жилищных условий отдельных категорий многодетных семей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04.02.2021 № 68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тыс.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38912" y="6281928"/>
            <a:ext cx="1216152" cy="4389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Прямоугольник 1"/>
          <p:cNvSpPr>
            <a:spLocks noChangeArrowheads="1"/>
          </p:cNvSpPr>
          <p:nvPr/>
        </p:nvSpPr>
        <p:spPr bwMode="auto">
          <a:xfrm>
            <a:off x="1232451" y="522549"/>
            <a:ext cx="6142383" cy="55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инженерной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комфортных условий проживания, повышения качества и условий жизни населения на территории городского округа Воскресенск,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городского округа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705 085,8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480 936,5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637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3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4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5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637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617538"/>
            <a:ext cx="2189162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8" descr="Инфраструктура — что это такое простыми словами | KtoNaNovenkogo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7" y="3532604"/>
            <a:ext cx="29813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103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7910" y="102636"/>
          <a:ext cx="11541190" cy="5887454"/>
        </p:xfrm>
        <a:graphic>
          <a:graphicData uri="http://schemas.openxmlformats.org/drawingml/2006/table">
            <a:tbl>
              <a:tblPr/>
              <a:tblGrid>
                <a:gridCol w="1539551">
                  <a:extLst>
                    <a:ext uri="{9D8B030D-6E8A-4147-A177-3AD203B41FA5}">
                      <a16:colId xmlns="" xmlns:a16="http://schemas.microsoft.com/office/drawing/2014/main" val="3162556555"/>
                    </a:ext>
                  </a:extLst>
                </a:gridCol>
                <a:gridCol w="3724462">
                  <a:extLst>
                    <a:ext uri="{9D8B030D-6E8A-4147-A177-3AD203B41FA5}">
                      <a16:colId xmlns="" xmlns:a16="http://schemas.microsoft.com/office/drawing/2014/main" val="1992485811"/>
                    </a:ext>
                  </a:extLst>
                </a:gridCol>
                <a:gridCol w="1575326">
                  <a:extLst>
                    <a:ext uri="{9D8B030D-6E8A-4147-A177-3AD203B41FA5}">
                      <a16:colId xmlns="" xmlns:a16="http://schemas.microsoft.com/office/drawing/2014/main" val="3059219019"/>
                    </a:ext>
                  </a:extLst>
                </a:gridCol>
                <a:gridCol w="895738">
                  <a:extLst>
                    <a:ext uri="{9D8B030D-6E8A-4147-A177-3AD203B41FA5}">
                      <a16:colId xmlns="" xmlns:a16="http://schemas.microsoft.com/office/drawing/2014/main" val="2479450669"/>
                    </a:ext>
                  </a:extLst>
                </a:gridCol>
                <a:gridCol w="1073021">
                  <a:extLst>
                    <a:ext uri="{9D8B030D-6E8A-4147-A177-3AD203B41FA5}">
                      <a16:colId xmlns="" xmlns:a16="http://schemas.microsoft.com/office/drawing/2014/main" val="116311886"/>
                    </a:ext>
                  </a:extLst>
                </a:gridCol>
                <a:gridCol w="1094792">
                  <a:extLst>
                    <a:ext uri="{9D8B030D-6E8A-4147-A177-3AD203B41FA5}">
                      <a16:colId xmlns="" xmlns:a16="http://schemas.microsoft.com/office/drawing/2014/main" val="2342517917"/>
                    </a:ext>
                  </a:extLst>
                </a:gridCol>
                <a:gridCol w="1638300">
                  <a:extLst>
                    <a:ext uri="{9D8B030D-6E8A-4147-A177-3AD203B41FA5}">
                      <a16:colId xmlns="" xmlns:a16="http://schemas.microsoft.com/office/drawing/2014/main" val="2139948244"/>
                    </a:ext>
                  </a:extLst>
                </a:gridCol>
              </a:tblGrid>
              <a:tr h="9420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1923470"/>
                  </a:ext>
                </a:extLst>
              </a:tr>
              <a:tr h="24615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10.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 инженерной инфраструктуры, энергоэффективности и отрасли обращения с отходами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3349183"/>
                  </a:ext>
                </a:extLst>
              </a:tr>
              <a:tr h="1176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Чистая вода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Региональный проект 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«Чистая вода»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13687027"/>
                  </a:ext>
                </a:extLst>
              </a:tr>
              <a:tr h="8556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Системы водоотведения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0700100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3. Создание условий для обеспечения качественными коммунальными услугами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коммунальной инфраструктуры, инженерных коммуникаций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области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Не своевременное получение подрядной организацией заключения ГАУ МО "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Мособлэкспертиза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" на выполненные работы на сетях водоснабжения. Перенос оплаты планируется на 2024 год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7028641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29768" y="6117336"/>
            <a:ext cx="1280160" cy="6309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45232" y="209550"/>
          <a:ext cx="11243388" cy="5838825"/>
        </p:xfrm>
        <a:graphic>
          <a:graphicData uri="http://schemas.openxmlformats.org/drawingml/2006/table">
            <a:tbl>
              <a:tblPr/>
              <a:tblGrid>
                <a:gridCol w="1766678">
                  <a:extLst>
                    <a:ext uri="{9D8B030D-6E8A-4147-A177-3AD203B41FA5}">
                      <a16:colId xmlns="" xmlns:a16="http://schemas.microsoft.com/office/drawing/2014/main" val="663597560"/>
                    </a:ext>
                  </a:extLst>
                </a:gridCol>
                <a:gridCol w="3747714">
                  <a:extLst>
                    <a:ext uri="{9D8B030D-6E8A-4147-A177-3AD203B41FA5}">
                      <a16:colId xmlns="" xmlns:a16="http://schemas.microsoft.com/office/drawing/2014/main" val="12170202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4094481529"/>
                    </a:ext>
                  </a:extLst>
                </a:gridCol>
                <a:gridCol w="821094">
                  <a:extLst>
                    <a:ext uri="{9D8B030D-6E8A-4147-A177-3AD203B41FA5}">
                      <a16:colId xmlns="" xmlns:a16="http://schemas.microsoft.com/office/drawing/2014/main" val="372128905"/>
                    </a:ext>
                  </a:extLst>
                </a:gridCol>
                <a:gridCol w="1073020">
                  <a:extLst>
                    <a:ext uri="{9D8B030D-6E8A-4147-A177-3AD203B41FA5}">
                      <a16:colId xmlns="" xmlns:a16="http://schemas.microsoft.com/office/drawing/2014/main" val="1388845849"/>
                    </a:ext>
                  </a:extLst>
                </a:gridCol>
                <a:gridCol w="1073021">
                  <a:extLst>
                    <a:ext uri="{9D8B030D-6E8A-4147-A177-3AD203B41FA5}">
                      <a16:colId xmlns="" xmlns:a16="http://schemas.microsoft.com/office/drawing/2014/main" val="1311624409"/>
                    </a:ext>
                  </a:extLst>
                </a:gridCol>
                <a:gridCol w="1390261">
                  <a:extLst>
                    <a:ext uri="{9D8B030D-6E8A-4147-A177-3AD203B41FA5}">
                      <a16:colId xmlns="" xmlns:a16="http://schemas.microsoft.com/office/drawing/2014/main" val="2644440258"/>
                    </a:ext>
                  </a:extLst>
                </a:gridCol>
              </a:tblGrid>
              <a:tr h="9329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9700050"/>
                  </a:ext>
                </a:extLst>
              </a:tr>
              <a:tr h="400159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10.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Развитие инженерной инфраструктуры, энергоэффективности и отрасли обращения с отходами</a:t>
                      </a:r>
                    </a:p>
                    <a:p>
                      <a:pPr algn="l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1349860"/>
                  </a:ext>
                </a:extLst>
              </a:tr>
              <a:tr h="11850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3. Создание условий для обеспечения качественными коммунальными услугами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актуальных схем теплоснабжения, водо-снабжения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8055640"/>
                  </a:ext>
                </a:extLst>
              </a:tr>
              <a:tr h="98986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5 Энергосбережение и повышение энергетической эффективности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зданий, строений, сооружений муниципальной собственности, соответствующих нормальному уровню энергетической эффективности и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выше</a:t>
                      </a:r>
                    </a:p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(А, B, C, D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) 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41,5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7370399"/>
                  </a:ext>
                </a:extLst>
              </a:tr>
              <a:tr h="793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6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учета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43,16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43,16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3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1183376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45232" y="6099048"/>
            <a:ext cx="1300688" cy="6766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Прямоугольник 1"/>
          <p:cNvSpPr>
            <a:spLocks noChangeArrowheads="1"/>
          </p:cNvSpPr>
          <p:nvPr/>
        </p:nvSpPr>
        <p:spPr bwMode="auto">
          <a:xfrm>
            <a:off x="905071" y="312738"/>
            <a:ext cx="5178488" cy="45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«Предпринимательство» (11)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Достижение устойчиво высоких темпов экономического роста, обеспечивающих повышение уровня жизни жителей городского округа Воскресенск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/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2 000,0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2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000,0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6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4568" name="Picture 2" descr="Совместное предприниматель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3290094"/>
            <a:ext cx="3165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4" descr="Мероприятия, направленные на поддержку субъектов малого и среднег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9" y="769938"/>
            <a:ext cx="2238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11391986" y="6504300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106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98580" y="71749"/>
          <a:ext cx="11196733" cy="5454656"/>
        </p:xfrm>
        <a:graphic>
          <a:graphicData uri="http://schemas.openxmlformats.org/drawingml/2006/table">
            <a:tbl>
              <a:tblPr/>
              <a:tblGrid>
                <a:gridCol w="1750471">
                  <a:extLst>
                    <a:ext uri="{9D8B030D-6E8A-4147-A177-3AD203B41FA5}">
                      <a16:colId xmlns="" xmlns:a16="http://schemas.microsoft.com/office/drawing/2014/main" val="3187098333"/>
                    </a:ext>
                  </a:extLst>
                </a:gridCol>
                <a:gridCol w="3536578">
                  <a:extLst>
                    <a:ext uri="{9D8B030D-6E8A-4147-A177-3AD203B41FA5}">
                      <a16:colId xmlns="" xmlns:a16="http://schemas.microsoft.com/office/drawing/2014/main" val="2555263585"/>
                    </a:ext>
                  </a:extLst>
                </a:gridCol>
                <a:gridCol w="1430992">
                  <a:extLst>
                    <a:ext uri="{9D8B030D-6E8A-4147-A177-3AD203B41FA5}">
                      <a16:colId xmlns="" xmlns:a16="http://schemas.microsoft.com/office/drawing/2014/main" val="4149346450"/>
                    </a:ext>
                  </a:extLst>
                </a:gridCol>
                <a:gridCol w="867746">
                  <a:extLst>
                    <a:ext uri="{9D8B030D-6E8A-4147-A177-3AD203B41FA5}">
                      <a16:colId xmlns="" xmlns:a16="http://schemas.microsoft.com/office/drawing/2014/main" val="640121379"/>
                    </a:ext>
                  </a:extLst>
                </a:gridCol>
                <a:gridCol w="1110343">
                  <a:extLst>
                    <a:ext uri="{9D8B030D-6E8A-4147-A177-3AD203B41FA5}">
                      <a16:colId xmlns="" xmlns:a16="http://schemas.microsoft.com/office/drawing/2014/main" val="3410236320"/>
                    </a:ext>
                  </a:extLst>
                </a:gridCol>
                <a:gridCol w="1119674">
                  <a:extLst>
                    <a:ext uri="{9D8B030D-6E8A-4147-A177-3AD203B41FA5}">
                      <a16:colId xmlns="" xmlns:a16="http://schemas.microsoft.com/office/drawing/2014/main" val="3968170288"/>
                    </a:ext>
                  </a:extLst>
                </a:gridCol>
                <a:gridCol w="1380929">
                  <a:extLst>
                    <a:ext uri="{9D8B030D-6E8A-4147-A177-3AD203B41FA5}">
                      <a16:colId xmlns="" xmlns:a16="http://schemas.microsoft.com/office/drawing/2014/main" val="4251212207"/>
                    </a:ext>
                  </a:extLst>
                </a:gridCol>
              </a:tblGrid>
              <a:tr h="6030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9577303"/>
                  </a:ext>
                </a:extLst>
              </a:tr>
              <a:tr h="15748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11. Предпринимательство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427" marR="6427" marT="64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480203"/>
                  </a:ext>
                </a:extLst>
              </a:tr>
              <a:tr h="161084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3. Развитие малого и среднего предпринимательства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26,51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26,51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2340099"/>
                  </a:ext>
                </a:extLst>
              </a:tr>
              <a:tr h="1047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Число субъектов МСП в расчете на 10 тыс. человек населения 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333,79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336,71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2209502"/>
                  </a:ext>
                </a:extLst>
              </a:tr>
              <a:tr h="1676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вновь созданных субъектов малого и среднего бизнеса 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6650357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283464" y="6281928"/>
            <a:ext cx="1536192" cy="4846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Прямоугольник 1"/>
          <p:cNvSpPr>
            <a:spLocks noChangeArrowheads="1"/>
          </p:cNvSpPr>
          <p:nvPr/>
        </p:nvSpPr>
        <p:spPr bwMode="auto">
          <a:xfrm>
            <a:off x="1302026" y="312739"/>
            <a:ext cx="5009875" cy="47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«Управление имуществом и муниципальными финансами» (12)</a:t>
            </a:r>
          </a:p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эффективности управления имуществом и финансами городского округа Воскресенск Московской области, совершенствование муниципальной службы городского округа Воскресенск.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748 155,0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708 104,9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0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4809" name="Picture 6" descr="Муниципальное имущ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13" y="2887663"/>
            <a:ext cx="3088304" cy="246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Picture 8" descr="муниципальное имущество | Евпаторийская Здравн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7538"/>
            <a:ext cx="2682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108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89250" y="93308"/>
          <a:ext cx="11374014" cy="5999765"/>
        </p:xfrm>
        <a:graphic>
          <a:graphicData uri="http://schemas.openxmlformats.org/drawingml/2006/table">
            <a:tbl>
              <a:tblPr/>
              <a:tblGrid>
                <a:gridCol w="1866858">
                  <a:extLst>
                    <a:ext uri="{9D8B030D-6E8A-4147-A177-3AD203B41FA5}">
                      <a16:colId xmlns="" xmlns:a16="http://schemas.microsoft.com/office/drawing/2014/main" val="3173592870"/>
                    </a:ext>
                  </a:extLst>
                </a:gridCol>
                <a:gridCol w="3264979">
                  <a:extLst>
                    <a:ext uri="{9D8B030D-6E8A-4147-A177-3AD203B41FA5}">
                      <a16:colId xmlns="" xmlns:a16="http://schemas.microsoft.com/office/drawing/2014/main" val="2938201441"/>
                    </a:ext>
                  </a:extLst>
                </a:gridCol>
                <a:gridCol w="1175657">
                  <a:extLst>
                    <a:ext uri="{9D8B030D-6E8A-4147-A177-3AD203B41FA5}">
                      <a16:colId xmlns="" xmlns:a16="http://schemas.microsoft.com/office/drawing/2014/main" val="4199731950"/>
                    </a:ext>
                  </a:extLst>
                </a:gridCol>
                <a:gridCol w="877078">
                  <a:extLst>
                    <a:ext uri="{9D8B030D-6E8A-4147-A177-3AD203B41FA5}">
                      <a16:colId xmlns="" xmlns:a16="http://schemas.microsoft.com/office/drawing/2014/main" val="2043561527"/>
                    </a:ext>
                  </a:extLst>
                </a:gridCol>
                <a:gridCol w="1138334">
                  <a:extLst>
                    <a:ext uri="{9D8B030D-6E8A-4147-A177-3AD203B41FA5}">
                      <a16:colId xmlns="" xmlns:a16="http://schemas.microsoft.com/office/drawing/2014/main" val="3037608129"/>
                    </a:ext>
                  </a:extLst>
                </a:gridCol>
                <a:gridCol w="989045">
                  <a:extLst>
                    <a:ext uri="{9D8B030D-6E8A-4147-A177-3AD203B41FA5}">
                      <a16:colId xmlns="" xmlns:a16="http://schemas.microsoft.com/office/drawing/2014/main" val="1618426977"/>
                    </a:ext>
                  </a:extLst>
                </a:gridCol>
                <a:gridCol w="2062063">
                  <a:extLst>
                    <a:ext uri="{9D8B030D-6E8A-4147-A177-3AD203B41FA5}">
                      <a16:colId xmlns="" xmlns:a16="http://schemas.microsoft.com/office/drawing/2014/main" val="2124666161"/>
                    </a:ext>
                  </a:extLst>
                </a:gridCol>
              </a:tblGrid>
              <a:tr h="4668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0337574"/>
                  </a:ext>
                </a:extLst>
              </a:tr>
              <a:tr h="122104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Управление имуществом и муниципальными финансами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2405934"/>
                  </a:ext>
                </a:extLst>
              </a:tr>
              <a:tr h="366312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1. Эффективное управление имущественным комплексом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Рейтинг – 45 Закон МО 10.12.2020 № 270/2020-ОЗ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9489920"/>
                  </a:ext>
                </a:extLst>
              </a:tr>
              <a:tr h="1343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Поступления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доходов в бюджет муниципального образования от распоряжения муниципальным имуществом и землей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Рейтинг – 45 Закон МО 10.12.2020 № 270/2020-ОЗ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8338533"/>
                  </a:ext>
                </a:extLst>
              </a:tr>
              <a:tr h="28490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Рейтинг – 45 Закон МО 10.12.2020 № 270/2020-ОЗ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7" marR="5137" marT="51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Проводятся мероприятия по взысканию задолженности по арендной плате в судебном порядке.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41622440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20624" y="6199632"/>
            <a:ext cx="1234440" cy="576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240972"/>
            <a:ext cx="6090557" cy="4935992"/>
          </a:xfrm>
        </p:spPr>
        <p:txBody>
          <a:bodyPr rtlCol="0"/>
          <a:lstStyle/>
          <a:p>
            <a:pPr marL="11430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органов местного самоуправления;</a:t>
            </a:r>
          </a:p>
          <a:p>
            <a:pPr marL="11430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проверок;</a:t>
            </a:r>
          </a:p>
          <a:p>
            <a:pPr marL="114300" indent="0" algn="just">
              <a:buNone/>
            </a:pPr>
            <a:endParaRPr lang="ru-RU" alt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перечисляемые из одного бюджета бюджетной системы Российской Федерации другому</a:t>
            </a:r>
          </a:p>
          <a:p>
            <a:pPr marL="114300" indent="0" algn="just">
              <a:buNone/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42" y="122322"/>
            <a:ext cx="4117411" cy="3139862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12271"/>
            <a:ext cx="4937211" cy="1224643"/>
          </a:xfrm>
        </p:spPr>
        <p:txBody>
          <a:bodyPr rtlCol="0"/>
          <a:lstStyle/>
          <a:p>
            <a:pPr rt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понятия и определения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3133725"/>
            <a:ext cx="7448550" cy="36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0112" y="46700"/>
          <a:ext cx="11578513" cy="6144337"/>
        </p:xfrm>
        <a:graphic>
          <a:graphicData uri="http://schemas.openxmlformats.org/drawingml/2006/table">
            <a:tbl>
              <a:tblPr/>
              <a:tblGrid>
                <a:gridCol w="1424863">
                  <a:extLst>
                    <a:ext uri="{9D8B030D-6E8A-4147-A177-3AD203B41FA5}">
                      <a16:colId xmlns="" xmlns:a16="http://schemas.microsoft.com/office/drawing/2014/main" val="1321297963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3411036925"/>
                    </a:ext>
                  </a:extLst>
                </a:gridCol>
                <a:gridCol w="1285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2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58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562225">
                  <a:extLst>
                    <a:ext uri="{9D8B030D-6E8A-4147-A177-3AD203B41FA5}">
                      <a16:colId xmlns="" xmlns:a16="http://schemas.microsoft.com/office/drawing/2014/main" val="3748999594"/>
                    </a:ext>
                  </a:extLst>
                </a:gridCol>
              </a:tblGrid>
              <a:tr h="70758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9700748"/>
                  </a:ext>
                </a:extLst>
              </a:tr>
              <a:tr h="18506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12. Управление имуществом и муниципальными финансами</a:t>
                      </a:r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98" marR="7798" marT="7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953757"/>
                  </a:ext>
                </a:extLst>
              </a:tr>
              <a:tr h="3701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1.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Эффективное управление имущественным комплексом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7798" marR="7798" marT="7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Рейтинг – 45 Закон МО 10.12.2020 № 270/2020-ОЗ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75456606"/>
                  </a:ext>
                </a:extLst>
              </a:tr>
              <a:tr h="555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Предоставление земельных участков многодетным семьям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Закон МО 01.06.2011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73/2011-ОЗ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Показатель не достигнут в связи с отказом многодетных семей от предлагаемых участков, входящих в перечень на 2023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3827895"/>
                  </a:ext>
                </a:extLst>
              </a:tr>
              <a:tr h="1573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Закон МО 10.12.2020 № 270/2020-ОЗ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5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Показатель не достигнут, так как в отношении 14 участков плановые мероприятия по расторжению и устранению причин для расторжения выполнены, а в отношении 2 участков вопрос о расторжении находится на рассмотрении в суде. После вступления решения суда в законную силу договоры будут </a:t>
                      </a:r>
                      <a:r>
                        <a:rPr lang="ru-RU" sz="135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расторгнуты</a:t>
                      </a:r>
                      <a:endParaRPr lang="ru-RU" sz="135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5390748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48056" y="6236208"/>
            <a:ext cx="1179576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52401" y="238125"/>
          <a:ext cx="11505755" cy="5572598"/>
        </p:xfrm>
        <a:graphic>
          <a:graphicData uri="http://schemas.openxmlformats.org/drawingml/2006/table">
            <a:tbl>
              <a:tblPr/>
              <a:tblGrid>
                <a:gridCol w="1880584">
                  <a:extLst>
                    <a:ext uri="{9D8B030D-6E8A-4147-A177-3AD203B41FA5}">
                      <a16:colId xmlns="" xmlns:a16="http://schemas.microsoft.com/office/drawing/2014/main" val="2367816001"/>
                    </a:ext>
                  </a:extLst>
                </a:gridCol>
                <a:gridCol w="2563659">
                  <a:extLst>
                    <a:ext uri="{9D8B030D-6E8A-4147-A177-3AD203B41FA5}">
                      <a16:colId xmlns="" xmlns:a16="http://schemas.microsoft.com/office/drawing/2014/main" val="2088483985"/>
                    </a:ext>
                  </a:extLst>
                </a:gridCol>
                <a:gridCol w="14604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92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33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944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219025">
                  <a:extLst>
                    <a:ext uri="{9D8B030D-6E8A-4147-A177-3AD203B41FA5}">
                      <a16:colId xmlns="" xmlns:a16="http://schemas.microsoft.com/office/drawing/2014/main" val="232575068"/>
                    </a:ext>
                  </a:extLst>
                </a:gridCol>
              </a:tblGrid>
              <a:tr h="7291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Причины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4981670"/>
                  </a:ext>
                </a:extLst>
              </a:tr>
              <a:tr h="18760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12. Управление имуществом и муниципальными финансами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994041"/>
                  </a:ext>
                </a:extLst>
              </a:tr>
              <a:tr h="127159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1.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Эффективное управление имущественным комплексом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Проверка использования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земель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ФЗ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31.07.2020  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248-ФЗ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8231514"/>
                  </a:ext>
                </a:extLst>
              </a:tr>
              <a:tr h="1090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-45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65-р от 26.12.2017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6694945"/>
                  </a:ext>
                </a:extLst>
              </a:tr>
              <a:tr h="1484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Прирост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земельного налога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целевой показатель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от 28.04.2008 № 607</a:t>
                      </a:r>
                      <a:endParaRPr lang="ru-RU" sz="1400" dirty="0"/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62254761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51924" y="6199632"/>
            <a:ext cx="1366564" cy="576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98580" y="102638"/>
          <a:ext cx="11379070" cy="4013335"/>
        </p:xfrm>
        <a:graphic>
          <a:graphicData uri="http://schemas.openxmlformats.org/drawingml/2006/table">
            <a:tbl>
              <a:tblPr/>
              <a:tblGrid>
                <a:gridCol w="1777728">
                  <a:extLst>
                    <a:ext uri="{9D8B030D-6E8A-4147-A177-3AD203B41FA5}">
                      <a16:colId xmlns="" xmlns:a16="http://schemas.microsoft.com/office/drawing/2014/main" val="1139755815"/>
                    </a:ext>
                  </a:extLst>
                </a:gridCol>
                <a:gridCol w="3550826">
                  <a:extLst>
                    <a:ext uri="{9D8B030D-6E8A-4147-A177-3AD203B41FA5}">
                      <a16:colId xmlns="" xmlns:a16="http://schemas.microsoft.com/office/drawing/2014/main" val="3144900920"/>
                    </a:ext>
                  </a:extLst>
                </a:gridCol>
                <a:gridCol w="1174883">
                  <a:extLst>
                    <a:ext uri="{9D8B030D-6E8A-4147-A177-3AD203B41FA5}">
                      <a16:colId xmlns="" xmlns:a16="http://schemas.microsoft.com/office/drawing/2014/main" val="3799262653"/>
                    </a:ext>
                  </a:extLst>
                </a:gridCol>
                <a:gridCol w="963649">
                  <a:extLst>
                    <a:ext uri="{9D8B030D-6E8A-4147-A177-3AD203B41FA5}">
                      <a16:colId xmlns="" xmlns:a16="http://schemas.microsoft.com/office/drawing/2014/main" val="1113729910"/>
                    </a:ext>
                  </a:extLst>
                </a:gridCol>
                <a:gridCol w="1042433">
                  <a:extLst>
                    <a:ext uri="{9D8B030D-6E8A-4147-A177-3AD203B41FA5}">
                      <a16:colId xmlns="" xmlns:a16="http://schemas.microsoft.com/office/drawing/2014/main" val="2454694846"/>
                    </a:ext>
                  </a:extLst>
                </a:gridCol>
                <a:gridCol w="1138335">
                  <a:extLst>
                    <a:ext uri="{9D8B030D-6E8A-4147-A177-3AD203B41FA5}">
                      <a16:colId xmlns="" xmlns:a16="http://schemas.microsoft.com/office/drawing/2014/main" val="2131766115"/>
                    </a:ext>
                  </a:extLst>
                </a:gridCol>
                <a:gridCol w="1731216">
                  <a:extLst>
                    <a:ext uri="{9D8B030D-6E8A-4147-A177-3AD203B41FA5}">
                      <a16:colId xmlns="" xmlns:a16="http://schemas.microsoft.com/office/drawing/2014/main" val="1727727764"/>
                    </a:ext>
                  </a:extLst>
                </a:gridCol>
              </a:tblGrid>
              <a:tr h="97529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3503110"/>
                  </a:ext>
                </a:extLst>
              </a:tr>
              <a:tr h="2548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12. Управление имуществом и муниципальными финансами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0562058"/>
                  </a:ext>
                </a:extLst>
              </a:tr>
              <a:tr h="7491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1.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Эффективное управление имущественным комплексом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Показатель не достигнут, так как на земельный участок, подлежащий включению в перечень поддержки субъектов малого и среднего предпринимательства, была запущена процедура изменения вида использования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участка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005089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29768" y="6245352"/>
            <a:ext cx="128930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Прямоугольник 1"/>
          <p:cNvSpPr>
            <a:spLocks noChangeArrowheads="1"/>
          </p:cNvSpPr>
          <p:nvPr/>
        </p:nvSpPr>
        <p:spPr bwMode="auto">
          <a:xfrm>
            <a:off x="1133061" y="312738"/>
            <a:ext cx="6402802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институтов гражданского общества, повышение эффективности местного самоуправления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реализации молодежной политики» (13)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Цель программы 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городского округа Воскресенск, благоприятного для путешествий и инвестиций; создание условий для развития внутреннего и въездного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туризма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113 138,5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5 393,9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97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3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4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5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6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1977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28" y="922338"/>
            <a:ext cx="19891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8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1979" name="Picture 6" descr="Молодежная политика » Администрация Усманского муниципальног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58" y="3727105"/>
            <a:ext cx="3213100" cy="21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113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469736"/>
              </p:ext>
            </p:extLst>
          </p:nvPr>
        </p:nvGraphicFramePr>
        <p:xfrm>
          <a:off x="289250" y="102638"/>
          <a:ext cx="11445550" cy="5541877"/>
        </p:xfrm>
        <a:graphic>
          <a:graphicData uri="http://schemas.openxmlformats.org/drawingml/2006/table">
            <a:tbl>
              <a:tblPr/>
              <a:tblGrid>
                <a:gridCol w="1774289">
                  <a:extLst>
                    <a:ext uri="{9D8B030D-6E8A-4147-A177-3AD203B41FA5}">
                      <a16:colId xmlns="" xmlns:a16="http://schemas.microsoft.com/office/drawing/2014/main" val="1351979710"/>
                    </a:ext>
                  </a:extLst>
                </a:gridCol>
                <a:gridCol w="3292232">
                  <a:extLst>
                    <a:ext uri="{9D8B030D-6E8A-4147-A177-3AD203B41FA5}">
                      <a16:colId xmlns="" xmlns:a16="http://schemas.microsoft.com/office/drawing/2014/main" val="3608463219"/>
                    </a:ext>
                  </a:extLst>
                </a:gridCol>
                <a:gridCol w="1296956"/>
                <a:gridCol w="914400">
                  <a:extLst>
                    <a:ext uri="{9D8B030D-6E8A-4147-A177-3AD203B41FA5}">
                      <a16:colId xmlns="" xmlns:a16="http://schemas.microsoft.com/office/drawing/2014/main" val="3181492418"/>
                    </a:ext>
                  </a:extLst>
                </a:gridCol>
                <a:gridCol w="1089916">
                  <a:extLst>
                    <a:ext uri="{9D8B030D-6E8A-4147-A177-3AD203B41FA5}">
                      <a16:colId xmlns="" xmlns:a16="http://schemas.microsoft.com/office/drawing/2014/main" val="1892336029"/>
                    </a:ext>
                  </a:extLst>
                </a:gridCol>
                <a:gridCol w="1074786">
                  <a:extLst>
                    <a:ext uri="{9D8B030D-6E8A-4147-A177-3AD203B41FA5}">
                      <a16:colId xmlns="" xmlns:a16="http://schemas.microsoft.com/office/drawing/2014/main" val="2362508333"/>
                    </a:ext>
                  </a:extLst>
                </a:gridCol>
                <a:gridCol w="2002971">
                  <a:extLst>
                    <a:ext uri="{9D8B030D-6E8A-4147-A177-3AD203B41FA5}">
                      <a16:colId xmlns="" xmlns:a16="http://schemas.microsoft.com/office/drawing/2014/main" val="802588561"/>
                    </a:ext>
                  </a:extLst>
                </a:gridCol>
              </a:tblGrid>
              <a:tr h="112776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9695259"/>
                  </a:ext>
                </a:extLst>
              </a:tr>
              <a:tr h="29468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13. 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74440"/>
                  </a:ext>
                </a:extLst>
              </a:tr>
              <a:tr h="9824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14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медиасреды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 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115,7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693316"/>
                  </a:ext>
                </a:extLst>
              </a:tr>
              <a:tr h="20605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ГП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Собственникам направлены предписания о демонтаже незаконно установленных и эксплуатируемых рекламных конструкций, также направлены документы в правовое управление Администрации для рассмотрения вопроса демонтажа таких конструкций в судебном порядке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752518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74904" y="6071616"/>
            <a:ext cx="1261872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33264" y="83977"/>
          <a:ext cx="11402008" cy="5277515"/>
        </p:xfrm>
        <a:graphic>
          <a:graphicData uri="http://schemas.openxmlformats.org/drawingml/2006/table">
            <a:tbl>
              <a:tblPr/>
              <a:tblGrid>
                <a:gridCol w="1864402">
                  <a:extLst>
                    <a:ext uri="{9D8B030D-6E8A-4147-A177-3AD203B41FA5}">
                      <a16:colId xmlns="" xmlns:a16="http://schemas.microsoft.com/office/drawing/2014/main" val="3108586591"/>
                    </a:ext>
                  </a:extLst>
                </a:gridCol>
                <a:gridCol w="3864594">
                  <a:extLst>
                    <a:ext uri="{9D8B030D-6E8A-4147-A177-3AD203B41FA5}">
                      <a16:colId xmlns="" xmlns:a16="http://schemas.microsoft.com/office/drawing/2014/main" val="2590241235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151631387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72041465"/>
                    </a:ext>
                  </a:extLst>
                </a:gridCol>
                <a:gridCol w="1063690">
                  <a:extLst>
                    <a:ext uri="{9D8B030D-6E8A-4147-A177-3AD203B41FA5}">
                      <a16:colId xmlns="" xmlns:a16="http://schemas.microsoft.com/office/drawing/2014/main" val="940876185"/>
                    </a:ext>
                  </a:extLst>
                </a:gridCol>
                <a:gridCol w="1045029">
                  <a:extLst>
                    <a:ext uri="{9D8B030D-6E8A-4147-A177-3AD203B41FA5}">
                      <a16:colId xmlns="" xmlns:a16="http://schemas.microsoft.com/office/drawing/2014/main" val="2870011507"/>
                    </a:ext>
                  </a:extLst>
                </a:gridCol>
                <a:gridCol w="1278293">
                  <a:extLst>
                    <a:ext uri="{9D8B030D-6E8A-4147-A177-3AD203B41FA5}">
                      <a16:colId xmlns="" xmlns:a16="http://schemas.microsoft.com/office/drawing/2014/main" val="2195116309"/>
                    </a:ext>
                  </a:extLst>
                </a:gridCol>
              </a:tblGrid>
              <a:tr h="9749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4268007"/>
                  </a:ext>
                </a:extLst>
              </a:tr>
              <a:tr h="2547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13. 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9677854"/>
                  </a:ext>
                </a:extLst>
              </a:tr>
              <a:tr h="1192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3. Эффективное местное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самоуправление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проектов, реализованных на основании заявок жителей Московской области в рамках применения практик инициативного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бюджетирования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 связи с признанием аукциона не состоявшимся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672635"/>
                  </a:ext>
                </a:extLst>
              </a:tr>
              <a:tr h="847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4. Молодежь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Подмосковья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44882379"/>
                  </a:ext>
                </a:extLst>
              </a:tr>
              <a:tr h="1813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6. Обеспечивающая подпрограмма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Общая численность граждан Российской Федерации,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соглашение с 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ФОИВ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(региональный проект)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0,022376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0,023521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77211140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6344" y="6135624"/>
            <a:ext cx="1152144" cy="6035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Прямоугольник 1"/>
          <p:cNvSpPr>
            <a:spLocks noChangeArrowheads="1"/>
          </p:cNvSpPr>
          <p:nvPr/>
        </p:nvSpPr>
        <p:spPr bwMode="auto">
          <a:xfrm>
            <a:off x="1421296" y="495300"/>
            <a:ext cx="5970105" cy="481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 функционирование дорожно-транспортного комплекса» (14)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городского округа Воскресенск Московской области</a:t>
            </a:r>
            <a:r>
              <a:rPr lang="ru-RU" alt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году 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в сумме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12 800,8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04 343,6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811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7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8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9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20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21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8122" name="Picture 4" descr="Дорожная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3713231"/>
            <a:ext cx="2502448" cy="21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312738"/>
            <a:ext cx="2086413" cy="1739866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2" name="Овал 11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116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111627"/>
              </p:ext>
            </p:extLst>
          </p:nvPr>
        </p:nvGraphicFramePr>
        <p:xfrm>
          <a:off x="187336" y="65936"/>
          <a:ext cx="11652239" cy="6301336"/>
        </p:xfrm>
        <a:graphic>
          <a:graphicData uri="http://schemas.openxmlformats.org/drawingml/2006/table">
            <a:tbl>
              <a:tblPr/>
              <a:tblGrid>
                <a:gridCol w="1346189">
                  <a:extLst>
                    <a:ext uri="{9D8B030D-6E8A-4147-A177-3AD203B41FA5}">
                      <a16:colId xmlns="" xmlns:a16="http://schemas.microsoft.com/office/drawing/2014/main" val="4169418168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87365410"/>
                    </a:ext>
                  </a:extLst>
                </a:gridCol>
                <a:gridCol w="14056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0882"/>
                <a:gridCol w="1066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82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524125">
                  <a:extLst>
                    <a:ext uri="{9D8B030D-6E8A-4147-A177-3AD203B41FA5}">
                      <a16:colId xmlns="" xmlns:a16="http://schemas.microsoft.com/office/drawing/2014/main" val="2858579092"/>
                    </a:ext>
                  </a:extLst>
                </a:gridCol>
              </a:tblGrid>
              <a:tr h="9143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2771830"/>
                  </a:ext>
                </a:extLst>
              </a:tr>
              <a:tr h="238914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 Развитие и функционирование дорожно-транспортного комплекса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400936"/>
                  </a:ext>
                </a:extLst>
              </a:tr>
              <a:tr h="11706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Пассажирский транспорт общего пользования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8460018"/>
                  </a:ext>
                </a:extLst>
              </a:tr>
              <a:tr h="782101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Региональный проект «Безопасность дорожного движения»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чел./100 тыс.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7,488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7,491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Наибольшее смертельное травмирование происходит на дорогах регионального значения. Планирование мероприятий по снижению ДТП рассматривается на комиссии БДД МО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854521"/>
                  </a:ext>
                </a:extLst>
              </a:tr>
              <a:tr h="7821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2. Дороги Подмосковья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Региональный проект «Безопасность дорожного движения»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48056" y="6153912"/>
            <a:ext cx="1261872" cy="6126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Прямоугольник 1"/>
          <p:cNvSpPr>
            <a:spLocks noChangeArrowheads="1"/>
          </p:cNvSpPr>
          <p:nvPr/>
        </p:nvSpPr>
        <p:spPr bwMode="auto">
          <a:xfrm>
            <a:off x="1351722" y="495300"/>
            <a:ext cx="5896803" cy="45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Цифровое муниципальное образование» (15)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эффективности муниципального управления, развитие информационного общества в городском округе Воскресенск и создание достаточных условий институционального и инфраструктурного характера для создания и (или) развития цифровой экономики</a:t>
            </a:r>
            <a:r>
              <a:rPr lang="ru-RU" alt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128 223,9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126 447,8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4259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0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1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2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3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4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5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4266" name="Picture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277813"/>
            <a:ext cx="194468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7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8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4269" name="Picture 6" descr="Информация для жителей о возможности получения государственных и ...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25" y="4342210"/>
            <a:ext cx="23574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0" name="Picture 10" descr="Как зарегистрироваться на портале Добродел (официальный сайт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03" y="2790032"/>
            <a:ext cx="235743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34320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118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62963" y="108641"/>
          <a:ext cx="11688023" cy="6008775"/>
        </p:xfrm>
        <a:graphic>
          <a:graphicData uri="http://schemas.openxmlformats.org/drawingml/2006/table">
            <a:tbl>
              <a:tblPr/>
              <a:tblGrid>
                <a:gridCol w="2073243">
                  <a:extLst>
                    <a:ext uri="{9D8B030D-6E8A-4147-A177-3AD203B41FA5}">
                      <a16:colId xmlns="" xmlns:a16="http://schemas.microsoft.com/office/drawing/2014/main" val="3988491183"/>
                    </a:ext>
                  </a:extLst>
                </a:gridCol>
                <a:gridCol w="2184420">
                  <a:extLst>
                    <a:ext uri="{9D8B030D-6E8A-4147-A177-3AD203B41FA5}">
                      <a16:colId xmlns="" xmlns:a16="http://schemas.microsoft.com/office/drawing/2014/main" val="3492199298"/>
                    </a:ext>
                  </a:extLst>
                </a:gridCol>
                <a:gridCol w="11389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3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12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66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4856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44574">
                  <a:extLst>
                    <a:ext uri="{9D8B030D-6E8A-4147-A177-3AD203B41FA5}">
                      <a16:colId xmlns="" xmlns:a16="http://schemas.microsoft.com/office/drawing/2014/main" val="1004568070"/>
                    </a:ext>
                  </a:extLst>
                </a:gridCol>
              </a:tblGrid>
              <a:tr h="7441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8285631"/>
                  </a:ext>
                </a:extLst>
              </a:tr>
              <a:tr h="205480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Цифровое муниципальное образование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0460959"/>
                  </a:ext>
                </a:extLst>
              </a:tr>
              <a:tr h="23802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1. 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5493473"/>
                  </a:ext>
                </a:extLst>
              </a:tr>
              <a:tr h="22933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 Реорганизация МУП "Управление домами" и переход людей в новую УК "Наш дом -Воскресенск" 2. Систематические аварийные ситуации сетей центрального водоснабжения и отопления, требующие продолжительного ремонта. 3. Неудовлетворительное исполнение работ управляющими компаниями, ресурсоснабжающими организациями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74904" y="6208776"/>
            <a:ext cx="1380744" cy="539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1243387" y="6382139"/>
            <a:ext cx="251927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038225" y="1014412"/>
            <a:ext cx="359704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4" name="Стрелка вниз 3"/>
          <p:cNvSpPr/>
          <p:nvPr/>
        </p:nvSpPr>
        <p:spPr>
          <a:xfrm rot="2358155">
            <a:off x="1848012" y="2392254"/>
            <a:ext cx="282383" cy="56347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" name="Стрелка вниз 4"/>
          <p:cNvSpPr/>
          <p:nvPr/>
        </p:nvSpPr>
        <p:spPr>
          <a:xfrm rot="19149427">
            <a:off x="3738141" y="2332626"/>
            <a:ext cx="242085" cy="68448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6" name="Стрелка вниз 5"/>
          <p:cNvSpPr/>
          <p:nvPr/>
        </p:nvSpPr>
        <p:spPr>
          <a:xfrm rot="21108180">
            <a:off x="2839517" y="2497078"/>
            <a:ext cx="221720" cy="38532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327" y="3047448"/>
            <a:ext cx="1295400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chemeClr val="tx1"/>
                </a:solidFill>
              </a:rPr>
              <a:t>Налоговые доходы </a:t>
            </a:r>
            <a:r>
              <a:rPr lang="ru-RU" sz="1200" dirty="0">
                <a:solidFill>
                  <a:schemeClr val="tx1"/>
                </a:solidFill>
              </a:rPr>
              <a:t>– это часть доходов граждан и организаций, которые они обязаны заплатить государству </a:t>
            </a:r>
            <a:r>
              <a:rPr lang="ru-RU" sz="1000" dirty="0">
                <a:solidFill>
                  <a:schemeClr val="tx1"/>
                </a:solidFill>
              </a:rPr>
              <a:t>(например, налог на доходы физических лиц, налог на имущество физических лиц, земельный налог и др.)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6165" y="3042686"/>
            <a:ext cx="1368425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tx1"/>
                </a:solidFill>
              </a:rPr>
              <a:t>НЕНАЛОГОВЫЕ ДОХОДЫ </a:t>
            </a:r>
            <a:r>
              <a:rPr lang="ru-RU" sz="1050" dirty="0">
                <a:solidFill>
                  <a:schemeClr val="tx1"/>
                </a:solidFill>
              </a:rPr>
              <a:t>– платежи 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615" y="3042686"/>
            <a:ext cx="1439862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БЕЗВОЗМЕЗД-НЫЕ ПОСТУПЛЕ-НИЯ </a:t>
            </a:r>
            <a:r>
              <a:rPr lang="ru-RU" sz="1200" dirty="0">
                <a:solidFill>
                  <a:schemeClr val="tx1"/>
                </a:solidFill>
              </a:rPr>
              <a:t>– средства, которые поступают в бюджет безвозмездно </a:t>
            </a:r>
            <a:r>
              <a:rPr lang="ru-RU" sz="1000" dirty="0">
                <a:solidFill>
                  <a:schemeClr val="tx1"/>
                </a:solidFill>
              </a:rPr>
              <a:t>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auto">
          <a:xfrm>
            <a:off x="7724456" y="766762"/>
            <a:ext cx="3448370" cy="206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выплачиваемые из бюджета денежные средства, за исключением средств, являющихся в соответствии с БК РФ источниками финансирования дефицита бюджета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1600" b="1" dirty="0">
              <a:latin typeface="Constantia" panose="02030602050306030303" pitchFamily="18" charset="0"/>
            </a:endParaRPr>
          </a:p>
        </p:txBody>
      </p:sp>
      <p:sp>
        <p:nvSpPr>
          <p:cNvPr id="12" name="Прямоугольник 26"/>
          <p:cNvSpPr>
            <a:spLocks noChangeArrowheads="1"/>
          </p:cNvSpPr>
          <p:nvPr/>
        </p:nvSpPr>
        <p:spPr bwMode="auto">
          <a:xfrm>
            <a:off x="10271927" y="5387908"/>
            <a:ext cx="1692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общегосударственные вопросы </a:t>
            </a:r>
          </a:p>
        </p:txBody>
      </p:sp>
      <p:sp>
        <p:nvSpPr>
          <p:cNvPr id="13" name="Прямоугольник 28"/>
          <p:cNvSpPr>
            <a:spLocks noChangeArrowheads="1"/>
          </p:cNvSpPr>
          <p:nvPr/>
        </p:nvSpPr>
        <p:spPr bwMode="auto">
          <a:xfrm>
            <a:off x="9013342" y="5586909"/>
            <a:ext cx="12585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культуру</a:t>
            </a:r>
          </a:p>
        </p:txBody>
      </p:sp>
      <p:sp>
        <p:nvSpPr>
          <p:cNvPr id="14" name="Прямоугольник 31"/>
          <p:cNvSpPr>
            <a:spLocks noChangeArrowheads="1"/>
          </p:cNvSpPr>
          <p:nvPr/>
        </p:nvSpPr>
        <p:spPr bwMode="auto">
          <a:xfrm>
            <a:off x="6072033" y="3790883"/>
            <a:ext cx="16524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образование</a:t>
            </a:r>
          </a:p>
        </p:txBody>
      </p:sp>
      <p:sp>
        <p:nvSpPr>
          <p:cNvPr id="18" name="Прямоугольник 35"/>
          <p:cNvSpPr>
            <a:spLocks noChangeArrowheads="1"/>
          </p:cNvSpPr>
          <p:nvPr/>
        </p:nvSpPr>
        <p:spPr bwMode="auto">
          <a:xfrm>
            <a:off x="10429874" y="3713095"/>
            <a:ext cx="1647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жилищно-коммунальное хозяйство</a:t>
            </a:r>
          </a:p>
        </p:txBody>
      </p:sp>
      <p:sp>
        <p:nvSpPr>
          <p:cNvPr id="19" name="Прямоугольник 40"/>
          <p:cNvSpPr>
            <a:spLocks noChangeArrowheads="1"/>
          </p:cNvSpPr>
          <p:nvPr/>
        </p:nvSpPr>
        <p:spPr bwMode="auto">
          <a:xfrm>
            <a:off x="5455053" y="5472045"/>
            <a:ext cx="11552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охрану </a:t>
            </a:r>
          </a:p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окружающей среды</a:t>
            </a:r>
          </a:p>
        </p:txBody>
      </p:sp>
      <p:sp>
        <p:nvSpPr>
          <p:cNvPr id="20" name="Прямоугольник 42"/>
          <p:cNvSpPr>
            <a:spLocks noChangeArrowheads="1"/>
          </p:cNvSpPr>
          <p:nvPr/>
        </p:nvSpPr>
        <p:spPr bwMode="auto">
          <a:xfrm>
            <a:off x="6810254" y="5595155"/>
            <a:ext cx="1884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физическую культуру и спорт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33" y="348632"/>
            <a:ext cx="2342857" cy="19428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27" y="2724150"/>
            <a:ext cx="1692275" cy="11751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53" y="4629083"/>
            <a:ext cx="1445341" cy="96933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49" y="4629083"/>
            <a:ext cx="881865" cy="9067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19006" y="3906320"/>
            <a:ext cx="1532299" cy="40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Дорожный фонд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53" y="4521396"/>
            <a:ext cx="1792271" cy="10737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1" y="2883468"/>
            <a:ext cx="2611948" cy="9074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6" y="4601454"/>
            <a:ext cx="2063468" cy="9620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70" y="2805484"/>
            <a:ext cx="1677036" cy="101923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87404" y="6356350"/>
            <a:ext cx="335902" cy="365125"/>
          </a:xfrm>
        </p:spPr>
        <p:txBody>
          <a:bodyPr/>
          <a:lstStyle/>
          <a:p>
            <a:pPr>
              <a:defRPr/>
            </a:pPr>
            <a:fld id="{7F932718-8D67-459C-BC5B-FE99B2EC7334}" type="slidenum">
              <a:rPr lang="ru-RU" altLang="ru-RU" sz="9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ru-RU" alt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89250" y="93304"/>
          <a:ext cx="11507415" cy="6008457"/>
        </p:xfrm>
        <a:graphic>
          <a:graphicData uri="http://schemas.openxmlformats.org/drawingml/2006/table">
            <a:tbl>
              <a:tblPr/>
              <a:tblGrid>
                <a:gridCol w="3067111">
                  <a:extLst>
                    <a:ext uri="{9D8B030D-6E8A-4147-A177-3AD203B41FA5}">
                      <a16:colId xmlns="" xmlns:a16="http://schemas.microsoft.com/office/drawing/2014/main" val="1920034783"/>
                    </a:ext>
                  </a:extLst>
                </a:gridCol>
                <a:gridCol w="2226845">
                  <a:extLst>
                    <a:ext uri="{9D8B030D-6E8A-4147-A177-3AD203B41FA5}">
                      <a16:colId xmlns="" xmlns:a16="http://schemas.microsoft.com/office/drawing/2014/main" val="2548731976"/>
                    </a:ext>
                  </a:extLst>
                </a:gridCol>
                <a:gridCol w="1433230">
                  <a:extLst>
                    <a:ext uri="{9D8B030D-6E8A-4147-A177-3AD203B41FA5}">
                      <a16:colId xmlns="" xmlns:a16="http://schemas.microsoft.com/office/drawing/2014/main" val="110023870"/>
                    </a:ext>
                  </a:extLst>
                </a:gridCol>
                <a:gridCol w="10411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07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78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30447">
                  <a:extLst>
                    <a:ext uri="{9D8B030D-6E8A-4147-A177-3AD203B41FA5}">
                      <a16:colId xmlns="" xmlns:a16="http://schemas.microsoft.com/office/drawing/2014/main" val="842064277"/>
                    </a:ext>
                  </a:extLst>
                </a:gridCol>
              </a:tblGrid>
              <a:tr h="7988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3434944"/>
                  </a:ext>
                </a:extLst>
              </a:tr>
              <a:tr h="20174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15. Цифровое муниципальное образование</a:t>
                      </a: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01" marR="2901" marT="2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2963910"/>
                  </a:ext>
                </a:extLst>
              </a:tr>
              <a:tr h="160119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58339547"/>
                  </a:ext>
                </a:extLst>
              </a:tr>
              <a:tr h="141808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3727518"/>
                  </a:ext>
                </a:extLst>
              </a:tr>
              <a:tr h="1650561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" marR="2901" marT="2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1" marR="2901" marT="29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38912" y="6245352"/>
            <a:ext cx="1161288" cy="4754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37550"/>
              </p:ext>
            </p:extLst>
          </p:nvPr>
        </p:nvGraphicFramePr>
        <p:xfrm>
          <a:off x="261258" y="111966"/>
          <a:ext cx="11535407" cy="5573440"/>
        </p:xfrm>
        <a:graphic>
          <a:graphicData uri="http://schemas.openxmlformats.org/drawingml/2006/table">
            <a:tbl>
              <a:tblPr/>
              <a:tblGrid>
                <a:gridCol w="1771834">
                  <a:extLst>
                    <a:ext uri="{9D8B030D-6E8A-4147-A177-3AD203B41FA5}">
                      <a16:colId xmlns="" xmlns:a16="http://schemas.microsoft.com/office/drawing/2014/main" val="2020197473"/>
                    </a:ext>
                  </a:extLst>
                </a:gridCol>
                <a:gridCol w="3556527">
                  <a:extLst>
                    <a:ext uri="{9D8B030D-6E8A-4147-A177-3AD203B41FA5}">
                      <a16:colId xmlns="" xmlns:a16="http://schemas.microsoft.com/office/drawing/2014/main" val="2379209513"/>
                    </a:ext>
                  </a:extLst>
                </a:gridCol>
                <a:gridCol w="1436333">
                  <a:extLst>
                    <a:ext uri="{9D8B030D-6E8A-4147-A177-3AD203B41FA5}">
                      <a16:colId xmlns="" xmlns:a16="http://schemas.microsoft.com/office/drawing/2014/main" val="3585623657"/>
                    </a:ext>
                  </a:extLst>
                </a:gridCol>
                <a:gridCol w="895738">
                  <a:extLst>
                    <a:ext uri="{9D8B030D-6E8A-4147-A177-3AD203B41FA5}">
                      <a16:colId xmlns="" xmlns:a16="http://schemas.microsoft.com/office/drawing/2014/main" val="64363142"/>
                    </a:ext>
                  </a:extLst>
                </a:gridCol>
                <a:gridCol w="1156996">
                  <a:extLst>
                    <a:ext uri="{9D8B030D-6E8A-4147-A177-3AD203B41FA5}">
                      <a16:colId xmlns="" xmlns:a16="http://schemas.microsoft.com/office/drawing/2014/main" val="767869030"/>
                    </a:ext>
                  </a:extLst>
                </a:gridCol>
                <a:gridCol w="1156996">
                  <a:extLst>
                    <a:ext uri="{9D8B030D-6E8A-4147-A177-3AD203B41FA5}">
                      <a16:colId xmlns="" xmlns:a16="http://schemas.microsoft.com/office/drawing/2014/main" val="3555546022"/>
                    </a:ext>
                  </a:extLst>
                </a:gridCol>
                <a:gridCol w="1560983">
                  <a:extLst>
                    <a:ext uri="{9D8B030D-6E8A-4147-A177-3AD203B41FA5}">
                      <a16:colId xmlns="" xmlns:a16="http://schemas.microsoft.com/office/drawing/2014/main" val="988852166"/>
                    </a:ext>
                  </a:extLst>
                </a:gridCol>
              </a:tblGrid>
              <a:tr h="33415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7685716"/>
                  </a:ext>
                </a:extLst>
              </a:tr>
              <a:tr h="8710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15. Цифровое муниципальное образование</a:t>
                      </a: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15" marR="3515" marT="35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2063055"/>
                  </a:ext>
                </a:extLst>
              </a:tr>
              <a:tr h="33415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5" marR="3515" marT="35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" marR="3515" marT="35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" marR="3515" marT="35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8588776"/>
                  </a:ext>
                </a:extLst>
              </a:tr>
              <a:tr h="581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04.02.2021 № 68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" marR="3515" marT="35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 Оформление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ЭЦП в связи с кадровыми изменениями.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. Ошибки исполнителей. С исполнителями проведена беседа по отправлению писем через МСЭД.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1534845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261258" y="6108192"/>
            <a:ext cx="1375518" cy="658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42596" y="121296"/>
          <a:ext cx="11327363" cy="5482799"/>
        </p:xfrm>
        <a:graphic>
          <a:graphicData uri="http://schemas.openxmlformats.org/drawingml/2006/table">
            <a:tbl>
              <a:tblPr/>
              <a:tblGrid>
                <a:gridCol w="1774535">
                  <a:extLst>
                    <a:ext uri="{9D8B030D-6E8A-4147-A177-3AD203B41FA5}">
                      <a16:colId xmlns="" xmlns:a16="http://schemas.microsoft.com/office/drawing/2014/main" val="4104615111"/>
                    </a:ext>
                  </a:extLst>
                </a:gridCol>
                <a:gridCol w="3777179">
                  <a:extLst>
                    <a:ext uri="{9D8B030D-6E8A-4147-A177-3AD203B41FA5}">
                      <a16:colId xmlns="" xmlns:a16="http://schemas.microsoft.com/office/drawing/2014/main" val="1625315084"/>
                    </a:ext>
                  </a:extLst>
                </a:gridCol>
                <a:gridCol w="1334278">
                  <a:extLst>
                    <a:ext uri="{9D8B030D-6E8A-4147-A177-3AD203B41FA5}">
                      <a16:colId xmlns="" xmlns:a16="http://schemas.microsoft.com/office/drawing/2014/main" val="475024349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67447586"/>
                    </a:ext>
                  </a:extLst>
                </a:gridCol>
                <a:gridCol w="1082351">
                  <a:extLst>
                    <a:ext uri="{9D8B030D-6E8A-4147-A177-3AD203B41FA5}">
                      <a16:colId xmlns="" xmlns:a16="http://schemas.microsoft.com/office/drawing/2014/main" val="3040641984"/>
                    </a:ext>
                  </a:extLst>
                </a:gridCol>
                <a:gridCol w="1119673">
                  <a:extLst>
                    <a:ext uri="{9D8B030D-6E8A-4147-A177-3AD203B41FA5}">
                      <a16:colId xmlns="" xmlns:a16="http://schemas.microsoft.com/office/drawing/2014/main" val="3380232530"/>
                    </a:ext>
                  </a:extLst>
                </a:gridCol>
                <a:gridCol w="1324947">
                  <a:extLst>
                    <a:ext uri="{9D8B030D-6E8A-4147-A177-3AD203B41FA5}">
                      <a16:colId xmlns="" xmlns:a16="http://schemas.microsoft.com/office/drawing/2014/main" val="1908266413"/>
                    </a:ext>
                  </a:extLst>
                </a:gridCol>
              </a:tblGrid>
              <a:tr h="4294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7398566"/>
                  </a:ext>
                </a:extLst>
              </a:tr>
              <a:tr h="11212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Цифровое муниципальное образование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5" marR="4585" marT="4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0827391"/>
                  </a:ext>
                </a:extLst>
              </a:tr>
              <a:tr h="1609308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Приоритетный, региональный проект «Цифровая образовательная среда»</a:t>
                      </a: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19551878"/>
                  </a:ext>
                </a:extLst>
              </a:tr>
              <a:tr h="10230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Приоритетный, отраслевой</a:t>
                      </a: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99,62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99,67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9597128"/>
                  </a:ext>
                </a:extLst>
              </a:tr>
              <a:tr h="1774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Приоритетный, региональный проект «Цифровая образовательная среда»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5" marR="4585" marT="45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6626315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12064" y="6144768"/>
            <a:ext cx="1051560" cy="594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927" y="83977"/>
          <a:ext cx="11355353" cy="5465797"/>
        </p:xfrm>
        <a:graphic>
          <a:graphicData uri="http://schemas.openxmlformats.org/drawingml/2006/table">
            <a:tbl>
              <a:tblPr/>
              <a:tblGrid>
                <a:gridCol w="1787304">
                  <a:extLst>
                    <a:ext uri="{9D8B030D-6E8A-4147-A177-3AD203B41FA5}">
                      <a16:colId xmlns="" xmlns:a16="http://schemas.microsoft.com/office/drawing/2014/main" val="544704792"/>
                    </a:ext>
                  </a:extLst>
                </a:gridCol>
                <a:gridCol w="3820394">
                  <a:extLst>
                    <a:ext uri="{9D8B030D-6E8A-4147-A177-3AD203B41FA5}">
                      <a16:colId xmlns="" xmlns:a16="http://schemas.microsoft.com/office/drawing/2014/main" val="863309568"/>
                    </a:ext>
                  </a:extLst>
                </a:gridCol>
                <a:gridCol w="1390261">
                  <a:extLst>
                    <a:ext uri="{9D8B030D-6E8A-4147-A177-3AD203B41FA5}">
                      <a16:colId xmlns="" xmlns:a16="http://schemas.microsoft.com/office/drawing/2014/main" val="1813051938"/>
                    </a:ext>
                  </a:extLst>
                </a:gridCol>
                <a:gridCol w="905070">
                  <a:extLst>
                    <a:ext uri="{9D8B030D-6E8A-4147-A177-3AD203B41FA5}">
                      <a16:colId xmlns="" xmlns:a16="http://schemas.microsoft.com/office/drawing/2014/main" val="273224546"/>
                    </a:ext>
                  </a:extLst>
                </a:gridCol>
                <a:gridCol w="1063689">
                  <a:extLst>
                    <a:ext uri="{9D8B030D-6E8A-4147-A177-3AD203B41FA5}">
                      <a16:colId xmlns="" xmlns:a16="http://schemas.microsoft.com/office/drawing/2014/main" val="3389048612"/>
                    </a:ext>
                  </a:extLst>
                </a:gridCol>
                <a:gridCol w="1082351">
                  <a:extLst>
                    <a:ext uri="{9D8B030D-6E8A-4147-A177-3AD203B41FA5}">
                      <a16:colId xmlns="" xmlns:a16="http://schemas.microsoft.com/office/drawing/2014/main" val="2571854970"/>
                    </a:ext>
                  </a:extLst>
                </a:gridCol>
                <a:gridCol w="1306284">
                  <a:extLst>
                    <a:ext uri="{9D8B030D-6E8A-4147-A177-3AD203B41FA5}">
                      <a16:colId xmlns="" xmlns:a16="http://schemas.microsoft.com/office/drawing/2014/main" val="1625544429"/>
                    </a:ext>
                  </a:extLst>
                </a:gridCol>
              </a:tblGrid>
              <a:tr h="6043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3642805"/>
                  </a:ext>
                </a:extLst>
              </a:tr>
              <a:tr h="15781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15. Цифровое муниципальное образование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427" marR="6427" marT="64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2648203"/>
                  </a:ext>
                </a:extLst>
              </a:tr>
              <a:tr h="13351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4. Развитие архивного дела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7407927"/>
                  </a:ext>
                </a:extLst>
              </a:tr>
              <a:tr h="1394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974518"/>
                  </a:ext>
                </a:extLst>
              </a:tr>
              <a:tr h="1656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0199979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57200" y="6291072"/>
            <a:ext cx="11795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Прямоугольник 1"/>
          <p:cNvSpPr>
            <a:spLocks noChangeArrowheads="1"/>
          </p:cNvSpPr>
          <p:nvPr/>
        </p:nvSpPr>
        <p:spPr bwMode="auto">
          <a:xfrm>
            <a:off x="1152939" y="192088"/>
            <a:ext cx="6095586" cy="44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и градостроительство» (16)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</a:t>
            </a:r>
            <a:r>
              <a:rPr lang="ru-RU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пределение приоритетов и формирование политики пространственного развития городского округа Воскресенск,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5 393,2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5 348,1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6547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8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9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0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1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2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3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4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5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6556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61" y="635794"/>
            <a:ext cx="2174332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7" name="Picture 2" descr="МУП &quot;Архитектура и Градостроительство&quot; Видное - официальный сай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10" y="2749939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124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42596" y="111968"/>
          <a:ext cx="11336694" cy="3364563"/>
        </p:xfrm>
        <a:graphic>
          <a:graphicData uri="http://schemas.openxmlformats.org/drawingml/2006/table">
            <a:tbl>
              <a:tblPr/>
              <a:tblGrid>
                <a:gridCol w="1783866">
                  <a:extLst>
                    <a:ext uri="{9D8B030D-6E8A-4147-A177-3AD203B41FA5}">
                      <a16:colId xmlns="" xmlns:a16="http://schemas.microsoft.com/office/drawing/2014/main" val="3142290635"/>
                    </a:ext>
                  </a:extLst>
                </a:gridCol>
                <a:gridCol w="3991783">
                  <a:extLst>
                    <a:ext uri="{9D8B030D-6E8A-4147-A177-3AD203B41FA5}">
                      <a16:colId xmlns="" xmlns:a16="http://schemas.microsoft.com/office/drawing/2014/main" val="1446255112"/>
                    </a:ext>
                  </a:extLst>
                </a:gridCol>
                <a:gridCol w="1231641">
                  <a:extLst>
                    <a:ext uri="{9D8B030D-6E8A-4147-A177-3AD203B41FA5}">
                      <a16:colId xmlns="" xmlns:a16="http://schemas.microsoft.com/office/drawing/2014/main" val="4209179420"/>
                    </a:ext>
                  </a:extLst>
                </a:gridCol>
                <a:gridCol w="867747">
                  <a:extLst>
                    <a:ext uri="{9D8B030D-6E8A-4147-A177-3AD203B41FA5}">
                      <a16:colId xmlns="" xmlns:a16="http://schemas.microsoft.com/office/drawing/2014/main" val="3747645196"/>
                    </a:ext>
                  </a:extLst>
                </a:gridCol>
                <a:gridCol w="1166327">
                  <a:extLst>
                    <a:ext uri="{9D8B030D-6E8A-4147-A177-3AD203B41FA5}">
                      <a16:colId xmlns="" xmlns:a16="http://schemas.microsoft.com/office/drawing/2014/main" val="2014824750"/>
                    </a:ext>
                  </a:extLst>
                </a:gridCol>
                <a:gridCol w="1119673">
                  <a:extLst>
                    <a:ext uri="{9D8B030D-6E8A-4147-A177-3AD203B41FA5}">
                      <a16:colId xmlns="" xmlns:a16="http://schemas.microsoft.com/office/drawing/2014/main" val="3080539908"/>
                    </a:ext>
                  </a:extLst>
                </a:gridCol>
                <a:gridCol w="1175657">
                  <a:extLst>
                    <a:ext uri="{9D8B030D-6E8A-4147-A177-3AD203B41FA5}">
                      <a16:colId xmlns="" xmlns:a16="http://schemas.microsoft.com/office/drawing/2014/main" val="3591439418"/>
                    </a:ext>
                  </a:extLst>
                </a:gridCol>
              </a:tblGrid>
              <a:tr h="940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6218261"/>
                  </a:ext>
                </a:extLst>
              </a:tr>
              <a:tr h="2457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16. Архитектура и градостроительство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0693156"/>
                  </a:ext>
                </a:extLst>
              </a:tr>
              <a:tr h="2178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2. Реализация политики пространственного развития городского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округа</a:t>
                      </a: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7646706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75488" y="6135624"/>
            <a:ext cx="1106424" cy="621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Прямоугольник 1"/>
          <p:cNvSpPr>
            <a:spLocks noChangeArrowheads="1"/>
          </p:cNvSpPr>
          <p:nvPr/>
        </p:nvSpPr>
        <p:spPr bwMode="auto">
          <a:xfrm>
            <a:off x="1033669" y="769938"/>
            <a:ext cx="572169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среды» (17)</a:t>
            </a: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комфортного, безопасного проживания, повышение качества жизни и обеспечение доступности территорий общего пользования в городском округе Воскресенск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841 830,4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784 376,8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064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9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50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51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0652" name="Picture 2" descr="Комфортная городская сре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26" y="3738771"/>
            <a:ext cx="3351835" cy="20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53" name="AutoShape 4" descr="Комфортная городская среда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https://gubkinadm.ru/images/photos/medium/article47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24" y="590412"/>
            <a:ext cx="3048000" cy="21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126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95943" y="93309"/>
          <a:ext cx="11346023" cy="5495122"/>
        </p:xfrm>
        <a:graphic>
          <a:graphicData uri="http://schemas.openxmlformats.org/drawingml/2006/table">
            <a:tbl>
              <a:tblPr/>
              <a:tblGrid>
                <a:gridCol w="1793196">
                  <a:extLst>
                    <a:ext uri="{9D8B030D-6E8A-4147-A177-3AD203B41FA5}">
                      <a16:colId xmlns="" xmlns:a16="http://schemas.microsoft.com/office/drawing/2014/main" val="3385415794"/>
                    </a:ext>
                  </a:extLst>
                </a:gridCol>
                <a:gridCol w="3576475">
                  <a:extLst>
                    <a:ext uri="{9D8B030D-6E8A-4147-A177-3AD203B41FA5}">
                      <a16:colId xmlns="" xmlns:a16="http://schemas.microsoft.com/office/drawing/2014/main" val="4128775345"/>
                    </a:ext>
                  </a:extLst>
                </a:gridCol>
                <a:gridCol w="1441676">
                  <a:extLst>
                    <a:ext uri="{9D8B030D-6E8A-4147-A177-3AD203B41FA5}">
                      <a16:colId xmlns="" xmlns:a16="http://schemas.microsoft.com/office/drawing/2014/main" val="3307559794"/>
                    </a:ext>
                  </a:extLst>
                </a:gridCol>
                <a:gridCol w="858416">
                  <a:extLst>
                    <a:ext uri="{9D8B030D-6E8A-4147-A177-3AD203B41FA5}">
                      <a16:colId xmlns="" xmlns:a16="http://schemas.microsoft.com/office/drawing/2014/main" val="1334300258"/>
                    </a:ext>
                  </a:extLst>
                </a:gridCol>
                <a:gridCol w="1063690">
                  <a:extLst>
                    <a:ext uri="{9D8B030D-6E8A-4147-A177-3AD203B41FA5}">
                      <a16:colId xmlns="" xmlns:a16="http://schemas.microsoft.com/office/drawing/2014/main" val="1267565776"/>
                    </a:ext>
                  </a:extLst>
                </a:gridCol>
                <a:gridCol w="1129004">
                  <a:extLst>
                    <a:ext uri="{9D8B030D-6E8A-4147-A177-3AD203B41FA5}">
                      <a16:colId xmlns="" xmlns:a16="http://schemas.microsoft.com/office/drawing/2014/main" val="2690954460"/>
                    </a:ext>
                  </a:extLst>
                </a:gridCol>
                <a:gridCol w="1483566">
                  <a:extLst>
                    <a:ext uri="{9D8B030D-6E8A-4147-A177-3AD203B41FA5}">
                      <a16:colId xmlns="" xmlns:a16="http://schemas.microsoft.com/office/drawing/2014/main" val="2311196091"/>
                    </a:ext>
                  </a:extLst>
                </a:gridCol>
              </a:tblGrid>
              <a:tr h="7309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056605"/>
                  </a:ext>
                </a:extLst>
              </a:tr>
              <a:tr h="19116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17. Формирование современной комфортной городской среды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5797583"/>
                  </a:ext>
                </a:extLst>
              </a:tr>
              <a:tr h="688819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1. Комфортная городская среда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освещенности территорий общественного пользования в пределах городской черты на конец года, не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менее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84,35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84,35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67858158"/>
                  </a:ext>
                </a:extLst>
              </a:tr>
              <a:tr h="382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36,69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36,69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6775139"/>
                  </a:ext>
                </a:extLst>
              </a:tr>
              <a:tr h="1147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установленных детских, игровых площадок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Обращение, приоритетный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5175205"/>
                  </a:ext>
                </a:extLst>
              </a:tr>
              <a:tr h="573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общественных территорий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Региональный проект «Формирование комфортной городской среды (Московская область)», приоритетный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3" marR="8043" marT="80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726209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38912" y="6236208"/>
            <a:ext cx="1161288" cy="4846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2247"/>
              </p:ext>
            </p:extLst>
          </p:nvPr>
        </p:nvGraphicFramePr>
        <p:xfrm>
          <a:off x="233265" y="93306"/>
          <a:ext cx="11364684" cy="5904730"/>
        </p:xfrm>
        <a:graphic>
          <a:graphicData uri="http://schemas.openxmlformats.org/drawingml/2006/table">
            <a:tbl>
              <a:tblPr/>
              <a:tblGrid>
                <a:gridCol w="1865140">
                  <a:extLst>
                    <a:ext uri="{9D8B030D-6E8A-4147-A177-3AD203B41FA5}">
                      <a16:colId xmlns="" xmlns:a16="http://schemas.microsoft.com/office/drawing/2014/main" val="3538029283"/>
                    </a:ext>
                  </a:extLst>
                </a:gridCol>
                <a:gridCol w="3649252">
                  <a:extLst>
                    <a:ext uri="{9D8B030D-6E8A-4147-A177-3AD203B41FA5}">
                      <a16:colId xmlns="" xmlns:a16="http://schemas.microsoft.com/office/drawing/2014/main" val="2317934940"/>
                    </a:ext>
                  </a:extLst>
                </a:gridCol>
                <a:gridCol w="1193074"/>
                <a:gridCol w="1186232"/>
                <a:gridCol w="1119673">
                  <a:extLst>
                    <a:ext uri="{9D8B030D-6E8A-4147-A177-3AD203B41FA5}">
                      <a16:colId xmlns="" xmlns:a16="http://schemas.microsoft.com/office/drawing/2014/main" val="248994657"/>
                    </a:ext>
                  </a:extLst>
                </a:gridCol>
                <a:gridCol w="1054359">
                  <a:extLst>
                    <a:ext uri="{9D8B030D-6E8A-4147-A177-3AD203B41FA5}">
                      <a16:colId xmlns="" xmlns:a16="http://schemas.microsoft.com/office/drawing/2014/main" val="1972823548"/>
                    </a:ext>
                  </a:extLst>
                </a:gridCol>
                <a:gridCol w="1296954">
                  <a:extLst>
                    <a:ext uri="{9D8B030D-6E8A-4147-A177-3AD203B41FA5}">
                      <a16:colId xmlns="" xmlns:a16="http://schemas.microsoft.com/office/drawing/2014/main" val="3437868878"/>
                    </a:ext>
                  </a:extLst>
                </a:gridCol>
              </a:tblGrid>
              <a:tr h="5112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5337782"/>
                  </a:ext>
                </a:extLst>
              </a:tr>
              <a:tr h="13333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17. Формирование современной комфортной городской среды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5404639"/>
                  </a:ext>
                </a:extLst>
              </a:tr>
              <a:tr h="259297">
                <a:tc rowSpan="7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Создание условий для обеспечения комфортного проживания жителей, в том числе в многоквартирных домах на территории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Устранены дефекты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1 045,61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1 045,61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26509481"/>
                  </a:ext>
                </a:extLst>
              </a:tr>
              <a:tr h="38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дефектов асфальтового покрытия на дворовых территориях, устраненных в рамках выполнения работ по ямочному ремонту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6499000"/>
                  </a:ext>
                </a:extLst>
              </a:tr>
              <a:tr h="51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ремонт асфальтового покрытия дворовых территорий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6664321"/>
                  </a:ext>
                </a:extLst>
              </a:tr>
              <a:tr h="259297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Созданы и отремонтированы пешеходные коммуникации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1777790"/>
                  </a:ext>
                </a:extLst>
              </a:tr>
              <a:tr h="51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Приобретена коммунальная техника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4276457"/>
                  </a:ext>
                </a:extLst>
              </a:tr>
              <a:tr h="279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Благоустроены дворовые территории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9119159"/>
                  </a:ext>
                </a:extLst>
              </a:tr>
              <a:tr h="279729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3 910 133,3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3 910 133,3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84632" y="6208776"/>
            <a:ext cx="1207008" cy="5669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129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14606" y="102638"/>
          <a:ext cx="11247081" cy="4791325"/>
        </p:xfrm>
        <a:graphic>
          <a:graphicData uri="http://schemas.openxmlformats.org/drawingml/2006/table">
            <a:tbl>
              <a:tblPr/>
              <a:tblGrid>
                <a:gridCol w="1770180">
                  <a:extLst>
                    <a:ext uri="{9D8B030D-6E8A-4147-A177-3AD203B41FA5}">
                      <a16:colId xmlns="" xmlns:a16="http://schemas.microsoft.com/office/drawing/2014/main" val="1510767246"/>
                    </a:ext>
                  </a:extLst>
                </a:gridCol>
                <a:gridCol w="2131837">
                  <a:extLst>
                    <a:ext uri="{9D8B030D-6E8A-4147-A177-3AD203B41FA5}">
                      <a16:colId xmlns="" xmlns:a16="http://schemas.microsoft.com/office/drawing/2014/main" val="2888264297"/>
                    </a:ext>
                  </a:extLst>
                </a:gridCol>
                <a:gridCol w="1245530">
                  <a:extLst>
                    <a:ext uri="{9D8B030D-6E8A-4147-A177-3AD203B41FA5}">
                      <a16:colId xmlns="" xmlns:a16="http://schemas.microsoft.com/office/drawing/2014/main" val="3811910754"/>
                    </a:ext>
                  </a:extLst>
                </a:gridCol>
                <a:gridCol w="934149">
                  <a:extLst>
                    <a:ext uri="{9D8B030D-6E8A-4147-A177-3AD203B41FA5}">
                      <a16:colId xmlns="" xmlns:a16="http://schemas.microsoft.com/office/drawing/2014/main" val="88589366"/>
                    </a:ext>
                  </a:extLst>
                </a:gridCol>
                <a:gridCol w="1206609">
                  <a:extLst>
                    <a:ext uri="{9D8B030D-6E8A-4147-A177-3AD203B41FA5}">
                      <a16:colId xmlns="" xmlns:a16="http://schemas.microsoft.com/office/drawing/2014/main" val="2007214037"/>
                    </a:ext>
                  </a:extLst>
                </a:gridCol>
                <a:gridCol w="1138493">
                  <a:extLst>
                    <a:ext uri="{9D8B030D-6E8A-4147-A177-3AD203B41FA5}">
                      <a16:colId xmlns="" xmlns:a16="http://schemas.microsoft.com/office/drawing/2014/main" val="857592877"/>
                    </a:ext>
                  </a:extLst>
                </a:gridCol>
                <a:gridCol w="2820283">
                  <a:extLst>
                    <a:ext uri="{9D8B030D-6E8A-4147-A177-3AD203B41FA5}">
                      <a16:colId xmlns="" xmlns:a16="http://schemas.microsoft.com/office/drawing/2014/main" val="1387877485"/>
                    </a:ext>
                  </a:extLst>
                </a:gridCol>
              </a:tblGrid>
              <a:tr h="7235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7706256"/>
                  </a:ext>
                </a:extLst>
              </a:tr>
              <a:tr h="18615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Формирование современной комфортной городской среды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7619063"/>
                  </a:ext>
                </a:extLst>
              </a:tr>
              <a:tr h="1619075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Создание условий для обеспечения комфортного проживания жителей, в том числе в многоквартирных домах на территории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установленных шкафов управления наружным освещением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56580647"/>
                  </a:ext>
                </a:extLst>
              </a:tr>
              <a:tr h="104433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замененных неэнергоэффективных светильников наружного освещения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4335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детских игровых площадок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 отраслевой показатель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75488" y="6153912"/>
            <a:ext cx="1078992" cy="6035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95943"/>
            <a:ext cx="4937211" cy="1191987"/>
          </a:xfrm>
        </p:spPr>
        <p:txBody>
          <a:bodyPr rtlCol="0"/>
          <a:lstStyle/>
          <a:p>
            <a:pPr rtl="0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зависимости от соотношения доходной и расходной частей бюджета, можно выделить следующие виды бюджетов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061358"/>
            <a:ext cx="4433090" cy="5115606"/>
          </a:xfrm>
        </p:spPr>
        <p:txBody>
          <a:bodyPr rtlCol="0"/>
          <a:lstStyle/>
          <a:p>
            <a:pPr marL="0" indent="0" algn="just">
              <a:buNone/>
            </a:pPr>
            <a:endParaRPr lang="ru-RU" alt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Профицитный бюджет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(в указанном случае принимается решение как их использовать, например, накапливать резервы, остатки, либо погашать долг)</a:t>
            </a:r>
          </a:p>
          <a:p>
            <a:pPr marL="0" indent="0" algn="just">
              <a:buNone/>
            </a:pPr>
            <a:endParaRPr lang="ru-RU" alt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Дефицитный бюджет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(в указанном случае принимается решение об источниках покрытия дефицита, например, использовать имеющиеся накопления, остатки, взять в долг)</a:t>
            </a:r>
          </a:p>
          <a:p>
            <a:pPr marL="0" indent="0">
              <a:buNone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Сбалансированность бюджета по доходам и расходам- основополагающее требование, предъявляемое к органам, составляющим и утверждающим бюджет.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принятые на себя муниципальным образованием;</a:t>
            </a:r>
          </a:p>
          <a:p>
            <a:pPr marL="0" indent="0"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13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49" y="942535"/>
            <a:ext cx="4884848" cy="4909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157"/>
            <a:ext cx="2010031" cy="12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Прямоугольник 1"/>
          <p:cNvSpPr>
            <a:spLocks noChangeArrowheads="1"/>
          </p:cNvSpPr>
          <p:nvPr/>
        </p:nvSpPr>
        <p:spPr bwMode="auto">
          <a:xfrm>
            <a:off x="1103243" y="192089"/>
            <a:ext cx="6145282" cy="531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Переселение граждан из аварийного жилищного фонда» (19)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энергоэффективных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технологий, финансовое и организационное обеспечение переселения граждан из непригодного для проживания жилищного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  <a:defRPr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12 638,9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12 618,1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088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9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0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1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2" name="AutoShape 4" descr="Комфортная городская среда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98057" y="465138"/>
            <a:ext cx="2650685" cy="222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94" name="Picture 2" descr="На переселение граждан из аварийного жилья Новгородская область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39" y="3638551"/>
            <a:ext cx="3886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130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131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9915" y="111967"/>
          <a:ext cx="11224725" cy="4278964"/>
        </p:xfrm>
        <a:graphic>
          <a:graphicData uri="http://schemas.openxmlformats.org/drawingml/2006/table">
            <a:tbl>
              <a:tblPr/>
              <a:tblGrid>
                <a:gridCol w="1763237">
                  <a:extLst>
                    <a:ext uri="{9D8B030D-6E8A-4147-A177-3AD203B41FA5}">
                      <a16:colId xmlns="" xmlns:a16="http://schemas.microsoft.com/office/drawing/2014/main" val="3107307047"/>
                    </a:ext>
                  </a:extLst>
                </a:gridCol>
                <a:gridCol w="3542278">
                  <a:extLst>
                    <a:ext uri="{9D8B030D-6E8A-4147-A177-3AD203B41FA5}">
                      <a16:colId xmlns="" xmlns:a16="http://schemas.microsoft.com/office/drawing/2014/main" val="2417333919"/>
                    </a:ext>
                  </a:extLst>
                </a:gridCol>
                <a:gridCol w="1319491">
                  <a:extLst>
                    <a:ext uri="{9D8B030D-6E8A-4147-A177-3AD203B41FA5}">
                      <a16:colId xmlns="" xmlns:a16="http://schemas.microsoft.com/office/drawing/2014/main" val="2625140771"/>
                    </a:ext>
                  </a:extLst>
                </a:gridCol>
                <a:gridCol w="998104">
                  <a:extLst>
                    <a:ext uri="{9D8B030D-6E8A-4147-A177-3AD203B41FA5}">
                      <a16:colId xmlns="" xmlns:a16="http://schemas.microsoft.com/office/drawing/2014/main" val="243919032"/>
                    </a:ext>
                  </a:extLst>
                </a:gridCol>
                <a:gridCol w="1231641">
                  <a:extLst>
                    <a:ext uri="{9D8B030D-6E8A-4147-A177-3AD203B41FA5}">
                      <a16:colId xmlns="" xmlns:a16="http://schemas.microsoft.com/office/drawing/2014/main" val="4269223080"/>
                    </a:ext>
                  </a:extLst>
                </a:gridCol>
                <a:gridCol w="1147665">
                  <a:extLst>
                    <a:ext uri="{9D8B030D-6E8A-4147-A177-3AD203B41FA5}">
                      <a16:colId xmlns="" xmlns:a16="http://schemas.microsoft.com/office/drawing/2014/main" val="689830018"/>
                    </a:ext>
                  </a:extLst>
                </a:gridCol>
                <a:gridCol w="1222309">
                  <a:extLst>
                    <a:ext uri="{9D8B030D-6E8A-4147-A177-3AD203B41FA5}">
                      <a16:colId xmlns="" xmlns:a16="http://schemas.microsoft.com/office/drawing/2014/main" val="799977795"/>
                    </a:ext>
                  </a:extLst>
                </a:gridCol>
              </a:tblGrid>
              <a:tr h="7886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387901"/>
                  </a:ext>
                </a:extLst>
              </a:tr>
              <a:tr h="20607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19. Переселение граждан из аварийного жилищного фонда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1889211"/>
                  </a:ext>
                </a:extLst>
              </a:tr>
              <a:tr h="12851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Обеспечение мероприятий по переселению граждан из аварийного жилищного фонда в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после 01.01.2017 года, расселенного по Подпрограмме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0,1167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0,128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61298276"/>
                  </a:ext>
                </a:extLst>
              </a:tr>
              <a:tr h="19102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6597832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279915" y="6163056"/>
            <a:ext cx="1402581" cy="6126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>
            <a:spLocks noChangeArrowheads="1"/>
          </p:cNvSpPr>
          <p:nvPr/>
        </p:nvSpPr>
        <p:spPr bwMode="auto">
          <a:xfrm rot="5400000">
            <a:off x="5818322" y="1237584"/>
            <a:ext cx="706169" cy="1055687"/>
          </a:xfrm>
          <a:prstGeom prst="rightArrow">
            <a:avLst>
              <a:gd name="adj1" fmla="val 50000"/>
              <a:gd name="adj2" fmla="val 19796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1620" name="Rectangle 7"/>
          <p:cNvSpPr>
            <a:spLocks/>
          </p:cNvSpPr>
          <p:nvPr/>
        </p:nvSpPr>
        <p:spPr bwMode="auto">
          <a:xfrm>
            <a:off x="805758" y="1756372"/>
            <a:ext cx="3576119" cy="4756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компенсации 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 :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год – 31 764,2 тыс. руб. (5 440 человек)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–36 898,3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(5 995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2024 год – 44 171,0,0 тыс. руб. (7 024 человек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44 171,0 тыс. руб. (7 024 человек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44 171,0 тыс. руб. (7 024 человек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Московской области от 26.05.2014 № 378/17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предоставления субвенций бюджетам муниципальных образований Московской области на выплату 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 изменениями)</a:t>
            </a:r>
          </a:p>
        </p:txBody>
      </p:sp>
      <p:pic>
        <p:nvPicPr>
          <p:cNvPr id="110597" name="Рисунок 2" descr="жкх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199991"/>
            <a:ext cx="1543050" cy="209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Прямоугольник 10"/>
          <p:cNvSpPr>
            <a:spLocks noChangeArrowheads="1"/>
          </p:cNvSpPr>
          <p:nvPr/>
        </p:nvSpPr>
        <p:spPr bwMode="auto">
          <a:xfrm>
            <a:off x="7324254" y="1756372"/>
            <a:ext cx="4499572" cy="29608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«Жилище»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 социальной поддержки и социального обеспечения детей сирот и детей, оставшихся без попечения родителей, а также лиц из их числа :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2022 год – 64 322,7 тыс. руб. (19 человек);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55 943,2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51 387,0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 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2025 год -  73 411,0 тыс. руб. (20 человек);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 – 40 376,0 тыс. руб. (11 человек)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 Московской области от 29.12.2007 № 248/2007-ОЗ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полного государственного обеспечения и дополнительных гарантий по социальной поддержке детям-сиротам и детям, оставшимся без попечения родителей» 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изменениями)</a:t>
            </a:r>
          </a:p>
        </p:txBody>
      </p:sp>
      <p:sp>
        <p:nvSpPr>
          <p:cNvPr id="7" name="Овал 6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132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227909" y="243840"/>
            <a:ext cx="9988731" cy="9638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Информация о расходах бюджета городского округа Воскресенск Московской области</a:t>
            </a:r>
            <a:endParaRPr lang="ru-RU" dirty="0"/>
          </a:p>
          <a:p>
            <a:pPr algn="ctr"/>
            <a:r>
              <a:rPr lang="ru-RU" b="1" dirty="0"/>
              <a:t>с учетом интересов целевых групп пользователей </a:t>
            </a:r>
            <a:endParaRPr lang="ru-RU" dirty="0"/>
          </a:p>
          <a:p>
            <a:pPr algn="ctr"/>
            <a:r>
              <a:rPr lang="ru-RU" b="1" dirty="0"/>
              <a:t>(физических и юридических лиц)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8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>
            <a:spLocks noChangeArrowheads="1"/>
          </p:cNvSpPr>
          <p:nvPr/>
        </p:nvSpPr>
        <p:spPr bwMode="auto">
          <a:xfrm rot="5400000">
            <a:off x="5674951" y="1167238"/>
            <a:ext cx="710336" cy="1055688"/>
          </a:xfrm>
          <a:prstGeom prst="rightArrow">
            <a:avLst>
              <a:gd name="adj1" fmla="val 50000"/>
              <a:gd name="adj2" fmla="val 19796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1621" name="Rectangle 8"/>
          <p:cNvSpPr>
            <a:spLocks/>
          </p:cNvSpPr>
          <p:nvPr/>
        </p:nvSpPr>
        <p:spPr bwMode="auto">
          <a:xfrm>
            <a:off x="1559428" y="2050248"/>
            <a:ext cx="2596112" cy="3988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защита населения»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 и оздоровления  детей и подростков: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15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815,4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1 290 человек);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14 546,2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 человек);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17 382 тыс. руб. 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(1 346 человек)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17 397 тыс. руб. 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(1 346 человек)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18 008 тыс. руб. 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( 1 346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en-US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МО от 12.03.2012 № 269/8</a:t>
            </a:r>
            <a:r>
              <a:rPr lang="en-US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по организации отдыха и оздоровления детей в Московской области»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изменениями)</a:t>
            </a:r>
          </a:p>
        </p:txBody>
      </p:sp>
      <p:sp>
        <p:nvSpPr>
          <p:cNvPr id="111623" name="Rectangle 11"/>
          <p:cNvSpPr>
            <a:spLocks/>
          </p:cNvSpPr>
          <p:nvPr/>
        </p:nvSpPr>
        <p:spPr bwMode="auto">
          <a:xfrm>
            <a:off x="7310488" y="2051304"/>
            <a:ext cx="4418091" cy="4461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indent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indent="0"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spcBef>
                <a:spcPct val="2000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«Жилище»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молодым семьям  социальных выплат на приобретение жилья или строительство :</a:t>
            </a: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–2 354,5 тыс. руб. 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семья);</a:t>
            </a: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–0,0 тыс. руб. </a:t>
            </a:r>
            <a:endParaRPr lang="en-US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семей);</a:t>
            </a: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4 008,8  тыс. руб. (1 семья)</a:t>
            </a: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год – 3 179,0  тыс. руб. (1 семья)</a:t>
            </a:r>
          </a:p>
          <a:p>
            <a:pPr indent="0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год – 3 507,7 тыс. руб. (1 семья) </a:t>
            </a: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13.05.2006 № 285 «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правил предоставления молодым семьям социальных выплат на приобретение жилья в рамках реализации подпрограммы «Обеспечение жильем молодых семей» Федеральной целевой программы «Жилище»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изменениями</a:t>
            </a: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alt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 descr="жкх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4" y="2050248"/>
            <a:ext cx="1512888" cy="22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366586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133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27909" y="103518"/>
            <a:ext cx="9988731" cy="941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Информация о расходах бюджета городского округа Воскресенск Московской области</a:t>
            </a:r>
            <a:endParaRPr lang="ru-RU" dirty="0"/>
          </a:p>
          <a:p>
            <a:pPr algn="ctr"/>
            <a:r>
              <a:rPr lang="ru-RU" b="1" dirty="0"/>
              <a:t>с учетом интересов целевых групп пользователей </a:t>
            </a:r>
            <a:endParaRPr lang="ru-RU" dirty="0"/>
          </a:p>
          <a:p>
            <a:pPr algn="ctr"/>
            <a:r>
              <a:rPr lang="ru-RU" b="1" dirty="0"/>
              <a:t>(физических и юридических лиц)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1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335314"/>
          <a:ext cx="11616960" cy="4890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8235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0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87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бюджета - 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6 890 134,3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8 342 374,9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7 922 071,3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850 800,7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901 848,3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855 521,4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0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5 600,6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57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5 215,7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31552"/>
          </a:xfrm>
        </p:spPr>
        <p:txBody>
          <a:bodyPr/>
          <a:lstStyle/>
          <a:p>
            <a:pPr algn="ctr"/>
            <a:r>
              <a:rPr lang="ru-RU" sz="2400" dirty="0" smtClean="0">
                <a:latin typeface="+mn-lt"/>
                <a:hlinkClick r:id="rId3" action="ppaction://hlinksldjump"/>
              </a:rPr>
              <a:t>ИНФОРМАЦИЯ О РАСПРЕДЕЛЕНИИ АССИГНОВАНИЙ</a:t>
            </a:r>
            <a:br>
              <a:rPr lang="ru-RU" sz="2400" dirty="0" smtClean="0">
                <a:latin typeface="+mn-lt"/>
                <a:hlinkClick r:id="rId3" action="ppaction://hlinksldjump"/>
              </a:rPr>
            </a:br>
            <a:r>
              <a:rPr lang="ru-RU" sz="2400" dirty="0" smtClean="0">
                <a:latin typeface="+mn-lt"/>
                <a:hlinkClick r:id="rId3" action="ppaction://hlinksldjump"/>
              </a:rPr>
              <a:t>                     по разделам и подразделам классификации расходов  БЮДЖЕТА  ГОРОДСКОГО ОКРУГА ВОСКРЕСЕНСК</a:t>
            </a:r>
            <a:r>
              <a:rPr lang="ru-RU" sz="2400" dirty="0" smtClean="0">
                <a:latin typeface="+mn-lt"/>
                <a:hlinkClick r:id="rId3" action="ppaction://hlinksldjump"/>
              </a:rPr>
              <a:t> </a:t>
            </a:r>
            <a:r>
              <a:rPr lang="ru-RU" sz="2000" dirty="0" smtClean="0">
                <a:latin typeface="+mn-lt"/>
                <a:hlinkClick r:id="rId3" action="ppaction://hlinksldjump"/>
              </a:rPr>
              <a:t>(тыс. </a:t>
            </a:r>
            <a:r>
              <a:rPr lang="ru-RU" sz="2000" dirty="0" err="1" smtClean="0">
                <a:latin typeface="+mn-lt"/>
                <a:hlinkClick r:id="rId3" action="ppaction://hlinksldjump"/>
              </a:rPr>
              <a:t>рубЛЕЙ</a:t>
            </a:r>
            <a:r>
              <a:rPr lang="ru-RU" sz="2000" dirty="0" smtClean="0">
                <a:latin typeface="+mn-lt"/>
                <a:hlinkClick r:id="rId3" action="ppaction://hlinksldjump"/>
              </a:rPr>
              <a:t>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389" y="6261463"/>
            <a:ext cx="1053737" cy="444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83363"/>
          <a:ext cx="11616961" cy="475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082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5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44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258 786,4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290 626,8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254 494,4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8082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38 001,0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39 030,1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38 853,6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425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545 140,7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559 155,7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551 359,7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по разделам и подразделам классификации </a:t>
            </a:r>
            <a:r>
              <a:rPr lang="ru-RU" sz="2400" dirty="0" smtClean="0">
                <a:latin typeface="+mn-lt"/>
              </a:rPr>
              <a:t>расходов БЮДЖЕТА ГОРОДСКОГО ОКРУГА ВОСКРЕСЕНСК 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011" y="6270171"/>
            <a:ext cx="1210492" cy="46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9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136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73093"/>
          <a:ext cx="11616960" cy="4856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29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4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963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4695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4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70 181,1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77 527,5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72 922,7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6 724,2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8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51 941,8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55 702,0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55 188,6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по разделам и подразделам классификации </a:t>
            </a:r>
            <a:r>
              <a:rPr lang="ru-RU" sz="2400" dirty="0" smtClean="0">
                <a:latin typeface="+mn-lt"/>
              </a:rPr>
              <a:t>расходов БЮДЖЕТА ГОРОДСКОГО ОКРУГА воскресенск      </a:t>
            </a:r>
            <a:r>
              <a:rPr lang="ru-RU" sz="2000" dirty="0" smtClean="0">
                <a:latin typeface="+mn-lt"/>
              </a:rPr>
              <a:t>( </a:t>
            </a:r>
            <a:r>
              <a:rPr lang="ru-RU" sz="2000" dirty="0">
                <a:latin typeface="+mn-lt"/>
              </a:rPr>
              <a:t>тыс.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011" y="6322423"/>
            <a:ext cx="1201783" cy="41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73093"/>
          <a:ext cx="11616960" cy="4724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29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4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96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11 515,1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17 574,8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13 483,5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391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552 138,1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508 738,5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489 835,8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6 319,5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02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64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39 907,4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40 578,2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36 952,4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500 586,4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457 258,7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442 673,1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распределении ассигнований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по </a:t>
            </a:r>
            <a:r>
              <a:rPr lang="ru-RU" sz="2400" dirty="0">
                <a:latin typeface="+mn-lt"/>
              </a:rPr>
              <a:t>разделам и подразделам классификации расходов  </a:t>
            </a:r>
            <a:r>
              <a:rPr lang="ru-RU" sz="2400" dirty="0" smtClean="0">
                <a:latin typeface="+mn-lt"/>
              </a:rPr>
              <a:t>бюджета городского округа воскресенск 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" y="6270172"/>
            <a:ext cx="1219200" cy="47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73093"/>
          <a:ext cx="11616960" cy="4652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29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4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2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3 890,8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391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748 267,3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1 722 973,4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1 437 498,9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117 100,2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99 796,5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98 179,2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4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155 236,8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698 134,8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474 024,0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437 552,8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733 777,6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677 526,1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38 377,5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190 264,5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187 769,6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по </a:t>
            </a:r>
            <a:r>
              <a:rPr lang="ru-RU" sz="2400" dirty="0">
                <a:latin typeface="+mn-lt"/>
              </a:rPr>
              <a:t>разделам и подразделам классификации расходов  </a:t>
            </a:r>
            <a:r>
              <a:rPr lang="ru-RU" sz="2400" dirty="0" smtClean="0">
                <a:latin typeface="+mn-lt"/>
              </a:rPr>
              <a:t>бюджета городского округа воскресенск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6191794"/>
            <a:ext cx="1410789" cy="51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139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73093"/>
          <a:ext cx="11616960" cy="476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29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4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17 080,5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6 743,9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17 080,5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6 743,9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2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3 506 515,0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3 892 731,1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3 850 810,3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1 125 749,2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1 229 549,4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1 224 310,7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1 994 054,4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2 217 341,4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2 183 666,0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281 453,0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336 942,6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336 502,3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02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32 017,2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31 158,1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300552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по </a:t>
            </a:r>
            <a:r>
              <a:rPr lang="ru-RU" sz="2400" dirty="0">
                <a:latin typeface="+mn-lt"/>
              </a:rPr>
              <a:t>разделам и подразделам классификации расходов  </a:t>
            </a:r>
            <a:r>
              <a:rPr lang="ru-RU" sz="2400" dirty="0" smtClean="0">
                <a:latin typeface="+mn-lt"/>
              </a:rPr>
              <a:t>бюджета городского округа воскресенск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720" y="6270171"/>
            <a:ext cx="1332411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22" name="Объект 2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390650"/>
            <a:ext cx="5591175" cy="5467349"/>
          </a:xfrm>
        </p:spPr>
      </p:pic>
      <p:pic>
        <p:nvPicPr>
          <p:cNvPr id="21" name="Объект 2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90650"/>
            <a:ext cx="5494338" cy="4786314"/>
          </a:xfr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515938" y="246620"/>
            <a:ext cx="11150600" cy="667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бюджетном процессе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влияние гражданина на него</a:t>
            </a:r>
          </a:p>
        </p:txBody>
      </p:sp>
    </p:spTree>
    <p:extLst>
      <p:ext uri="{BB962C8B-B14F-4D97-AF65-F5344CB8AC3E}">
        <p14:creationId xmlns:p14="http://schemas.microsoft.com/office/powerpoint/2010/main" val="1578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57356" y="1473093"/>
          <a:ext cx="11616960" cy="476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29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4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73 197,7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76 880,5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75 173,2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537 382,2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592 882,3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590 323,7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638,4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575 984,2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767,2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24 743,8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16 556,5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163 415,9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133 167,8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127 906,7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18 651,7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19 127,7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19 109,2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48 339,5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17 914,0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56" y="174171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по разделам и подразделам классификации расходов </a:t>
            </a:r>
            <a:r>
              <a:rPr lang="ru-RU" sz="2400" dirty="0" smtClean="0">
                <a:latin typeface="+mn-lt"/>
              </a:rPr>
              <a:t>бюджета городского округа воскресенск  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429" y="6244046"/>
            <a:ext cx="1245325" cy="47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4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036539"/>
              </p:ext>
            </p:extLst>
          </p:nvPr>
        </p:nvGraphicFramePr>
        <p:xfrm>
          <a:off x="239939" y="1131245"/>
          <a:ext cx="11616960" cy="5088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3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88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53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8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557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0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плана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9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96 424,7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96 121,1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90 883,5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45613"/>
                  </a:ext>
                </a:extLst>
              </a:tr>
              <a:tr h="3273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458 259,0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495 313,2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490 413,7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300 790,1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307 020,5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304 685,7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4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2 333,4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139 414,8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168 710,8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166 512,4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59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14 759,9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17 193,4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16 882,2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97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государственного и муниципального долга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91742144"/>
                  </a:ext>
                </a:extLst>
              </a:tr>
              <a:tr h="52435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государственного внутреннего и муниципального долга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64860042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3482" y="87085"/>
            <a:ext cx="11616960" cy="957944"/>
          </a:xfrm>
        </p:spPr>
        <p:txBody>
          <a:bodyPr/>
          <a:lstStyle/>
          <a:p>
            <a:pPr algn="ctr"/>
            <a:r>
              <a:rPr lang="ru-RU" sz="2400" dirty="0"/>
              <a:t>ИНФОРМАЦИЯ</a:t>
            </a:r>
            <a:r>
              <a:rPr lang="ru-RU" sz="2400" dirty="0" smtClean="0">
                <a:latin typeface="+mn-lt"/>
              </a:rPr>
              <a:t> о распределении ассигнований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по разделам и подразделам классификации расходов </a:t>
            </a:r>
            <a:r>
              <a:rPr lang="ru-RU" sz="2400" dirty="0" smtClean="0">
                <a:latin typeface="+mn-lt"/>
              </a:rPr>
              <a:t>бюджета городского округа воскресенск     </a:t>
            </a:r>
            <a:r>
              <a:rPr lang="ru-RU" sz="2000" dirty="0" smtClean="0">
                <a:latin typeface="+mn-lt"/>
              </a:rPr>
              <a:t>(тыс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рублей)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4137" y="6261463"/>
            <a:ext cx="1245326" cy="461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1609725" y="279401"/>
            <a:ext cx="8959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общественно значимых проектах, реализуемых на территории городского округа Воскресенск Московской области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95275" y="1347259"/>
          <a:ext cx="11685230" cy="5095178"/>
        </p:xfrm>
        <a:graphic>
          <a:graphicData uri="http://schemas.openxmlformats.org/drawingml/2006/table">
            <a:tbl>
              <a:tblPr/>
              <a:tblGrid>
                <a:gridCol w="37299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5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25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25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80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98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25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616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83834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538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Наименование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latin typeface="Times New Roman"/>
                        </a:rPr>
                        <a:t>проекта, место реализации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Объем </a:t>
                      </a:r>
                      <a:endParaRPr lang="ru-RU" sz="1100" b="1" i="0" u="none" strike="noStrike" dirty="0" smtClean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финансирования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, всего (тыс.руб.)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по годам: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Срок ввода объектов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Результаты </a:t>
                      </a:r>
                      <a:endParaRPr lang="ru-RU" sz="1100" b="1" i="0" u="none" strike="noStrike" dirty="0" smtClean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реализации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проекта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3080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</a:t>
                      </a:r>
                      <a:r>
                        <a:rPr lang="en-US" sz="1100" b="1" i="0" u="none" strike="noStrike" dirty="0" smtClean="0">
                          <a:latin typeface="Times New Roman"/>
                        </a:rPr>
                        <a:t>2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2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2023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2024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2025</a:t>
                      </a:r>
                      <a:r>
                        <a:rPr lang="ru-RU" sz="1100" b="1" i="0" u="none" strike="noStrike" baseline="0" dirty="0" smtClean="0">
                          <a:latin typeface="Times New Roman"/>
                        </a:rPr>
                        <a:t>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2026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045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по сохранению объектов культурного наследия (памятников истории и культуры), находящихся в собственности муниципальных образований Московской области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Объект: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Усадьба «Кривякино»,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вв.: Главный дом, середина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в.</a:t>
                      </a: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220 831,6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40 982,5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38 933,1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140 916,0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муниципального образования, нуждающихся в указанных работах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76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Обустройство и установка детских, игровых площадок на территории муниципальных образований Московской области, объекты:</a:t>
                      </a:r>
                    </a:p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г.о. Воскресенск, г. Воскресенск: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Андреса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 у сквера им. Ленина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Гражданская, у школы 17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Менделеева, д. 28</a:t>
                      </a:r>
                    </a:p>
                    <a:p>
                      <a:pPr marL="0" indent="0" algn="just" fontAlgn="ctr">
                        <a:buFontTx/>
                        <a:buNone/>
                      </a:pP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г.о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Воскресенск: п. Виноградово , ул. Центральная, у церкви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раб. п. им Цюрупы, ул. Рабочий городок, аллея Славы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69 164,1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36 099,8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33 064,3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Установлено детских игровых площадок – всего – 5 единиц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654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755AA8-F28E-49D3-93F8-FBD33A07C1DF}" type="slidenum">
              <a:rPr lang="ru-RU" altLang="ru-RU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142</a:t>
            </a:fld>
            <a:endParaRPr lang="ru-RU" altLang="ru-RU" dirty="0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>
          <a:xfrm>
            <a:off x="295275" y="80815"/>
            <a:ext cx="948815" cy="90661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>
            <a:fillRect/>
          </a:stretch>
        </p:blipFill>
        <p:spPr>
          <a:xfrm>
            <a:off x="10862643" y="80815"/>
            <a:ext cx="982314" cy="979557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sp>
        <p:nvSpPr>
          <p:cNvPr id="7" name="Овал 6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142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1609725" y="279401"/>
            <a:ext cx="895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общественно значимых проектах, реализуемых на территории городского округа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Московской области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6233" y="1596876"/>
          <a:ext cx="11786833" cy="4487053"/>
        </p:xfrm>
        <a:graphic>
          <a:graphicData uri="http://schemas.openxmlformats.org/drawingml/2006/table">
            <a:tbl>
              <a:tblPr/>
              <a:tblGrid>
                <a:gridCol w="45708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5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3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21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295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15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0150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304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55022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7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Наименование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latin typeface="Times New Roman"/>
                        </a:rPr>
                        <a:t>проекта, место реализации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Объем 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финанси-рования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, всего (тыс.руб.)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по годам: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Срок ввода объектов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Результаты </a:t>
                      </a:r>
                      <a:endParaRPr lang="ru-RU" sz="1100" b="1" i="0" u="none" strike="noStrike" dirty="0" smtClean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реализации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проекта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785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</a:t>
                      </a:r>
                      <a:r>
                        <a:rPr lang="en-US" sz="1100" b="1" i="0" u="none" strike="noStrike" dirty="0" smtClean="0">
                          <a:latin typeface="Times New Roman"/>
                        </a:rPr>
                        <a:t>2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2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2023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2024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2025</a:t>
                      </a:r>
                      <a:r>
                        <a:rPr lang="ru-RU" sz="1100" b="1" i="0" u="none" strike="noStrike" baseline="0" dirty="0" smtClean="0">
                          <a:latin typeface="Times New Roman"/>
                        </a:rPr>
                        <a:t>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2026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96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</a:p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Объект:  Сквер «75-летия Победы» городской округ Воскресенск г. Воскресенск, ул. Быковского</a:t>
                      </a: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60 314,3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60 314,3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общественных территорий  - всего 1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065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Создание и ремонт пешеходных коммуникаций:</a:t>
                      </a:r>
                    </a:p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г.о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Воскресенск, г. Воскресенск: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сквер Цесиса д.17 к детской площадке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Зелинского, д.18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сквер Цесиса д.17 к Д/С №33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Зелинского, от д.18 до пешеходного перехода ул. Зелинского. Участок 1</a:t>
                      </a:r>
                    </a:p>
                    <a:p>
                      <a:pPr marL="171450" indent="-171450" algn="just" fontAlgn="ctr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Зелинского, от д.18 до пешеходного перехода ул. Зелинского. Участок 2.</a:t>
                      </a:r>
                    </a:p>
                    <a:p>
                      <a:pPr marL="0" indent="0" algn="just" fontAlgn="ctr">
                        <a:buFontTx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г.о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Воскресенск пос. им. Цюрупы от ул. Советская, д.47 до детского сада №12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3 493,0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3 493,0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Созданы и отремонтированы пешеходные коммуникации – всего 6  </a:t>
                      </a:r>
                    </a:p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858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B57E36-20BA-4BE0-A915-931794F9B110}" type="slidenum">
              <a:rPr lang="ru-RU" altLang="ru-RU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143</a:t>
            </a:fld>
            <a:endParaRPr lang="ru-RU" altLang="ru-RU" dirty="0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38926" y="342627"/>
            <a:ext cx="1170799" cy="1112867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r="16797"/>
          <a:stretch>
            <a:fillRect/>
          </a:stretch>
        </p:blipFill>
        <p:spPr>
          <a:xfrm flipH="1">
            <a:off x="10569575" y="279401"/>
            <a:ext cx="1170799" cy="1152111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sp>
        <p:nvSpPr>
          <p:cNvPr id="7" name="Овал 6"/>
          <p:cNvSpPr/>
          <p:nvPr/>
        </p:nvSpPr>
        <p:spPr>
          <a:xfrm>
            <a:off x="11488447" y="6538912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143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470826" y="564205"/>
            <a:ext cx="6673174" cy="5282119"/>
          </a:xfrm>
          <a:prstGeom prst="verticalScroll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Исполнение бюджета по расходам городского округа Воскресенск Московской области в рамках реализации национальных проектов за 2023 год</a:t>
            </a:r>
            <a:endParaRPr lang="ru-RU" sz="3600" b="1" i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ультура и искусство - Школьная Истор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807" y="181743"/>
            <a:ext cx="25193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0" y="1330036"/>
            <a:ext cx="2827458" cy="3102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044" y="3979718"/>
            <a:ext cx="2580904" cy="191044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66344" y="6099048"/>
            <a:ext cx="1362456" cy="6492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8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>
            <a:spLocks noGrp="1"/>
          </p:cNvSpPr>
          <p:nvPr>
            <p:ph type="title"/>
          </p:nvPr>
        </p:nvSpPr>
        <p:spPr>
          <a:xfrm>
            <a:off x="756357" y="0"/>
            <a:ext cx="10611554" cy="801511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расходам в 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b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в 2023 году (тыс.рублей)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2"/>
                </a:solidFill>
              </a:rPr>
              <a:t> 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387999"/>
              </p:ext>
            </p:extLst>
          </p:nvPr>
        </p:nvGraphicFramePr>
        <p:xfrm>
          <a:off x="797965" y="685800"/>
          <a:ext cx="10330699" cy="5845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48056" y="6153912"/>
            <a:ext cx="1197864" cy="594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260183" y="6331130"/>
            <a:ext cx="531223" cy="4093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145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735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146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45871"/>
              </p:ext>
            </p:extLst>
          </p:nvPr>
        </p:nvGraphicFramePr>
        <p:xfrm>
          <a:off x="330200" y="505475"/>
          <a:ext cx="11683998" cy="5522792"/>
        </p:xfrm>
        <a:graphic>
          <a:graphicData uri="http://schemas.openxmlformats.org/drawingml/2006/table">
            <a:tbl>
              <a:tblPr/>
              <a:tblGrid>
                <a:gridCol w="38097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7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27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6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943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69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Итоги реализации мероприятий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042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Национальные проекты в городском округе Воскресенск Московской области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04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Национальный проект "Культура"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49 068,9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49 068,9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музыкальных инструментов, оборудования и учебных материалов для оснащения образовательных организаций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приобретение музыкальных инструментов для муниципальных организаций дополнительного образования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5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"Обеспечение качественно нового уровня развития инфраструктуры  культуры " ("Культурная среда")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48 735,6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48 735,6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242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отрасли культуры (в части приобретения музыкальных инструментов, оборудования и учебных материалов для оснащения образовательных организаций в сфере культуры Московской области)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6269766"/>
                  </a:ext>
                </a:extLst>
              </a:tr>
              <a:tr h="1016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музыкальных инструментов для муниципальных организаций дополнительного образования в сфере культуры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41 685,0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41 685,0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862666" y="6199632"/>
            <a:ext cx="1170432" cy="658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4137" y="6139543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873557"/>
              </p:ext>
            </p:extLst>
          </p:nvPr>
        </p:nvGraphicFramePr>
        <p:xfrm>
          <a:off x="84667" y="251187"/>
          <a:ext cx="11754406" cy="5957801"/>
        </p:xfrm>
        <a:graphic>
          <a:graphicData uri="http://schemas.openxmlformats.org/drawingml/2006/table">
            <a:tbl>
              <a:tblPr/>
              <a:tblGrid>
                <a:gridCol w="4819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9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784">
                  <a:extLst>
                    <a:ext uri="{9D8B030D-6E8A-4147-A177-3AD203B41FA5}">
                      <a16:colId xmlns="" xmlns:a16="http://schemas.microsoft.com/office/drawing/2014/main" val="3029400602"/>
                    </a:ext>
                  </a:extLst>
                </a:gridCol>
                <a:gridCol w="13656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25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688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75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Итоги реализации мероприятий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35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Национальные проекты в городском округе Воскресенск Московской области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827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Федеральный проект "Создание условий при реализации творческого потенциала нации" ("Творческие люди")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поощрение лучших работников сельских учреждений культуры, поддержка лучших сельских учреждений культуры  </a:t>
                      </a:r>
                      <a:endParaRPr lang="ru-RU" sz="1600" dirty="0" smtClean="0"/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5238827"/>
                  </a:ext>
                </a:extLst>
              </a:tr>
              <a:tr h="79275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отрасли культуры (в части поддержки лучших работников сельских учреждений культуры)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858593"/>
                  </a:ext>
                </a:extLst>
              </a:tr>
              <a:tr h="72312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отрасли культуры (в части поддержки лучших сельских учреждений культуры)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9819303"/>
                  </a:ext>
                </a:extLst>
              </a:tr>
              <a:tr h="5575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"Образование"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11 530,7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530,6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многофункциональных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устройств, камер видеонаблюдения, телевизоров, ноутбуков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для общеобразовательных учреждений</a:t>
                      </a:r>
                      <a:endParaRPr lang="ru-RU" sz="1600" dirty="0"/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244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"Цифровая образовательная среда"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5 973,9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5 973,9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651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Обновление материально-технической базы образовательных организаций для внедрения цифровой образовательной среды и развития цифровых навыков обучающихся (обеспечение образовательных организаций материально-технической базой для внедрения цифровой образовательной среды)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5 973,9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5 973,9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47518" y="6298039"/>
            <a:ext cx="1234440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0263" y="6278880"/>
            <a:ext cx="1210491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744616"/>
              </p:ext>
            </p:extLst>
          </p:nvPr>
        </p:nvGraphicFramePr>
        <p:xfrm>
          <a:off x="220133" y="186266"/>
          <a:ext cx="11667065" cy="4868334"/>
        </p:xfrm>
        <a:graphic>
          <a:graphicData uri="http://schemas.openxmlformats.org/drawingml/2006/table">
            <a:tbl>
              <a:tblPr/>
              <a:tblGrid>
                <a:gridCol w="5901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1198">
                  <a:extLst>
                    <a:ext uri="{9D8B030D-6E8A-4147-A177-3AD203B41FA5}">
                      <a16:colId xmlns="" xmlns:a16="http://schemas.microsoft.com/office/drawing/2014/main" val="1335495877"/>
                    </a:ext>
                  </a:extLst>
                </a:gridCol>
                <a:gridCol w="1237931">
                  <a:extLst>
                    <a:ext uri="{9D8B030D-6E8A-4147-A177-3AD203B41FA5}">
                      <a16:colId xmlns="" xmlns:a16="http://schemas.microsoft.com/office/drawing/2014/main" val="817370797"/>
                    </a:ext>
                  </a:extLst>
                </a:gridCol>
                <a:gridCol w="1085308">
                  <a:extLst>
                    <a:ext uri="{9D8B030D-6E8A-4147-A177-3AD203B41FA5}">
                      <a16:colId xmlns="" xmlns:a16="http://schemas.microsoft.com/office/drawing/2014/main" val="3411862385"/>
                    </a:ext>
                  </a:extLst>
                </a:gridCol>
                <a:gridCol w="2111263">
                  <a:extLst>
                    <a:ext uri="{9D8B030D-6E8A-4147-A177-3AD203B41FA5}">
                      <a16:colId xmlns="" xmlns:a16="http://schemas.microsoft.com/office/drawing/2014/main" val="507248352"/>
                    </a:ext>
                  </a:extLst>
                </a:gridCol>
              </a:tblGrid>
              <a:tr h="558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Итоги реализации мероприятий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953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Национальные проекты в городском округе Воскресенск Московской области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8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"Патриотическое воспитание граждан Российской Федерации"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5 556,8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5 556,7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общественными объединениями на оплату труда, 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комплектов изделий с государственными символами Российской Федерации </a:t>
                      </a:r>
                      <a:endParaRPr lang="ru-RU" sz="1600" dirty="0"/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7978340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4 673,3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4 673,3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9803141"/>
                  </a:ext>
                </a:extLst>
              </a:tr>
              <a:tr h="18880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оснащения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883,5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883,4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34939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8011" y="5991497"/>
            <a:ext cx="1367246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149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97149"/>
              </p:ext>
            </p:extLst>
          </p:nvPr>
        </p:nvGraphicFramePr>
        <p:xfrm>
          <a:off x="160867" y="220133"/>
          <a:ext cx="11726332" cy="5338492"/>
        </p:xfrm>
        <a:graphic>
          <a:graphicData uri="http://schemas.openxmlformats.org/drawingml/2006/table">
            <a:tbl>
              <a:tblPr/>
              <a:tblGrid>
                <a:gridCol w="59565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7831">
                  <a:extLst>
                    <a:ext uri="{9D8B030D-6E8A-4147-A177-3AD203B41FA5}">
                      <a16:colId xmlns="" xmlns:a16="http://schemas.microsoft.com/office/drawing/2014/main" val="1335495877"/>
                    </a:ext>
                  </a:extLst>
                </a:gridCol>
                <a:gridCol w="1210733">
                  <a:extLst>
                    <a:ext uri="{9D8B030D-6E8A-4147-A177-3AD203B41FA5}">
                      <a16:colId xmlns="" xmlns:a16="http://schemas.microsoft.com/office/drawing/2014/main" val="3135898197"/>
                    </a:ext>
                  </a:extLst>
                </a:gridCol>
                <a:gridCol w="999067">
                  <a:extLst>
                    <a:ext uri="{9D8B030D-6E8A-4147-A177-3AD203B41FA5}">
                      <a16:colId xmlns="" xmlns:a16="http://schemas.microsoft.com/office/drawing/2014/main" val="2432022730"/>
                    </a:ext>
                  </a:extLst>
                </a:gridCol>
                <a:gridCol w="2362199">
                  <a:extLst>
                    <a:ext uri="{9D8B030D-6E8A-4147-A177-3AD203B41FA5}">
                      <a16:colId xmlns="" xmlns:a16="http://schemas.microsoft.com/office/drawing/2014/main" val="3183135552"/>
                    </a:ext>
                  </a:extLst>
                </a:gridCol>
              </a:tblGrid>
              <a:tr h="628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(тыс.рублей)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Итоги реализации мероприятий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733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Национальные проекты в городском округе Воскресенск Московской области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5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«Жилье и городская среда»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133 818,3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114 744,6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благоустройству сквера «75-летия Победы»,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отремонтированы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 многоквартирных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домов по адресам: г. Воскресенск,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ул.Куйбышева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д.47б,49,52а;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ул.Мичурина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д.21,19,17,17а,15,13,11;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ул.Новлянская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ул.Энгельса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д.1/2,2,3,3б;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д.Цибино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Школьный пер., д.11;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д.Чемодурово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ул.Центральная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д.10,11,13; 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с.Усадище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ул.Южная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д.4,5,6,7,8,9,10;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Белоозерский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Юбилейная, д. 11,12,13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"Формирование комфортной городской среды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133 818,3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114 744,6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8952245"/>
                  </a:ext>
                </a:extLst>
              </a:tr>
              <a:tr h="9696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79 251,5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60 314,3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5929021"/>
                  </a:ext>
                </a:extLst>
              </a:tr>
              <a:tr h="2429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дворовых территорий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54 566,8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54 430,3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1885" y="6183085"/>
            <a:ext cx="1132114" cy="539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11755814" cy="6480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409"/>
            <a:ext cx="1563757" cy="13185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03096" y="967409"/>
            <a:ext cx="3732230" cy="83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направленная на обеспечение соблюдения бюджетного законодательства РФ и ных нормативных правовых актов, регулирующих бюджетные правоотношения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03096" y="1948072"/>
            <a:ext cx="3732229" cy="100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03095" y="3101011"/>
            <a:ext cx="3732229" cy="155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городского округа Воскресенск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03094" y="4651514"/>
            <a:ext cx="3732229" cy="108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03095" y="5883967"/>
            <a:ext cx="3732228" cy="974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городского округа Воскресенск, рассматривается и утверждается до начала очередного финансового года</a:t>
            </a: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622141285"/>
              </p:ext>
            </p:extLst>
          </p:nvPr>
        </p:nvGraphicFramePr>
        <p:xfrm>
          <a:off x="371063" y="1086678"/>
          <a:ext cx="5517148" cy="577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Стрелка вниз 29"/>
          <p:cNvSpPr/>
          <p:nvPr/>
        </p:nvSpPr>
        <p:spPr>
          <a:xfrm rot="7958643">
            <a:off x="1563704" y="4671959"/>
            <a:ext cx="484632" cy="978408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2700785">
            <a:off x="4145934" y="4731764"/>
            <a:ext cx="484632" cy="978408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8909284">
            <a:off x="4099940" y="2359639"/>
            <a:ext cx="484632" cy="978408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081261" y="889182"/>
            <a:ext cx="2093842" cy="96558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непрерывно</a:t>
            </a:r>
          </a:p>
        </p:txBody>
      </p:sp>
      <p:sp>
        <p:nvSpPr>
          <p:cNvPr id="35" name="Овал 34"/>
          <p:cNvSpPr/>
          <p:nvPr/>
        </p:nvSpPr>
        <p:spPr>
          <a:xfrm>
            <a:off x="6109252" y="1948073"/>
            <a:ext cx="2093842" cy="1007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январь-май</a:t>
            </a:r>
          </a:p>
        </p:txBody>
      </p:sp>
      <p:sp>
        <p:nvSpPr>
          <p:cNvPr id="36" name="Овал 35"/>
          <p:cNvSpPr/>
          <p:nvPr/>
        </p:nvSpPr>
        <p:spPr>
          <a:xfrm>
            <a:off x="6016487" y="3101012"/>
            <a:ext cx="2160104" cy="137822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37" name="Овал 36"/>
          <p:cNvSpPr/>
          <p:nvPr/>
        </p:nvSpPr>
        <p:spPr>
          <a:xfrm>
            <a:off x="6109251" y="4625012"/>
            <a:ext cx="2067339" cy="1113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август-ноябрь</a:t>
            </a:r>
          </a:p>
        </p:txBody>
      </p:sp>
      <p:sp>
        <p:nvSpPr>
          <p:cNvPr id="38" name="Овал 37"/>
          <p:cNvSpPr/>
          <p:nvPr/>
        </p:nvSpPr>
        <p:spPr>
          <a:xfrm>
            <a:off x="6109251" y="5883967"/>
            <a:ext cx="2053705" cy="97403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ноябрь-декабрь</a:t>
            </a:r>
          </a:p>
        </p:txBody>
      </p:sp>
    </p:spTree>
    <p:extLst>
      <p:ext uri="{BB962C8B-B14F-4D97-AF65-F5344CB8AC3E}">
        <p14:creationId xmlns:p14="http://schemas.microsoft.com/office/powerpoint/2010/main" val="28068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684256"/>
          </a:xfrm>
        </p:spPr>
        <p:txBody>
          <a:bodyPr rtlCol="0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Контактная информация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150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F61DE0B-ECF7-B74B-80E5-B602A86B8F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19" y="1885029"/>
            <a:ext cx="1097373" cy="1430337"/>
          </a:xfrm>
        </p:spPr>
      </p:pic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7"/>
            <a:ext cx="2588705" cy="1574136"/>
          </a:xfrm>
        </p:spPr>
        <p:txBody>
          <a:bodyPr rtlCol="0"/>
          <a:lstStyle/>
          <a:p>
            <a:r>
              <a:rPr lang="ru-RU" dirty="0" smtClean="0"/>
              <a:t>Начальник управления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Телефон 8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496 441 15 66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Личный прием: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 последняя среда месяца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 с 15-00 до 17-00 часов</a:t>
            </a:r>
          </a:p>
          <a:p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rtlCol="0"/>
          <a:lstStyle/>
          <a:p>
            <a:r>
              <a:rPr lang="ru-RU" dirty="0"/>
              <a:t>Бондарева Елена Александровна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="" xmlns:a16="http://schemas.microsoft.com/office/drawing/2014/main" id="{90DE57B2-448D-4C8D-8B9C-FFDDFB0A9208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 rtlCol="0"/>
          <a:lstStyle/>
          <a:p>
            <a:r>
              <a:rPr lang="ru-RU" dirty="0" smtClean="0"/>
              <a:t>Зубцова Евгения Александровна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="" xmlns:a16="http://schemas.microsoft.com/office/drawing/2014/main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 rtlCol="0"/>
          <a:lstStyle/>
          <a:p>
            <a:r>
              <a:rPr lang="ru-RU" sz="1200" dirty="0"/>
              <a:t>Заместитель начальника управления - начальник отдела главного распорядителя бюджетных </a:t>
            </a:r>
            <a:r>
              <a:rPr lang="ru-RU" sz="1200" dirty="0" smtClean="0"/>
              <a:t>средств</a:t>
            </a:r>
          </a:p>
          <a:p>
            <a:r>
              <a:rPr lang="ru-RU" altLang="ru-RU" sz="1200" dirty="0" smtClean="0">
                <a:cs typeface="Times New Roman" panose="02020603050405020304" pitchFamily="18" charset="0"/>
              </a:rPr>
              <a:t>Телефон </a:t>
            </a:r>
            <a:r>
              <a:rPr lang="ru-RU" altLang="ru-RU" sz="1200" dirty="0">
                <a:cs typeface="Times New Roman" panose="02020603050405020304" pitchFamily="18" charset="0"/>
              </a:rPr>
              <a:t>8 496 442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41 32</a:t>
            </a:r>
            <a:endParaRPr lang="ru-RU" altLang="ru-RU" sz="1200" dirty="0"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FB9E2175-1C3C-4B3E-A872-A1B7E6D64D52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Уварова Елена Борисовна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4EAA9254-229F-4C3E-B078-B8912E5BBE98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 rtlCol="0"/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 smtClean="0">
                <a:cs typeface="Times New Roman" panose="02020603050405020304" pitchFamily="18" charset="0"/>
              </a:rPr>
              <a:t>понедельник-четверг </a:t>
            </a: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cs typeface="Times New Roman" panose="02020603050405020304" pitchFamily="18" charset="0"/>
              </a:rPr>
              <a:t>8-30 до 17-30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r>
              <a:rPr lang="ru-RU" altLang="ru-RU" sz="1400" b="1" dirty="0">
                <a:cs typeface="Times New Roman" panose="02020603050405020304" pitchFamily="18" charset="0"/>
              </a:rPr>
              <a:t>		        пятница, с 8-30 до 16-15,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endParaRPr lang="ru-RU" altLang="ru-RU" sz="1400" b="1" dirty="0"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обеденный </a:t>
            </a:r>
            <a:r>
              <a:rPr lang="ru-RU" altLang="ru-RU" sz="1400" b="1" dirty="0">
                <a:cs typeface="Times New Roman" panose="02020603050405020304" pitchFamily="18" charset="0"/>
              </a:rPr>
              <a:t>перерыв </a:t>
            </a:r>
            <a:endParaRPr lang="ru-RU" altLang="ru-RU" sz="1400" b="1" dirty="0" smtClean="0"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cs typeface="Times New Roman" panose="02020603050405020304" pitchFamily="18" charset="0"/>
              </a:rPr>
              <a:t>13-00 до 13-45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 rtlCol="0"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ru-RU" sz="1200" dirty="0" smtClean="0"/>
              <a:t>Заместитель начальника </a:t>
            </a:r>
            <a:r>
              <a:rPr lang="ru-RU" sz="1200" dirty="0"/>
              <a:t>управления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Телефон 8 496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442 </a:t>
            </a:r>
            <a:r>
              <a:rPr lang="ru-RU" altLang="ru-RU" sz="1200" dirty="0">
                <a:cs typeface="Times New Roman" panose="02020603050405020304" pitchFamily="18" charset="0"/>
              </a:rPr>
              <a:t>14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25</a:t>
            </a:r>
            <a:endParaRPr lang="ru-RU" altLang="ru-RU" sz="1200" dirty="0"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903308" y="1824365"/>
            <a:ext cx="1293340" cy="1339508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28" y="1897976"/>
            <a:ext cx="1072752" cy="14303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1310"/>
            <a:ext cx="1754658" cy="10566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431" y="5752038"/>
            <a:ext cx="7156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Адрес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140200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, Московской области, г.  Воскресенск, пл. Ленина д.3</a:t>
            </a:r>
            <a:endParaRPr lang="ru-RU" u="sng" dirty="0">
              <a:solidFill>
                <a:srgbClr val="000000"/>
              </a:solidFill>
              <a:hlinkClick r:id="rId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3219" y="6246965"/>
            <a:ext cx="430367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cap="all" dirty="0" smtClean="0">
                <a:solidFill>
                  <a:prstClr val="black"/>
                </a:solidFill>
                <a:hlinkClick r:id="rId10"/>
              </a:rPr>
              <a:t>Адрес электронной почты: </a:t>
            </a:r>
            <a:r>
              <a:rPr lang="en-US" sz="1600" cap="all" dirty="0" smtClean="0">
                <a:solidFill>
                  <a:prstClr val="black"/>
                </a:solidFill>
                <a:hlinkClick r:id="rId10"/>
              </a:rPr>
              <a:t>fo@vos-mo.ru</a:t>
            </a:r>
            <a:endParaRPr lang="ru-RU" sz="1600" cap="al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=""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6815" y="4509468"/>
            <a:ext cx="4540440" cy="503167"/>
          </a:xfrm>
        </p:spPr>
        <p:txBody>
          <a:bodyPr rtlCol="0"/>
          <a:lstStyle/>
          <a:p>
            <a:r>
              <a:rPr lang="en-US" dirty="0">
                <a:hlinkClick r:id="rId3"/>
              </a:rPr>
              <a:t>fo@vos-mo.ru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5" y="140678"/>
            <a:ext cx="7434381" cy="4220308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0965" y="5012635"/>
            <a:ext cx="5190979" cy="1279108"/>
          </a:xfrm>
        </p:spPr>
        <p:txBody>
          <a:bodyPr rtlCol="0"/>
          <a:lstStyle/>
          <a:p>
            <a:r>
              <a:rPr lang="en-US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Telegram: </a:t>
            </a:r>
            <a:r>
              <a:rPr lang="en-US" sz="1000" dirty="0">
                <a:hlinkClick r:id="rId5"/>
              </a:rPr>
              <a:t>https://t.me/+bC-GtCC9YHFlOTky</a:t>
            </a:r>
            <a:endParaRPr lang="ru-RU" altLang="ru-RU" sz="1000" b="1" u="sng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en-US" alt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hlinkClick r:id="rId6"/>
              </a:rPr>
              <a:t>https://vk.com/club211411090</a:t>
            </a:r>
            <a:endParaRPr lang="en-US" alt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Адрес</a:t>
            </a:r>
            <a:r>
              <a:rPr lang="en-US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</a:t>
            </a:r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en-US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140200</a:t>
            </a:r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, Московской области, г.  Воскресенск, пл. Ленина д.3</a:t>
            </a:r>
            <a:endParaRPr lang="ru-RU" sz="1000" u="sng" dirty="0">
              <a:solidFill>
                <a:srgbClr val="000000"/>
              </a:solidFill>
              <a:hlinkClick r:id="rId7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396" y="3429000"/>
            <a:ext cx="3742007" cy="651448"/>
          </a:xfrm>
        </p:spPr>
        <p:txBody>
          <a:bodyPr rtlCol="0"/>
          <a:lstStyle/>
          <a:p>
            <a:pPr rtl="0"/>
            <a:r>
              <a:rPr lang="ru-RU" dirty="0"/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4496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6175" y="88287"/>
            <a:ext cx="10515600" cy="827557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Сведения, необходимые для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проекта бюджета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32718-8D67-459C-BC5B-FE99B2EC7334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5210628" y="1153346"/>
            <a:ext cx="2830285" cy="3491225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бюджета городского округа Воскресенск Московской области</a:t>
            </a:r>
          </a:p>
        </p:txBody>
      </p:sp>
      <p:sp>
        <p:nvSpPr>
          <p:cNvPr id="18" name="Выноска 1 17"/>
          <p:cNvSpPr/>
          <p:nvPr/>
        </p:nvSpPr>
        <p:spPr>
          <a:xfrm>
            <a:off x="8818733" y="2714170"/>
            <a:ext cx="2528717" cy="1103087"/>
          </a:xfrm>
          <a:prstGeom prst="borderCallout1">
            <a:avLst>
              <a:gd name="adj1" fmla="val 18750"/>
              <a:gd name="adj2" fmla="val -8333"/>
              <a:gd name="adj3" fmla="val 19414"/>
              <a:gd name="adj4" fmla="val -2763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направления бюджетной и налоговой политики</a:t>
            </a:r>
          </a:p>
        </p:txBody>
      </p:sp>
      <p:sp>
        <p:nvSpPr>
          <p:cNvPr id="19" name="Выноска 1 18"/>
          <p:cNvSpPr/>
          <p:nvPr/>
        </p:nvSpPr>
        <p:spPr>
          <a:xfrm>
            <a:off x="5602515" y="5028661"/>
            <a:ext cx="2293256" cy="1462273"/>
          </a:xfrm>
          <a:prstGeom prst="borderCallout1">
            <a:avLst>
              <a:gd name="adj1" fmla="val 18750"/>
              <a:gd name="adj2" fmla="val -8333"/>
              <a:gd name="adj3" fmla="val -47552"/>
              <a:gd name="adj4" fmla="val 1300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Реестр расходных обязательств</a:t>
            </a:r>
          </a:p>
        </p:txBody>
      </p:sp>
      <p:sp>
        <p:nvSpPr>
          <p:cNvPr id="20" name="Выноска 1 19"/>
          <p:cNvSpPr/>
          <p:nvPr/>
        </p:nvSpPr>
        <p:spPr>
          <a:xfrm>
            <a:off x="478970" y="5515428"/>
            <a:ext cx="3953838" cy="1127677"/>
          </a:xfrm>
          <a:prstGeom prst="borderCallout1">
            <a:avLst>
              <a:gd name="adj1" fmla="val 18750"/>
              <a:gd name="adj2" fmla="val -8333"/>
              <a:gd name="adj3" fmla="val -94132"/>
              <a:gd name="adj4" fmla="val 11881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Объем межбюджетных трансфертов  из областного бюджета</a:t>
            </a:r>
          </a:p>
        </p:txBody>
      </p:sp>
      <p:sp>
        <p:nvSpPr>
          <p:cNvPr id="21" name="Выноска 1 20"/>
          <p:cNvSpPr/>
          <p:nvPr/>
        </p:nvSpPr>
        <p:spPr>
          <a:xfrm>
            <a:off x="8818732" y="4031922"/>
            <a:ext cx="2544963" cy="1599621"/>
          </a:xfrm>
          <a:prstGeom prst="borderCallout1">
            <a:avLst>
              <a:gd name="adj1" fmla="val 18750"/>
              <a:gd name="adj2" fmla="val -8333"/>
              <a:gd name="adj3" fmla="val 18017"/>
              <a:gd name="adj4" fmla="val -4306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Муниципальные программы (проекты муниципальных программ) городского округа Воскресенск</a:t>
            </a:r>
          </a:p>
        </p:txBody>
      </p:sp>
      <p:sp>
        <p:nvSpPr>
          <p:cNvPr id="22" name="Выноска 1 21"/>
          <p:cNvSpPr/>
          <p:nvPr/>
        </p:nvSpPr>
        <p:spPr>
          <a:xfrm>
            <a:off x="8808774" y="1153346"/>
            <a:ext cx="2528718" cy="1386652"/>
          </a:xfrm>
          <a:prstGeom prst="borderCallout1">
            <a:avLst>
              <a:gd name="adj1" fmla="val 18750"/>
              <a:gd name="adj2" fmla="val -8333"/>
              <a:gd name="adj3" fmla="val 73772"/>
              <a:gd name="adj4" fmla="val -307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Прогноз социально-экономического развития городского округа Воскресенск</a:t>
            </a:r>
          </a:p>
        </p:txBody>
      </p:sp>
      <p:sp>
        <p:nvSpPr>
          <p:cNvPr id="23" name="Выноска 3 22"/>
          <p:cNvSpPr/>
          <p:nvPr/>
        </p:nvSpPr>
        <p:spPr>
          <a:xfrm>
            <a:off x="972457" y="2946401"/>
            <a:ext cx="3976915" cy="140788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40161"/>
              <a:gd name="adj8" fmla="val 1051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Данные об исполнении бюджета в отчетном финансовом году и оценка ожидаемого исполнения в текущем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478970" y="1153346"/>
            <a:ext cx="4339773" cy="1081853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33751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411761"/>
              </p:ext>
            </p:extLst>
          </p:nvPr>
        </p:nvGraphicFramePr>
        <p:xfrm>
          <a:off x="1302898" y="1219869"/>
          <a:ext cx="10025964" cy="516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8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30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16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539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400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03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8911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 2021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исполнения 2023 года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5075"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946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jus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начисленной заработной платы всех работников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18 410,8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20 974,1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23 447,3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25 003,8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361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jus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 заработной платы по крупным и средним организациям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15 668,0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17 932,5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20 197,3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21 753,8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409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по малым предприятиям (включая микро предприятия)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–данные приведены оценочно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2 742,8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3 041,6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3 250,0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3 250,0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8361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работников по крупным и средним организациям 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56 179,5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63 742,3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113,5%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64 796,6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75 001,9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6119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70 730,9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77 969,3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81 502,0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83 859,7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62712" y="125322"/>
            <a:ext cx="9366421" cy="923153"/>
          </a:xfrm>
        </p:spPr>
        <p:txBody>
          <a:bodyPr anchor="ctr"/>
          <a:lstStyle/>
          <a:p>
            <a:pPr algn="ctr"/>
            <a:r>
              <a:rPr lang="ru-RU" alt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основных показателях </a:t>
            </a:r>
            <a:br>
              <a:rPr lang="ru-RU" alt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alt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социально-экономического развития </a:t>
            </a:r>
            <a: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/>
            </a:r>
            <a:b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Воскресенск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17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011" y="6217920"/>
            <a:ext cx="827315" cy="574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27909" y="6374674"/>
            <a:ext cx="383177" cy="278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949438"/>
              </p:ext>
            </p:extLst>
          </p:nvPr>
        </p:nvGraphicFramePr>
        <p:xfrm>
          <a:off x="1718730" y="1243914"/>
          <a:ext cx="9465737" cy="5376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45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70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63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922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47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4308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015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 2021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исполнения 2023 года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192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(на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конец года)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161 271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160 613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160 219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965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родившихся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1 239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Справочно: Число умерших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76,9%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4356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Справочно: Миграционный прирост (убыль) населения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92636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жилых домов, построенных за счет всех источников финансирования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164,91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156,7%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152,45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4264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 цен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к соответствующему периоду предыдущего </a:t>
                      </a: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kumimoji="0" lang="ru-RU" alt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363813137"/>
                  </a:ext>
                </a:extLst>
              </a:tr>
              <a:tr h="914432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13 407,67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17 101,38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127,5%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17 761,75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18 391,35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3300" y="190636"/>
            <a:ext cx="9366421" cy="923153"/>
          </a:xfrm>
        </p:spPr>
        <p:txBody>
          <a:bodyPr/>
          <a:lstStyle/>
          <a:p>
            <a:pPr algn="ctr"/>
            <a:r>
              <a:rPr lang="ru-RU" alt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</a:t>
            </a:r>
            <a:r>
              <a:rPr lang="ru-RU" alt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показателях</a:t>
            </a:r>
            <a:br>
              <a:rPr lang="ru-RU" alt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alt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846" y="5965371"/>
            <a:ext cx="1114697" cy="766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938" y="745590"/>
            <a:ext cx="11272788" cy="55004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/>
              <a:t>Под</a:t>
            </a:r>
            <a:r>
              <a:rPr lang="ru-RU" sz="1200" u="sng" dirty="0"/>
              <a:t> долговой политикой </a:t>
            </a:r>
            <a:r>
              <a:rPr lang="ru-RU" sz="1200" dirty="0"/>
              <a:t>понимается стратегия управления муниципальными заимствованиями городского округа Воскресенск Московской области, направленная на эффективное регулирование муниципального долга городского округа, поддержание его объема на оптимальном уровне, минимизацию стоимости его обслуживания и равномерного распределения во времени платежей, связанных с погашением и обслуживанием муниципального долга, а также снижения влияния долговой нагрузки на бюджет городского округа.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/>
              <a:t>Долговая политика городского округа за </a:t>
            </a:r>
            <a:r>
              <a:rPr lang="ru-RU" sz="1200" dirty="0" smtClean="0"/>
              <a:t>2023 год </a:t>
            </a:r>
            <a:r>
              <a:rPr lang="ru-RU" sz="1200" dirty="0"/>
              <a:t>была направлена на: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/>
              <a:t>-поддержание умеренной долговой нагрузки;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/>
              <a:t>-обеспечение показателей долговой устойчивости на уровне, позволяющем отнести городской округ к группе муниципальных образований Московской области с высоким уровнем долговой устойчивости (согласно информации Министерства экономики и финансов Московской области, размещенной на официальном сайте).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/>
              <a:t>Доходы бюджета городского округа Воскресенск на отчетную дату исполнены в сумме </a:t>
            </a:r>
            <a:r>
              <a:rPr lang="ru-RU" sz="1200" dirty="0" smtClean="0"/>
              <a:t>8 151,9 млн</a:t>
            </a:r>
            <a:r>
              <a:rPr lang="ru-RU" sz="1200" dirty="0"/>
              <a:t>. рублей, что составляет </a:t>
            </a:r>
            <a:r>
              <a:rPr lang="ru-RU" sz="1200" dirty="0" smtClean="0"/>
              <a:t>98,5 </a:t>
            </a:r>
            <a:r>
              <a:rPr lang="ru-RU" sz="1200" dirty="0"/>
              <a:t>% к уточненному годовому плану. Сумма поступлений налоговых и неналоговых доходов составила </a:t>
            </a:r>
            <a:r>
              <a:rPr lang="ru-RU" sz="1200" dirty="0" smtClean="0"/>
              <a:t>4 590,5 млн</a:t>
            </a:r>
            <a:r>
              <a:rPr lang="ru-RU" sz="1200" dirty="0"/>
              <a:t>. рублей или </a:t>
            </a:r>
            <a:r>
              <a:rPr lang="ru-RU" sz="1200" dirty="0" smtClean="0"/>
              <a:t>105,4 % </a:t>
            </a:r>
            <a:r>
              <a:rPr lang="ru-RU" sz="1200" dirty="0"/>
              <a:t>к годовому плану, безвозмездных поступлений – </a:t>
            </a:r>
            <a:r>
              <a:rPr lang="ru-RU" sz="1200" dirty="0" smtClean="0"/>
              <a:t>3 561,4 млн</a:t>
            </a:r>
            <a:r>
              <a:rPr lang="ru-RU" sz="1200" dirty="0"/>
              <a:t>. рублей или </a:t>
            </a:r>
            <a:r>
              <a:rPr lang="ru-RU" sz="1200" dirty="0" smtClean="0"/>
              <a:t>90,7 % </a:t>
            </a:r>
            <a:r>
              <a:rPr lang="ru-RU" sz="1200" dirty="0"/>
              <a:t>к годовому плану.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/>
              <a:t>Расходная часть бюджета исполнена на </a:t>
            </a:r>
            <a:r>
              <a:rPr lang="ru-RU" sz="1200" dirty="0" smtClean="0"/>
              <a:t>95 </a:t>
            </a:r>
            <a:r>
              <a:rPr lang="ru-RU" sz="1200" dirty="0"/>
              <a:t>% к годовому плану или в сумме </a:t>
            </a:r>
            <a:r>
              <a:rPr lang="ru-RU" sz="1200" dirty="0" smtClean="0"/>
              <a:t>7 922,1 млн</a:t>
            </a:r>
            <a:r>
              <a:rPr lang="ru-RU" sz="1200" dirty="0"/>
              <a:t>. рублей.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/>
              <a:t>Долговая политика в 2023 году строилась на принципах безусловного исполнения долговых обязательствах округа. В отчетном году привлечен бюджетный кредит из федерального бюджета на пополнение остатка средств на едином счете бюджета в размере </a:t>
            </a:r>
            <a:r>
              <a:rPr lang="ru-RU" sz="1200" dirty="0" smtClean="0"/>
              <a:t>122,2</a:t>
            </a:r>
            <a:r>
              <a:rPr lang="ru-RU" sz="1200" dirty="0"/>
              <a:t> </a:t>
            </a:r>
            <a:r>
              <a:rPr lang="ru-RU" sz="1200" dirty="0" smtClean="0"/>
              <a:t> млн. рублей</a:t>
            </a:r>
            <a:r>
              <a:rPr lang="ru-RU" sz="1200" dirty="0"/>
              <a:t>. Бюджетный кредит погашен в </a:t>
            </a:r>
            <a:r>
              <a:rPr lang="ru-RU" sz="1200" dirty="0" smtClean="0"/>
              <a:t>конце </a:t>
            </a:r>
            <a:r>
              <a:rPr lang="ru-RU" sz="1200" dirty="0"/>
              <a:t>отчетного года. </a:t>
            </a:r>
            <a:endParaRPr lang="ru-RU" sz="1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/>
              <a:t>Объем </a:t>
            </a:r>
            <a:r>
              <a:rPr lang="ru-RU" sz="1200" dirty="0"/>
              <a:t>муниципального долга на отчетную дату составил </a:t>
            </a:r>
            <a:r>
              <a:rPr lang="ru-RU" sz="1200" dirty="0" smtClean="0"/>
              <a:t>10,2 </a:t>
            </a:r>
            <a:r>
              <a:rPr lang="ru-RU" sz="1200" dirty="0"/>
              <a:t>млн. рублей, в том числе по представленным муниципальным гарантиям – </a:t>
            </a:r>
            <a:r>
              <a:rPr lang="ru-RU" sz="1200" dirty="0" smtClean="0"/>
              <a:t>10,2 </a:t>
            </a:r>
            <a:r>
              <a:rPr lang="ru-RU" sz="1200" dirty="0"/>
              <a:t>млн. рублей.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и приоритетами долговой политики являются: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-минимизация рисков, связанных с осуществлением заимствований;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-своевременное и полное погашение муниципальных долговых обязательств;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-учет информации о муниципальном долге городского округа;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отчетности о муниципальных долговых обязательствах городского округа;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соответствия размера дефицита бюджета городского округа требованиям, установленным бюджетным законодательством Российской Федерации;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-раскрытие информации о муниципальном долге городского округа.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долговой политике городского округа является открытой и общедоступной.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муниципальных долговых обязательствах размещаются на официальном сайте городского округа в информационно-телекоммуникационной сети «Интернет» 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https://vos-mo.ru/napravleniya/finansy/otkrytyy-byudzhet/ispolnenie-byudzheta/sostoyanie-munitsipalnogo-dolga/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938" y="1"/>
            <a:ext cx="11150600" cy="745588"/>
          </a:xfrm>
        </p:spPr>
        <p:txBody>
          <a:bodyPr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основных задачах и приоритетах ДОЛГОВОЙ политики городского округа </a:t>
            </a:r>
            <a:r>
              <a:rPr lang="ru-RU" sz="2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</a:t>
            </a:r>
            <a:endParaRPr lang="ru-RU" sz="20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8768"/>
            <a:ext cx="1659988" cy="8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8821" y="1387177"/>
            <a:ext cx="5143500" cy="2744556"/>
          </a:xfrm>
        </p:spPr>
        <p:txBody>
          <a:bodyPr rtlCol="0"/>
          <a:lstStyle/>
          <a:p>
            <a:pPr rtl="0"/>
            <a:r>
              <a:rPr lang="ru-RU" sz="2800" dirty="0"/>
              <a:t>БЮДЖЕТ ДЛЯ ГРАЖДАН 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7025" y="4371974"/>
            <a:ext cx="5201707" cy="1638301"/>
          </a:xfrm>
        </p:spPr>
        <p:txBody>
          <a:bodyPr rtlCol="0"/>
          <a:lstStyle/>
          <a:p>
            <a:r>
              <a:rPr lang="ru-RU" dirty="0"/>
              <a:t>Разработан на основе </a:t>
            </a:r>
            <a:r>
              <a:rPr lang="ru-RU" dirty="0" smtClean="0"/>
              <a:t>проекта </a:t>
            </a:r>
            <a:r>
              <a:rPr lang="ru-RU" dirty="0"/>
              <a:t>решения совета депутатов городского округа Воскресенск «об исполнении бюджета городского округа Воскресенск московской области за </a:t>
            </a:r>
            <a:r>
              <a:rPr lang="ru-RU" dirty="0" smtClean="0"/>
              <a:t>2023 </a:t>
            </a:r>
            <a:r>
              <a:rPr lang="ru-RU" dirty="0"/>
              <a:t>год»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>
            <a:fillRect/>
          </a:stretch>
        </p:blipFill>
        <p:spPr/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0"/>
            <a:ext cx="2371725" cy="1610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54" y="0"/>
            <a:ext cx="3089945" cy="1719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21" y="0"/>
            <a:ext cx="5293178" cy="17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20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942816"/>
              </p:ext>
            </p:extLst>
          </p:nvPr>
        </p:nvGraphicFramePr>
        <p:xfrm>
          <a:off x="1643161" y="814179"/>
          <a:ext cx="9752610" cy="502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16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17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86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832407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1253981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            исполнения плана (%)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6517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8 279,3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8 151,9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42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 числе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12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налоговые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неналоговые доходы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4 353,5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4 590,5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3930455553"/>
                  </a:ext>
                </a:extLst>
              </a:tr>
              <a:tr h="557506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безвозмездные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3 925,8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3 561,4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2010133509"/>
                  </a:ext>
                </a:extLst>
              </a:tr>
              <a:tr h="53409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РАСХОДЫ*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7 922,1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233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 ПРОФИЦИТ (+)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-142,1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229,8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391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долга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33845377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6408" y="242678"/>
            <a:ext cx="10795519" cy="587746"/>
          </a:xfrm>
        </p:spPr>
        <p:txBody>
          <a:bodyPr/>
          <a:lstStyle/>
          <a:p>
            <a:pPr algn="ctr"/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/>
              <a:t> </a:t>
            </a:r>
            <a:br>
              <a:rPr lang="ru-RU" dirty="0"/>
            </a:br>
            <a:endParaRPr lang="ru-RU" sz="3000" u="sng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611086" cy="1908629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854333" y="95250"/>
            <a:ext cx="10817453" cy="5715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800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 выполнении  Основных характеристик  Бюджета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800" u="sng" dirty="0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московской области за 2023 год   (</a:t>
            </a:r>
            <a:r>
              <a:rPr lang="ru-RU" sz="1400" u="sng" dirty="0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МЛН.РУБЛЕЙ)</a:t>
            </a:r>
            <a:endParaRPr lang="ru-RU" sz="1800" u="sng" dirty="0">
              <a:solidFill>
                <a:srgbClr val="0072C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7771" y="6043749"/>
            <a:ext cx="7045235" cy="391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*</a:t>
            </a:r>
            <a:r>
              <a:rPr lang="ru-RU" dirty="0" smtClean="0">
                <a:solidFill>
                  <a:schemeClr val="tx1"/>
                </a:solidFill>
              </a:rPr>
              <a:t>* </a:t>
            </a:r>
            <a:r>
              <a:rPr lang="ru-RU" sz="1200" dirty="0" smtClean="0">
                <a:solidFill>
                  <a:schemeClr val="tx1"/>
                </a:solidFill>
              </a:rPr>
              <a:t>Уточненный план по расходам бюджета указан в соответствии со сводной бюджетной росписью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786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</a:t>
            </a:r>
            <a:r>
              <a:rPr lang="ru-RU" sz="1400" dirty="0" smtClean="0">
                <a:hlinkClick r:id="rId2" action="ppaction://hlinksldjump"/>
              </a:rPr>
              <a:t>а </a:t>
            </a:r>
            <a:r>
              <a:rPr lang="ru-RU" sz="1400" dirty="0">
                <a:hlinkClick r:id="rId2" action="ppaction://hlinksldjump"/>
              </a:rPr>
              <a:t>также межбюджетных трансфертов, </a:t>
            </a:r>
            <a:r>
              <a:rPr lang="ru-RU" sz="1400" dirty="0" smtClean="0">
                <a:hlinkClick r:id="rId2" action="ppaction://hlinksldjump"/>
              </a:rPr>
              <a:t>поступающих </a:t>
            </a:r>
            <a:r>
              <a:rPr lang="ru-RU" sz="1400" dirty="0">
                <a:hlinkClick r:id="rId2" action="ppaction://hlinksldjump"/>
              </a:rPr>
              <a:t>в бюджет городского округа </a:t>
            </a:r>
            <a:r>
              <a:rPr lang="ru-RU" sz="1400" dirty="0" smtClean="0">
                <a:hlinkClick r:id="rId2" action="ppaction://hlinksldjump"/>
              </a:rPr>
              <a:t>Воскресенск </a:t>
            </a:r>
            <a:r>
              <a:rPr lang="ru-RU" sz="1400" dirty="0">
                <a:hlinkClick r:id="rId2" action="ppaction://hlinksldjump"/>
              </a:rPr>
              <a:t>Московской </a:t>
            </a:r>
            <a:r>
              <a:rPr lang="ru-RU" sz="1400" dirty="0" smtClean="0">
                <a:hlinkClick r:id="rId2" action="ppaction://hlinksldjump"/>
              </a:rPr>
              <a:t>области       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21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61258" y="815453"/>
          <a:ext cx="11059888" cy="5731548"/>
        </p:xfrm>
        <a:graphic>
          <a:graphicData uri="http://schemas.openxmlformats.org/drawingml/2006/table">
            <a:tbl>
              <a:tblPr/>
              <a:tblGrid>
                <a:gridCol w="21074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296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90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06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31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54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000 1 00 00000  00 0000 000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4 353 496,8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4 590 475,2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105,4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000 1 01 00000 00 0000 000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ПРИБЫЛЬ, ДОХОДЫ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3 130 158,0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3 290 245,1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000 1 01 02000 01 0000 110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3 130 158,0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3 290 245,1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4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000 1 01 02010 01 0000 110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 с доходов, источником которых является налоговый агент, за исключением доходов, в отношении которых исчисление и уплата налога осуществляется в соответствии со статьями 227,227.1 и 228 Налогового кодекса Российской Федерации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2 979 158,1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2 964 950,7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13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000 1 01 02020 01 0000 110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7 326,9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000 1 01 02030 01 0000 110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64 101,1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000 1 01 02040 01 0000 110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85 000,0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86 919,4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000 1 01 02080 01 0000 110</a:t>
                      </a:r>
                    </a:p>
                  </a:txBody>
                  <a:tcPr marL="6863" marR="6863" marT="6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</a:p>
                  </a:txBody>
                  <a:tcPr marL="6863" marR="6863" marT="6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</a:t>
                      </a:r>
                    </a:p>
                  </a:txBody>
                  <a:tcPr marL="6863" marR="6863" marT="6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80 287,1</a:t>
                      </a:r>
                    </a:p>
                  </a:txBody>
                  <a:tcPr marL="6863" marR="6863" marT="6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121,6</a:t>
                      </a:r>
                    </a:p>
                  </a:txBody>
                  <a:tcPr marL="6863" marR="6863" marT="6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8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81" y="107284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r>
              <a:rPr lang="ru-RU" sz="1400" dirty="0" smtClean="0">
                <a:hlinkClick r:id="rId2" action="ppaction://hlinksldjump"/>
              </a:rPr>
              <a:t> 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1589" y="583474"/>
          <a:ext cx="11103428" cy="6018906"/>
        </p:xfrm>
        <a:graphic>
          <a:graphicData uri="http://schemas.openxmlformats.org/drawingml/2006/table">
            <a:tbl>
              <a:tblPr/>
              <a:tblGrid>
                <a:gridCol w="1790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096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49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47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40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82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2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000 1 01 02130 01 0000 110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  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47 205,2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2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000 1 01 02140 01 0000 110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  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39 454,7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000 1 03 00000 00 0000 000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82 848,0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84 992,9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000 1 03 02231 01 0000 110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42 200,0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44 039,5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104,4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194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000 1 03 02241 01 0000 110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252,9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230,0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90,9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6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000 1 03 02251 01 0000 110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44 910,1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45 518,2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6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000 1 03 02261 01 0000 110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-4 515,0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-4 794,8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106,2</a:t>
                      </a:r>
                    </a:p>
                  </a:txBody>
                  <a:tcPr marL="5695" marR="5695" marT="5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5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95" y="142118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r>
              <a:rPr lang="ru-RU" sz="1400" dirty="0" smtClean="0">
                <a:hlinkClick r:id="rId2" action="ppaction://hlinksldjump"/>
              </a:rPr>
              <a:t>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6389" y="675879"/>
          <a:ext cx="10798627" cy="5825292"/>
        </p:xfrm>
        <a:graphic>
          <a:graphicData uri="http://schemas.openxmlformats.org/drawingml/2006/table">
            <a:tbl>
              <a:tblPr/>
              <a:tblGrid>
                <a:gridCol w="2128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717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5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67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86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4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000 1 05 00000 00 0000 000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355 670,0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360 203,8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5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000 1 05 01000 00 0000 110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336 714,5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000 1 05 02000 02 0000 110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налог на вмененный доход для отдельных видов деятельности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-260,3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000 1 05 03000 01 0000 110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-486,6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9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000 1 05 04000 02 0000 110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24 900,0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23 411,4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000 1 05 07000 01 0000 110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824,8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000 1 06 00000 00 0000 000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ИМУЩЕСТВО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381 318,0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417 436,4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2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000 1 06 01000 00 0000 110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128 050,0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132 570,1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64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000 1 06 01020 04 0000 110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128 050,0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132 570,1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79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000 1 06 06000 00 0000 110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253 268,0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284 866,3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9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000 1 06 06030 00 0000 110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 с организаций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134 260,0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161 143,5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4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000 1 06 06032 04 0000 110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134 260,0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161 143,5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4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000 1 06 06040 00 0000 110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 с физических лиц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119 008,0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123 722,8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524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000 1 06 06042 04 0000 110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119 008,0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123 722,8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43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95" y="150827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r>
              <a:rPr lang="ru-RU" sz="1400" dirty="0" smtClean="0">
                <a:hlinkClick r:id="rId2" action="ppaction://hlinksldjump"/>
              </a:rPr>
              <a:t>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74469" y="705395"/>
          <a:ext cx="10816045" cy="5782491"/>
        </p:xfrm>
        <a:graphic>
          <a:graphicData uri="http://schemas.openxmlformats.org/drawingml/2006/table">
            <a:tbl>
              <a:tblPr/>
              <a:tblGrid>
                <a:gridCol w="21323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80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45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84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04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1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000 1 08 00000 00 0000 000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24 739,6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000 1 08 03000 01 0000 110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23 900,0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24 607,4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000 1 08 03010 01 0000 110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 (за исключением Верховного Суда Российской Федерации)                                                                                                          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23 900,0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24 607,4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1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000 1 08 07000 01 0000 110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                                                                                                                                           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132,2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1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000 1 08 07150 01 0000 110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1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000 1 08 07170 01 0000 110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за выдачу специального разрешения на движение по автомобильным дорогам транспортных средств, осуществляющих перевозки опасных, тяжеловесных и (или) крупногабаритных грузов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000 1 08 07173 01 1000 110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за выдачу органом местного самоуправления городского округа специального разрешения на движение по автомобильным дорогам транспортных средств, осуществляющих перевозки опасных, тяжеловесных и (или) крупногабаритных грузов, зачисляемая в бюджеты городских округов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  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3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000 1 09 00000 00 0000 000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000 1 09 01000 00 0000 110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9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000 1 09 01020 04 0000 110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586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77" y="107284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87680" y="600891"/>
          <a:ext cx="10842172" cy="6082680"/>
        </p:xfrm>
        <a:graphic>
          <a:graphicData uri="http://schemas.openxmlformats.org/drawingml/2006/table">
            <a:tbl>
              <a:tblPr/>
              <a:tblGrid>
                <a:gridCol w="2132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807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46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85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55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000 1 11 00000 00 0000 000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185 854,3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188 707,0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8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000 1 11 05000 00 0000 120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118 159,4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120 049,5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101,6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0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000 1 11 05010 00 0000 120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 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101 250,0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103 108,8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000 1 11 05012 04 0000 120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 городских округов, а также средства от продажи права на заключение договоров аренды указанных земельных участков 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101 250,0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103 108,8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000 1 11 05020 00 0000 120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получаемые в виде арендной платы за земельные участки,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443,0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443,3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33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000 1 11 05024 04 0000 120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443,0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443,3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6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000 1 11 05070 00 0000 120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  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16 466,4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16 497,4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000 1 11 05074 04 0000 120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  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16 466,4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16 497,4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5681" marR="5681" marT="56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14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3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0" y="635866"/>
          <a:ext cx="10964093" cy="6118551"/>
        </p:xfrm>
        <a:graphic>
          <a:graphicData uri="http://schemas.openxmlformats.org/drawingml/2006/table">
            <a:tbl>
              <a:tblPr/>
              <a:tblGrid>
                <a:gridCol w="18941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19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09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32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58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37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000 1 11 07 000 00 0000 120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000 1 11 07 010 00 0000 120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5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000 1 11 07 014 04 0000 120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6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000 1 11 09000 00 0000 120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67 681,0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68 643,6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9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000 1 11 09040 00 0000 120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62 058,0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62 786,0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6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000 1 11 09044 04 0000 120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62 058,0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62 786,0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31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000 1 11 09080 00 0000 120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5 623,0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5 857,6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24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000 1 11 09080 04 0000 120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5 623,0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5 857,6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859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052" y="862151"/>
          <a:ext cx="10894422" cy="5556066"/>
        </p:xfrm>
        <a:graphic>
          <a:graphicData uri="http://schemas.openxmlformats.org/drawingml/2006/table">
            <a:tbl>
              <a:tblPr/>
              <a:tblGrid>
                <a:gridCol w="21478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8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32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62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5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6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0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000 1 12 00000 00 0000 000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19 629,4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000 1 12 01000 01 0000 120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негативное воздействие на окружающую среду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19 629,4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1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000 1 12 01010 01 0000 120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3 778,3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000 1 12 01030 01 0000 120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4 937,8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2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000 1 12 01040 01 0000 120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3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000 1 13 00000 00 0000 000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24 889,4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25 272,2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7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000 1 13 01000 00 0000 130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3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000 1 13 01990 00 0000 130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66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000 1 13 01994 04 0000 130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000 1 13 02990 00 0000 130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12 589,4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12 674,9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96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000 1 13 02994 04 0000 130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12 589,4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12 674,9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91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69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1" y="679268"/>
          <a:ext cx="10946676" cy="6071004"/>
        </p:xfrm>
        <a:graphic>
          <a:graphicData uri="http://schemas.openxmlformats.org/drawingml/2006/table">
            <a:tbl>
              <a:tblPr/>
              <a:tblGrid>
                <a:gridCol w="18258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762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14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40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3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000 1 14 00000 00 0000 000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81 550,4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84 482,1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000 1 14 01 000 00 0000 410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квартир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1 770,0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1 770,0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1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000 1 14 01 040 04 0000 410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квартир, находящихся в собственности городских округов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1 770,0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1 770,0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5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000 1 14 02000 00 0000 000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4 172,4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4 176,7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3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000 1 14 02040 04 0000 410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4 120,0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4 124,3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5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000 1 14 02043 04 0000 410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4 120,0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4 124,3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5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000 1 14 02 040 04 0000 440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материальных запасов по указанному имуществу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52,4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52,4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000 1 14 02 042 04 0000 440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оперативном управлении учреждений, находящихся в ведении органов управления городских округов (за исключением имущества муниципальных бюджетных и автономных учреждений), в части реализации материальных запасов по указанному имуществу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68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000 1 14 02 043 04 0000 440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материальных запасов по указанному имуществу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30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86" y="142118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2217" y="714103"/>
          <a:ext cx="10929257" cy="5879562"/>
        </p:xfrm>
        <a:graphic>
          <a:graphicData uri="http://schemas.openxmlformats.org/drawingml/2006/table">
            <a:tbl>
              <a:tblPr/>
              <a:tblGrid>
                <a:gridCol w="21547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54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7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97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21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6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000 1 14 06000 00 0000 430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                                                                                  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38 708,0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40 587,8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000 1 14 06010 00 0000 430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38 708,0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40 587,8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9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000 1 14 06012 04 0000 430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38 708,0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40 587,8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9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000 1 14 06310 00 0000 430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36 900,0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37 947,6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23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000 1 14 06312 04 0000 430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36 900,0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37 947,6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0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000 1 16 00000 00 0000 000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ШТРАФЫ,САНКЦИИ,ВОЗМЕЩЕНИЕ УЩЕРБА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61 117,7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87 744,4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143,6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000 1 16 01 000 01 0000 140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2 482,0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2 823,8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000 1 16 01 053 01 0000 140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272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000 1 16 01 053 01 0035 140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32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1850" y="428625"/>
            <a:ext cx="10515600" cy="1009650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городского округа Воскресенск!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52450" y="1153349"/>
            <a:ext cx="10795000" cy="4961701"/>
          </a:xfrm>
        </p:spPr>
        <p:txBody>
          <a:bodyPr>
            <a:normAutofit fontScale="92500" lnSpcReduction="20000"/>
          </a:bodyPr>
          <a:lstStyle/>
          <a:p>
            <a:pPr marL="114300" algn="just">
              <a:lnSpc>
                <a:spcPct val="150000"/>
              </a:lnSpc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«Бюджет для граждан», 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использовании. </a:t>
            </a: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Бюджет для граждан разработан для ознакомления граждан </a:t>
            </a:r>
            <a:r>
              <a:rPr lang="ru-RU" altLang="ru-RU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основными целями, задачами и приоритетами бюджетной и налоговой политики, результатами использования бюджетных средств.</a:t>
            </a: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граждан показатели исполнения бюджета городского округа Воскресенск за 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«Бюджет для граждан» направлен на получение обратной связи от граждан, которым интересны современные проблемы муниципальных финансов в городском округе Воскресенск.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14"/>
            <a:ext cx="1590675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572" y="98575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30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0296" y="598479"/>
          <a:ext cx="10798627" cy="6129681"/>
        </p:xfrm>
        <a:graphic>
          <a:graphicData uri="http://schemas.openxmlformats.org/drawingml/2006/table">
            <a:tbl>
              <a:tblPr/>
              <a:tblGrid>
                <a:gridCol w="1820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52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6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40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56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36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3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000 1 16 01 053 01 0059 140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105,7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3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000 1 16 01 053 01 0351 140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неуплату средств на содержание детей или нетрудоспособных родителей)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2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000 1 16 01 063 01 0000 140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58,6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212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000 1 16 01 063 01 0008 140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4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000 1 16 01 063 01 0009 140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психоактивных веществ)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5143" marR="5143" marT="5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367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03" y="115993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31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78674" y="621510"/>
          <a:ext cx="11007633" cy="5988296"/>
        </p:xfrm>
        <a:graphic>
          <a:graphicData uri="http://schemas.openxmlformats.org/drawingml/2006/table">
            <a:tbl>
              <a:tblPr/>
              <a:tblGrid>
                <a:gridCol w="19766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97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8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21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08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2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05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000 1 16 01 063 01 0023 140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3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000 1 16 01 063 01 0101 140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25,8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000 1 16 01 063 01 9000 140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19,3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20,3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105,3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5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000 1 16 01 070 01 0000 140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9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000 1 16 01 073 01 0000 140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8,6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121,3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79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000 1 16 01 073 01 0017 140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8" marR="5508" marT="5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19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50827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7978" y="735104"/>
          <a:ext cx="10580913" cy="5965908"/>
        </p:xfrm>
        <a:graphic>
          <a:graphicData uri="http://schemas.openxmlformats.org/drawingml/2006/table">
            <a:tbl>
              <a:tblPr/>
              <a:tblGrid>
                <a:gridCol w="2086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65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83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50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6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77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5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000 1 16 01 073 01 0027 140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127,6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3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000 1 16 01 074 01 0000 140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44,4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44,4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1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000 1 16 01 080 01 0000 140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7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000 1 16 01 083 01 0028 140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незаконную рубку, повреждение лесных насаждений или самовольное выкапывание в лесах деревьев, кустарников, лиан)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7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000 1 16 01 083 01 0037 140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918" marR="6918" marT="69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4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000 1 16 01 090 01 0000 140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51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9305" y="801189"/>
          <a:ext cx="10877004" cy="5634445"/>
        </p:xfrm>
        <a:graphic>
          <a:graphicData uri="http://schemas.openxmlformats.org/drawingml/2006/table">
            <a:tbl>
              <a:tblPr/>
              <a:tblGrid>
                <a:gridCol w="21444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099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12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45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67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4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8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000 1 16 01 093 01 0000 140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33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000 1 16 01 093 01 0022 140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 (штрафы за нарушение порядка полного и (или) частичного ограничения режима потребления электрической энергии, порядка ограничения и прекращения подачи тепловой энергии, правил ограничения подачи (поставки) и отбора газа либо порядка временного прекращения или ограничения водоснабжения, водоотведения, транспортировки воды и (или) сточных вод)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000 1 16 01 110 01 0000 140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9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000 1 16 01 113 01 0000 140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6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000 1 16 01 113 01 9000 140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</a:t>
                      </a:r>
                    </a:p>
                  </a:txBody>
                  <a:tcPr marL="6603" marR="6603" marT="66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774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69" y="133410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3177" y="658720"/>
          <a:ext cx="10937965" cy="6026262"/>
        </p:xfrm>
        <a:graphic>
          <a:graphicData uri="http://schemas.openxmlformats.org/drawingml/2006/table">
            <a:tbl>
              <a:tblPr/>
              <a:tblGrid>
                <a:gridCol w="18984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0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56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3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7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11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000 1 16 01 140 01 0000 140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298,3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330,6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7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000 1 16 01 143 01 0000 140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298,3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330,6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2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000 1 16 01 143 01 0016 140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229,4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229,6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000 1 16 01 143 01 9000 140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146,5</a:t>
                      </a:r>
                    </a:p>
                  </a:txBody>
                  <a:tcPr marL="7869" marR="7869" marT="7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7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000 1 16 01 150 01 0000 140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7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000 1 16 01 153 01 0000 140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264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360" y="133410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2" y="653144"/>
          <a:ext cx="11025050" cy="6054320"/>
        </p:xfrm>
        <a:graphic>
          <a:graphicData uri="http://schemas.openxmlformats.org/drawingml/2006/table">
            <a:tbl>
              <a:tblPr/>
              <a:tblGrid>
                <a:gridCol w="18738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50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6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66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7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4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000 1 16 01 153 01 0005 140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(штрафы за нарушение сроков представления налоговой декларации (расчета по страховым взносам)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0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000 1 16 01 153 01 0006 140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(штрафы за непредставление (несообщение) сведений, необходимых для осуществления налогового контроля)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108,8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72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000 1 16 01 153 01 0012 140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(штрафы за производство или продажу товаров и продукции, в отношении которых установлены требования по маркировке и (или) нанесению информации, без соответствующей маркировки и (или) информации, а также с нарушением установленного порядка нанесения такой маркировки и (или) информации)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7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000 1 16 01 153 01 9000 140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624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12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2551" y="731520"/>
          <a:ext cx="10885713" cy="5856733"/>
        </p:xfrm>
        <a:graphic>
          <a:graphicData uri="http://schemas.openxmlformats.org/drawingml/2006/table">
            <a:tbl>
              <a:tblPr/>
              <a:tblGrid>
                <a:gridCol w="19507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218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7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1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3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0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000 1 16 01 157 01 0000 140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связанные с нецелевым использованием бюджетных средств, невозвратом либо несвоевременным возвратом бюджетного кредита,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неперечислением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либо несвоевременным перечислением платы за пользование бюджетным кредитом, нарушением условий предоставления бюджетного кредита, нарушением порядка и (или) условий предоставления (расходования) межбюджетных трансфертов, нарушением условий предоставления бюджетных инвестиций, субсидий юридическим лицам, индивидуальным предпринимателям и физическим лицам, подлежащие зачислению в бюджет муниципального образования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5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000 1 16 01 170 01 0000 140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133,9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000 1 16 01 173 01 0000 140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133,9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000 1 16 01 173 01 0008 140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0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000 1 16 01 173 01 9000 140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4571" marR="4571" marT="4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39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</a:t>
            </a:r>
            <a:r>
              <a:rPr lang="ru-RU" sz="1400" dirty="0" smtClean="0">
                <a:hlinkClick r:id="rId2" action="ppaction://hlinksldjump"/>
              </a:rPr>
              <a:t>а </a:t>
            </a:r>
            <a:r>
              <a:rPr lang="ru-RU" sz="1400" dirty="0">
                <a:hlinkClick r:id="rId2" action="ppaction://hlinksldjump"/>
              </a:rPr>
              <a:t>также межбюджетных трансфертов, поступивших в бюджет городского округа </a:t>
            </a:r>
            <a:r>
              <a:rPr lang="ru-RU" sz="1400" dirty="0" smtClean="0">
                <a:hlinkClick r:id="rId2" action="ppaction://hlinksldjump"/>
              </a:rPr>
              <a:t>Воскресенск </a:t>
            </a:r>
            <a:r>
              <a:rPr lang="ru-RU" sz="1400" dirty="0">
                <a:hlinkClick r:id="rId2" action="ppaction://hlinksldjump"/>
              </a:rPr>
              <a:t>Московской </a:t>
            </a:r>
            <a:r>
              <a:rPr lang="ru-RU" sz="1400" dirty="0" smtClean="0">
                <a:hlinkClick r:id="rId2" action="ppaction://hlinksldjump"/>
              </a:rPr>
              <a:t>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2" y="862149"/>
          <a:ext cx="10981508" cy="5878285"/>
        </p:xfrm>
        <a:graphic>
          <a:graphicData uri="http://schemas.openxmlformats.org/drawingml/2006/table">
            <a:tbl>
              <a:tblPr/>
              <a:tblGrid>
                <a:gridCol w="2037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389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14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0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1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000 1 16 01 180 01 0000 140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5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000 1 16 01 183 01 0000 140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5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000 1 16 01 190 01 0000 140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624,8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625,5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000 1 16 01 193 01 0000 140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624,8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625,5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4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000 1 16 01 193 01 0005 140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374,3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374,5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</a:p>
                  </a:txBody>
                  <a:tcPr marL="5912" marR="5912" marT="59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212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20" y="115993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1257" y="628130"/>
          <a:ext cx="11025052" cy="5979498"/>
        </p:xfrm>
        <a:graphic>
          <a:graphicData uri="http://schemas.openxmlformats.org/drawingml/2006/table">
            <a:tbl>
              <a:tblPr/>
              <a:tblGrid>
                <a:gridCol w="2011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93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89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9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36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9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000 1 16 01 193 01 0007 140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непредставление сведений (информации)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9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000 1 16 01 193 01 0012 140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передачу либо попытку передачи запрещенных предметов лицам, содержащимся в учреждениях уголовно-исполнительной системы или изоляторах временного содержания)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8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000 1 16 01 193 01 0013 140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83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000 1 16 01 193 01 0029 140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незаконное привлечение к трудовой деятельности либо к выполнению работ или оказанию услуг государственного или муниципального служащего либо бывшего государственного или муниципального служащего)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88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000 1 16 01 193 01 0030 140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501" marR="5501" marT="5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530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39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9303" y="888274"/>
          <a:ext cx="10885713" cy="5512526"/>
        </p:xfrm>
        <a:graphic>
          <a:graphicData uri="http://schemas.openxmlformats.org/drawingml/2006/table">
            <a:tbl>
              <a:tblPr/>
              <a:tblGrid>
                <a:gridCol w="21461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42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22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53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76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2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9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000 1 16 01 193 01 9000 140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7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000 1 16 01 200 01 0000 140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1 281,9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1 575,0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122,9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8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000 1 16 01 203 01 0000 140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1 281,9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1 575,0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122,9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70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000 1 16 01 203 01 0006 140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невыполнение требований норм и правил по предупреждению и ликвидации чрезвычайных ситуаций)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0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000 1 16 01 203 01 0007 140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невыполнение требований и мероприятий в области гражданской обороны)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31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601890"/>
          </a:xfrm>
        </p:spPr>
        <p:txBody>
          <a:bodyPr rtlCol="0"/>
          <a:lstStyle/>
          <a:p>
            <a:pPr rtl="0"/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28" y="1317280"/>
            <a:ext cx="11967172" cy="5015788"/>
          </a:xfrm>
          <a:solidFill>
            <a:schemeClr val="accent2">
              <a:lumMod val="20000"/>
              <a:lumOff val="80000"/>
            </a:schemeClr>
          </a:solidFill>
        </p:spPr>
        <p:txBody>
          <a:bodyPr numCol="2" rtlCol="0"/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5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стр</a:t>
            </a:r>
            <a:r>
              <a:rPr lang="ru-RU" sz="1600" dirty="0">
                <a:solidFill>
                  <a:schemeClr val="tx1"/>
                </a:solidFill>
                <a:hlinkClick r:id="rId3" action="ppaction://hlinksldjump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hlinkClick r:id="rId3" action="ppaction://hlinksldjump"/>
              </a:rPr>
              <a:t> </a:t>
            </a:r>
            <a:r>
              <a:rPr lang="ru-RU" sz="1400" dirty="0" smtClean="0">
                <a:hlinkClick r:id="rId3" action="ppaction://hlinksldjump"/>
              </a:rPr>
              <a:t>Основные </a:t>
            </a:r>
            <a:r>
              <a:rPr lang="ru-RU" sz="1400" dirty="0">
                <a:hlinkClick r:id="rId3" action="ppaction://hlinksldjump"/>
              </a:rPr>
              <a:t>вехи появления бюджетов в финансовой жизни </a:t>
            </a:r>
            <a:r>
              <a:rPr lang="ru-R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 action="ppaction://hlinksldjump"/>
              </a:rPr>
              <a:t>государств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hlinkClick r:id="rId3" action="ppaction://hlinksldjump"/>
              </a:rPr>
              <a:t>;</a:t>
            </a:r>
            <a:endParaRPr lang="ru-RU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стр.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 action="ppaction://hlinksldjump"/>
              </a:rPr>
              <a:t>Описание административно-территориального деления Воскресенска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 </a:t>
            </a:r>
            <a:r>
              <a:rPr lang="ru-RU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 action="ppaction://hlinksldjump"/>
              </a:rPr>
              <a:t>Принцип </a:t>
            </a:r>
            <a:r>
              <a:rPr lang="ru-RU" sz="1400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5" action="ppaction://hlinksldjump"/>
              </a:rPr>
              <a:t>прозрачности (открытости) бюджета </a:t>
            </a:r>
            <a:endParaRPr lang="ru-RU" sz="1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 action="ppaction://hlinksldjump"/>
              </a:rPr>
              <a:t>Основные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 action="ppaction://hlinksldjump"/>
              </a:rPr>
              <a:t>термины и понятия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глоссарий)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>
                <a:solidFill>
                  <a:schemeClr val="tx1"/>
                </a:solidFill>
                <a:hlinkClick r:id="rId7" action="ppaction://hlinksldjump"/>
              </a:rPr>
              <a:t>1</a:t>
            </a:r>
            <a:r>
              <a:rPr lang="ru-RU" sz="1400" dirty="0">
                <a:solidFill>
                  <a:schemeClr val="tx1"/>
                </a:solidFill>
                <a:hlinkClick r:id="rId7" action="ppaction://hlinksldjump"/>
              </a:rPr>
              <a:t>7</a:t>
            </a:r>
            <a:r>
              <a:rPr lang="en-US" sz="1400" dirty="0" smtClean="0">
                <a:solidFill>
                  <a:schemeClr val="tx1"/>
                </a:solidFill>
                <a:hlinkClick r:id="rId7" action="ppaction://hlinksldjump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hlinkClick r:id="rId7" action="ppaction://hlinksldjump"/>
              </a:rPr>
              <a:t>стр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 action="ppaction://hlinksldjump"/>
              </a:rPr>
              <a:t>. </a:t>
            </a: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Информация о выполнении основных показателей </a:t>
            </a:r>
            <a:b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</a:b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социально-экономического развития  </a:t>
            </a:r>
            <a:b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</a:br>
            <a:r>
              <a:rPr lang="ru-RU" alt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городского округа Воскресенск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Московской области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 action="ppaction://hlinksldjump"/>
              </a:rPr>
              <a:t>;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8" action="ppaction://hlinksldjump"/>
              </a:rPr>
              <a:t>Информация об основных задачах и приоритетах долговой политики городского округа Воскресенск Московской области в 2023 году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8" action="ppaction://hlinksldjump"/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 стр.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9" action="ppaction://hlinksldjump"/>
              </a:rPr>
              <a:t>Информация о выполнении основных характеристик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9" action="ppaction://hlinksldjump"/>
              </a:rPr>
              <a:t>бюджета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городского округа Воскресенск Московской области за 2023 год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21 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0" action="ppaction://hlinksldjump"/>
              </a:rPr>
              <a:t>Информация об объеме и структуре налоговых и неналоговых доходов, а также межбюджетных трансфертов поступающих в бюджет городского округа Воскресенск Московской области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0" action="ppaction://hlinksldjump"/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54 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1" action="ppaction://hlinksldjump"/>
              </a:rPr>
              <a:t>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 стр.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12" action="ppaction://hlinksldjump"/>
              </a:rPr>
              <a:t>Информация о налоговых льготах и ставках налогов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58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 городского округа  Воскресенск московской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области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3" action="ppaction://hlinksldjump"/>
              </a:rPr>
              <a:t>;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4" action="ppaction://hlinksldjump"/>
              </a:rPr>
              <a:t>66 стр.  Информация о расходах бюджета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4" action="ppaction://hlinksldjump"/>
              </a:rPr>
              <a:t>городского округа Воскресенск Московской области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4" action="ppaction://hlinksldjump"/>
              </a:rPr>
              <a:t>в разрезе муниципальных программам с указанием достигнутых и  плановых целевых показателей программ с объяснением причин их невыполнения за 2023 год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4" action="ppaction://hlinksldjump"/>
              </a:rPr>
              <a:t>;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4" action="ppaction://hlinksldjump"/>
              </a:rPr>
              <a:t>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132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5" action="ppaction://hlinksldjump"/>
              </a:rPr>
              <a:t>Информация о расходах бюджета с учетом интересов целевых групп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5" action="ppaction://hlinksldjump"/>
              </a:rPr>
              <a:t>пользователей (физических и юридических лиц);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134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6" action="ppaction://hlinksldjump"/>
              </a:rPr>
              <a:t>Информация о распределении ассигнований по разделам и подразделам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16" action="ppaction://hlinksldjump"/>
              </a:rPr>
              <a:t>классификации расходов бюджета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;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hlinkClick r:id="rId17" action="ppaction://hlinksldjump"/>
            </a:endParaRPr>
          </a:p>
          <a:p>
            <a:pPr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142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18" action="ppaction://hlinksldjump"/>
              </a:rPr>
              <a:t>Информация об общественно-значимых проектах,  реализуемых на территории городского округа Воскресенск Московской области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;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rtl="0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144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стр.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9" action="ppaction://hlinksldjump"/>
              </a:rPr>
              <a:t>Исполнение бюджета по расходам городского округа Воскресенск Московской области, в рамках реализации национальных проектов за 2023 год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9" action="ppaction://hlinksldjump"/>
              </a:rPr>
              <a:t>;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rtl="0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150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стр.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noaction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0" action="ppaction://hlinksldjump"/>
              </a:rPr>
              <a:t>Контактная информация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0" action="ppaction://hlinksldjump"/>
              </a:rPr>
              <a:t>.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 b="24917"/>
          <a:stretch>
            <a:fillRect/>
          </a:stretch>
        </p:blipFill>
        <p:spPr>
          <a:xfrm>
            <a:off x="72428" y="-87658"/>
            <a:ext cx="4208462" cy="140493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9304" y="6331131"/>
            <a:ext cx="1306286" cy="435429"/>
          </a:xfrm>
          <a:prstGeom prst="rect">
            <a:avLst/>
          </a:prstGeom>
          <a:ln>
            <a:solidFill>
              <a:srgbClr val="2C5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83" y="89867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40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798" y="609602"/>
          <a:ext cx="11007637" cy="5933613"/>
        </p:xfrm>
        <a:graphic>
          <a:graphicData uri="http://schemas.openxmlformats.org/drawingml/2006/table">
            <a:tbl>
              <a:tblPr/>
              <a:tblGrid>
                <a:gridCol w="1802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656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69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01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1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18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000 1 16 01 203 01 0008 140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нарушение правил производства, приобретения, продажи, передачи, хранения, перевозки, ношения, коллекционирования, экспонирования, уничтожения или учета оружия и патронов к нему, а также нарушение правил производства, продажи, хранения, уничтожения или учета взрывчатых веществ и взрывных устройств, пиротехнических изделий, порядка выдачи свидетельства о прохождении подготовки и проверки знания правил безопасного обращения с оружием и наличия навыков безопасного обращения с оружием или медицинских заключений об отсутствии противопоказаний к владению оружием)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1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000 1 16 01 203 01 0013 140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стрельбу из оружия в отведенных для этого местах с нарушением установленных правил или в не отведенных для этого местах)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6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000 1 16 01 203 01 0021 140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62,2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64,7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104,1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9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000 1 16 01 203 01 9000 140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1 183,8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1 449,4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000 1 16 02 000 02 0000 140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6 157,8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6 948,8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112,8</a:t>
                      </a:r>
                    </a:p>
                  </a:txBody>
                  <a:tcPr marL="5494" marR="5494" marT="5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073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77" y="133410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41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1589" y="740228"/>
          <a:ext cx="10955383" cy="5634446"/>
        </p:xfrm>
        <a:graphic>
          <a:graphicData uri="http://schemas.openxmlformats.org/drawingml/2006/table">
            <a:tbl>
              <a:tblPr/>
              <a:tblGrid>
                <a:gridCol w="21598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48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00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23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49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4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000 1 16 02 020 02 0000 140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6 157,8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6 948,8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112,8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000 1 16 07000 00 0000 140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40 509,3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42 600,1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000 1 16 07010 00 0000 140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16 644,9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18 671,0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112,2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000 1 16 07010 04 0000 140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16 644,9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18 671,0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112,2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4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000 1 16 07 090 00 0000 140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23 864,5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23 929,1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000 1 16 07 090 04 0000 140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23 864,5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23 929,1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7264" marR="7264" marT="7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742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2216" y="836022"/>
          <a:ext cx="10990217" cy="5695897"/>
        </p:xfrm>
        <a:graphic>
          <a:graphicData uri="http://schemas.openxmlformats.org/drawingml/2006/table">
            <a:tbl>
              <a:tblPr/>
              <a:tblGrid>
                <a:gridCol w="21667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5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39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8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85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3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000 1 16 07 090 04 0001 140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 (по договорам аренды за земельные участки, государственная собственность на которые не разграничена)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1 634,0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1 698,6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000 1 16 07 090 04 0002 140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 (по договорам аренды имущества) 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8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000 1 16 07 090 04 0004 140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 (за исключением договоров аренды за земельные участки и договоров аренды имущества)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22 203,3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22 203,3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3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000 1 16 09 000 00 0000 140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8 054,8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8 054,8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000 1 16 09 040 04 0000 140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8 054,8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8 054,8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000 1 16 10 000 00 0000 140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3 791,1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3 799,8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75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000 1 16 10 030 04 0000 140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3 510,1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3 517,1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129" marR="6129" marT="6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3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6" y="246621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78675" y="836023"/>
          <a:ext cx="11033758" cy="5749221"/>
        </p:xfrm>
        <a:graphic>
          <a:graphicData uri="http://schemas.openxmlformats.org/drawingml/2006/table">
            <a:tbl>
              <a:tblPr/>
              <a:tblGrid>
                <a:gridCol w="1863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08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43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50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18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2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000 1 16 10 032 04 0000 140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3 510,1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3 517,1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9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000 1 16 10 100 00 0000 140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Денежные взыскания, налагаемые в возмещение ущерба, причиненного в результате незаконного или нецелевого использования бюджетных средств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7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000 1 16 10 100 04 0000 140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Денежные взыскания, налагаемые в возмещение ущерба, причиненного в результате незаконного или нецелевого использования бюджетных средств (в части бюджетов городских округов)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000 1 16 10 120 00 0000 140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173,4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175,0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000 1 16 10 123 01 0000 140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7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000 1 16 10 123 01 0041 140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167,1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6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000 1 16 10 129 01 0000 140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федеральный бюджет и бюджет муниципального образования по нормативам, действовавшим в 2019 году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124,9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3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000 1 16 11 000 01 0000 140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122,7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124,9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689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8344" y="638189"/>
          <a:ext cx="10920547" cy="5849463"/>
        </p:xfrm>
        <a:graphic>
          <a:graphicData uri="http://schemas.openxmlformats.org/drawingml/2006/table">
            <a:tbl>
              <a:tblPr/>
              <a:tblGrid>
                <a:gridCol w="2011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78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1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50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18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5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000 1 16 11 050 01 0000 140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122,7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124,9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9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000 1 16 18000 02 0000 140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23 392,2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000 1 17 00000 00 0000 000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6 510,0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7 021,8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107,9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000 1 17 01000 00 0000 180 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-50,2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0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000 1 17 01040 04 0000 180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-50,2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000 1 17 05000 00 0000 180 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6 510,0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7 072,0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108,6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000 1 17 05040 04 0000 180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 бюджетов городских округов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6 510,0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7 072,0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108,6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8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000 2 00 00000 00 0000 000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3 925 790,9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3 561 436,3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90,7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4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000 2 02 00000 00 0000 000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3 889 347,5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3 551 225,5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5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000 2 02 10000 00 0000 150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38 742,0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38 742,0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5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000 2 02 19999 04 0000 150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38 742,0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38 742,0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79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000 2 02 20000 00 0000 150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бюджетной системы  Российской Федерации  (межбюджетные субсидии)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924 262,2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789 593,8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85,4</a:t>
                      </a:r>
                    </a:p>
                  </a:txBody>
                  <a:tcPr marL="6584" marR="6584" marT="65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447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1" y="661851"/>
          <a:ext cx="11025050" cy="5756366"/>
        </p:xfrm>
        <a:graphic>
          <a:graphicData uri="http://schemas.openxmlformats.org/drawingml/2006/table">
            <a:tbl>
              <a:tblPr/>
              <a:tblGrid>
                <a:gridCol w="21736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22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7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92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21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2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000 2 02 20216 04 0000 150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55 395,0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45 928,3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82,9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000 2 02 20302 04 0000 150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11 485,4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11 465,7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7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000 2 02 25213 04 0000 150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обновление материально-технической базы образовательных организаций для внедрения цифровой образовательной среды и развития цифровых навыков обучающихся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5 828,2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5 828,2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4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000 2 02 25304 04 0000 150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68 414,0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68 190,8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000 2 02 25519 04 0000 150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5 680,2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5 680,2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18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000 2 02 25786 04 0000 150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  подразделений       указанных организаций, государственными символами Российской Федерации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872,6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872,5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000 2 02 29999 04 0000 150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субсидии бюджетам городских округов, в том числе: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776 586,8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651 628,1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582,5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578,7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325" marR="6325" marT="6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455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2217" y="647083"/>
          <a:ext cx="10955382" cy="5483752"/>
        </p:xfrm>
        <a:graphic>
          <a:graphicData uri="http://schemas.openxmlformats.org/drawingml/2006/table">
            <a:tbl>
              <a:tblPr/>
              <a:tblGrid>
                <a:gridCol w="15675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40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00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23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49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4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3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приобретение музыкальных инструментов для муниципальных организаций дополнительного образования в сфере культуры 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20 842,5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20 842,5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8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проведение капитального ремонта в муниципальных дошкольных образовательных организациях и дошкольных отделениях муниципальных общеобразовательных организаций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79 009,0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50 497,0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расходов на организацию транспортного обслуживания населения по муниципальным маршрутам регулярных перевозок по регулируемым тарифам 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17 497,0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17 496,5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мероприятия по организации отдыха детей в каникулярное время 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7 066,0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6 197,9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87,7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7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ремонт подъездов в многоквартирных домах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9 171,4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9 118,3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2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реализацию мероприятий по улучшению жилищных условий многодетных семей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15 462,0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15 461,3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8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проведение работ по капитальному ремонту зданий региональных (муниципальных) общеобразовательных организаций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309 488,1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254 908,2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82,4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1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приобретение автобусов для доставки обучающихся в общеобразовательные организации, расположенные в сельских населенных пунктах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3 454,7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3 454,7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сохранение объектов культурного наследия (памятников истории и культуры), находящихся в собственности муниципальных образований 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39 457,0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38 933,1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568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5761" y="670558"/>
          <a:ext cx="10964091" cy="5756368"/>
        </p:xfrm>
        <a:graphic>
          <a:graphicData uri="http://schemas.openxmlformats.org/drawingml/2006/table">
            <a:tbl>
              <a:tblPr/>
              <a:tblGrid>
                <a:gridCol w="10276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49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7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92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9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45 385,0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45 385,0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обустройство и установку детских, игровых площадок на территории муниципальных образований 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9 926,6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9 919,3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2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ремонт дворовых территорий 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38 851,5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38 754,4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5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реализацию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56 427,0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42 943,8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0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 бюджетам  муниципальных  образований  Московской  области   на   создание   и   ремонт  пешеходных   коммуникаций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2 487,1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2 487,0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благоустройство территорий муниципальных общеобразовательных организаций, в зданиях которых выполнен капитальный ремонт 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16 286,9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90,5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1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капитальный  ремонт сетей водоснабжения, водоотведения, теплоснабжения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29 363,0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19 776,1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67,4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49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Московскй области на создание в муниципальных образовательных организациях: дошкольных, общеобразовательных, дополнительного образования детей, в том числе в организациях, осуществляющих образовательную деятельность по адаптированным основным общеобразовательным программам, условий для получения детьми-инвалидами качественного образования 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2 775,9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2 775,9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90" marR="6190" marT="61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43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1257" y="670559"/>
          <a:ext cx="11007634" cy="6062414"/>
        </p:xfrm>
        <a:graphic>
          <a:graphicData uri="http://schemas.openxmlformats.org/drawingml/2006/table">
            <a:tbl>
              <a:tblPr/>
              <a:tblGrid>
                <a:gridCol w="1817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01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1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50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25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0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9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создание доступной среды в муниципальных учреждениях культуры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623,3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623,3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2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мероприятия по разработке проектно-сметной документации на проведение капитального ремонта зданий муниципальных общеобразовательных организаций в Московской области 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17 489,3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17 489,3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реализацию на территориях муниципальных образований проектов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граждан,сформированных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рамках практик инициативного бюджетирования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33 905,0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23 715,6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69,9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ямочный ремонт асфальтового покрытия дворовых территорий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1 022,2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799,8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8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капитальный ремонт, приобретение, монтаж и ввод в эксплуатацию объектов водоснабжения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15 998,6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10 881,5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муниципальных образований Московской области на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расходов на организацию деятельности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2 302,0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2 302,0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000 2 02 30000 00 0000 150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бюджетной системы Российской Федерации, в том числе: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2 387 834,5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2 384 557,4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000 2 02 30024 04 0000 150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Федерации, в том числе: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38 684,2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38 279,1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0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обеспечение переданных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4 547,0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4 547,0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обеспечение переданного государственного полномочия Московской области по созданию комиссий по делам несовершеннолетних и защите их прав муниципальных образований Московской области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6 964,0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6 963,2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76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муниципальных образований Московской области на компенсацию проезда к месту учебы и обратно отдельным категориям обучающихся по очной форме обучения муниципальных общеобразовательных организаций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920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49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52822"/>
              </p:ext>
            </p:extLst>
          </p:nvPr>
        </p:nvGraphicFramePr>
        <p:xfrm>
          <a:off x="357052" y="579769"/>
          <a:ext cx="10955383" cy="6073580"/>
        </p:xfrm>
        <a:graphic>
          <a:graphicData uri="http://schemas.openxmlformats.org/drawingml/2006/table">
            <a:tbl>
              <a:tblPr/>
              <a:tblGrid>
                <a:gridCol w="1245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05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1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73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84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4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осуществление государственных полномочий Московской области в области земельных отношений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12 116,0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12 075,9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осуществление переданных полномочий Московской области по организации мероприятий при осуществлении деятельности по обращению с собаками без владельцев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7 173,0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7 173,0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5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муниципальных образований Московской области на создание административных комиссий, уполномоченных рассматривать дела об административных правонарушениях в сфере благоустройства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1 197,0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1 197,0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0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осуществление переданных полномочий Московской области по оформлению сибиреязвенных скотомогильников в собственность Московской области, обустройству и содержанию сибиреязвенных скотомогильников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87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муниципальных образований Московской области на осуществление отдельных государственных полномочий в части подготовки и направления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или садового дома установленным параметрам и допустимости размещения объекта индивидуального жилищного строительства или садового дома на земельном участке, уведомлений о соответствии (несоответствии) построенных или реконструированных объектов индивидуального жилищного строительства или садового дома требованиям законодательства о градостроительной деятельности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муниципальных образований Московской области на осуществление переданных полномочий Московской области по транспортировке в морг, включая погрузоразгрузочные работы, с мест обнаружения или происшествия умерших для производства судебно-медицинской экспертизы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7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осуществление отдельных государственных полномочий в части присвоения адресов объектам адресации и согласования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3 474,7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4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15938" y="873211"/>
            <a:ext cx="10837862" cy="467085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XVI-XVII вв.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Англия, Палата общин – слово «бюджет» применяется в связи с представлением канцлером сведений о плановых и фактических расходах 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Конец XVII в.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«Бюджетом» стал называться документ, который содержал утверждаемый парламентом план доходов и расходов 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 России составлен первый бюджет в виде сметы государственных доходов и расходов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XIX в.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Объемы государственных средств увеличиваются, бюджеты (планы доходов и расходов) становятся необходимостью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В России определен порядок формирования «государственной росписи», роспись стала публиковаться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Начало XX в.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 рассмотрению государственного бюджета привлечена 1-я Государственная Дума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action="ppaction://hlinkpres?slideindex=1&amp;slidetitle=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404168"/>
          </a:xfrm>
        </p:spPr>
        <p:txBody>
          <a:bodyPr/>
          <a:lstStyle/>
          <a:p>
            <a:pPr algn="ctr"/>
            <a:r>
              <a:rPr lang="ru-RU" sz="2800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2C567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Основные вехи появления бюджетов в финансовой жизни государств</a:t>
            </a:r>
            <a:endParaRPr lang="ru-RU" sz="2800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2C567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65"/>
            <a:ext cx="1968843" cy="131393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1373394" y="6400799"/>
            <a:ext cx="278674" cy="2873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55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1338559" y="6339839"/>
            <a:ext cx="391887" cy="365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2B5679"/>
                </a:solidFill>
                <a:cs typeface="Times New Roman" panose="02020603050405020304" pitchFamily="18" charset="0"/>
              </a:rPr>
              <a:t>5</a:t>
            </a:r>
            <a:endParaRPr lang="ru-RU" sz="900" dirty="0">
              <a:solidFill>
                <a:srgbClr val="2B567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618" y="81158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50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8048" y="618311"/>
          <a:ext cx="11199221" cy="5651859"/>
        </p:xfrm>
        <a:graphic>
          <a:graphicData uri="http://schemas.openxmlformats.org/drawingml/2006/table">
            <a:tbl>
              <a:tblPr/>
              <a:tblGrid>
                <a:gridCol w="19127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56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94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76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8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7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обеспечение переданных государственных полномочий  Московской области по организации деятельности по сбору (в том числе раздельному сбору), транспортированию, обработке, утилизации отходов, в том числе бытового мусора, на лесных участках в составе земель лесного фонда, не предоставленных гражданам и  юридическим лицам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706,2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706,2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6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Московской области на 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902,0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889,9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6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000 2 02 30029 04 0000 150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39 328,0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38 224,0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1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000 2 02 35082 04 0000 150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55 944,0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55 943,2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1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000 2 02 35179 04 0000 150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4 673,3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4 673,3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1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000 2 02 35303 04 0000 150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54 762,0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54 662,1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674" marR="6674" marT="6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000 2 02 39999 04 0000 150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субвенции бюджетам городских округов, в том числе: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2 194 443,0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2 192 775,7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4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51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1886" y="687976"/>
          <a:ext cx="10894423" cy="5791204"/>
        </p:xfrm>
        <a:graphic>
          <a:graphicData uri="http://schemas.openxmlformats.org/drawingml/2006/table">
            <a:tbl>
              <a:tblPr/>
              <a:tblGrid>
                <a:gridCol w="18084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578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32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62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5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19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муниципальных образований Московской области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обеспечение дополнительного образования детей в муниципальных общеобразовательных организациях,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2 194 443,0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2 192 775,7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000 2 02 40000 00 0000 150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трансферты, в том числе: 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538 508,7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338 332,3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62,8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000 2 02 45519 04 0000 150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трансферты, передаваемые   бюджетам городских округов на поддержку отрасли культуры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333,3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333,3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000 2 02 49999 04 0000 150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538 175,4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337 999,0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62,8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5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транcферты бюджетам муниципальных образований Московской области на реализацию отдельных мероприятий муниципальных программ 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309 970,0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309 970,0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06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транcферты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бюджетам муниципальных образований Московской области на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2 708,0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2 509,0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5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транcферты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бюджетам муниципальных образований Московской области на сохранение достигнутого уровня заработной платы работников муниципальных учреждений культуры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20 676,0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20 676,0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85" marR="4585" marT="4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4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3175" y="661850"/>
          <a:ext cx="10911841" cy="5834743"/>
        </p:xfrm>
        <a:graphic>
          <a:graphicData uri="http://schemas.openxmlformats.org/drawingml/2006/table">
            <a:tbl>
              <a:tblPr/>
              <a:tblGrid>
                <a:gridCol w="20029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78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30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31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3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6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8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транcферты бюджетам муниципальных образований Московской области на аварийно-восстановительные работы на сетях водоснабжения и (или) теплоснабжения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199 977,4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транcферты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бюджетам муниципальных образований Московской области на сохранение достигнутого уровня заработной платы отдельных категорий работников в сферах здравоохранения, культуры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2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транcферты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бюджетам муниципальных образований Московской области на сохранение достигнутого уровня заработной платы отдельных категорий работников организаций дополнительного образования сферы физической культуры и спорта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4 258,0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4 258,0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000 2 04 00 000 00 0000 000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 ОТ НЕГОСУДАРСТВЕННЫХ ОРГАНИЗАЦИЙ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3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000 2 04 04 000 04 0000 150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городских округов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4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000 2 04 04 020 04 0000 150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Поступления от денежных пожертвований, предоставляемых негосударственными организациями получателям средств бюджетов городских округов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36 443,4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82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000 2 18 00000 00 0000 150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736,1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95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000 2 18 04000 04 0000 150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736,1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3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000 2 18 04010 04 0000 150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736,1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09" marR="4709" marT="4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3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38" y="115992"/>
            <a:ext cx="11244126" cy="441356"/>
          </a:xfrm>
        </p:spPr>
        <p:txBody>
          <a:bodyPr/>
          <a:lstStyle/>
          <a:p>
            <a:pPr algn="ctr"/>
            <a:r>
              <a:rPr lang="ru-RU" sz="1400" dirty="0">
                <a:hlinkClick r:id="rId2" action="ppaction://hlinksldjump"/>
              </a:rPr>
              <a:t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0525" y="6248400"/>
            <a:ext cx="1219200" cy="485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1" y="923111"/>
          <a:ext cx="10563499" cy="4058053"/>
        </p:xfrm>
        <a:graphic>
          <a:graphicData uri="http://schemas.openxmlformats.org/drawingml/2006/table">
            <a:tbl>
              <a:tblPr/>
              <a:tblGrid>
                <a:gridCol w="20826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569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2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43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02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 за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            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Исполнено за 2023 год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(тыс.рублей)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54" marR="3154" marT="3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3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000 2 19 00 000 00 0000 000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-26 968,7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000 2 19 00000 04 0000 000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-26 968,7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000 2 19 45 303 04 0000 150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субсидий на внедрение целевой модели цифровой образовательной среды в общеобразовательных организациях и профессиональных образовательных организациях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000 2 19 60010 04 0000 150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-26 670,8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8 279 287,7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8 151 911,5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977" y="165463"/>
            <a:ext cx="11103912" cy="731989"/>
          </a:xfrm>
        </p:spPr>
        <p:txBody>
          <a:bodyPr/>
          <a:lstStyle/>
          <a:p>
            <a:pPr algn="ctr"/>
            <a:r>
              <a:rPr lang="ru-RU" sz="1800" dirty="0">
                <a:hlinkClick r:id="rId3" action="ppaction://hlinksldjump"/>
              </a:rPr>
              <a:t>Информация об Удельном объеме налоговых и неналоговых доходов </a:t>
            </a:r>
            <a:br>
              <a:rPr lang="ru-RU" sz="1800" dirty="0">
                <a:hlinkClick r:id="rId3" action="ppaction://hlinksldjump"/>
              </a:rPr>
            </a:br>
            <a:r>
              <a:rPr lang="ru-RU" sz="1800" dirty="0">
                <a:hlinkClick r:id="rId3" action="ppaction://hlinksldjump"/>
              </a:rPr>
              <a:t>бюджета в расчете на душу населения в сравнении </a:t>
            </a:r>
            <a:br>
              <a:rPr lang="ru-RU" sz="1800" dirty="0">
                <a:hlinkClick r:id="rId3" action="ppaction://hlinksldjump"/>
              </a:rPr>
            </a:br>
            <a:r>
              <a:rPr lang="ru-RU" sz="1800" dirty="0">
                <a:hlinkClick r:id="rId3" action="ppaction://hlinksldjump"/>
              </a:rPr>
              <a:t>с другими муниципальными образованиями Московской области  </a:t>
            </a:r>
            <a:endParaRPr lang="ru-RU" sz="800" dirty="0">
              <a:hlinkClick r:id="rId3" action="ppaction://hlinksldjump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54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2D0D8A-40FB-4295-882B-9280088871AB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41"/>
          <a:stretch/>
        </p:blipFill>
        <p:spPr/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E755A2C-D4B9-4B3E-A04F-6231A54740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11674"/>
          <a:stretch/>
        </p:blipFill>
        <p:spPr/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248925-4AC9-41A7-8B23-FD0BC32F21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0633"/>
          <a:stretch/>
        </p:blipFill>
        <p:spPr/>
      </p:pic>
      <p:pic>
        <p:nvPicPr>
          <p:cNvPr id="1028" name="Picture 4" descr="https://st3.depositphotos.com/6962450/13203/i/1600/depositphotos_132039490-stock-photo-coat-of-arms-of-the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11735"/>
          <a:stretch>
            <a:fillRect/>
          </a:stretch>
        </p:blipFill>
        <p:spPr bwMode="auto">
          <a:xfrm>
            <a:off x="9634508" y="1873593"/>
            <a:ext cx="1430337" cy="14804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Объект 21"/>
          <p:cNvGraphicFramePr>
            <a:graphicFrameLocks noGrp="1"/>
          </p:cNvGraphicFramePr>
          <p:nvPr>
            <p:ph idx="1"/>
            <p:extLst/>
          </p:nvPr>
        </p:nvGraphicFramePr>
        <p:xfrm>
          <a:off x="304801" y="4052888"/>
          <a:ext cx="2808288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(тыс. 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01.01.2023           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3 057 906,4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111,4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27,450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Объект 11"/>
          <p:cNvSpPr>
            <a:spLocks noGrp="1"/>
          </p:cNvSpPr>
          <p:nvPr>
            <p:ph idx="17"/>
          </p:nvPr>
        </p:nvSpPr>
        <p:spPr>
          <a:xfrm>
            <a:off x="541176" y="3539268"/>
            <a:ext cx="2571983" cy="495389"/>
          </a:xfrm>
        </p:spPr>
        <p:txBody>
          <a:bodyPr/>
          <a:lstStyle/>
          <a:p>
            <a:r>
              <a:rPr lang="ru-RU" dirty="0"/>
              <a:t>Городской округ Егорьевск</a:t>
            </a:r>
          </a:p>
        </p:txBody>
      </p:sp>
      <p:graphicFrame>
        <p:nvGraphicFramePr>
          <p:cNvPr id="24" name="Объект 23"/>
          <p:cNvGraphicFramePr>
            <a:graphicFrameLocks noGrp="1"/>
          </p:cNvGraphicFramePr>
          <p:nvPr>
            <p:ph idx="18"/>
            <p:extLst/>
          </p:nvPr>
        </p:nvGraphicFramePr>
        <p:xfrm>
          <a:off x="3113091" y="4052888"/>
          <a:ext cx="2982909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43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(тыс. 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01.01.2023                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4 522 019,3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118,3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38,225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Объект 13"/>
          <p:cNvSpPr>
            <a:spLocks noGrp="1"/>
          </p:cNvSpPr>
          <p:nvPr>
            <p:ph idx="19"/>
          </p:nvPr>
        </p:nvSpPr>
        <p:spPr>
          <a:xfrm>
            <a:off x="3769567" y="3539268"/>
            <a:ext cx="2196991" cy="495389"/>
          </a:xfrm>
        </p:spPr>
        <p:txBody>
          <a:bodyPr/>
          <a:lstStyle/>
          <a:p>
            <a:r>
              <a:rPr lang="ru-RU" dirty="0"/>
              <a:t>Городской округ Ступино</a:t>
            </a:r>
          </a:p>
        </p:txBody>
      </p:sp>
      <p:graphicFrame>
        <p:nvGraphicFramePr>
          <p:cNvPr id="28" name="Объект 27"/>
          <p:cNvGraphicFramePr>
            <a:graphicFrameLocks noGrp="1"/>
          </p:cNvGraphicFramePr>
          <p:nvPr>
            <p:ph idx="20"/>
          </p:nvPr>
        </p:nvGraphicFramePr>
        <p:xfrm>
          <a:off x="6096000" y="4052888"/>
          <a:ext cx="2972973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9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(тыс. 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01.01.2023               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4 039 564,7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160,6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25,153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Объект 15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ru-RU" dirty="0"/>
              <a:t>Городской округ Воскресенск</a:t>
            </a: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idx="22"/>
            <p:extLst/>
          </p:nvPr>
        </p:nvGraphicFramePr>
        <p:xfrm>
          <a:off x="9069387" y="4052888"/>
          <a:ext cx="276838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5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0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(тыс. 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01.01.2023           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7 608 966,3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214,9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35,407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Объект 17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городской округ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 КОЛОМНА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0849" y="5427697"/>
            <a:ext cx="103569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solidFill>
                <a:prstClr val="black"/>
              </a:solidFill>
            </a:endParaRPr>
          </a:p>
          <a:p>
            <a:r>
              <a:rPr lang="ru-RU" sz="1000" dirty="0">
                <a:solidFill>
                  <a:prstClr val="black"/>
                </a:solidFill>
              </a:rPr>
              <a:t>*Численность населения на 01.01.2023</a:t>
            </a:r>
            <a:r>
              <a:rPr lang="en-US" sz="1000" dirty="0">
                <a:solidFill>
                  <a:prstClr val="black"/>
                </a:solidFill>
              </a:rPr>
              <a:t>: </a:t>
            </a:r>
            <a:endParaRPr lang="ru-RU" sz="1000" dirty="0">
              <a:solidFill>
                <a:prstClr val="black"/>
              </a:solidFill>
            </a:endParaRPr>
          </a:p>
          <a:p>
            <a:r>
              <a:rPr lang="ru-RU" sz="1000" dirty="0">
                <a:solidFill>
                  <a:prstClr val="black"/>
                </a:solidFill>
              </a:rPr>
              <a:t>  </a:t>
            </a:r>
            <a:r>
              <a:rPr lang="en-US" sz="1000" dirty="0">
                <a:solidFill>
                  <a:srgbClr val="0072C7">
                    <a:lumMod val="75000"/>
                  </a:srgbClr>
                </a:solidFill>
              </a:rPr>
              <a:t>https://vk.cc/csmDPr</a:t>
            </a:r>
            <a:endParaRPr lang="ru-RU" sz="1000" dirty="0">
              <a:solidFill>
                <a:srgbClr val="0072C7">
                  <a:lumMod val="75000"/>
                </a:srgbClr>
              </a:solidFill>
            </a:endParaRPr>
          </a:p>
          <a:p>
            <a:r>
              <a:rPr lang="ru-RU" sz="1000" dirty="0">
                <a:solidFill>
                  <a:prstClr val="black"/>
                </a:solidFill>
              </a:rPr>
              <a:t>**Информация о налоговых и неналоговых доходах в разрезе муниципальных образований размещена на портале «Открытый бюджет МО» по ссылке</a:t>
            </a:r>
            <a:r>
              <a:rPr lang="en-US" sz="1000" dirty="0">
                <a:solidFill>
                  <a:prstClr val="black"/>
                </a:solidFill>
              </a:rPr>
              <a:t>:</a:t>
            </a:r>
          </a:p>
          <a:p>
            <a:r>
              <a:rPr lang="en-US" sz="1000" u="sng" dirty="0">
                <a:solidFill>
                  <a:srgbClr val="0072C7"/>
                </a:solidFill>
              </a:rPr>
              <a:t>https://budget.mosreg.ru/analitika/ispolnenie-byudjeta-subekta/sravnenie-po-osnovnym-parametram-ispolneniya-byudzhetov-municipalnyx-obrazovanij</a:t>
            </a:r>
            <a:endParaRPr lang="ru-RU" sz="1000" u="sng" dirty="0">
              <a:solidFill>
                <a:srgbClr val="0072C7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6571" y="6158204"/>
            <a:ext cx="1380931" cy="6064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1193066"/>
          </a:xfrm>
        </p:spPr>
        <p:txBody>
          <a:bodyPr/>
          <a:lstStyle/>
          <a:p>
            <a:pPr algn="ctr"/>
            <a:r>
              <a:rPr lang="ru-RU" sz="1600" dirty="0">
                <a:hlinkClick r:id="rId2" action="ppaction://hlinksldjump"/>
              </a:rPr>
              <a:t>Информация о налоговых льготах и ставках налогов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установленные представительными органами местного самоуправления </a:t>
            </a:r>
            <a:b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Московской области налоговые льготы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отдельным категориям налогоплательщиков по налогу на имущество физических лиц и земельному  налогу</a:t>
            </a:r>
            <a:r>
              <a:rPr lang="ru-RU" altLang="ru-RU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b="0" i="1" dirty="0"/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186431" y="2863158"/>
            <a:ext cx="5388746" cy="2846648"/>
          </a:xfrm>
        </p:spPr>
        <p:txBody>
          <a:bodyPr/>
          <a:lstStyle/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ставки и размеры налоговых льгот установлены решением Совета депутатов городского округа Воскресенск Московской области от 18.11.2019 № 52/6   (с изменениями</a:t>
            </a: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27.02.2020 № 142/14, 22.05.2020 № 217/19, 29.10.2020 № 283/28, 25.02.2021 № 337/36, 22.12.2022 № 619/85, 27.10.2023 № 840/111)</a:t>
            </a: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земельном налоге на территории городского округа Воскресенск Московской области»</a:t>
            </a:r>
            <a:endParaRPr lang="ru-RU" sz="1800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idx="15"/>
          </p:nvPr>
        </p:nvSpPr>
        <p:spPr>
          <a:xfrm>
            <a:off x="815546" y="1903728"/>
            <a:ext cx="3939390" cy="495389"/>
          </a:xfrm>
        </p:spPr>
        <p:txBody>
          <a:bodyPr/>
          <a:lstStyle/>
          <a:p>
            <a:r>
              <a:rPr lang="ru-RU" dirty="0"/>
              <a:t>Земельный налог</a:t>
            </a:r>
          </a:p>
        </p:txBody>
      </p:sp>
      <p:sp>
        <p:nvSpPr>
          <p:cNvPr id="19" name="Объект 18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ставки и размеры налоговых льгот предусмотрены решением Совета депутатов городского округа Воскресенск  Московской области от 18.11.2019 г. №53/6 (с изменениями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22.05.2020 N 218/19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налоге на имущество физических лиц на территории городского округа Воскресенск Московской области» </a:t>
            </a:r>
            <a:b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  <a:p>
            <a:endParaRPr lang="ru-RU" dirty="0"/>
          </a:p>
        </p:txBody>
      </p:sp>
      <p:sp>
        <p:nvSpPr>
          <p:cNvPr id="20" name="Объект 19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ru-RU" dirty="0"/>
              <a:t>Налог на имущество физических лиц</a:t>
            </a:r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>
          <a:xfrm>
            <a:off x="387178" y="5943935"/>
            <a:ext cx="1433384" cy="819330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16772"/>
          <a:stretch>
            <a:fillRect/>
          </a:stretch>
        </p:blipFill>
        <p:spPr/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88" y="1779373"/>
            <a:ext cx="708455" cy="7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/>
              <a:t>Земельный налог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3511826"/>
            <a:ext cx="4098829" cy="334617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56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algn="l"/>
            <a:r>
              <a:rPr lang="ru-RU" dirty="0"/>
              <a:t>Земельный налог с физических лиц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9"/>
          </p:nvPr>
        </p:nvSpPr>
        <p:spPr>
          <a:xfrm>
            <a:off x="7327918" y="1850968"/>
            <a:ext cx="4074002" cy="1660858"/>
          </a:xfrm>
        </p:spPr>
        <p:txBody>
          <a:bodyPr/>
          <a:lstStyle/>
          <a:p>
            <a:r>
              <a:rPr lang="ru-RU" dirty="0"/>
              <a:t>Действуют льготы, установленные статьей 395 Налогового кодекса Российской Федерации, а также дополнительные льготы, установленные решением Совета депутатов городского округа Воскресенск Московской области от 18.11.2019 № 52/6(с изменениями)</a:t>
            </a:r>
          </a:p>
          <a:p>
            <a:r>
              <a:rPr lang="ru-RU" dirty="0"/>
              <a:t>«О земельном налоге на территории городского округа Воскресенск Московской области»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20"/>
          </p:nvPr>
        </p:nvSpPr>
        <p:spPr>
          <a:xfrm>
            <a:off x="7624999" y="5103410"/>
            <a:ext cx="3445566" cy="495389"/>
          </a:xfrm>
        </p:spPr>
        <p:txBody>
          <a:bodyPr/>
          <a:lstStyle/>
          <a:p>
            <a:r>
              <a:rPr lang="ru-RU" dirty="0"/>
              <a:t>Земельный налог с юридических лиц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r="17811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17895"/>
          <a:stretch>
            <a:fillRect/>
          </a:stretch>
        </p:blipFill>
        <p:spPr/>
      </p:pic>
      <p:sp>
        <p:nvSpPr>
          <p:cNvPr id="14" name="Прямоугольник 13"/>
          <p:cNvSpPr/>
          <p:nvPr/>
        </p:nvSpPr>
        <p:spPr>
          <a:xfrm>
            <a:off x="225287" y="2729948"/>
            <a:ext cx="6374296" cy="689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В размерах от 0,3 % до 1,5% от кадастровой стоимости земельного участка в зависимости от категории земель и вида разрешенного использования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5" y="2389786"/>
            <a:ext cx="5579165" cy="22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49" y="964489"/>
            <a:ext cx="10837862" cy="42910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0,3 % от кадастровой стоимости в отношении земельных участков:</a:t>
            </a:r>
          </a:p>
          <a:p>
            <a:pPr indent="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</a:r>
          </a:p>
          <a:p>
            <a:pPr indent="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объектам инженерной инфраструктуры жилищно-коммунального комплекса)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indent="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используемых в предпринимательской деятельности и приобретенных (предоставленных) физическими лицами для ведения личного подсобного хозяйства, садоводства или огородничества, а также земельных участков общего пользования, предусмотренных Федеральным законом от 29 июля 2017 года №217-ФЗ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Федерации»;</a:t>
            </a:r>
          </a:p>
          <a:p>
            <a:pPr indent="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</a: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0,5 % в отношении земельных участков</a:t>
            </a:r>
            <a:r>
              <a:rPr lang="ru-RU" sz="1400" dirty="0"/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предназначенных для строительства (размещения) гаражей (индивидуальных и в составе гаражных кооперативов), а также гаражно- строительным кооперативам и физическим лицам в гаражно-строительных кооперативах и используемых в соответствии с видом разрешенного использования.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1,5 % в отношении прочих земельных участков, в том числе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отнесенных к землям сельскохозяйственного назначения или к землям в составе зон сельскохозяйственного использования в населенных пунктах городского округа Воскресенск, но не используемых для сельскохозяйственного производства и (или) используемых не по целевому назначению.   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072" y="0"/>
            <a:ext cx="11881518" cy="838200"/>
          </a:xfrm>
        </p:spPr>
        <p:txBody>
          <a:bodyPr>
            <a:normAutofit/>
          </a:bodyPr>
          <a:lstStyle/>
          <a:p>
            <a:pPr algn="ctr"/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об уплате земельного налога (</a:t>
            </a: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депутатов городского </a:t>
            </a:r>
            <a:b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Воскресенск Московской области от 18.11.2019 № 52/6 «о земельном налоге </a:t>
            </a:r>
            <a:b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округа Воскресенск московской области </a:t>
            </a:r>
            <a:b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</a:t>
            </a: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27.02.2020 № 142/14, 22.05.2020 № 217/19, 29.10.2020 № 283/28, 25.02.2021 № 337/36, 22.12.2022 № 619/85, 27.10.2023 № 840/111)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1639" y="6285390"/>
            <a:ext cx="1278384" cy="506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abmrsk.ru/wp-content/uploads/2019/10/f24df0b7978ef430410d738c49622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0" y="5029170"/>
            <a:ext cx="1669002" cy="15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7.mirkvartir.me/journal/markup/89ef75a9-f153-42be-827c-94202f0c4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48" y="5084063"/>
            <a:ext cx="4261282" cy="147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529389" y="1058779"/>
          <a:ext cx="11211507" cy="5165411"/>
        </p:xfrm>
        <a:graphic>
          <a:graphicData uri="http://schemas.openxmlformats.org/drawingml/2006/table">
            <a:tbl>
              <a:tblPr firstRow="1" firstCol="1" bandRow="1"/>
              <a:tblGrid>
                <a:gridCol w="71112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67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97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037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768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земельному налогу  (Решение Совета депутатов городского округа Воскресенск Московской области от 18.11.2019 № 52/6 «</a:t>
                      </a:r>
                      <a:r>
                        <a:rPr lang="ru-RU" alt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 25.02.2021 № 337/36, 22.12.2022 № 619/85, 27.10.2023 № 840/111 )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 3299)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9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Налогоплательщикам-организациям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 ,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отношении земельных участков, расположенных на территории городского округа Воскресенск Московской</a:t>
                      </a:r>
                      <a:r>
                        <a:rPr lang="ru-RU" sz="12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и предоставленных для непосредственного выполнения возложенных на них функций: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Органы местного самоуправления городского округа Воскресенск Московской области 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Муниципальные учреждения городского округа Воскресенск Московской области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31 887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30 692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29 992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1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Государственные бюджетные учреждения Московской области, вид деятельности которых направлен на сопровождение оформления права собственности Московской области на объекты недвижимости, включая земельные участки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50%: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1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Организации, осуществляющие свою деятельность на территории городского округа Воскресенск Московской области в сфере организации отдыха детей и их оздоровления, включенные в реестр организаций отдыха детей и их оздоровления в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Московской области, в части уплаты земельного налога за земельные участки, на которых расположены указанные объекты.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4000" y="85344"/>
            <a:ext cx="11150600" cy="918382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Воскресенск московской области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258639" y="722057"/>
          <a:ext cx="11777851" cy="5514633"/>
        </p:xfrm>
        <a:graphic>
          <a:graphicData uri="http://schemas.openxmlformats.org/drawingml/2006/table">
            <a:tbl>
              <a:tblPr firstRow="1" firstCol="1" bandRow="1"/>
              <a:tblGrid>
                <a:gridCol w="7373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14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75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57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22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земельному налогу (Решение Совета депутатов городского округа Воскресенск Московской области от 18.11.2019 № 52/6 «</a:t>
                      </a:r>
                      <a:r>
                        <a:rPr kumimoji="0" lang="ru-RU" alt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 </a:t>
                      </a: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 25.02.2021 № 337/36, 22.12.2022 № 619/85, 27.10.2023 № 840/111 )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2C7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№3299)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8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Следующие категории физических лиц 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виде освобождения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уплаты земельного налога в отношении одного земельного участка по выбору налогоплательщика, площадь которого не превышает 3000 кв. м, находящихся в собственности, постоянном (бессрочном) пользовании или пожизненном наследуемом владении и не используемых для предпринимательской деятельности: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9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-Героев Советского Союза, Героев Российской Федерации, полных кавалеров ордена Славы и их вдов;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9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инвалидов I и II групп инвалидности; - инвалидов с детства, детей-инвалидов;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1 108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1 077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1 056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9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ветеранов и инвалидов Великой Отечественной войны, а также ветеранов и инвалидов боевых действий;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585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498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89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физических лиц, имеющих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Теча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676275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1832" y="6283893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15892"/>
          <a:stretch>
            <a:fillRect/>
          </a:stretch>
        </p:blipFill>
        <p:spPr>
          <a:xfrm>
            <a:off x="9535298" y="1732071"/>
            <a:ext cx="1425146" cy="979564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hlinkClick r:id="rId4" action="ppaction://hlinksldjump"/>
              </a:rPr>
              <a:t>Описание административно-территориального деления Воскресенска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5"/>
            <a:ext cx="3445566" cy="2897562"/>
          </a:xfrm>
        </p:spPr>
        <p:txBody>
          <a:bodyPr rtlCol="0">
            <a:noAutofit/>
          </a:bodyPr>
          <a:lstStyle/>
          <a:p>
            <a:pPr algn="just"/>
            <a:r>
              <a:rPr lang="ru-RU" sz="900" dirty="0"/>
              <a:t>С 1708 года Московская губерния делилась на 17 уездов, а сам уезд на волости. В те годы по территории нынешнего Воскресенска проходила граница Коломенского и Бронницкого уездов.</a:t>
            </a:r>
          </a:p>
          <a:p>
            <a:pPr algn="just"/>
            <a:r>
              <a:rPr lang="ru-RU" sz="900" dirty="0"/>
              <a:t>Такое административное деление продолжалось до 1929 года. В июне вышло постановление ВЦИК об образовании на территории РСФСР административно-территориальных объединений краевого и областного значения. Документ вступил в силу 1 октября 1929 года. Эта дата и считается официальной датой образования Московской области. Интересен тот факт, что изначально правительство образовало центрально - промышленную область в составе Тульской, Тверской, Рязанской и Московской областей, но позже отказалось от такого громоздкого и ненужного административного деления.</a:t>
            </a:r>
          </a:p>
          <a:p>
            <a:pPr algn="just"/>
            <a:r>
              <a:rPr lang="ru-RU" sz="900" dirty="0"/>
              <a:t>В июле 1929 года вышло постановление правительства об образовании на территории Московской области 10 округов и 144 районов. В августе 1929 года в каждом из них прошли съезды местного самоуправления, на которых были установлены границы и созданы органы власти. В пристанционном поселке Воскресенск и селе Виноградово (бывшее Алешино) также определили границы. Два района Воскресенский и Виноградовский на протяжении почти 30 лет существовали независимо друг от друга и лишь 1 января 1958 года объединились в один Воскресенский.</a:t>
            </a:r>
          </a:p>
          <a:p>
            <a:pPr algn="just"/>
            <a:endParaRPr lang="ru-RU" sz="900" dirty="0"/>
          </a:p>
          <a:p>
            <a:pPr algn="just"/>
            <a:endParaRPr lang="ru-RU" sz="900" dirty="0"/>
          </a:p>
          <a:p>
            <a:pPr algn="just"/>
            <a:endParaRPr lang="ru-RU" sz="9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2354"/>
          <a:stretch>
            <a:fillRect/>
          </a:stretch>
        </p:blipFill>
        <p:spPr/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rtlCol="0">
            <a:normAutofit fontScale="77500" lnSpcReduction="20000"/>
          </a:bodyPr>
          <a:lstStyle/>
          <a:p>
            <a:pPr algn="just"/>
            <a:r>
              <a:rPr lang="ru-RU" sz="1400" dirty="0"/>
              <a:t>В 2019 году на основании Закона Московской области от 18.04.2019 №57/2019-ОЗ «Об организации местного самоуправления на территории Воскресенского муниципального района» объединить территории городского поселения Белоозерский, городского поселения Воскресенск, городского поселения Хорлово, городского поселения им. Цюрупы, сельского поселения Ашитковское, сельского поселения Фединское (далее – поселения) без изменения границ Воскресенского муниципального района.</a:t>
            </a:r>
          </a:p>
          <a:p>
            <a:pPr algn="just"/>
            <a:r>
              <a:rPr lang="ru-RU" sz="1400" dirty="0"/>
              <a:t>В состав территории Воскресенского муниципального района входят территории города, рабочих поселков и сельских населенных пунктов, не являющихся муниципальными образованиями.</a:t>
            </a:r>
          </a:p>
          <a:p>
            <a:pPr algn="just"/>
            <a:r>
              <a:rPr lang="ru-RU" sz="1400" dirty="0"/>
              <a:t>Наделить муниципальное образование, образованное путем вышеуказанного изменения состава территории Воскресенского муниципального района, статусом городского округа (далее – городской округ Воскресенск).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rtl="0"/>
            <a:r>
              <a:rPr lang="ru-RU" dirty="0"/>
              <a:t>ИСТОРИЯ Образования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rtlCol="0"/>
          <a:lstStyle/>
          <a:p>
            <a:pPr rtl="0"/>
            <a:r>
              <a:rPr lang="ru-RU" dirty="0"/>
              <a:t>Преобразование района в городской округ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16463"/>
          <a:stretch>
            <a:fillRect/>
          </a:stretch>
        </p:blipFill>
        <p:spPr>
          <a:xfrm>
            <a:off x="1285103" y="1732071"/>
            <a:ext cx="1371600" cy="9795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04586"/>
            <a:ext cx="1997612" cy="753413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1352362" y="6392173"/>
            <a:ext cx="353683" cy="2846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2C567A"/>
                </a:solidFill>
              </a:rPr>
              <a:t>6</a:t>
            </a:r>
            <a:endParaRPr lang="ru-RU" sz="1000" dirty="0">
              <a:solidFill>
                <a:srgbClr val="2C5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253305" y="1048193"/>
          <a:ext cx="11778917" cy="5132643"/>
        </p:xfrm>
        <a:graphic>
          <a:graphicData uri="http://schemas.openxmlformats.org/drawingml/2006/table">
            <a:tbl>
              <a:tblPr firstRow="1" firstCol="1" bandRow="1"/>
              <a:tblGrid>
                <a:gridCol w="79762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4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83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98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169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земельному налогу (Решение Совета депутатов городского округа Воскресенск Московской области от 18.11.2019 № 52/6 «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 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 25.02.2021 № 337/36, 22.12.2022 № 619/85, 27.10.2023 № 840/111)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2C7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№3299)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6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100%: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Следующие категории физических лиц  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виде освобождения  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уплаты земельного налога в отношении одного земельного участка по выбору налогоплательщика, площадь которого не превышает 3000 кв. м, находящихся в собственности, постоянном (бессрочном) пользовании или пожизненном наследуемом владении и не используемых для предпринимательской деятельности: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3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физических лиц, принимавших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2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-физических лиц, получивших или перенесших лучевую болезнь или ставших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505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многодетных детей, признанных таковыми в соответствии с Законом Московской области от 12.01.2006 № 1/2006-ОЗ «О мерах социальной поддержки семьи и детей в Московской области» и имеющих место жительства в Московской области, при условии, что среднедушевой доход семьи ниже величины прожиточного минимума, установленной в Московской области на душу населения;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918382"/>
          </a:xfrm>
        </p:spPr>
        <p:txBody>
          <a:bodyPr/>
          <a:lstStyle/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</a:t>
            </a:r>
            <a:b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московской области (тыс.рублей)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226254" y="681671"/>
          <a:ext cx="11828897" cy="5433726"/>
        </p:xfrm>
        <a:graphic>
          <a:graphicData uri="http://schemas.openxmlformats.org/drawingml/2006/table">
            <a:tbl>
              <a:tblPr firstRow="1" firstCol="1" bandRow="1"/>
              <a:tblGrid>
                <a:gridCol w="8544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2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7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3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728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земельному налогу (Решение Совета депутатов городского округа Воскресенск Московской области от 18.11.2019 № 52/6 «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 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 25.02.2021 № 337/36, 22.12.2022 № 619/85, 27.10.2023 № 840/111)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2C7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№3299)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6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100%: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Следующие категории физических лиц  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виде освобождения  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уплаты земельного налога в отношении одного земельного участка по выбору налогоплательщика, площадь которого не превышает 3000 кв. м, находящихся в собственности, постоянном (бессрочном) пользовании или пожизненном наследуемом владении и не используемых для предпринимательской деятельности: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детей-инвалидов при условии, что среднедушевой доход семьи ниже величины прожиточного минимума, установленной в Московской области на душу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0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детей-сирот и детей, оставшихся без попечения родителей, на которых распространяется действие Федерального закона от 21.12.1996 N 159-ФЗ "О дополнительных гарантиях по социальной поддержке детей-сирот и детей, оставшихся без попечения родителей";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несовершеннолетних узников концлагерей, гетто и других мест принудительного содержания, созданных фашистами в период Второй мировой войны; - жертв политических репрессий;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-членов семей погибших (умерших) инвалидов войны, участников Великой Отечественной войны, ветеранов боевых действий, на которых распространены меры социальной поддержки, установленные статьей 21 Федерального закона от 12.01.1995 N 5-ФЗ "О ветеранах";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5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-членов семей военнослужащих и сотрудников органов внутренних дел, потерявших кормильца при исполнении им служебных обязанностей, на которых распространяются льготы и социальные гарантии, установленные Законом Российской Федерации от 07.02.2011 N 3-ФЗ "О полиции" и Федеральным законом от 27.05.1998 N 76-ФЗ "О статусе военнослужащих";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1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старост населенных пунктов на период исполнения полномочий (при предоставлении документа, подтверждающего статус старосты).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5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-женщин, которым в установленном порядке присвоено почетное звание «Мать-героиня»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662350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3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289588"/>
              </p:ext>
            </p:extLst>
          </p:nvPr>
        </p:nvGraphicFramePr>
        <p:xfrm>
          <a:off x="204537" y="1157541"/>
          <a:ext cx="11778917" cy="4681654"/>
        </p:xfrm>
        <a:graphic>
          <a:graphicData uri="http://schemas.openxmlformats.org/drawingml/2006/table">
            <a:tbl>
              <a:tblPr firstRow="1" firstCol="1" bandRow="1"/>
              <a:tblGrid>
                <a:gridCol w="72203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8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86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9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02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земельному налогу  (Решение Совета депутатов городского округа Воскресенск Московской области от 18.11.2019 № 52/6 «</a:t>
                      </a:r>
                      <a:r>
                        <a:rPr lang="ru-RU" alt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 25.02.2021 № 337/36, 22.12.2022 № 619/85, 27.10.2023 №840/111)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50%: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Налогоплательщиков - физических лиц, являющихся добровольными пожарными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отношении одного земельного участка, площадь которого не превышает предельные (максимальные) нормы предоставления земель для соответствующих видов разрешенного использования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по выбору налогоплательщика, имеющего данные участки в собственности, постоянном (бессрочном) пользовании или пожизненном наследуемом владении и не используемые для предпринимательской деятельности налогоплательщиков: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душу населения;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7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-пенсионеры, доход которых ниже двукратной величины прожиточного минимума, установленной в Московской области для пенсионеров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4272" y="109728"/>
            <a:ext cx="11150600" cy="918382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московской области (тыс.рублей)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374028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Налог на имущество физических лиц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idx="1"/>
          </p:nvPr>
        </p:nvSpPr>
        <p:spPr>
          <a:xfrm>
            <a:off x="5154612" y="1153348"/>
            <a:ext cx="6192837" cy="5704652"/>
          </a:xfrm>
        </p:spPr>
        <p:txBody>
          <a:bodyPr/>
          <a:lstStyle/>
          <a:p>
            <a:pPr algn="just"/>
            <a:r>
              <a:rPr lang="ru-RU" dirty="0"/>
              <a:t>На территории городского округа в части льгот по налогу на имуществ распространяется действие статьи 407 Налогового кодекса Российской Федерации, а также дополнительно установлены в соответствии с решением СОВЕТА ДЕПУТАТОВ ГОРОДСКОГО ОКРУГА ВОСКРЕСЕНСК МОСКОВСКОЙ ОБЛАСТИ от 18 ноября 2019 г. N 53/6 О НАЛОГЕ НА ИМУЩЕСТВО ФИЗИЧЕСКИХ ЛИЦ НА ТЕРРИТОРИИ ГОРОДСКОГО ОКРУГА ВОСКРЕСЕНСК МОСКОВСКОЙ ОБЛАСТИ (с изменениями от 22.05.2020 N 218/19)</a:t>
            </a:r>
          </a:p>
          <a:p>
            <a:pPr algn="just"/>
            <a:r>
              <a:rPr lang="ru-RU" dirty="0"/>
              <a:t>Налоговые ставки устанавливаются в размерах от 0,1% до 2% от кадастровой стоимости объекта в зависимости от вида имущества</a:t>
            </a:r>
          </a:p>
          <a:p>
            <a:pPr algn="just"/>
            <a:endParaRPr lang="ru-RU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23" y="4359827"/>
            <a:ext cx="5656262" cy="249817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342438" y="0"/>
            <a:ext cx="2849562" cy="1154113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97"/>
            <a:ext cx="5155096" cy="5946702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1681926" y="6447453"/>
            <a:ext cx="435429" cy="3172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EC71654-96A5-4280-94F3-931C61A9F92C}" type="slidenum">
              <a:rPr lang="en-US" sz="900">
                <a:solidFill>
                  <a:srgbClr val="0072C7"/>
                </a:solidFill>
              </a:rPr>
              <a:pPr algn="ctr"/>
              <a:t>63</a:t>
            </a:fld>
            <a:endParaRPr lang="ru-RU" sz="900" dirty="0">
              <a:solidFill>
                <a:srgbClr val="0072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53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715" y="982246"/>
            <a:ext cx="10837862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1" dirty="0"/>
              <a:t>Объекты налогообложения, кадастровая стоимость каждого из которых не превышает 300 млн. рублей:</a:t>
            </a:r>
          </a:p>
          <a:p>
            <a:pPr marL="0" indent="0">
              <a:buNone/>
            </a:pPr>
            <a:r>
              <a:rPr lang="ru-RU" b="1" dirty="0"/>
              <a:t>0,1 %</a:t>
            </a:r>
            <a:r>
              <a:rPr lang="ru-RU" dirty="0"/>
              <a:t> - в отношении квартир, частей квартир, комнат;</a:t>
            </a:r>
          </a:p>
          <a:p>
            <a:pPr marL="0" indent="0">
              <a:buNone/>
            </a:pPr>
            <a:r>
              <a:rPr lang="ru-RU" b="1" dirty="0"/>
              <a:t>0,3 % </a:t>
            </a:r>
            <a:r>
              <a:rPr lang="ru-RU" dirty="0"/>
              <a:t>в отношении: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жилых домов, частей жилых домов;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объектов незавершенного строительства в случае, если проектируемым назначением таких объектов является жилой дом;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единых недвижимых комплексов, в состав которых входит хотя бы один жилой дом;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гаражей и машино-мест, в том числе расположенных в объектах налогообложения, указанных в </a:t>
            </a:r>
            <a:r>
              <a:rPr lang="ru-RU" dirty="0">
                <a:hlinkClick r:id="rId2" action="ppaction://hlinkfile"/>
              </a:rPr>
              <a:t>подпунктах 2.2</a:t>
            </a:r>
            <a:r>
              <a:rPr lang="ru-RU" dirty="0"/>
              <a:t> - </a:t>
            </a:r>
            <a:r>
              <a:rPr lang="ru-RU" dirty="0">
                <a:hlinkClick r:id="rId3" action="ppaction://hlinkfile"/>
              </a:rPr>
              <a:t>2.3 пункта 2</a:t>
            </a:r>
            <a:r>
              <a:rPr lang="ru-RU" dirty="0"/>
              <a:t> настоящего решения;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хозяйственных строений или сооружений,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/>
              <a:t>0,5 % </a:t>
            </a:r>
            <a:r>
              <a:rPr lang="ru-RU" dirty="0"/>
              <a:t>-в отношении прочих объектов налогообложения.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2,0 % </a:t>
            </a:r>
            <a:r>
              <a:rPr lang="ru-RU" dirty="0"/>
              <a:t>в отношении: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объектов налогообложения, кадастровая стоимость каждого из которых превышает 300 млн. рублей;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объектов налогообложения, включенных в перечень, определяемый в соответствии с </a:t>
            </a:r>
            <a:r>
              <a:rPr lang="ru-RU" dirty="0">
                <a:hlinkClick r:id="rId4"/>
              </a:rPr>
              <a:t>пунктом 7 статьи 378.2</a:t>
            </a:r>
            <a:r>
              <a:rPr lang="ru-RU" dirty="0"/>
              <a:t> Налогового кодекса Российской Федерации, в отношении объектов налогообложения, предусмотренных </a:t>
            </a:r>
            <a:r>
              <a:rPr lang="ru-RU" dirty="0">
                <a:hlinkClick r:id="rId5"/>
              </a:rPr>
              <a:t>абзацем вторым пункта 10 статьи 378.2</a:t>
            </a:r>
            <a:r>
              <a:rPr lang="ru-RU" dirty="0"/>
              <a:t> Налогового кодекса Российской Федерации.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0832" y="0"/>
            <a:ext cx="11167850" cy="927259"/>
          </a:xfrm>
        </p:spPr>
        <p:txBody>
          <a:bodyPr/>
          <a:lstStyle/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об уплате налога на имущество физических лиц (Р</a:t>
            </a:r>
            <a:r>
              <a:rPr lang="ru-RU" alt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 </a:t>
            </a:r>
            <a:br>
              <a:rPr lang="ru-RU" alt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</a:t>
            </a:r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22.05.2020 № 218/19)</a:t>
            </a:r>
            <a:endParaRPr lang="ru-RU" sz="15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6128" y="6169980"/>
            <a:ext cx="1233996" cy="5859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https://u2.9111s.ru/uploads/202208/19/c08f02db8cbf0af46d158c951b9e40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88" y="5355690"/>
            <a:ext cx="3944074" cy="13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79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204537" y="1055507"/>
          <a:ext cx="11778917" cy="4928415"/>
        </p:xfrm>
        <a:graphic>
          <a:graphicData uri="http://schemas.openxmlformats.org/drawingml/2006/table">
            <a:tbl>
              <a:tblPr firstRow="1" firstCol="1" bandRow="1"/>
              <a:tblGrid>
                <a:gridCol w="72203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8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86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9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02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налогу на имущество физических лиц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</a:t>
                      </a:r>
                      <a:r>
                        <a:rPr lang="ru-RU" alt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 (с изменениями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22.05.2020 № 218/19)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2023 году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Освободить от уплаты налога на имущество физических лиц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за исключением имущества, которое используется в предпринимательской деятельности, а также за исключением жилых помещений и жилых домов, которые используются в целях получения дохода (сдача в аренду независимо от суммы получаемого дохода), следующие категории налогоплательщиков: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в многодетной малоимущей семье,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индивидуальный жилой дом;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детей-инвалидов при условии, что среднедушевой доход семьи ниже величины прожиточного минимума, установленной в Московской области на душу населения;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1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детей сирот и детей, оставшихся без попечения родителей, на которых распространяется действие Федерального закона от 21.12.1996 N 159-ФЗ "О дополнительных гарантиях по социальной поддержке детей-сирот и детей, оставшихся без попечения родителей".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4272" y="109728"/>
            <a:ext cx="11150600" cy="918382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Воскресенск московской области (тыс.рублей)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2"/>
          <p:cNvSpPr>
            <a:spLocks noChangeArrowheads="1"/>
          </p:cNvSpPr>
          <p:nvPr/>
        </p:nvSpPr>
        <p:spPr bwMode="auto">
          <a:xfrm>
            <a:off x="507999" y="-28935"/>
            <a:ext cx="10613887" cy="23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ИНФОРМАЦИЯ О РАСХОДАХ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БЮДЖЕТА ГОРОДСКОГО ОКРУГА ВОСКРЕСЕНСК</a:t>
            </a:r>
            <a:b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МОСКОВСКОЙ ОБЛАСТИ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В РАЗРЕЗЕ МУНИЦИПАЛЬНЫХ ПРОГРАММ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С УКАЗАНИЕМ ДОСТИГНУТЫХ И ПЛАНОВЫХ ЦЕЛЕВЫХ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ПОКАЗАТЕЛЕЙ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ПРОГРАММ С ОБЪЯСНЕНИЕМ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ПРИЧИН ИХ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НЕВЫПОЛНЕНИЯ ЗА 2023 ГОД </a:t>
            </a: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44" name="AutoShape 4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7391400" y="908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45" name="AutoShape 6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 descr="Администрация Манычского сельского поселения Багаевского района Ростовской  области | Муниципальные програм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 descr="муниципальные программ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0" y="2351399"/>
            <a:ext cx="3041512" cy="22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43400" y="2602611"/>
            <a:ext cx="6470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 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21440" y="6327649"/>
            <a:ext cx="421745" cy="32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66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59800"/>
              </p:ext>
            </p:extLst>
          </p:nvPr>
        </p:nvGraphicFramePr>
        <p:xfrm>
          <a:off x="290285" y="1209284"/>
          <a:ext cx="11611428" cy="4801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7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657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81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6513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6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от плана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(%)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отклонений от плановых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           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бюджета - 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6 890 134,3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342 374,9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7 922 071,3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4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Программные мероприятия: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6 859 608,3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143 623,0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7 729 531,8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«Здравоохранение»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881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«Культура и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туризм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664 127,0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785 188,4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783 920,5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343"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«Образование»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3 284 877,6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3 625 853,6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3 584 196,7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0869" y="192023"/>
            <a:ext cx="11635019" cy="740665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2400" dirty="0" smtClean="0">
                <a:latin typeface="+mn-lt"/>
                <a:hlinkClick r:id="rId2" action="ppaction://hlinksldjump"/>
              </a:rPr>
              <a:t>Информация </a:t>
            </a:r>
            <a:r>
              <a:rPr lang="ru-RU" sz="2400" dirty="0">
                <a:latin typeface="+mn-lt"/>
                <a:hlinkClick r:id="rId2" action="ppaction://hlinksldjump"/>
              </a:rPr>
              <a:t>о расходах БЮДЖЕТА ГОРОДСКОГО ОКРУГА </a:t>
            </a:r>
            <a:r>
              <a:rPr lang="ru-RU" sz="2400" dirty="0" smtClean="0">
                <a:latin typeface="+mn-lt"/>
                <a:hlinkClick r:id="rId2" action="ppaction://hlinksldjump"/>
              </a:rPr>
              <a:t>ВОСКРЕСЕНСК</a:t>
            </a:r>
            <a:br>
              <a:rPr lang="ru-RU" sz="2400" dirty="0" smtClean="0">
                <a:latin typeface="+mn-lt"/>
                <a:hlinkClick r:id="rId2" action="ppaction://hlinksldjump"/>
              </a:rPr>
            </a:br>
            <a:r>
              <a:rPr lang="ru-RU" sz="2400" dirty="0" smtClean="0">
                <a:latin typeface="+mn-lt"/>
                <a:hlinkClick r:id="rId2" action="ppaction://hlinksldjump"/>
              </a:rPr>
              <a:t> московской области В РАЗРЕЗЕ МУНИЦИПАЛЬНЫХ ПРОГРАММ</a:t>
            </a:r>
            <a:r>
              <a:rPr lang="ru-RU" sz="1400" dirty="0" smtClean="0">
                <a:latin typeface="+mn-lt"/>
                <a:hlinkClick r:id="rId2" action="ppaction://hlinksldjump"/>
              </a:rPr>
              <a:t>           </a:t>
            </a:r>
            <a:r>
              <a:rPr lang="ru-RU" sz="2000" dirty="0" smtClean="0">
                <a:latin typeface="+mn-lt"/>
                <a:hlinkClick r:id="rId2" action="ppaction://hlinksldjump"/>
              </a:rPr>
              <a:t>(тыс</a:t>
            </a:r>
            <a:r>
              <a:rPr lang="ru-RU" sz="2000" dirty="0">
                <a:latin typeface="+mn-lt"/>
                <a:hlinkClick r:id="rId2" action="ppaction://hlinksldjump"/>
              </a:rPr>
              <a:t>. </a:t>
            </a:r>
            <a:r>
              <a:rPr lang="ru-RU" sz="2000" dirty="0" smtClean="0">
                <a:latin typeface="+mn-lt"/>
                <a:hlinkClick r:id="rId2" action="ppaction://hlinksldjump"/>
              </a:rPr>
              <a:t>рублей)</a:t>
            </a:r>
            <a:endParaRPr lang="ru-RU" sz="200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0869" y="6172200"/>
            <a:ext cx="1328203" cy="5577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8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777692"/>
              </p:ext>
            </p:extLst>
          </p:nvPr>
        </p:nvGraphicFramePr>
        <p:xfrm>
          <a:off x="290285" y="1186516"/>
          <a:ext cx="11611428" cy="4896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7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657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81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6513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6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от плана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отклонений от плановых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           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«Социальная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населения»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79 950,7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41 757,7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40 375,9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9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«Спорт»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451 886,9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486 274,6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482 665,2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хозяйства»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11 272,8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9 393,7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9 065,9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8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«Экология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10 955,5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17 302,2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Оплата произведена по факту оказания услуг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82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обеспечение безопасности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жизнедеятельности населения»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118 605,8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134 225,2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128 437,2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285" y="133350"/>
            <a:ext cx="11635019" cy="730011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2400" dirty="0">
                <a:hlinkClick r:id="rId2" action="ppaction://hlinksldjump"/>
              </a:rPr>
              <a:t>Информация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расходах БЮДЖЕТА ГОРОДСКОГО ОКРУГА ВОСКРЕСЕНСК</a:t>
            </a:r>
            <a:b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</a:b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 московской области В РАЗРЕЗЕ МУНИЦИПАЛЬНЫХ ПРОГРАММ</a:t>
            </a:r>
            <a:r>
              <a:rPr lang="ru-RU" sz="1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           </a:t>
            </a:r>
            <a:r>
              <a:rPr lang="ru-RU" sz="20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(тыс. рублей)</a:t>
            </a:r>
            <a:endParaRPr lang="ru-RU" sz="120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632" y="6263640"/>
            <a:ext cx="1124712" cy="4754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10267"/>
              </p:ext>
            </p:extLst>
          </p:nvPr>
        </p:nvGraphicFramePr>
        <p:xfrm>
          <a:off x="290285" y="1096982"/>
          <a:ext cx="11611428" cy="5071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7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657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81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6513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6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от плана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отклонений от плановых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           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7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«Жилище»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83 138,8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72 061,0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72 058,6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89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инженерной инфраструктуры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 отрасли обращения с отходами»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160 219,3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705 085,8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480 936,5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Недовыполнение по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причине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нарушения подрядчиком сроков выполнения работ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52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«Предпринимательство»</a:t>
                      </a:r>
                    </a:p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2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«Управление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финансами»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711 108,1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748 155,0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708 104,9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соглашения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полном объеме запланирована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 следующий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293" y="295327"/>
            <a:ext cx="11635019" cy="658071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2400" dirty="0"/>
              <a:t>Информация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расходах БЮДЖЕТА ГОРОДСКОГО ОКРУГА ВОСКРЕСЕНСК</a:t>
            </a:r>
            <a:br>
              <a:rPr lang="ru-RU" sz="2400" dirty="0">
                <a:solidFill>
                  <a:prstClr val="black"/>
                </a:solidFill>
                <a:latin typeface="Calibri"/>
              </a:rPr>
            </a:br>
            <a:r>
              <a:rPr lang="ru-RU" sz="2400" dirty="0">
                <a:solidFill>
                  <a:prstClr val="black"/>
                </a:solidFill>
                <a:latin typeface="Calibri"/>
              </a:rPr>
              <a:t> московской области В РАЗРЕЗЕ МУНИЦИПАЛЬНЫХ ПРОГРАММ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(тыс. рублей)</a:t>
            </a:r>
            <a:endParaRPr lang="ru-RU" sz="120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293" y="6291072"/>
            <a:ext cx="1291627" cy="448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17241" y="65315"/>
            <a:ext cx="11569959" cy="579444"/>
          </a:xfrm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r>
              <a:rPr lang="ru-RU" sz="2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Принцип прозрачности (открытости) бюджета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36 БК РФ)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11364686" y="6440325"/>
            <a:ext cx="289249" cy="212401"/>
          </a:xfrm>
        </p:spPr>
        <p:txBody>
          <a:bodyPr/>
          <a:lstStyle/>
          <a:p>
            <a:fld id="{9EC71654-96A5-4280-94F3-931C61A9F92C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95173791"/>
              </p:ext>
            </p:extLst>
          </p:nvPr>
        </p:nvGraphicFramePr>
        <p:xfrm>
          <a:off x="1287624" y="738065"/>
          <a:ext cx="10167454" cy="587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5973215"/>
            <a:ext cx="1842051" cy="7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70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557647"/>
              </p:ext>
            </p:extLst>
          </p:nvPr>
        </p:nvGraphicFramePr>
        <p:xfrm>
          <a:off x="290285" y="1096982"/>
          <a:ext cx="11611428" cy="5144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7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657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81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6513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6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от плана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отклонений от плановых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           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институтов гражданского общества, повышение эффективности местного самоуправления и реализации молодежной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политики»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90 712,7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113 138,5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95 393,9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услуг по факту их оказания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475 162,0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412 800,9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404 343,7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7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124 971,1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128 223,9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126 447,8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58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градостроительство»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3 661,1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5 393,2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5 348,1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285" y="123731"/>
            <a:ext cx="11635019" cy="758655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2400" dirty="0"/>
              <a:t>Информация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расходах БЮДЖЕТА ГОРОДСКОГО ОКРУГА ВОСКРЕСЕНСК</a:t>
            </a:r>
            <a:br>
              <a:rPr lang="ru-RU" sz="2400" dirty="0">
                <a:solidFill>
                  <a:prstClr val="black"/>
                </a:solidFill>
                <a:latin typeface="Calibri"/>
              </a:rPr>
            </a:br>
            <a:r>
              <a:rPr lang="ru-RU" sz="2400" dirty="0">
                <a:solidFill>
                  <a:prstClr val="black"/>
                </a:solidFill>
                <a:latin typeface="Calibri"/>
              </a:rPr>
              <a:t> московской области В РАЗРЕЗЕ МУНИЦИПАЛЬНЫХ ПРОГРАММ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(тыс. рублей)</a:t>
            </a:r>
            <a:endParaRPr lang="ru-RU" sz="200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" y="6241143"/>
            <a:ext cx="1088136" cy="5071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71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482286"/>
              </p:ext>
            </p:extLst>
          </p:nvPr>
        </p:nvGraphicFramePr>
        <p:xfrm>
          <a:off x="290285" y="1032212"/>
          <a:ext cx="11611428" cy="441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7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46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657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81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6400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8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 от плана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отклонений от плановых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           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4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8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«Формирование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среды»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557 799,8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841 830,4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784 376,8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Нарушение </a:t>
                      </a:r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поставщиком сроков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поставки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техники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фонда»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27 650,7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12 638,9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12 618,1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84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мероприятия</a:t>
                      </a:r>
                    </a:p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30 526,0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198 751,9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192 539,5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285" y="133351"/>
            <a:ext cx="11635019" cy="669750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2400" dirty="0"/>
              <a:t>Информация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расходах БЮДЖЕТА ГОРОДСКОГО ОКРУГА ВОСКРЕСЕНСК</a:t>
            </a:r>
            <a:br>
              <a:rPr lang="ru-RU" sz="2400" dirty="0">
                <a:solidFill>
                  <a:prstClr val="black"/>
                </a:solidFill>
                <a:latin typeface="Calibri"/>
              </a:rPr>
            </a:br>
            <a:r>
              <a:rPr lang="ru-RU" sz="2400" dirty="0">
                <a:solidFill>
                  <a:prstClr val="black"/>
                </a:solidFill>
                <a:latin typeface="Calibri"/>
              </a:rPr>
              <a:t> московской области В РАЗРЕЗЕ МУНИЦИПАЛЬНЫХ ПРОГРАММ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(тыс. рублей)</a:t>
            </a:r>
            <a:endParaRPr lang="ru-RU" sz="2000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48056" y="6291072"/>
            <a:ext cx="1216152" cy="5029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2"/>
          <p:cNvSpPr>
            <a:spLocks noChangeArrowheads="1"/>
          </p:cNvSpPr>
          <p:nvPr/>
        </p:nvSpPr>
        <p:spPr bwMode="auto">
          <a:xfrm>
            <a:off x="735495" y="374651"/>
            <a:ext cx="7255565" cy="46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«Здравоохранение» (01)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городского округа Воскресенск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2 300,0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2 296,5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43" name="Picture 2" descr="ЗДРАВООХРАНЕНИЕ-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11" y="3175984"/>
            <a:ext cx="28829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AutoShape 4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7391400" y="908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45" name="AutoShape 6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264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406" y="908050"/>
            <a:ext cx="2611678" cy="167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11533084" y="6261757"/>
            <a:ext cx="436412" cy="321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72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11128" y="6336792"/>
            <a:ext cx="393192" cy="392481"/>
          </a:xfrm>
        </p:spPr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s://catherineasquithgallery.com/uploads/posts/2021-03/1614558429_82-p-chelovechki-na-belom-fone-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5" y="-13716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https://uprostim.com/wp-content/uploads/2021/05/image166.png"/>
          <p:cNvSpPr>
            <a:spLocks noChangeAspect="1" noChangeArrowheads="1"/>
          </p:cNvSpPr>
          <p:nvPr/>
        </p:nvSpPr>
        <p:spPr bwMode="auto">
          <a:xfrm>
            <a:off x="1567281" y="26949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AutoShape 8" descr="https://uprostim.com/wp-content/uploads/2021/05/image166.png"/>
          <p:cNvSpPr>
            <a:spLocks noChangeAspect="1" noChangeArrowheads="1"/>
          </p:cNvSpPr>
          <p:nvPr/>
        </p:nvSpPr>
        <p:spPr bwMode="auto">
          <a:xfrm>
            <a:off x="2337302" y="28393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AutoShape 10" descr="https://uprostim.com/wp-content/uploads/2021/05/image166.png"/>
          <p:cNvSpPr>
            <a:spLocks noChangeAspect="1" noChangeArrowheads="1"/>
          </p:cNvSpPr>
          <p:nvPr/>
        </p:nvSpPr>
        <p:spPr bwMode="auto">
          <a:xfrm>
            <a:off x="1134144" y="200518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AutoShape 12" descr="https://coolsen.ru/wp-content/uploads/2021/11/8-20211129_181248.png"/>
          <p:cNvSpPr>
            <a:spLocks noChangeAspect="1" noChangeArrowheads="1"/>
          </p:cNvSpPr>
          <p:nvPr/>
        </p:nvSpPr>
        <p:spPr bwMode="auto">
          <a:xfrm>
            <a:off x="992154" y="24528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82555" y="271603"/>
          <a:ext cx="11103427" cy="5752214"/>
        </p:xfrm>
        <a:graphic>
          <a:graphicData uri="http://schemas.openxmlformats.org/drawingml/2006/table">
            <a:tbl>
              <a:tblPr/>
              <a:tblGrid>
                <a:gridCol w="1748508">
                  <a:extLst>
                    <a:ext uri="{9D8B030D-6E8A-4147-A177-3AD203B41FA5}">
                      <a16:colId xmlns="" xmlns:a16="http://schemas.microsoft.com/office/drawing/2014/main" val="3442280668"/>
                    </a:ext>
                  </a:extLst>
                </a:gridCol>
                <a:gridCol w="3502380">
                  <a:extLst>
                    <a:ext uri="{9D8B030D-6E8A-4147-A177-3AD203B41FA5}">
                      <a16:colId xmlns="" xmlns:a16="http://schemas.microsoft.com/office/drawing/2014/main" val="611234928"/>
                    </a:ext>
                  </a:extLst>
                </a:gridCol>
                <a:gridCol w="1196565">
                  <a:extLst>
                    <a:ext uri="{9D8B030D-6E8A-4147-A177-3AD203B41FA5}">
                      <a16:colId xmlns="" xmlns:a16="http://schemas.microsoft.com/office/drawing/2014/main" val="367419695"/>
                    </a:ext>
                  </a:extLst>
                </a:gridCol>
                <a:gridCol w="912788">
                  <a:extLst>
                    <a:ext uri="{9D8B030D-6E8A-4147-A177-3AD203B41FA5}">
                      <a16:colId xmlns="" xmlns:a16="http://schemas.microsoft.com/office/drawing/2014/main" val="1243861845"/>
                    </a:ext>
                  </a:extLst>
                </a:gridCol>
                <a:gridCol w="1065302">
                  <a:extLst>
                    <a:ext uri="{9D8B030D-6E8A-4147-A177-3AD203B41FA5}">
                      <a16:colId xmlns="" xmlns:a16="http://schemas.microsoft.com/office/drawing/2014/main" val="4291655017"/>
                    </a:ext>
                  </a:extLst>
                </a:gridCol>
                <a:gridCol w="1101012">
                  <a:extLst>
                    <a:ext uri="{9D8B030D-6E8A-4147-A177-3AD203B41FA5}">
                      <a16:colId xmlns="" xmlns:a16="http://schemas.microsoft.com/office/drawing/2014/main" val="3182066123"/>
                    </a:ext>
                  </a:extLst>
                </a:gridCol>
                <a:gridCol w="1576872">
                  <a:extLst>
                    <a:ext uri="{9D8B030D-6E8A-4147-A177-3AD203B41FA5}">
                      <a16:colId xmlns="" xmlns:a16="http://schemas.microsoft.com/office/drawing/2014/main" val="1644750538"/>
                    </a:ext>
                  </a:extLst>
                </a:gridCol>
              </a:tblGrid>
              <a:tr h="10436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3870390"/>
                  </a:ext>
                </a:extLst>
              </a:tr>
              <a:tr h="261257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01. Здравоохранение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1576876"/>
                  </a:ext>
                </a:extLst>
              </a:tr>
              <a:tr h="15208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Приоритетно-целевой, (Рейтинг-45)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Неисполнение профилактических медицинских осмотров населения в государственном медицинском учреждении по причине возможности прохождения медицинских осмотров гражданами в частных и подведомственных медицинских организациях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798969"/>
                  </a:ext>
                </a:extLst>
              </a:tr>
              <a:tr h="811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Приоритетно-целевой, (Рейтинг-45)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85,0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3577025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1639" y="6054571"/>
            <a:ext cx="1242874" cy="6747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Прямоугольник 1"/>
          <p:cNvSpPr>
            <a:spLocks noChangeArrowheads="1"/>
          </p:cNvSpPr>
          <p:nvPr/>
        </p:nvSpPr>
        <p:spPr bwMode="auto">
          <a:xfrm>
            <a:off x="1837910" y="486121"/>
            <a:ext cx="5543550" cy="42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«Культура и туризм»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(02)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доступности населения городского округа Воскресенск Московской области к культурным ценностям и удовлетворение культурных потребностей граждан, повышение качества услуг в сфере культуры в городском округе Воскресенск Московской области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785 188,4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783 920,5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57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87338"/>
            <a:ext cx="15843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2" descr="Культура и искусство - Школьная Истор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93" y="3400839"/>
            <a:ext cx="25193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11521439" y="6456784"/>
            <a:ext cx="421745" cy="317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74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63894" y="265715"/>
          <a:ext cx="11266008" cy="5001211"/>
        </p:xfrm>
        <a:graphic>
          <a:graphicData uri="http://schemas.openxmlformats.org/drawingml/2006/table">
            <a:tbl>
              <a:tblPr/>
              <a:tblGrid>
                <a:gridCol w="1865416">
                  <a:extLst>
                    <a:ext uri="{9D8B030D-6E8A-4147-A177-3AD203B41FA5}">
                      <a16:colId xmlns="" xmlns:a16="http://schemas.microsoft.com/office/drawing/2014/main" val="2352782590"/>
                    </a:ext>
                  </a:extLst>
                </a:gridCol>
                <a:gridCol w="3519479">
                  <a:extLst>
                    <a:ext uri="{9D8B030D-6E8A-4147-A177-3AD203B41FA5}">
                      <a16:colId xmlns="" xmlns:a16="http://schemas.microsoft.com/office/drawing/2014/main" val="4114546212"/>
                    </a:ext>
                  </a:extLst>
                </a:gridCol>
                <a:gridCol w="1194779">
                  <a:extLst>
                    <a:ext uri="{9D8B030D-6E8A-4147-A177-3AD203B41FA5}">
                      <a16:colId xmlns="" xmlns:a16="http://schemas.microsoft.com/office/drawing/2014/main" val="2609784941"/>
                    </a:ext>
                  </a:extLst>
                </a:gridCol>
                <a:gridCol w="924873">
                  <a:extLst>
                    <a:ext uri="{9D8B030D-6E8A-4147-A177-3AD203B41FA5}">
                      <a16:colId xmlns="" xmlns:a16="http://schemas.microsoft.com/office/drawing/2014/main" val="3108736860"/>
                    </a:ext>
                  </a:extLst>
                </a:gridCol>
                <a:gridCol w="1056723">
                  <a:extLst>
                    <a:ext uri="{9D8B030D-6E8A-4147-A177-3AD203B41FA5}">
                      <a16:colId xmlns="" xmlns:a16="http://schemas.microsoft.com/office/drawing/2014/main" val="2735397087"/>
                    </a:ext>
                  </a:extLst>
                </a:gridCol>
                <a:gridCol w="1118533">
                  <a:extLst>
                    <a:ext uri="{9D8B030D-6E8A-4147-A177-3AD203B41FA5}">
                      <a16:colId xmlns="" xmlns:a16="http://schemas.microsoft.com/office/drawing/2014/main" val="2855980196"/>
                    </a:ext>
                  </a:extLst>
                </a:gridCol>
                <a:gridCol w="1586205">
                  <a:extLst>
                    <a:ext uri="{9D8B030D-6E8A-4147-A177-3AD203B41FA5}">
                      <a16:colId xmlns="" xmlns:a16="http://schemas.microsoft.com/office/drawing/2014/main" val="327362949"/>
                    </a:ext>
                  </a:extLst>
                </a:gridCol>
              </a:tblGrid>
              <a:tr h="8835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2499006"/>
                  </a:ext>
                </a:extLst>
              </a:tr>
              <a:tr h="230862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02.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 и туризм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4737945"/>
                  </a:ext>
                </a:extLst>
              </a:tr>
              <a:tr h="2168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муниципального образования, нуждающихся в указанных работах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6411245"/>
                  </a:ext>
                </a:extLst>
              </a:tr>
              <a:tr h="8589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3. Развитие библиотечного дела в Московской области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посещения библиотек)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 с     ФОИВ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0353063"/>
                  </a:ext>
                </a:extLst>
              </a:tr>
              <a:tr h="858984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30 495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30 950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63894" y="6099048"/>
            <a:ext cx="1519770" cy="658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76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57755"/>
              </p:ext>
            </p:extLst>
          </p:nvPr>
        </p:nvGraphicFramePr>
        <p:xfrm>
          <a:off x="325826" y="63968"/>
          <a:ext cx="11028716" cy="6162661"/>
        </p:xfrm>
        <a:graphic>
          <a:graphicData uri="http://schemas.openxmlformats.org/drawingml/2006/table">
            <a:tbl>
              <a:tblPr/>
              <a:tblGrid>
                <a:gridCol w="1834486">
                  <a:extLst>
                    <a:ext uri="{9D8B030D-6E8A-4147-A177-3AD203B41FA5}">
                      <a16:colId xmlns="" xmlns:a16="http://schemas.microsoft.com/office/drawing/2014/main" val="549020125"/>
                    </a:ext>
                  </a:extLst>
                </a:gridCol>
                <a:gridCol w="2984598">
                  <a:extLst>
                    <a:ext uri="{9D8B030D-6E8A-4147-A177-3AD203B41FA5}">
                      <a16:colId xmlns="" xmlns:a16="http://schemas.microsoft.com/office/drawing/2014/main" val="1950037724"/>
                    </a:ext>
                  </a:extLst>
                </a:gridCol>
                <a:gridCol w="1739843">
                  <a:extLst>
                    <a:ext uri="{9D8B030D-6E8A-4147-A177-3AD203B41FA5}">
                      <a16:colId xmlns="" xmlns:a16="http://schemas.microsoft.com/office/drawing/2014/main" val="238176924"/>
                    </a:ext>
                  </a:extLst>
                </a:gridCol>
                <a:gridCol w="790901">
                  <a:extLst>
                    <a:ext uri="{9D8B030D-6E8A-4147-A177-3AD203B41FA5}">
                      <a16:colId xmlns="" xmlns:a16="http://schemas.microsoft.com/office/drawing/2014/main" val="3061551448"/>
                    </a:ext>
                  </a:extLst>
                </a:gridCol>
                <a:gridCol w="1034553">
                  <a:extLst>
                    <a:ext uri="{9D8B030D-6E8A-4147-A177-3AD203B41FA5}">
                      <a16:colId xmlns="" xmlns:a16="http://schemas.microsoft.com/office/drawing/2014/main" val="504623034"/>
                    </a:ext>
                  </a:extLst>
                </a:gridCol>
                <a:gridCol w="1030379">
                  <a:extLst>
                    <a:ext uri="{9D8B030D-6E8A-4147-A177-3AD203B41FA5}">
                      <a16:colId xmlns="" xmlns:a16="http://schemas.microsoft.com/office/drawing/2014/main" val="1249093951"/>
                    </a:ext>
                  </a:extLst>
                </a:gridCol>
                <a:gridCol w="1613956">
                  <a:extLst>
                    <a:ext uri="{9D8B030D-6E8A-4147-A177-3AD203B41FA5}">
                      <a16:colId xmlns="" xmlns:a16="http://schemas.microsoft.com/office/drawing/2014/main" val="2204288118"/>
                    </a:ext>
                  </a:extLst>
                </a:gridCol>
              </a:tblGrid>
              <a:tr h="7635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5731" marR="5731" marT="57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6855308"/>
                  </a:ext>
                </a:extLst>
              </a:tr>
              <a:tr h="194712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02.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 и туризм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1" marR="5731" marT="57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20241"/>
                  </a:ext>
                </a:extLst>
              </a:tr>
              <a:tr h="360784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4. Развитие профессионального искусства, гастрольно-концертной и культурно-досуговой деятельности, кинематографии Московской области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Число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посещений культурных мероприятий </a:t>
                      </a: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04.02. 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Тысяча единиц</a:t>
                      </a: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1 120,366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1 123,319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6384777"/>
                  </a:ext>
                </a:extLst>
              </a:tr>
              <a:tr h="1024828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поддержанных творческих инициатив проектов</a:t>
                      </a:r>
                    </a:p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Региональный проект «Творческие люди Подмосковья»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31" marR="5731" marT="573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09303" y="6287589"/>
            <a:ext cx="1149531" cy="435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45233" y="144856"/>
          <a:ext cx="11256885" cy="5653211"/>
        </p:xfrm>
        <a:graphic>
          <a:graphicData uri="http://schemas.openxmlformats.org/drawingml/2006/table">
            <a:tbl>
              <a:tblPr/>
              <a:tblGrid>
                <a:gridCol w="2425127">
                  <a:extLst>
                    <a:ext uri="{9D8B030D-6E8A-4147-A177-3AD203B41FA5}">
                      <a16:colId xmlns="" xmlns:a16="http://schemas.microsoft.com/office/drawing/2014/main" val="3794046273"/>
                    </a:ext>
                  </a:extLst>
                </a:gridCol>
                <a:gridCol w="3259248">
                  <a:extLst>
                    <a:ext uri="{9D8B030D-6E8A-4147-A177-3AD203B41FA5}">
                      <a16:colId xmlns="" xmlns:a16="http://schemas.microsoft.com/office/drawing/2014/main" val="2043449318"/>
                    </a:ext>
                  </a:extLst>
                </a:gridCol>
                <a:gridCol w="11497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97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304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35488">
                  <a:extLst>
                    <a:ext uri="{9D8B030D-6E8A-4147-A177-3AD203B41FA5}">
                      <a16:colId xmlns="" xmlns:a16="http://schemas.microsoft.com/office/drawing/2014/main" val="843544203"/>
                    </a:ext>
                  </a:extLst>
                </a:gridCol>
              </a:tblGrid>
              <a:tr h="8797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352" marR="6352" marT="6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6037302"/>
                  </a:ext>
                </a:extLst>
              </a:tr>
              <a:tr h="224819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02.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 и туризм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2" marR="6352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661479"/>
                  </a:ext>
                </a:extLst>
              </a:tr>
              <a:tr h="20641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5.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84989200"/>
                  </a:ext>
                </a:extLst>
              </a:tr>
              <a:tr h="98145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6. Развитие образования в сфере культуры Московской области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14,81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49404675"/>
                  </a:ext>
                </a:extLst>
              </a:tr>
              <a:tr h="1319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детей, осваивающих дополнительные предпрофессиональным программы в области искусств за счет бюджетных средств, от общего количества обучающихся в детских школах искусств за счет бюджетных средств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127548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45233" y="6181344"/>
            <a:ext cx="1355551" cy="5577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07910" y="325924"/>
          <a:ext cx="11302496" cy="5486401"/>
        </p:xfrm>
        <a:graphic>
          <a:graphicData uri="http://schemas.openxmlformats.org/drawingml/2006/table">
            <a:tbl>
              <a:tblPr/>
              <a:tblGrid>
                <a:gridCol w="1871457">
                  <a:extLst>
                    <a:ext uri="{9D8B030D-6E8A-4147-A177-3AD203B41FA5}">
                      <a16:colId xmlns="" xmlns:a16="http://schemas.microsoft.com/office/drawing/2014/main" val="2607546392"/>
                    </a:ext>
                  </a:extLst>
                </a:gridCol>
                <a:gridCol w="3530879">
                  <a:extLst>
                    <a:ext uri="{9D8B030D-6E8A-4147-A177-3AD203B41FA5}">
                      <a16:colId xmlns="" xmlns:a16="http://schemas.microsoft.com/office/drawing/2014/main" val="4074470737"/>
                    </a:ext>
                  </a:extLst>
                </a:gridCol>
                <a:gridCol w="1188202">
                  <a:extLst>
                    <a:ext uri="{9D8B030D-6E8A-4147-A177-3AD203B41FA5}">
                      <a16:colId xmlns="" xmlns:a16="http://schemas.microsoft.com/office/drawing/2014/main" val="3454526999"/>
                    </a:ext>
                  </a:extLst>
                </a:gridCol>
                <a:gridCol w="938316">
                  <a:extLst>
                    <a:ext uri="{9D8B030D-6E8A-4147-A177-3AD203B41FA5}">
                      <a16:colId xmlns="" xmlns:a16="http://schemas.microsoft.com/office/drawing/2014/main" val="478213462"/>
                    </a:ext>
                  </a:extLst>
                </a:gridCol>
                <a:gridCol w="1161071">
                  <a:extLst>
                    <a:ext uri="{9D8B030D-6E8A-4147-A177-3AD203B41FA5}">
                      <a16:colId xmlns="" xmlns:a16="http://schemas.microsoft.com/office/drawing/2014/main" val="336237946"/>
                    </a:ext>
                  </a:extLst>
                </a:gridCol>
                <a:gridCol w="1101013">
                  <a:extLst>
                    <a:ext uri="{9D8B030D-6E8A-4147-A177-3AD203B41FA5}">
                      <a16:colId xmlns="" xmlns:a16="http://schemas.microsoft.com/office/drawing/2014/main" val="672077406"/>
                    </a:ext>
                  </a:extLst>
                </a:gridCol>
                <a:gridCol w="1511558">
                  <a:extLst>
                    <a:ext uri="{9D8B030D-6E8A-4147-A177-3AD203B41FA5}">
                      <a16:colId xmlns="" xmlns:a16="http://schemas.microsoft.com/office/drawing/2014/main" val="730385609"/>
                    </a:ext>
                  </a:extLst>
                </a:gridCol>
              </a:tblGrid>
              <a:tr h="64419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052113"/>
                  </a:ext>
                </a:extLst>
              </a:tr>
              <a:tr h="226669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 и туризм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4409171"/>
                  </a:ext>
                </a:extLst>
              </a:tr>
              <a:tr h="149209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6. Развитие образования в сфере культуры Московской области</a:t>
                      </a:r>
                    </a:p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оснащенных образовательных учреждений в сфере культуры (детских школ искусств по видам искусств и училищ) музыкальными инструментами, оборудованием и учебными материалами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99872742"/>
                  </a:ext>
                </a:extLst>
              </a:tr>
              <a:tr h="1122276"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8353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7. Развитие архивного дела в Московской области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Туристский поток в Московскую область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352" marR="6352" marT="6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31 017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9062329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84048" y="6172200"/>
            <a:ext cx="1197864" cy="6035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1"/>
          <p:cNvSpPr>
            <a:spLocks noChangeArrowheads="1"/>
          </p:cNvSpPr>
          <p:nvPr/>
        </p:nvSpPr>
        <p:spPr bwMode="auto">
          <a:xfrm>
            <a:off x="1554992" y="618849"/>
            <a:ext cx="5343525" cy="315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«Образование» (03)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создание условий для получения качественного образования и успешной социализации детей и подростков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buClr>
                <a:srgbClr val="2C567A"/>
              </a:buClr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3 625 853,6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3 584 196,7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800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572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2" descr="БИНО - Байкальский институт непрерывного образования: иностранны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30" y="3212824"/>
            <a:ext cx="3009331" cy="250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11551298" y="6456784"/>
            <a:ext cx="429208" cy="279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79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городского округа Воскресенск Московской области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0574" y="1153347"/>
            <a:ext cx="10896876" cy="5592009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>
                <a:solidFill>
                  <a:srgbClr val="FFFFCC"/>
                </a:solidFill>
              </a:rPr>
              <a:t>Бюджет городского округа и отчет об исполнении бюджета публикуется в средствах массовой информации, размещается на официальном сайте Администрации городского округа Воскресенск и выносится на публичные слушания в сроки, определенные бюджетным законодательством.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	А также на официальном сайте публикуется «Бюджет для граждан» в соответствии с задачей, обозначенной в Бюджетном Послании Президента РФ от 13 июня 2013 г. в виде брошюр, либо в виде сведений.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	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 и реализации системы мер по повышению бюджетной грамотности и т.д. 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	Такая «упрощенная»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граждан.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Источники размещения информации о бюджете: 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Официальный сайт Администрации городского округа Воскресенск Московской области: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/>
              <a:t>https://vos-mo.ru/</a:t>
            </a:r>
            <a:r>
              <a:rPr lang="ru-RU" dirty="0"/>
              <a:t> </a:t>
            </a:r>
          </a:p>
          <a:p>
            <a:pPr algn="just"/>
            <a:r>
              <a:rPr lang="ru-RU" dirty="0">
                <a:solidFill>
                  <a:srgbClr val="FFFFCC"/>
                </a:solidFill>
              </a:rPr>
              <a:t>Официальное печатное издание: газета «Фактор-инфо»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97217"/>
            <a:ext cx="2245290" cy="9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716343"/>
              </p:ext>
            </p:extLst>
          </p:nvPr>
        </p:nvGraphicFramePr>
        <p:xfrm>
          <a:off x="373225" y="93305"/>
          <a:ext cx="11266007" cy="5611333"/>
        </p:xfrm>
        <a:graphic>
          <a:graphicData uri="http://schemas.openxmlformats.org/drawingml/2006/table">
            <a:tbl>
              <a:tblPr/>
              <a:tblGrid>
                <a:gridCol w="1865415">
                  <a:extLst>
                    <a:ext uri="{9D8B030D-6E8A-4147-A177-3AD203B41FA5}">
                      <a16:colId xmlns="" xmlns:a16="http://schemas.microsoft.com/office/drawing/2014/main" val="37360246"/>
                    </a:ext>
                  </a:extLst>
                </a:gridCol>
                <a:gridCol w="3279711">
                  <a:extLst>
                    <a:ext uri="{9D8B030D-6E8A-4147-A177-3AD203B41FA5}">
                      <a16:colId xmlns="" xmlns:a16="http://schemas.microsoft.com/office/drawing/2014/main" val="206617940"/>
                    </a:ext>
                  </a:extLst>
                </a:gridCol>
                <a:gridCol w="1390261">
                  <a:extLst>
                    <a:ext uri="{9D8B030D-6E8A-4147-A177-3AD203B41FA5}">
                      <a16:colId xmlns="" xmlns:a16="http://schemas.microsoft.com/office/drawing/2014/main" val="1772746475"/>
                    </a:ext>
                  </a:extLst>
                </a:gridCol>
                <a:gridCol w="839755">
                  <a:extLst>
                    <a:ext uri="{9D8B030D-6E8A-4147-A177-3AD203B41FA5}">
                      <a16:colId xmlns="" xmlns:a16="http://schemas.microsoft.com/office/drawing/2014/main" val="2056741834"/>
                    </a:ext>
                  </a:extLst>
                </a:gridCol>
                <a:gridCol w="1138335">
                  <a:extLst>
                    <a:ext uri="{9D8B030D-6E8A-4147-A177-3AD203B41FA5}">
                      <a16:colId xmlns="" xmlns:a16="http://schemas.microsoft.com/office/drawing/2014/main" val="1456084323"/>
                    </a:ext>
                  </a:extLst>
                </a:gridCol>
                <a:gridCol w="1054359">
                  <a:extLst>
                    <a:ext uri="{9D8B030D-6E8A-4147-A177-3AD203B41FA5}">
                      <a16:colId xmlns="" xmlns:a16="http://schemas.microsoft.com/office/drawing/2014/main" val="3496721003"/>
                    </a:ext>
                  </a:extLst>
                </a:gridCol>
                <a:gridCol w="1698171">
                  <a:extLst>
                    <a:ext uri="{9D8B030D-6E8A-4147-A177-3AD203B41FA5}">
                      <a16:colId xmlns="" xmlns:a16="http://schemas.microsoft.com/office/drawing/2014/main" val="177038918"/>
                    </a:ext>
                  </a:extLst>
                </a:gridCol>
              </a:tblGrid>
              <a:tr h="84490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7452473"/>
                  </a:ext>
                </a:extLst>
              </a:tr>
              <a:tr h="22077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6825652"/>
                  </a:ext>
                </a:extLst>
              </a:tr>
              <a:tr h="151199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Общее образование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Доступность дошкольного образования для детей в возрасте до 3-х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Федерации,                             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4759155"/>
                  </a:ext>
                </a:extLst>
              </a:tr>
              <a:tr h="865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Доступность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Федерации,                              приоритетный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06473557"/>
                  </a:ext>
                </a:extLst>
              </a:tr>
              <a:tr h="1026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области,                                               приоритетный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Объект перенесен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8092662"/>
                  </a:ext>
                </a:extLst>
              </a:tr>
              <a:tr h="1031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Федерации,                              приоритетный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81,63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Отсутствие финансирования в необходимом объеме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4008265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6344" y="6062472"/>
            <a:ext cx="1152144" cy="6949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92882"/>
              </p:ext>
            </p:extLst>
          </p:nvPr>
        </p:nvGraphicFramePr>
        <p:xfrm>
          <a:off x="335901" y="45064"/>
          <a:ext cx="11275130" cy="5894514"/>
        </p:xfrm>
        <a:graphic>
          <a:graphicData uri="http://schemas.openxmlformats.org/drawingml/2006/table">
            <a:tbl>
              <a:tblPr/>
              <a:tblGrid>
                <a:gridCol w="1968906">
                  <a:extLst>
                    <a:ext uri="{9D8B030D-6E8A-4147-A177-3AD203B41FA5}">
                      <a16:colId xmlns="" xmlns:a16="http://schemas.microsoft.com/office/drawing/2014/main" val="1508481347"/>
                    </a:ext>
                  </a:extLst>
                </a:gridCol>
                <a:gridCol w="3195230">
                  <a:extLst>
                    <a:ext uri="{9D8B030D-6E8A-4147-A177-3AD203B41FA5}">
                      <a16:colId xmlns="" xmlns:a16="http://schemas.microsoft.com/office/drawing/2014/main" val="4247887953"/>
                    </a:ext>
                  </a:extLst>
                </a:gridCol>
                <a:gridCol w="1332123">
                  <a:extLst>
                    <a:ext uri="{9D8B030D-6E8A-4147-A177-3AD203B41FA5}">
                      <a16:colId xmlns="" xmlns:a16="http://schemas.microsoft.com/office/drawing/2014/main" val="559411201"/>
                    </a:ext>
                  </a:extLst>
                </a:gridCol>
                <a:gridCol w="857029">
                  <a:extLst>
                    <a:ext uri="{9D8B030D-6E8A-4147-A177-3AD203B41FA5}">
                      <a16:colId xmlns="" xmlns:a16="http://schemas.microsoft.com/office/drawing/2014/main" val="2760346406"/>
                    </a:ext>
                  </a:extLst>
                </a:gridCol>
                <a:gridCol w="1064742">
                  <a:extLst>
                    <a:ext uri="{9D8B030D-6E8A-4147-A177-3AD203B41FA5}">
                      <a16:colId xmlns="" xmlns:a16="http://schemas.microsoft.com/office/drawing/2014/main" val="242783515"/>
                    </a:ext>
                  </a:extLst>
                </a:gridCol>
                <a:gridCol w="1068516">
                  <a:extLst>
                    <a:ext uri="{9D8B030D-6E8A-4147-A177-3AD203B41FA5}">
                      <a16:colId xmlns="" xmlns:a16="http://schemas.microsoft.com/office/drawing/2014/main" val="3471593714"/>
                    </a:ext>
                  </a:extLst>
                </a:gridCol>
                <a:gridCol w="1788584">
                  <a:extLst>
                    <a:ext uri="{9D8B030D-6E8A-4147-A177-3AD203B41FA5}">
                      <a16:colId xmlns="" xmlns:a16="http://schemas.microsoft.com/office/drawing/2014/main" val="3671565934"/>
                    </a:ext>
                  </a:extLst>
                </a:gridCol>
              </a:tblGrid>
              <a:tr h="8460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3312321"/>
                  </a:ext>
                </a:extLst>
              </a:tr>
              <a:tr h="21365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93" marR="2893" marT="28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8566380"/>
                  </a:ext>
                </a:extLst>
              </a:tr>
              <a:tr h="1056819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Федерации,                             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110,48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7566636"/>
                  </a:ext>
                </a:extLst>
              </a:tr>
              <a:tr h="10924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93" marR="2893" marT="28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выпускников текущего года, набравших 250 баллов и более по 3 предметам, к общему количеству выпускников текущего года, сдававших ЕГЭ по 3 и более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предметам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показатель,                                            приоритетный</a:t>
                      </a: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13,75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10,04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ЕГЭ на 250 баллов и более по 3 предметам сдали 66 человек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11417682"/>
                  </a:ext>
                </a:extLst>
              </a:tr>
              <a:tr h="1150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3" marR="2893" marT="28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Финансирование объекта перенесено на 2024 год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6322910"/>
                  </a:ext>
                </a:extLst>
              </a:tr>
              <a:tr h="1002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 государственных и муниципальных общеобразовательных организациях проведены мероприятия по обеспечению деятельности советников директора по воспитанию и взаимодействию с детскими общественными объединениями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257140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84632" y="6272784"/>
            <a:ext cx="1243584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0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9250" y="111970"/>
          <a:ext cx="11357229" cy="5910390"/>
        </p:xfrm>
        <a:graphic>
          <a:graphicData uri="http://schemas.openxmlformats.org/drawingml/2006/table">
            <a:tbl>
              <a:tblPr/>
              <a:tblGrid>
                <a:gridCol w="1394695">
                  <a:extLst>
                    <a:ext uri="{9D8B030D-6E8A-4147-A177-3AD203B41FA5}">
                      <a16:colId xmlns="" xmlns:a16="http://schemas.microsoft.com/office/drawing/2014/main" val="1508070223"/>
                    </a:ext>
                  </a:extLst>
                </a:gridCol>
                <a:gridCol w="3795000">
                  <a:extLst>
                    <a:ext uri="{9D8B030D-6E8A-4147-A177-3AD203B41FA5}">
                      <a16:colId xmlns="" xmlns:a16="http://schemas.microsoft.com/office/drawing/2014/main" val="858620842"/>
                    </a:ext>
                  </a:extLst>
                </a:gridCol>
                <a:gridCol w="1392635">
                  <a:extLst>
                    <a:ext uri="{9D8B030D-6E8A-4147-A177-3AD203B41FA5}">
                      <a16:colId xmlns="" xmlns:a16="http://schemas.microsoft.com/office/drawing/2014/main" val="403207347"/>
                    </a:ext>
                  </a:extLst>
                </a:gridCol>
                <a:gridCol w="10502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1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60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07010">
                  <a:extLst>
                    <a:ext uri="{9D8B030D-6E8A-4147-A177-3AD203B41FA5}">
                      <a16:colId xmlns="" xmlns:a16="http://schemas.microsoft.com/office/drawing/2014/main" val="1227955170"/>
                    </a:ext>
                  </a:extLst>
                </a:gridCol>
              </a:tblGrid>
              <a:tr h="3286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3126606"/>
                  </a:ext>
                </a:extLst>
              </a:tr>
              <a:tr h="85639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84" marR="3484" marT="3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622252"/>
                  </a:ext>
                </a:extLst>
              </a:tr>
              <a:tr h="5716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 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Общее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3484" marR="3484" marT="3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педагогических работников образовательных организаций, получивших ежемесячное денежное вознаграждение за классное руководство (из расчета 5 тыс. рублей в месяц с учетом страховых взносов в государственные внебюджетные фонда, а также районных коэффициентов и процентных надбавок в общей численности педагогических работников такой категории)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7247644"/>
                  </a:ext>
                </a:extLst>
              </a:tr>
              <a:tr h="686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04034634"/>
                  </a:ext>
                </a:extLst>
              </a:tr>
              <a:tr h="328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автобусов, приобретенных для доставки обучающихся в общеобразовательные организации, расположенные в сельских населенных пунктах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0963745"/>
                  </a:ext>
                </a:extLst>
              </a:tr>
              <a:tr h="1186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 в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4" marR="3484" marT="34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7621786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02920" y="6236208"/>
            <a:ext cx="1106424" cy="5212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1407" y="465051"/>
          <a:ext cx="11229519" cy="5371803"/>
        </p:xfrm>
        <a:graphic>
          <a:graphicData uri="http://schemas.openxmlformats.org/drawingml/2006/table">
            <a:tbl>
              <a:tblPr/>
              <a:tblGrid>
                <a:gridCol w="1859374">
                  <a:extLst>
                    <a:ext uri="{9D8B030D-6E8A-4147-A177-3AD203B41FA5}">
                      <a16:colId xmlns="" xmlns:a16="http://schemas.microsoft.com/office/drawing/2014/main" val="3968706903"/>
                    </a:ext>
                  </a:extLst>
                </a:gridCol>
                <a:gridCol w="3508080">
                  <a:extLst>
                    <a:ext uri="{9D8B030D-6E8A-4147-A177-3AD203B41FA5}">
                      <a16:colId xmlns="" xmlns:a16="http://schemas.microsoft.com/office/drawing/2014/main" val="2671280285"/>
                    </a:ext>
                  </a:extLst>
                </a:gridCol>
                <a:gridCol w="1159436">
                  <a:extLst>
                    <a:ext uri="{9D8B030D-6E8A-4147-A177-3AD203B41FA5}">
                      <a16:colId xmlns="" xmlns:a16="http://schemas.microsoft.com/office/drawing/2014/main" val="3217374703"/>
                    </a:ext>
                  </a:extLst>
                </a:gridCol>
                <a:gridCol w="953350">
                  <a:extLst>
                    <a:ext uri="{9D8B030D-6E8A-4147-A177-3AD203B41FA5}">
                      <a16:colId xmlns="" xmlns:a16="http://schemas.microsoft.com/office/drawing/2014/main" val="974880329"/>
                    </a:ext>
                  </a:extLst>
                </a:gridCol>
                <a:gridCol w="1136707">
                  <a:extLst>
                    <a:ext uri="{9D8B030D-6E8A-4147-A177-3AD203B41FA5}">
                      <a16:colId xmlns="" xmlns:a16="http://schemas.microsoft.com/office/drawing/2014/main" val="2413612050"/>
                    </a:ext>
                  </a:extLst>
                </a:gridCol>
                <a:gridCol w="1082351">
                  <a:extLst>
                    <a:ext uri="{9D8B030D-6E8A-4147-A177-3AD203B41FA5}">
                      <a16:colId xmlns="" xmlns:a16="http://schemas.microsoft.com/office/drawing/2014/main" val="95262665"/>
                    </a:ext>
                  </a:extLst>
                </a:gridCol>
                <a:gridCol w="1530221">
                  <a:extLst>
                    <a:ext uri="{9D8B030D-6E8A-4147-A177-3AD203B41FA5}">
                      <a16:colId xmlns="" xmlns:a16="http://schemas.microsoft.com/office/drawing/2014/main" val="2728201021"/>
                    </a:ext>
                  </a:extLst>
                </a:gridCol>
              </a:tblGrid>
              <a:tr h="4250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911897"/>
                  </a:ext>
                </a:extLst>
              </a:tr>
              <a:tr h="11101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14" marR="4614" marT="46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9116007"/>
                  </a:ext>
                </a:extLst>
              </a:tr>
              <a:tr h="63437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Общее образование</a:t>
                      </a:r>
                    </a:p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 в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806160"/>
                  </a:ext>
                </a:extLst>
              </a:tr>
              <a:tr h="431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в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6052389"/>
                  </a:ext>
                </a:extLst>
              </a:tr>
              <a:tr h="301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детодней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в которые отдельные категории обучающихся муниципальных общеобразовательных организаций в Московской области получали бесплатное питание, от общего количества дето-дней, в которые отдельные категории обучающихся в муниципальных общеобразовательных организаций в Московской области посещали образовательную организацию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614" marR="4614" marT="461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14306579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82555" y="6281928"/>
            <a:ext cx="1235933" cy="4754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54563" y="93307"/>
          <a:ext cx="11266009" cy="5891034"/>
        </p:xfrm>
        <a:graphic>
          <a:graphicData uri="http://schemas.openxmlformats.org/drawingml/2006/table">
            <a:tbl>
              <a:tblPr/>
              <a:tblGrid>
                <a:gridCol w="1483290">
                  <a:extLst>
                    <a:ext uri="{9D8B030D-6E8A-4147-A177-3AD203B41FA5}">
                      <a16:colId xmlns="" xmlns:a16="http://schemas.microsoft.com/office/drawing/2014/main" val="1285045689"/>
                    </a:ext>
                  </a:extLst>
                </a:gridCol>
                <a:gridCol w="3838670">
                  <a:extLst>
                    <a:ext uri="{9D8B030D-6E8A-4147-A177-3AD203B41FA5}">
                      <a16:colId xmlns="" xmlns:a16="http://schemas.microsoft.com/office/drawing/2014/main" val="1708134773"/>
                    </a:ext>
                  </a:extLst>
                </a:gridCol>
                <a:gridCol w="12414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1167">
                  <a:extLst>
                    <a:ext uri="{9D8B030D-6E8A-4147-A177-3AD203B41FA5}">
                      <a16:colId xmlns="" xmlns:a16="http://schemas.microsoft.com/office/drawing/2014/main" val="3855548313"/>
                    </a:ext>
                  </a:extLst>
                </a:gridCol>
                <a:gridCol w="1064914">
                  <a:extLst>
                    <a:ext uri="{9D8B030D-6E8A-4147-A177-3AD203B41FA5}">
                      <a16:colId xmlns="" xmlns:a16="http://schemas.microsoft.com/office/drawing/2014/main" val="2629177765"/>
                    </a:ext>
                  </a:extLst>
                </a:gridCol>
                <a:gridCol w="1110343">
                  <a:extLst>
                    <a:ext uri="{9D8B030D-6E8A-4147-A177-3AD203B41FA5}">
                      <a16:colId xmlns="" xmlns:a16="http://schemas.microsoft.com/office/drawing/2014/main" val="2404842321"/>
                    </a:ext>
                  </a:extLst>
                </a:gridCol>
                <a:gridCol w="1586205">
                  <a:extLst>
                    <a:ext uri="{9D8B030D-6E8A-4147-A177-3AD203B41FA5}">
                      <a16:colId xmlns="" xmlns:a16="http://schemas.microsoft.com/office/drawing/2014/main" val="3678760548"/>
                    </a:ext>
                  </a:extLst>
                </a:gridCol>
              </a:tblGrid>
              <a:tr h="6035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7771253"/>
                  </a:ext>
                </a:extLst>
              </a:tr>
              <a:tr h="15760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427" marR="6427" marT="64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2988356"/>
                  </a:ext>
                </a:extLst>
              </a:tr>
              <a:tr h="121798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Общее образование</a:t>
                      </a:r>
                    </a:p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8625487"/>
                  </a:ext>
                </a:extLst>
              </a:tr>
              <a:tr h="608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зданий муниципальных общеобразовательных организаций в Московской области, на проектно-сметную документацию по капитальному ремонту которых в срок не позднее 1 мая года предоставления субсидии получены положительные заключения государственной экспертизы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показатель,                                            приоритетный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2384571"/>
                  </a:ext>
                </a:extLst>
              </a:tr>
              <a:tr h="1805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объектов, в которых созданы комфортные условия для реализации современных образовательных программ в зданиях муниципальных общеобразовательных организаций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показатель,                                            приоритетный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Финансирование объекта перенесено на 2024 год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38912" y="6272784"/>
            <a:ext cx="1188720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59837" y="298764"/>
          <a:ext cx="10972799" cy="5829937"/>
        </p:xfrm>
        <a:graphic>
          <a:graphicData uri="http://schemas.openxmlformats.org/drawingml/2006/table">
            <a:tbl>
              <a:tblPr/>
              <a:tblGrid>
                <a:gridCol w="1716832">
                  <a:extLst>
                    <a:ext uri="{9D8B030D-6E8A-4147-A177-3AD203B41FA5}">
                      <a16:colId xmlns="" xmlns:a16="http://schemas.microsoft.com/office/drawing/2014/main" val="2742198040"/>
                    </a:ext>
                  </a:extLst>
                </a:gridCol>
                <a:gridCol w="3308455">
                  <a:extLst>
                    <a:ext uri="{9D8B030D-6E8A-4147-A177-3AD203B41FA5}">
                      <a16:colId xmlns="" xmlns:a16="http://schemas.microsoft.com/office/drawing/2014/main" val="1746780878"/>
                    </a:ext>
                  </a:extLst>
                </a:gridCol>
                <a:gridCol w="1345051">
                  <a:extLst>
                    <a:ext uri="{9D8B030D-6E8A-4147-A177-3AD203B41FA5}">
                      <a16:colId xmlns="" xmlns:a16="http://schemas.microsoft.com/office/drawing/2014/main" val="2397670647"/>
                    </a:ext>
                  </a:extLst>
                </a:gridCol>
                <a:gridCol w="898869">
                  <a:extLst>
                    <a:ext uri="{9D8B030D-6E8A-4147-A177-3AD203B41FA5}">
                      <a16:colId xmlns="" xmlns:a16="http://schemas.microsoft.com/office/drawing/2014/main" val="3287729628"/>
                    </a:ext>
                  </a:extLst>
                </a:gridCol>
                <a:gridCol w="1123287">
                  <a:extLst>
                    <a:ext uri="{9D8B030D-6E8A-4147-A177-3AD203B41FA5}">
                      <a16:colId xmlns="" xmlns:a16="http://schemas.microsoft.com/office/drawing/2014/main" val="481336895"/>
                    </a:ext>
                  </a:extLst>
                </a:gridCol>
                <a:gridCol w="1115400">
                  <a:extLst>
                    <a:ext uri="{9D8B030D-6E8A-4147-A177-3AD203B41FA5}">
                      <a16:colId xmlns="" xmlns:a16="http://schemas.microsoft.com/office/drawing/2014/main" val="3217770729"/>
                    </a:ext>
                  </a:extLst>
                </a:gridCol>
                <a:gridCol w="1464905">
                  <a:extLst>
                    <a:ext uri="{9D8B030D-6E8A-4147-A177-3AD203B41FA5}">
                      <a16:colId xmlns="" xmlns:a16="http://schemas.microsoft.com/office/drawing/2014/main" val="3155315664"/>
                    </a:ext>
                  </a:extLst>
                </a:gridCol>
              </a:tblGrid>
              <a:tr h="7818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6337337"/>
                  </a:ext>
                </a:extLst>
              </a:tr>
              <a:tr h="23722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03. Образование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8811646"/>
                  </a:ext>
                </a:extLst>
              </a:tr>
              <a:tr h="8383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Общее образование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взимается плата за присмотр и уход за детьми из семей граждан, участвующих в специальной военной операции, в общем числе обратившихся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 показатель,                                            приоритетный</a:t>
                      </a: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27" marR="6427" marT="64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42237416"/>
                  </a:ext>
                </a:extLst>
              </a:tr>
              <a:tr h="10763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2. Дополнительное образование, воспитание и психолого-социальное сопровождение детей</a:t>
                      </a:r>
                    </a:p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Федерации,                              приоритетный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01911">
                <a:tc vMerge="1"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по федеральному проекту «Успех каждого ребенка», приоритетный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83115794"/>
                  </a:ext>
                </a:extLst>
              </a:tr>
              <a:tr h="12896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Государственные и муниципальные общеобразовательные организации, в том числе структурные подразделения указанных организаций, оснащены государственными символами Российской Федерации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ФОИВ, приоритетный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95176490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29768" y="6181344"/>
            <a:ext cx="1216152" cy="5852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1"/>
          <p:cNvSpPr>
            <a:spLocks noChangeArrowheads="1"/>
          </p:cNvSpPr>
          <p:nvPr/>
        </p:nvSpPr>
        <p:spPr bwMode="auto">
          <a:xfrm>
            <a:off x="1272210" y="312738"/>
            <a:ext cx="602580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защита населения» (04)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маломобильных групп населения к приоритетным объектам и услугам в сфере культуры, образования, пешеходной инфраструктуры и физической культуры, и спорта в городском округе Воскресенск,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 (далее – СО НКО)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41 757,7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40 375,9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7219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7220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7221" name="Picture 10" descr="Вороновский отдел социальной защиты населения Управления социальной защиты населения Троицкого и Новомосковского административных округов города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93" y="4084776"/>
            <a:ext cx="2653417" cy="19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ubkinadm.ru/images/photos/medium/article5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86" y="675861"/>
            <a:ext cx="2521724" cy="2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48872" y="6512767"/>
            <a:ext cx="431634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86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37377" y="817968"/>
          <a:ext cx="11220779" cy="5235360"/>
        </p:xfrm>
        <a:graphic>
          <a:graphicData uri="http://schemas.openxmlformats.org/drawingml/2006/table">
            <a:tbl>
              <a:tblPr/>
              <a:tblGrid>
                <a:gridCol w="1845583">
                  <a:extLst>
                    <a:ext uri="{9D8B030D-6E8A-4147-A177-3AD203B41FA5}">
                      <a16:colId xmlns="" xmlns:a16="http://schemas.microsoft.com/office/drawing/2014/main" val="1599276626"/>
                    </a:ext>
                  </a:extLst>
                </a:gridCol>
                <a:gridCol w="3509971">
                  <a:extLst>
                    <a:ext uri="{9D8B030D-6E8A-4147-A177-3AD203B41FA5}">
                      <a16:colId xmlns="" xmlns:a16="http://schemas.microsoft.com/office/drawing/2014/main" val="2154548396"/>
                    </a:ext>
                  </a:extLst>
                </a:gridCol>
                <a:gridCol w="1307458">
                  <a:extLst>
                    <a:ext uri="{9D8B030D-6E8A-4147-A177-3AD203B41FA5}">
                      <a16:colId xmlns="" xmlns:a16="http://schemas.microsoft.com/office/drawing/2014/main" val="1688264765"/>
                    </a:ext>
                  </a:extLst>
                </a:gridCol>
                <a:gridCol w="936049">
                  <a:extLst>
                    <a:ext uri="{9D8B030D-6E8A-4147-A177-3AD203B41FA5}">
                      <a16:colId xmlns="" xmlns:a16="http://schemas.microsoft.com/office/drawing/2014/main" val="101297482"/>
                    </a:ext>
                  </a:extLst>
                </a:gridCol>
                <a:gridCol w="1085580">
                  <a:extLst>
                    <a:ext uri="{9D8B030D-6E8A-4147-A177-3AD203B41FA5}">
                      <a16:colId xmlns="" xmlns:a16="http://schemas.microsoft.com/office/drawing/2014/main" val="2321188461"/>
                    </a:ext>
                  </a:extLst>
                </a:gridCol>
                <a:gridCol w="1123014">
                  <a:extLst>
                    <a:ext uri="{9D8B030D-6E8A-4147-A177-3AD203B41FA5}">
                      <a16:colId xmlns="" xmlns:a16="http://schemas.microsoft.com/office/drawing/2014/main" val="429688777"/>
                    </a:ext>
                  </a:extLst>
                </a:gridCol>
                <a:gridCol w="1413124">
                  <a:extLst>
                    <a:ext uri="{9D8B030D-6E8A-4147-A177-3AD203B41FA5}">
                      <a16:colId xmlns="" xmlns:a16="http://schemas.microsoft.com/office/drawing/2014/main" val="4232837718"/>
                    </a:ext>
                  </a:extLst>
                </a:gridCol>
              </a:tblGrid>
              <a:tr h="94949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16002"/>
                  </a:ext>
                </a:extLst>
              </a:tr>
              <a:tr h="30780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04. Социальная защита населения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1829778"/>
                  </a:ext>
                </a:extLst>
              </a:tr>
              <a:tr h="12705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Социальная поддержка граждан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Обращение Губернатора МО А.Ю. Воробьева «Новая пятилетка 2018-2023»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10,51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9461172"/>
                  </a:ext>
                </a:extLst>
              </a:tr>
              <a:tr h="154990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2. Развитие системы отдыха и оздоровления детей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57,78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0294662"/>
                  </a:ext>
                </a:extLst>
              </a:tr>
              <a:tr h="113961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детей, охваченных отдыхом и оздоровлением, в общей численности детей в возрасте от 7 до 15 лет, подлежащих оздоровлению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69,07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8074710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19318" y="6104611"/>
            <a:ext cx="113385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Прямоугольник 1"/>
          <p:cNvSpPr>
            <a:spLocks noChangeArrowheads="1"/>
          </p:cNvSpPr>
          <p:nvPr/>
        </p:nvSpPr>
        <p:spPr bwMode="auto">
          <a:xfrm>
            <a:off x="1530626" y="188914"/>
            <a:ext cx="583696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«Спорт» (05)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обеспечение возможности жителям городского округа Воскресенск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городском округе Воскресенск, обеспечение эффективного финансового, информационного, методического и кадрового сопровождения деятельности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486 274,6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482 665,2тыс.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4643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643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88</a:t>
            </a:r>
            <a:endParaRPr lang="ru-RU" sz="900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515" y="312738"/>
            <a:ext cx="2940138" cy="2951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273" y="4057213"/>
            <a:ext cx="218865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70591" y="44232"/>
          <a:ext cx="11387565" cy="6019364"/>
        </p:xfrm>
        <a:graphic>
          <a:graphicData uri="http://schemas.openxmlformats.org/drawingml/2006/table">
            <a:tbl>
              <a:tblPr/>
              <a:tblGrid>
                <a:gridCol w="1812459">
                  <a:extLst>
                    <a:ext uri="{9D8B030D-6E8A-4147-A177-3AD203B41FA5}">
                      <a16:colId xmlns="" xmlns:a16="http://schemas.microsoft.com/office/drawing/2014/main" val="62330306"/>
                    </a:ext>
                  </a:extLst>
                </a:gridCol>
                <a:gridCol w="2772113">
                  <a:extLst>
                    <a:ext uri="{9D8B030D-6E8A-4147-A177-3AD203B41FA5}">
                      <a16:colId xmlns="" xmlns:a16="http://schemas.microsoft.com/office/drawing/2014/main" val="1671799970"/>
                    </a:ext>
                  </a:extLst>
                </a:gridCol>
                <a:gridCol w="15815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85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3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933131">
                  <a:extLst>
                    <a:ext uri="{9D8B030D-6E8A-4147-A177-3AD203B41FA5}">
                      <a16:colId xmlns="" xmlns:a16="http://schemas.microsoft.com/office/drawing/2014/main" val="521205239"/>
                    </a:ext>
                  </a:extLst>
                </a:gridCol>
              </a:tblGrid>
              <a:tr h="7925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85367"/>
                  </a:ext>
                </a:extLst>
              </a:tr>
              <a:tr h="2011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05. Спорт</a:t>
                      </a: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3" marR="4413" marT="4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471609"/>
                  </a:ext>
                </a:extLst>
              </a:tr>
              <a:tr h="34430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Развитие физической культуры и спорта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жителей муниципального образования  Московской области, систематически занимающихся физической культурой и спортом</a:t>
                      </a: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04.02. 2021 № 68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52,26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Планового значения показатель не достиг, в связи с приостановкой деятельности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ФОКа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 универсальным спортивным залом, а также в связи с работами по установке футбольного поля (мини-стадион) в МБУ «ФСО «Центр» структурного подразделения Спорткомплекс «Горняк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9877959"/>
                  </a:ext>
                </a:extLst>
              </a:tr>
              <a:tr h="1500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Региональный проект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«Спорт – норма жизни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65677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93776" y="6172200"/>
            <a:ext cx="1115568" cy="5577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муниципальных образований Московской области по открытости бюджетных данных в 2023 году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53083"/>
              </p:ext>
            </p:extLst>
          </p:nvPr>
        </p:nvGraphicFramePr>
        <p:xfrm>
          <a:off x="276050" y="1122744"/>
          <a:ext cx="11007303" cy="5571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8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14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14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14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145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214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571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8075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муниципального образования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Место по субъекту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% от максимального количества баллов по этапу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Итого с начала года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I ЭТАП - Характеристика первоначально утвержденного бюджета муниципального образования Московской области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II ЭТАП - Годовой отчет об исполнении бюджета муниципального образования Московской области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III ЭТАП - Исполнение бюджета муниципального образования Московской области и финансовый контроль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IV ЭТАП - Составление проекта бюджета муниципального образования Московской области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56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Единица измерение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Место по субъекту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баллов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баллов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баллов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баллов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баллов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278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Максимальное количество баллов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162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602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ГО Воскресенск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4-5</a:t>
                      </a:r>
                      <a:endParaRPr lang="ru-RU" sz="20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94</a:t>
                      </a:r>
                      <a:endParaRPr lang="ru-RU" sz="20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153</a:t>
                      </a:r>
                      <a:endParaRPr lang="ru-RU" sz="20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38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42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32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41</a:t>
                      </a:r>
                      <a:endParaRPr lang="ru-RU" sz="20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0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926" y="254877"/>
          <a:ext cx="11626221" cy="5792838"/>
        </p:xfrm>
        <a:graphic>
          <a:graphicData uri="http://schemas.openxmlformats.org/drawingml/2006/table">
            <a:tbl>
              <a:tblPr/>
              <a:tblGrid>
                <a:gridCol w="1888634">
                  <a:extLst>
                    <a:ext uri="{9D8B030D-6E8A-4147-A177-3AD203B41FA5}">
                      <a16:colId xmlns="" xmlns:a16="http://schemas.microsoft.com/office/drawing/2014/main" val="3616930742"/>
                    </a:ext>
                  </a:extLst>
                </a:gridCol>
                <a:gridCol w="3665473">
                  <a:extLst>
                    <a:ext uri="{9D8B030D-6E8A-4147-A177-3AD203B41FA5}">
                      <a16:colId xmlns="" xmlns:a16="http://schemas.microsoft.com/office/drawing/2014/main" val="3624409632"/>
                    </a:ext>
                  </a:extLst>
                </a:gridCol>
                <a:gridCol w="981636">
                  <a:extLst>
                    <a:ext uri="{9D8B030D-6E8A-4147-A177-3AD203B41FA5}">
                      <a16:colId xmlns="" xmlns:a16="http://schemas.microsoft.com/office/drawing/2014/main" val="4287337395"/>
                    </a:ext>
                  </a:extLst>
                </a:gridCol>
                <a:gridCol w="925485">
                  <a:extLst>
                    <a:ext uri="{9D8B030D-6E8A-4147-A177-3AD203B41FA5}">
                      <a16:colId xmlns="" xmlns:a16="http://schemas.microsoft.com/office/drawing/2014/main" val="4290277291"/>
                    </a:ext>
                  </a:extLst>
                </a:gridCol>
                <a:gridCol w="1054680">
                  <a:extLst>
                    <a:ext uri="{9D8B030D-6E8A-4147-A177-3AD203B41FA5}">
                      <a16:colId xmlns="" xmlns:a16="http://schemas.microsoft.com/office/drawing/2014/main" val="2445190988"/>
                    </a:ext>
                  </a:extLst>
                </a:gridCol>
                <a:gridCol w="964641">
                  <a:extLst>
                    <a:ext uri="{9D8B030D-6E8A-4147-A177-3AD203B41FA5}">
                      <a16:colId xmlns="" xmlns:a16="http://schemas.microsoft.com/office/drawing/2014/main" val="2716929019"/>
                    </a:ext>
                  </a:extLst>
                </a:gridCol>
                <a:gridCol w="2145672">
                  <a:extLst>
                    <a:ext uri="{9D8B030D-6E8A-4147-A177-3AD203B41FA5}">
                      <a16:colId xmlns="" xmlns:a16="http://schemas.microsoft.com/office/drawing/2014/main" val="2217397620"/>
                    </a:ext>
                  </a:extLst>
                </a:gridCol>
              </a:tblGrid>
              <a:tr h="8572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917099"/>
                  </a:ext>
                </a:extLst>
              </a:tr>
              <a:tr h="21883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05. Спорт</a:t>
                      </a: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060" marR="6060" marT="60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0166051"/>
                  </a:ext>
                </a:extLst>
              </a:tr>
              <a:tr h="12811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1. Развитие физической культуры и спорта</a:t>
                      </a:r>
                    </a:p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31,76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13" marR="4413" marT="4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5570"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60" marR="6060" marT="6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6060" marR="6060" marT="6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060" marR="6060" marT="6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60" marR="6060" marT="6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96841059"/>
                  </a:ext>
                </a:extLst>
              </a:tr>
              <a:tr h="18703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060" marR="6060" marT="6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060" marR="6060" marT="6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97,58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Планового значения показатель не достиг, в связи с приостановкой деятельности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ФОКа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 универсальным спортивным залом, а также строительными работами в с/п СК «Горняк» МБУ «ФСО «Центр»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2777427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6344" y="6227064"/>
            <a:ext cx="1216152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927" y="390525"/>
          <a:ext cx="11348107" cy="2582439"/>
        </p:xfrm>
        <a:graphic>
          <a:graphicData uri="http://schemas.openxmlformats.org/drawingml/2006/table">
            <a:tbl>
              <a:tblPr/>
              <a:tblGrid>
                <a:gridCol w="1879010">
                  <a:extLst>
                    <a:ext uri="{9D8B030D-6E8A-4147-A177-3AD203B41FA5}">
                      <a16:colId xmlns="" xmlns:a16="http://schemas.microsoft.com/office/drawing/2014/main" val="1674959539"/>
                    </a:ext>
                  </a:extLst>
                </a:gridCol>
                <a:gridCol w="2471138">
                  <a:extLst>
                    <a:ext uri="{9D8B030D-6E8A-4147-A177-3AD203B41FA5}">
                      <a16:colId xmlns="" xmlns:a16="http://schemas.microsoft.com/office/drawing/2014/main" val="3151408766"/>
                    </a:ext>
                  </a:extLst>
                </a:gridCol>
                <a:gridCol w="1679510">
                  <a:extLst>
                    <a:ext uri="{9D8B030D-6E8A-4147-A177-3AD203B41FA5}">
                      <a16:colId xmlns="" xmlns:a16="http://schemas.microsoft.com/office/drawing/2014/main" val="510903893"/>
                    </a:ext>
                  </a:extLst>
                </a:gridCol>
                <a:gridCol w="877078">
                  <a:extLst>
                    <a:ext uri="{9D8B030D-6E8A-4147-A177-3AD203B41FA5}">
                      <a16:colId xmlns="" xmlns:a16="http://schemas.microsoft.com/office/drawing/2014/main" val="1396237808"/>
                    </a:ext>
                  </a:extLst>
                </a:gridCol>
                <a:gridCol w="1147665">
                  <a:extLst>
                    <a:ext uri="{9D8B030D-6E8A-4147-A177-3AD203B41FA5}">
                      <a16:colId xmlns="" xmlns:a16="http://schemas.microsoft.com/office/drawing/2014/main" val="494086173"/>
                    </a:ext>
                  </a:extLst>
                </a:gridCol>
                <a:gridCol w="1007706">
                  <a:extLst>
                    <a:ext uri="{9D8B030D-6E8A-4147-A177-3AD203B41FA5}">
                      <a16:colId xmlns="" xmlns:a16="http://schemas.microsoft.com/office/drawing/2014/main" val="4266945485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577646201"/>
                    </a:ext>
                  </a:extLst>
                </a:gridCol>
              </a:tblGrid>
              <a:tr h="5718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8512683"/>
                  </a:ext>
                </a:extLst>
              </a:tr>
              <a:tr h="14522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05. Спорт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1985079"/>
                  </a:ext>
                </a:extLst>
              </a:tr>
              <a:tr h="6433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3. Подготовка спортивного резерва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97" marR="6297" marT="6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97" marR="6297" marT="62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0671362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84048" y="6217920"/>
            <a:ext cx="1179576" cy="5212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Прямоугольник 1"/>
          <p:cNvSpPr>
            <a:spLocks noChangeArrowheads="1"/>
          </p:cNvSpPr>
          <p:nvPr/>
        </p:nvSpPr>
        <p:spPr bwMode="auto">
          <a:xfrm>
            <a:off x="1679575" y="755445"/>
            <a:ext cx="45783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сельского хозяйства» (06)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устойчивое развитие сельских территорий, повышение уровня жизни сельского населения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9 393,7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9 065,9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79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179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1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07" y="881651"/>
            <a:ext cx="19970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2" descr="Сельское хозяйство 3.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55" y="3528807"/>
            <a:ext cx="28098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92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81000" y="86501"/>
          <a:ext cx="11256952" cy="5304649"/>
        </p:xfrm>
        <a:graphic>
          <a:graphicData uri="http://schemas.openxmlformats.org/drawingml/2006/table">
            <a:tbl>
              <a:tblPr/>
              <a:tblGrid>
                <a:gridCol w="1946476">
                  <a:extLst>
                    <a:ext uri="{9D8B030D-6E8A-4147-A177-3AD203B41FA5}">
                      <a16:colId xmlns="" xmlns:a16="http://schemas.microsoft.com/office/drawing/2014/main" val="1090697707"/>
                    </a:ext>
                  </a:extLst>
                </a:gridCol>
                <a:gridCol w="3321389">
                  <a:extLst>
                    <a:ext uri="{9D8B030D-6E8A-4147-A177-3AD203B41FA5}">
                      <a16:colId xmlns="" xmlns:a16="http://schemas.microsoft.com/office/drawing/2014/main" val="246908483"/>
                    </a:ext>
                  </a:extLst>
                </a:gridCol>
                <a:gridCol w="1302595">
                  <a:extLst>
                    <a:ext uri="{9D8B030D-6E8A-4147-A177-3AD203B41FA5}">
                      <a16:colId xmlns="" xmlns:a16="http://schemas.microsoft.com/office/drawing/2014/main" val="420756791"/>
                    </a:ext>
                  </a:extLst>
                </a:gridCol>
                <a:gridCol w="916311">
                  <a:extLst>
                    <a:ext uri="{9D8B030D-6E8A-4147-A177-3AD203B41FA5}">
                      <a16:colId xmlns="" xmlns:a16="http://schemas.microsoft.com/office/drawing/2014/main" val="847394624"/>
                    </a:ext>
                  </a:extLst>
                </a:gridCol>
                <a:gridCol w="1043031">
                  <a:extLst>
                    <a:ext uri="{9D8B030D-6E8A-4147-A177-3AD203B41FA5}">
                      <a16:colId xmlns="" xmlns:a16="http://schemas.microsoft.com/office/drawing/2014/main" val="821856608"/>
                    </a:ext>
                  </a:extLst>
                </a:gridCol>
                <a:gridCol w="1010318">
                  <a:extLst>
                    <a:ext uri="{9D8B030D-6E8A-4147-A177-3AD203B41FA5}">
                      <a16:colId xmlns="" xmlns:a16="http://schemas.microsoft.com/office/drawing/2014/main" val="1122814023"/>
                    </a:ext>
                  </a:extLst>
                </a:gridCol>
                <a:gridCol w="1716832">
                  <a:extLst>
                    <a:ext uri="{9D8B030D-6E8A-4147-A177-3AD203B41FA5}">
                      <a16:colId xmlns="" xmlns:a16="http://schemas.microsoft.com/office/drawing/2014/main" val="4200578052"/>
                    </a:ext>
                  </a:extLst>
                </a:gridCol>
              </a:tblGrid>
              <a:tr h="9020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1134408"/>
                  </a:ext>
                </a:extLst>
              </a:tr>
              <a:tr h="23571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06. Развитие сельского хозяйства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8196380"/>
                  </a:ext>
                </a:extLst>
              </a:tr>
              <a:tr h="19760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Подпрограмма 2 «Вовлечение в оборот земель сельскохозяйственного назначения и развитие мелиорации»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Индекс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                (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 сопоставимых ценах) к предыдущему году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 (показатель госпрограммы)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2214644"/>
                  </a:ext>
                </a:extLst>
              </a:tr>
              <a:tr h="2190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«Комплексное развитие сельских территорий»</a:t>
                      </a: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сельского населения в общей численности населения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Соглашение с ФОИВ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82950937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82555" y="6281928"/>
            <a:ext cx="1272509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"/>
          <p:cNvSpPr>
            <a:spLocks noChangeArrowheads="1"/>
          </p:cNvSpPr>
          <p:nvPr/>
        </p:nvSpPr>
        <p:spPr bwMode="auto">
          <a:xfrm>
            <a:off x="1679575" y="745505"/>
            <a:ext cx="4578350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solidFill>
                  <a:prstClr val="black"/>
                </a:solidFill>
              </a:rPr>
              <a:t> </a:t>
            </a:r>
          </a:p>
          <a:p>
            <a:pPr algn="ctr">
              <a:lnSpc>
                <a:spcPct val="115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и окружающая среда» (07)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</a:t>
            </a:r>
            <a:r>
              <a:rPr lang="ru-RU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конституционного права жителей района на благоприятную окружающую среду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17 302,2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6 945,5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91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91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6917" name="Picture 4" descr="экология&quot; БАРНАУЛ :: Официальный сайт го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0" y="954986"/>
            <a:ext cx="2978482" cy="182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 descr="экология картинки, Фотографии и изображения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0" y="3550616"/>
            <a:ext cx="312578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434320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94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35901" y="102639"/>
          <a:ext cx="11414139" cy="5526636"/>
        </p:xfrm>
        <a:graphic>
          <a:graphicData uri="http://schemas.openxmlformats.org/drawingml/2006/table">
            <a:tbl>
              <a:tblPr/>
              <a:tblGrid>
                <a:gridCol w="1758083">
                  <a:extLst>
                    <a:ext uri="{9D8B030D-6E8A-4147-A177-3AD203B41FA5}">
                      <a16:colId xmlns="" xmlns:a16="http://schemas.microsoft.com/office/drawing/2014/main" val="1195763049"/>
                    </a:ext>
                  </a:extLst>
                </a:gridCol>
                <a:gridCol w="3271117">
                  <a:extLst>
                    <a:ext uri="{9D8B030D-6E8A-4147-A177-3AD203B41FA5}">
                      <a16:colId xmlns="" xmlns:a16="http://schemas.microsoft.com/office/drawing/2014/main" val="2166364600"/>
                    </a:ext>
                  </a:extLst>
                </a:gridCol>
                <a:gridCol w="1446244">
                  <a:extLst>
                    <a:ext uri="{9D8B030D-6E8A-4147-A177-3AD203B41FA5}">
                      <a16:colId xmlns="" xmlns:a16="http://schemas.microsoft.com/office/drawing/2014/main" val="120471059"/>
                    </a:ext>
                  </a:extLst>
                </a:gridCol>
                <a:gridCol w="944601">
                  <a:extLst>
                    <a:ext uri="{9D8B030D-6E8A-4147-A177-3AD203B41FA5}">
                      <a16:colId xmlns="" xmlns:a16="http://schemas.microsoft.com/office/drawing/2014/main" val="136805842"/>
                    </a:ext>
                  </a:extLst>
                </a:gridCol>
                <a:gridCol w="1136126">
                  <a:extLst>
                    <a:ext uri="{9D8B030D-6E8A-4147-A177-3AD203B41FA5}">
                      <a16:colId xmlns="" xmlns:a16="http://schemas.microsoft.com/office/drawing/2014/main" val="375475152"/>
                    </a:ext>
                  </a:extLst>
                </a:gridCol>
                <a:gridCol w="1129004">
                  <a:extLst>
                    <a:ext uri="{9D8B030D-6E8A-4147-A177-3AD203B41FA5}">
                      <a16:colId xmlns="" xmlns:a16="http://schemas.microsoft.com/office/drawing/2014/main" val="4097986929"/>
                    </a:ext>
                  </a:extLst>
                </a:gridCol>
                <a:gridCol w="1728964">
                  <a:extLst>
                    <a:ext uri="{9D8B030D-6E8A-4147-A177-3AD203B41FA5}">
                      <a16:colId xmlns="" xmlns:a16="http://schemas.microsoft.com/office/drawing/2014/main" val="2445103316"/>
                    </a:ext>
                  </a:extLst>
                </a:gridCol>
              </a:tblGrid>
              <a:tr h="9722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8299334"/>
                  </a:ext>
                </a:extLst>
              </a:tr>
              <a:tr h="25405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07. Экология и окружающая среда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7549147"/>
                  </a:ext>
                </a:extLst>
              </a:tr>
              <a:tr h="19571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1. Охрана окружающей среды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проведенных исследований состояния окружающей среды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 Показатель госпрограммы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67752160"/>
                  </a:ext>
                </a:extLst>
              </a:tr>
              <a:tr h="2343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 Показатель госпрограммы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2059880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02336" y="6254496"/>
            <a:ext cx="1280160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Прямоугольник 1"/>
          <p:cNvSpPr>
            <a:spLocks noChangeArrowheads="1"/>
          </p:cNvSpPr>
          <p:nvPr/>
        </p:nvSpPr>
        <p:spPr bwMode="auto">
          <a:xfrm>
            <a:off x="1197527" y="489642"/>
            <a:ext cx="5491508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«Безопасность и обеспечение безопасности жизнедеятельности населения» (08)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комплексное обеспечение безопасности населения и объектов на территории городского округа Воскресенск Московской области, повышение уровня и результативности профилактики преступлений и правонарушений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предусмотрены средства в сумме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134 225,2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исполнение составило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128 437,2 тыс. рублей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101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01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1013" name="Picture 2" descr="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03" y="1643890"/>
            <a:ext cx="3827407" cy="32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11476653" y="6512767"/>
            <a:ext cx="503853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96</a:t>
            </a:r>
            <a:endParaRPr lang="ru-RU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80676"/>
              </p:ext>
            </p:extLst>
          </p:nvPr>
        </p:nvGraphicFramePr>
        <p:xfrm>
          <a:off x="233264" y="61593"/>
          <a:ext cx="11558685" cy="6066342"/>
        </p:xfrm>
        <a:graphic>
          <a:graphicData uri="http://schemas.openxmlformats.org/drawingml/2006/table">
            <a:tbl>
              <a:tblPr/>
              <a:tblGrid>
                <a:gridCol w="1851137">
                  <a:extLst>
                    <a:ext uri="{9D8B030D-6E8A-4147-A177-3AD203B41FA5}">
                      <a16:colId xmlns="" xmlns:a16="http://schemas.microsoft.com/office/drawing/2014/main" val="3841165172"/>
                    </a:ext>
                  </a:extLst>
                </a:gridCol>
                <a:gridCol w="3593588">
                  <a:extLst>
                    <a:ext uri="{9D8B030D-6E8A-4147-A177-3AD203B41FA5}">
                      <a16:colId xmlns="" xmlns:a16="http://schemas.microsoft.com/office/drawing/2014/main" val="4033624981"/>
                    </a:ext>
                  </a:extLst>
                </a:gridCol>
                <a:gridCol w="1210491"/>
                <a:gridCol w="1130471"/>
                <a:gridCol w="1056288">
                  <a:extLst>
                    <a:ext uri="{9D8B030D-6E8A-4147-A177-3AD203B41FA5}">
                      <a16:colId xmlns="" xmlns:a16="http://schemas.microsoft.com/office/drawing/2014/main" val="4132419414"/>
                    </a:ext>
                  </a:extLst>
                </a:gridCol>
                <a:gridCol w="1207803">
                  <a:extLst>
                    <a:ext uri="{9D8B030D-6E8A-4147-A177-3AD203B41FA5}">
                      <a16:colId xmlns="" xmlns:a16="http://schemas.microsoft.com/office/drawing/2014/main" val="511682022"/>
                    </a:ext>
                  </a:extLst>
                </a:gridCol>
                <a:gridCol w="1508907">
                  <a:extLst>
                    <a:ext uri="{9D8B030D-6E8A-4147-A177-3AD203B41FA5}">
                      <a16:colId xmlns="" xmlns:a16="http://schemas.microsoft.com/office/drawing/2014/main" val="856975372"/>
                    </a:ext>
                  </a:extLst>
                </a:gridCol>
              </a:tblGrid>
              <a:tr h="8689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0717352"/>
                  </a:ext>
                </a:extLst>
              </a:tr>
              <a:tr h="22065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08. Безопасность и обеспечение безопасности жизнедеятельности населения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86" marR="4486" marT="4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4802394"/>
                  </a:ext>
                </a:extLst>
              </a:tr>
              <a:tr h="652876">
                <a:tc row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кладбищ, соответствующих требованиям Регионального стандарта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Приоритетный, целевой, Рейтинг - 45</a:t>
                      </a: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2038575"/>
                  </a:ext>
                </a:extLst>
              </a:tr>
              <a:tr h="868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Снижение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Приоритетный целевой</a:t>
                      </a: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преступлений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1 462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1 379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4456350"/>
                  </a:ext>
                </a:extLst>
              </a:tr>
              <a:tr h="1186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4486" marR="4486" marT="4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Приоритетный целевой</a:t>
                      </a: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1 090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7873008"/>
                  </a:ext>
                </a:extLst>
              </a:tr>
              <a:tr h="868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75,69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0759290"/>
                  </a:ext>
                </a:extLst>
              </a:tr>
              <a:tr h="1301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криминогенности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52,11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86" marR="4486" marT="44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11175007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84632" y="6245352"/>
            <a:ext cx="1179576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54939" y="163124"/>
          <a:ext cx="11186994" cy="5658255"/>
        </p:xfrm>
        <a:graphic>
          <a:graphicData uri="http://schemas.openxmlformats.org/drawingml/2006/table">
            <a:tbl>
              <a:tblPr/>
              <a:tblGrid>
                <a:gridCol w="1673605">
                  <a:extLst>
                    <a:ext uri="{9D8B030D-6E8A-4147-A177-3AD203B41FA5}">
                      <a16:colId xmlns="" xmlns:a16="http://schemas.microsoft.com/office/drawing/2014/main" val="1739502073"/>
                    </a:ext>
                  </a:extLst>
                </a:gridCol>
                <a:gridCol w="2885476">
                  <a:extLst>
                    <a:ext uri="{9D8B030D-6E8A-4147-A177-3AD203B41FA5}">
                      <a16:colId xmlns="" xmlns:a16="http://schemas.microsoft.com/office/drawing/2014/main" val="2386182784"/>
                    </a:ext>
                  </a:extLst>
                </a:gridCol>
                <a:gridCol w="15280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1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7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35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57293">
                  <a:extLst>
                    <a:ext uri="{9D8B030D-6E8A-4147-A177-3AD203B41FA5}">
                      <a16:colId xmlns="" xmlns:a16="http://schemas.microsoft.com/office/drawing/2014/main" val="2666130096"/>
                    </a:ext>
                  </a:extLst>
                </a:gridCol>
              </a:tblGrid>
              <a:tr h="8382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8306435"/>
                  </a:ext>
                </a:extLst>
              </a:tr>
              <a:tr h="21567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08. Безопасность и обеспечение безопасности жизнедеятельности населения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060866"/>
                  </a:ext>
                </a:extLst>
              </a:tr>
              <a:tr h="224663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2. Обеспечение мероприятий по защите населения и территорий от чрезвычайных ситуаций на территории муниципального образования Московской области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Указ ПРФ от 28.12.2010 № 1632 «О совершенствовании системы обеспечения вызова экстренных оперативных служб на территории Российской Федерации»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Минуты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38,85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63868228"/>
                  </a:ext>
                </a:extLst>
              </a:tr>
              <a:tr h="17279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ПРФ от 16.10.2019 №501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Показатель не достигнут в следствии того, что в 2023 году не выделено в полном объеме финансирование на закупку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30993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84048" y="6245352"/>
            <a:ext cx="1197864" cy="4846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4800" y="333375"/>
          <a:ext cx="11534774" cy="5619750"/>
        </p:xfrm>
        <a:graphic>
          <a:graphicData uri="http://schemas.openxmlformats.org/drawingml/2006/table">
            <a:tbl>
              <a:tblPr/>
              <a:tblGrid>
                <a:gridCol w="1764594">
                  <a:extLst>
                    <a:ext uri="{9D8B030D-6E8A-4147-A177-3AD203B41FA5}">
                      <a16:colId xmlns="" xmlns:a16="http://schemas.microsoft.com/office/drawing/2014/main" val="1862000821"/>
                    </a:ext>
                  </a:extLst>
                </a:gridCol>
                <a:gridCol w="3548030">
                  <a:extLst>
                    <a:ext uri="{9D8B030D-6E8A-4147-A177-3AD203B41FA5}">
                      <a16:colId xmlns="" xmlns:a16="http://schemas.microsoft.com/office/drawing/2014/main" val="3175046013"/>
                    </a:ext>
                  </a:extLst>
                </a:gridCol>
                <a:gridCol w="1321633">
                  <a:extLst>
                    <a:ext uri="{9D8B030D-6E8A-4147-A177-3AD203B41FA5}">
                      <a16:colId xmlns="" xmlns:a16="http://schemas.microsoft.com/office/drawing/2014/main" val="3531830134"/>
                    </a:ext>
                  </a:extLst>
                </a:gridCol>
                <a:gridCol w="928852">
                  <a:extLst>
                    <a:ext uri="{9D8B030D-6E8A-4147-A177-3AD203B41FA5}">
                      <a16:colId xmlns="" xmlns:a16="http://schemas.microsoft.com/office/drawing/2014/main" val="2703075322"/>
                    </a:ext>
                  </a:extLst>
                </a:gridCol>
                <a:gridCol w="1069719">
                  <a:extLst>
                    <a:ext uri="{9D8B030D-6E8A-4147-A177-3AD203B41FA5}">
                      <a16:colId xmlns="" xmlns:a16="http://schemas.microsoft.com/office/drawing/2014/main" val="3658616287"/>
                    </a:ext>
                  </a:extLst>
                </a:gridCol>
                <a:gridCol w="1013420">
                  <a:extLst>
                    <a:ext uri="{9D8B030D-6E8A-4147-A177-3AD203B41FA5}">
                      <a16:colId xmlns="" xmlns:a16="http://schemas.microsoft.com/office/drawing/2014/main" val="2273054266"/>
                    </a:ext>
                  </a:extLst>
                </a:gridCol>
                <a:gridCol w="1888526">
                  <a:extLst>
                    <a:ext uri="{9D8B030D-6E8A-4147-A177-3AD203B41FA5}">
                      <a16:colId xmlns="" xmlns:a16="http://schemas.microsoft.com/office/drawing/2014/main" val="2246132185"/>
                    </a:ext>
                  </a:extLst>
                </a:gridCol>
              </a:tblGrid>
              <a:tr h="9777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программы//показателя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Причины невыполнения показателя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7954117"/>
                  </a:ext>
                </a:extLst>
              </a:tr>
              <a:tr h="255489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08. Безопасность и обеспечение безопасности жизнедеятельности населения</a:t>
                      </a:r>
                    </a:p>
                  </a:txBody>
                  <a:tcPr marL="8390" marR="8390" marT="83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90" marR="8390" marT="83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9598831"/>
                  </a:ext>
                </a:extLst>
              </a:tr>
              <a:tr h="22516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Подпрограмма 3.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ПРФ от 16.10.2019 №501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27680974"/>
                  </a:ext>
                </a:extLst>
              </a:tr>
              <a:tr h="1258035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ПРФ от 16.10.2019 №501</a:t>
                      </a: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95910710"/>
                  </a:ext>
                </a:extLst>
              </a:tr>
              <a:tr h="876773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ПРФ от 16.10.2019 №501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55,96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0" marR="8390" marT="83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11480" y="6227064"/>
            <a:ext cx="1161288" cy="493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3.xml><?xml version="1.0" encoding="utf-8"?>
<a:theme xmlns:a="http://schemas.openxmlformats.org/drawingml/2006/main" name="1_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4.xml><?xml version="1.0" encoding="utf-8"?>
<a:theme xmlns:a="http://schemas.openxmlformats.org/drawingml/2006/main" name="3_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0</TotalTime>
  <Words>24861</Words>
  <Application>Microsoft Office PowerPoint</Application>
  <PresentationFormat>Широкоэкранный</PresentationFormat>
  <Paragraphs>4738</Paragraphs>
  <Slides>151</Slides>
  <Notes>105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151</vt:i4>
      </vt:variant>
    </vt:vector>
  </HeadingPairs>
  <TitlesOfParts>
    <vt:vector size="163" baseType="lpstr">
      <vt:lpstr>Arial</vt:lpstr>
      <vt:lpstr>Calibri</vt:lpstr>
      <vt:lpstr>Century Gothic</vt:lpstr>
      <vt:lpstr>Constantia</vt:lpstr>
      <vt:lpstr>Corbel</vt:lpstr>
      <vt:lpstr>Times New Roman</vt:lpstr>
      <vt:lpstr>Wingdings</vt:lpstr>
      <vt:lpstr>Wingdings 3</vt:lpstr>
      <vt:lpstr>2_Тема Office</vt:lpstr>
      <vt:lpstr>Тема Office</vt:lpstr>
      <vt:lpstr>1_Тема Office</vt:lpstr>
      <vt:lpstr>3_Тема Office</vt:lpstr>
      <vt:lpstr>ФИНАНСОВОЕ УПРАВЛЕНИЕ АДМИНИСТРАЦИИ ГОРОДСКОГО ОКРУГА ВОСКРЕСЕНСК МОСКОВСКОЙ ОБЛАСТИ </vt:lpstr>
      <vt:lpstr>БЮДЖЕТ ДЛЯ ГРАЖДАН   </vt:lpstr>
      <vt:lpstr>Уважаемые жители городского округа Воскресенск! </vt:lpstr>
      <vt:lpstr>Содержание</vt:lpstr>
      <vt:lpstr>Основные вехи появления бюджетов в финансовой жизни государств</vt:lpstr>
      <vt:lpstr>Описание административно-территориального деления Воскресенска </vt:lpstr>
      <vt:lpstr>Принцип прозрачности (открытости) бюджета (ст. 36 БК РФ)</vt:lpstr>
      <vt:lpstr>Открытость бюджета городского округа Воскресенск Московской области</vt:lpstr>
      <vt:lpstr>рейтинг муниципальных образований Московской области по открытости бюджетных данных в 2023 году</vt:lpstr>
      <vt:lpstr>Основные термины и понятия</vt:lpstr>
      <vt:lpstr>Основные понятия и определения </vt:lpstr>
      <vt:lpstr>Презентация PowerPoint</vt:lpstr>
      <vt:lpstr>В зависимости от соотношения доходной и расходной частей бюджета, можно выделить следующие виды бюджетов </vt:lpstr>
      <vt:lpstr>участие в бюджетном процессе  и влияние гражданина на него</vt:lpstr>
      <vt:lpstr>Презентация PowerPoint</vt:lpstr>
      <vt:lpstr>Сведения, необходимые для  составления проекта бюджета</vt:lpstr>
      <vt:lpstr>Информация об основных показателях  социально-экономического развития  городского округа Воскресенск</vt:lpstr>
      <vt:lpstr>Информация об основных показателях  социально-экономического развития   городского округа Воскресенск</vt:lpstr>
      <vt:lpstr>Информация об основных задачах и приоритетах ДОЛГОВОЙ политики городского округа в 2023 году</vt:lpstr>
      <vt:lpstr>       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                      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                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               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               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поступивших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объеме и структуре налоговых и неналоговых доходов, а также межбюджетных трансфертов, поступающих в бюджет городского округа Воскресенск Московской области</vt:lpstr>
      <vt:lpstr>Информация об Удельном объеме налоговых и неналоговых доходов  бюджета в расчете на душу населения в сравнении  с другими муниципальными образованиями Московской области  </vt:lpstr>
      <vt:lpstr>Информация о налоговых льготах и ставках налогов    установленные представительными органами местного самоуправления  На территории городского округа Воскресенск Московской области налоговые льготы предусмотрены отдельным категориям налогоплательщиков по налогу на имущество физических лиц и земельному  налогу. </vt:lpstr>
      <vt:lpstr>Земельный налог</vt:lpstr>
      <vt:lpstr>Ставки об уплате земельного налога (решение Совета депутатов городского  округа Воскресенск Московской области от 18.11.2019 № 52/6 «о земельном налоге  на территории городского округа Воскресенск московской области  (с изменениями от 27.02.2020 № 142/14, 22.05.2020 № 217/19, 29.10.2020 № 283/28, 25.02.2021 № 337/36, 22.12.2022 № 619/85, 27.10.2023 № 840/111)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Налог на имущество физических лиц</vt:lpstr>
      <vt:lpstr>Ставки об уплате налога на имущество физических лиц (Решение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  (с изменениями от 22.05.2020 № 218/19)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Презентация PowerPoint</vt:lpstr>
      <vt:lpstr>Информация о расходах БЮДЖЕТА ГОРОДСКОГО ОКРУГА ВОСКРЕСЕНСК  московской области В РАЗРЕЗЕ МУНИЦИПАЛЬНЫХ ПРОГРАММ           (тыс. рублей)</vt:lpstr>
      <vt:lpstr>Информация о расходах БЮДЖЕТА ГОРОДСКОГО ОКРУГА ВОСКРЕСЕНСК  московской области В РАЗРЕЗЕ МУНИЦИПАЛЬНЫХ ПРОГРАММ           (тыс. рублей)</vt:lpstr>
      <vt:lpstr>Информация о расходах БЮДЖЕТА ГОРОДСКОГО ОКРУГА ВОСКРЕСЕНСК  московской области В РАЗРЕЗЕ МУНИЦИПАЛЬНЫХ ПРОГРАММ           (тыс. рублей)</vt:lpstr>
      <vt:lpstr>Информация о расходах БЮДЖЕТА ГОРОДСКОГО ОКРУГА ВОСКРЕСЕНСК  московской области В РАЗРЕЗЕ МУНИЦИПАЛЬНЫХ ПРОГРАММ           (тыс. рублей)</vt:lpstr>
      <vt:lpstr>Информация о расходах БЮДЖЕТА ГОРОДСКОГО ОКРУГА ВОСКРЕСЕНСК  московской области В РАЗРЕЗЕ МУНИЦИПАЛЬНЫХ ПРОГРАММ           (тыс.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РАСПРЕДЕЛЕНИИ АССИГНОВАНИЙ                      по разделам и подразделам классификации расходов  БЮДЖЕТА  ГОРОДСКОГО ОКРУГА ВОСКРЕСЕНСК (тыс. рубЛЕЙ)</vt:lpstr>
      <vt:lpstr>ИНФОРМАЦИЯ о распределении ассигнований                      по разделам и подразделам классификации расходов БЮДЖЕТА ГОРОДСКОГО ОКРУГА ВОСКРЕСЕНСК     (тыс. рублей)</vt:lpstr>
      <vt:lpstr>ИНФОРМАЦИЯ о распределении ассигнований                      по разделам и подразделам классификации расходов БЮДЖЕТА ГОРОДСКОГО ОКРУГА воскресенск      ( тыс. рублей)</vt:lpstr>
      <vt:lpstr>ИНФОРМАЦИЯ распределении ассигнований  по разделам и подразделам классификации расходов  бюджета городского округа воскресенск     (тыс. рублей)</vt:lpstr>
      <vt:lpstr>ИНФОРМАЦИЯ о распределении ассигнований  по разделам и подразделам классификации расходов  бюджета городского округа воскресенск    (тыс. рублей)</vt:lpstr>
      <vt:lpstr>ИНФОРМАЦИЯ о распределении ассигнований  по разделам и подразделам классификации расходов  бюджета городского округа воскресенск    (тыс. рублей)</vt:lpstr>
      <vt:lpstr>ИНФОРМАЦИЯ о распределении ассигнований                      по разделам и подразделам классификации расходов бюджета городского округа воскресенск      (тыс. рублей)</vt:lpstr>
      <vt:lpstr>ИНФОРМАЦИЯ о распределении ассигнований                      по разделам и подразделам классификации расходов бюджета городского округа воскресенск     (тыс. рублей)</vt:lpstr>
      <vt:lpstr>Презентация PowerPoint</vt:lpstr>
      <vt:lpstr>Презентация PowerPoint</vt:lpstr>
      <vt:lpstr>Презентация PowerPoint</vt:lpstr>
      <vt:lpstr>Исполнение бюджета по расходам в рамках  реализации национальных проектов в 2023 году (тыс.рублей)  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Спасибо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2020-10-28T06:39:08Z</dcterms:created>
  <dcterms:modified xsi:type="dcterms:W3CDTF">2024-03-29T15:29:41Z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