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13"/>
  </p:notesMasterIdLst>
  <p:sldIdLst>
    <p:sldId id="299" r:id="rId12"/>
    <p:sldId id="258" r:id="rId14"/>
    <p:sldId id="266" r:id="rId15"/>
    <p:sldId id="259" r:id="rId16"/>
    <p:sldId id="300" r:id="rId17"/>
    <p:sldId id="304" r:id="rId18"/>
    <p:sldId id="275" r:id="rId19"/>
    <p:sldId id="278" r:id="rId20"/>
    <p:sldId id="281" r:id="rId21"/>
    <p:sldId id="282" r:id="rId22"/>
    <p:sldId id="283" r:id="rId23"/>
    <p:sldId id="284" r:id="rId24"/>
    <p:sldId id="290" r:id="rId25"/>
    <p:sldId id="293" r:id="rId26"/>
    <p:sldId id="256" r:id="rId27"/>
    <p:sldId id="296" r:id="rId28"/>
    <p:sldId id="302" r:id="rId29"/>
    <p:sldId id="297" r:id="rId30"/>
    <p:sldId id="303" r:id="rId31"/>
  </p:sldIdLst>
  <p:sldSz cx="9902825" cy="6858000"/>
  <p:notesSz cx="9925050" cy="6794500"/>
  <p:defaultTextStyle>
    <a:defPPr>
      <a:defRPr lang="en-GB"/>
    </a:defPPr>
    <a:lvl1pPr algn="l" defTabSz="448945" rtl="0" fontAlgn="base">
      <a:lnSpc>
        <a:spcPct val="93000"/>
      </a:lnSpc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1pPr>
    <a:lvl2pPr marL="742950" indent="-285750" algn="l" defTabSz="448945" rtl="0" fontAlgn="base">
      <a:lnSpc>
        <a:spcPct val="93000"/>
      </a:lnSpc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2pPr>
    <a:lvl3pPr marL="1143000" indent="-228600" algn="l" defTabSz="448945" rtl="0" fontAlgn="base">
      <a:lnSpc>
        <a:spcPct val="93000"/>
      </a:lnSpc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3pPr>
    <a:lvl4pPr marL="1600200" indent="-228600" algn="l" defTabSz="448945" rtl="0" fontAlgn="base">
      <a:lnSpc>
        <a:spcPct val="93000"/>
      </a:lnSpc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4pPr>
    <a:lvl5pPr marL="2057400" indent="-228600" algn="l" defTabSz="448945" rtl="0" fontAlgn="base">
      <a:lnSpc>
        <a:spcPct val="93000"/>
      </a:lnSpc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Noto Sans CJK SC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EC67F"/>
    <a:srgbClr val="A2C2E8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464" y="-84"/>
      </p:cViewPr>
      <p:guideLst>
        <p:guide orient="horz" pos="2161"/>
        <p:guide pos="286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мещающий образ слайда 2048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35075" y="804863"/>
            <a:ext cx="57324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Замещающий текст 2049"/>
          <p:cNvSpPr>
            <a:spLocks noGrp="1" noChangeArrowheads="1"/>
          </p:cNvSpPr>
          <p:nvPr>
            <p:ph type="body" idx="9"/>
          </p:nvPr>
        </p:nvSpPr>
        <p:spPr bwMode="auto">
          <a:xfrm>
            <a:off x="820195" y="5031391"/>
            <a:ext cx="6563284" cy="47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altLang="zh-CN" smtClean="0"/>
          </a:p>
        </p:txBody>
      </p:sp>
      <p:sp>
        <p:nvSpPr>
          <p:cNvPr id="2051" name="Замещающий верхний колонтитул 2050"/>
          <p:cNvSpPr>
            <a:spLocks noGrp="1"/>
          </p:cNvSpPr>
          <p:nvPr>
            <p:ph type="hdr"/>
          </p:nvPr>
        </p:nvSpPr>
        <p:spPr>
          <a:xfrm>
            <a:off x="1" y="0"/>
            <a:ext cx="3559922" cy="528461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0" tIns="0" rIns="0" bIns="0" numCol="1" anchor="t" anchorCtr="0" compatLnSpc="1"/>
          <a:lstStyle>
            <a:lvl1pPr defTabSz="-635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</a:tabLst>
              <a:defRPr sz="1400"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 altLang="x-none"/>
          </a:p>
        </p:txBody>
      </p:sp>
      <p:sp>
        <p:nvSpPr>
          <p:cNvPr id="2052" name="Замещающая дата 2051"/>
          <p:cNvSpPr>
            <a:spLocks noGrp="1"/>
          </p:cNvSpPr>
          <p:nvPr>
            <p:ph type="dt"/>
          </p:nvPr>
        </p:nvSpPr>
        <p:spPr>
          <a:xfrm>
            <a:off x="4643753" y="0"/>
            <a:ext cx="3559922" cy="528461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0" tIns="0" rIns="0" bIns="0" numCol="1" anchor="t" anchorCtr="0" compatLnSpc="1"/>
          <a:lstStyle>
            <a:lvl1pPr algn="r" defTabSz="-635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</a:tabLst>
              <a:defRPr sz="1400"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 altLang="x-none"/>
          </a:p>
        </p:txBody>
      </p:sp>
      <p:sp>
        <p:nvSpPr>
          <p:cNvPr id="2053" name="Замещающий нижний колонтитул 2052"/>
          <p:cNvSpPr>
            <a:spLocks noGrp="1"/>
          </p:cNvSpPr>
          <p:nvPr>
            <p:ph type="ftr"/>
          </p:nvPr>
        </p:nvSpPr>
        <p:spPr>
          <a:xfrm>
            <a:off x="1" y="10062780"/>
            <a:ext cx="3559922" cy="528461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0" tIns="0" rIns="0" bIns="0" numCol="1" anchor="b" anchorCtr="0" compatLnSpc="1"/>
          <a:lstStyle>
            <a:lvl1pPr defTabSz="-635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</a:tabLst>
              <a:defRPr sz="1400"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ru-RU" altLang="x-none"/>
          </a:p>
        </p:txBody>
      </p:sp>
      <p:sp>
        <p:nvSpPr>
          <p:cNvPr id="2054" name="Замещающий номер слайда 2053"/>
          <p:cNvSpPr>
            <a:spLocks noGrp="1"/>
          </p:cNvSpPr>
          <p:nvPr>
            <p:ph type="sldNum"/>
          </p:nvPr>
        </p:nvSpPr>
        <p:spPr>
          <a:xfrm>
            <a:off x="4643753" y="10062780"/>
            <a:ext cx="3559922" cy="528461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0" tIns="0" rIns="0" bIns="0" numCol="1" anchor="b" anchorCtr="0" compatLnSpc="1"/>
          <a:lstStyle>
            <a:lvl1pPr algn="r" defTabSz="-635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</a:tabLst>
              <a:defRPr sz="1400">
                <a:latin typeface="Times New Roman" pitchFamily="18" charset="0"/>
              </a:defRPr>
            </a:lvl1pPr>
          </a:lstStyle>
          <a:p>
            <a:fld id="{F8448294-FCE5-43DF-8D75-8CF03516DF58}" type="slidenum">
              <a:rPr lang="ru-RU" altLang="x-none"/>
            </a:fld>
            <a:endParaRPr lang="ru-RU" altLang="x-none"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Arial" charset="0"/>
        <a:ea typeface="SimSun" charset="-122"/>
        <a:cs typeface="+mn-cs"/>
      </a:defRPr>
    </a:lvl1pPr>
    <a:lvl2pPr marL="742950" lvl="1" indent="-28575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Arial" charset="0"/>
        <a:ea typeface="SimSun" charset="-122"/>
        <a:cs typeface="+mn-cs"/>
      </a:defRPr>
    </a:lvl2pPr>
    <a:lvl3pPr marL="1143000" lvl="2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Arial" charset="0"/>
        <a:ea typeface="SimSun" charset="-122"/>
        <a:cs typeface="+mn-cs"/>
      </a:defRPr>
    </a:lvl3pPr>
    <a:lvl4pPr marL="1600200" lvl="3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Arial" charset="0"/>
        <a:ea typeface="SimSun" charset="-122"/>
        <a:cs typeface="+mn-cs"/>
      </a:defRPr>
    </a:lvl4pPr>
    <a:lvl5pPr marL="2057400" lvl="4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Arial" charset="0"/>
        <a:ea typeface="SimSun" charset="-122"/>
        <a:cs typeface="+mn-cs"/>
      </a:defRPr>
    </a:lvl5pPr>
    <a:lvl6pPr marL="2286000" lvl="5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6pPr>
    <a:lvl7pPr marL="2743200" lvl="6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7pPr>
    <a:lvl8pPr marL="3200400" lvl="7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8pPr>
    <a:lvl9pPr marL="3657600" lvl="8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мещающий образ слайда 12288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35075" y="804863"/>
            <a:ext cx="5734050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Замещающий текст 12289"/>
          <p:cNvSpPr>
            <a:spLocks noGrp="1" noChangeArrowheads="1"/>
          </p:cNvSpPr>
          <p:nvPr>
            <p:ph type="body" idx="4294967295"/>
          </p:nvPr>
        </p:nvSpPr>
        <p:spPr>
          <a:xfrm>
            <a:off x="820196" y="5031391"/>
            <a:ext cx="6565007" cy="4767159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13316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2181E55B-B7EB-40AE-953C-8B5318268A0D}" type="slidenum">
              <a:rPr lang="ru-RU" altLang="x-none">
                <a:ea typeface="SimSun" charset="-122"/>
              </a:rPr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31747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31748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E8B846A1-5FDE-4112-B067-72D3FE88FC65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33795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33796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75E5A862-A09F-4E77-9E3C-A74B20D6D1F8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35843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35844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073F2D0A-3076-49B0-A9B5-37C9537446D4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37891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37892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1E267EC9-1244-4BD5-93E9-269E640E8FDE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39939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39940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12FCF72E-4CAF-43CF-B2F6-B722A348AB6E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мещающий образ слайда 12288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35075" y="804863"/>
            <a:ext cx="5734050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Замещающий текст 12289"/>
          <p:cNvSpPr>
            <a:spLocks noGrp="1" noChangeArrowheads="1"/>
          </p:cNvSpPr>
          <p:nvPr>
            <p:ph type="body" idx="4294967295"/>
          </p:nvPr>
        </p:nvSpPr>
        <p:spPr>
          <a:xfrm>
            <a:off x="820196" y="5031391"/>
            <a:ext cx="6565007" cy="4767159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41988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0767BC-2F1E-4F24-AAFF-E859F888F5E5}" type="slidenum">
              <a:rPr lang="ru-RU" altLang="x-none"/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44035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44036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37E161B2-3B7C-4E56-B939-8CE7C544BD70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мещающий образ слайда 12288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35075" y="804863"/>
            <a:ext cx="5734050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Замещающий текст 12289"/>
          <p:cNvSpPr>
            <a:spLocks noGrp="1" noChangeArrowheads="1"/>
          </p:cNvSpPr>
          <p:nvPr>
            <p:ph type="body" idx="4294967295"/>
          </p:nvPr>
        </p:nvSpPr>
        <p:spPr>
          <a:xfrm>
            <a:off x="820196" y="5031391"/>
            <a:ext cx="6565007" cy="4767159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46084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93517F52-4CF1-4E01-BB0A-E0A97F4FB713}" type="slidenum">
              <a:rPr lang="ru-RU" altLang="x-none">
                <a:ea typeface="SimSun" charset="-122"/>
              </a:rPr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48131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48132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2A03EA49-8D9F-4619-B254-3F7DBC77CE35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мещающий образ слайда 12288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35075" y="804863"/>
            <a:ext cx="5734050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Замещающий текст 12289"/>
          <p:cNvSpPr>
            <a:spLocks noGrp="1" noChangeArrowheads="1"/>
          </p:cNvSpPr>
          <p:nvPr>
            <p:ph type="body" idx="4294967295"/>
          </p:nvPr>
        </p:nvSpPr>
        <p:spPr>
          <a:xfrm>
            <a:off x="820196" y="5031391"/>
            <a:ext cx="6565007" cy="4767159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50180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33974FEA-A6BB-493F-81C8-76D64C73B041}" type="slidenum">
              <a:rPr lang="ru-RU" altLang="x-none">
                <a:ea typeface="SimSun" charset="-122"/>
              </a:rPr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мещающий текст 14336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19459" name="Прямоугольник 14337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/>
          </a:p>
        </p:txBody>
      </p:sp>
      <p:sp>
        <p:nvSpPr>
          <p:cNvPr id="19460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E08071-3DD3-4152-8AEB-F1A7A6604C92}" type="slidenum">
              <a:rPr lang="ru-RU" altLang="x-none"/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17411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17412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2460E127-2A12-4D9D-AD28-22B9A23BE4B4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15363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/>
          </a:p>
        </p:txBody>
      </p:sp>
      <p:sp>
        <p:nvSpPr>
          <p:cNvPr id="15364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106304-9B69-430E-893C-9E29CEF9A7FC}" type="slidenum">
              <a:rPr lang="ru-RU" altLang="x-none"/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мещающий образ слайда 12288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35075" y="804863"/>
            <a:ext cx="5734050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Замещающий текст 12289"/>
          <p:cNvSpPr>
            <a:spLocks noGrp="1" noChangeArrowheads="1"/>
          </p:cNvSpPr>
          <p:nvPr>
            <p:ph type="body" idx="4294967295"/>
          </p:nvPr>
        </p:nvSpPr>
        <p:spPr>
          <a:xfrm>
            <a:off x="820196" y="5031391"/>
            <a:ext cx="6565007" cy="4767159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21508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8F8D97EF-53A4-4686-A39F-96A2C119F261}" type="slidenum">
              <a:rPr lang="ru-RU" altLang="x-none">
                <a:ea typeface="SimSun" charset="-122"/>
              </a:rPr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мещающий текст 14336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23555" name="Прямоугольник 14337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23556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819CA8DD-74B5-48D6-B9A2-2615E1CF5B1A}" type="slidenum">
              <a:rPr lang="ru-RU" altLang="x-none">
                <a:ea typeface="SimSun" charset="-122"/>
              </a:rPr>
            </a:fld>
            <a:endParaRPr lang="ru-RU" altLang="x-none"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25603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25604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20A7330C-3EFA-4D4E-9DB5-A0B67CB465DF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27651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27652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452D625E-A71F-4AC1-A218-B06DC15D7C87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мещающий текст 15360"/>
          <p:cNvSpPr>
            <a:spLocks noGrp="1" noChangeArrowheads="1"/>
          </p:cNvSpPr>
          <p:nvPr>
            <p:ph type="body" idx="4294967295"/>
          </p:nvPr>
        </p:nvSpPr>
        <p:spPr>
          <a:xfrm>
            <a:off x="992505" y="3269854"/>
            <a:ext cx="7934871" cy="2670616"/>
          </a:xfrm>
        </p:spPr>
        <p:txBody>
          <a:bodyPr wrap="none" anchor="ctr"/>
          <a:lstStyle/>
          <a:p>
            <a:endParaRPr lang="ru-RU" altLang="zh-CN" smtClean="0"/>
          </a:p>
        </p:txBody>
      </p:sp>
      <p:sp>
        <p:nvSpPr>
          <p:cNvPr id="29699" name="Прямоугольник 15361"/>
          <p:cNvSpPr>
            <a:spLocks noChangeArrowheads="1"/>
          </p:cNvSpPr>
          <p:nvPr/>
        </p:nvSpPr>
        <p:spPr bwMode="auto">
          <a:xfrm>
            <a:off x="5622473" y="6453203"/>
            <a:ext cx="4295685" cy="3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>
              <a:latin typeface="Calibri" pitchFamily="34" charset="0"/>
              <a:ea typeface="SimSun" charset="-122"/>
            </a:endParaRPr>
          </a:p>
        </p:txBody>
      </p:sp>
      <p:sp>
        <p:nvSpPr>
          <p:cNvPr id="29700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fld id="{DD75AAFE-544A-41B7-A2F9-56662B8735DD}" type="slidenum">
              <a:rPr lang="ru-RU" altLang="x-none">
                <a:ea typeface="SimSun" charset="-122"/>
              </a:rPr>
            </a:fld>
            <a:endParaRPr lang="ru-RU" altLang="x-none">
              <a:ea typeface="SimSun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9725" y="1604963"/>
            <a:ext cx="4366213" cy="3975100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0" b="1"/>
            </a:lvl3pPr>
            <a:lvl4pPr marL="1113790" indent="0">
              <a:buNone/>
              <a:defRPr sz="1300" b="1"/>
            </a:lvl4pPr>
            <a:lvl5pPr marL="1485265" indent="0">
              <a:buNone/>
              <a:defRPr sz="1300" b="1"/>
            </a:lvl5pPr>
            <a:lvl6pPr marL="1856740" indent="0">
              <a:buNone/>
              <a:defRPr sz="1300" b="1"/>
            </a:lvl6pPr>
            <a:lvl7pPr marL="2228215" indent="0">
              <a:buNone/>
              <a:defRPr sz="1300" b="1"/>
            </a:lvl7pPr>
            <a:lvl8pPr marL="2599690" indent="0">
              <a:buNone/>
              <a:defRPr sz="1300" b="1"/>
            </a:lvl8pPr>
            <a:lvl9pPr marL="2971165" indent="0">
              <a:buNone/>
              <a:defRPr sz="13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279" y="273050"/>
            <a:ext cx="2227660" cy="530701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53839" cy="530701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1027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10243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2051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3075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4099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5123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6147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7171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8195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3050"/>
            <a:ext cx="891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 altLang="zh-CN" smtClean="0"/>
              <a:t>Для правки текста заголовка щёлкните мышью</a:t>
            </a:r>
          </a:p>
        </p:txBody>
      </p:sp>
      <p:sp>
        <p:nvSpPr>
          <p:cNvPr id="9219" name="Замещающий текст 102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4963"/>
            <a:ext cx="89106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/>
          <a:lstStyle/>
          <a:p>
            <a:pPr lvl="0"/>
            <a:r>
              <a:rPr lang="ru-RU" altLang="zh-CN" smtClean="0"/>
              <a:t>Для правки структуры щёлкните мышью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 структуры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 структуры</a:t>
            </a:r>
            <a:endParaRPr lang="ru-RU" altLang="zh-CN" smtClean="0"/>
          </a:p>
          <a:p>
            <a:pPr lvl="3"/>
            <a:r>
              <a:rPr lang="ru-RU" altLang="zh-CN" smtClean="0"/>
              <a:t>Четвёртый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Шестой уровень структуры</a:t>
            </a:r>
            <a:endParaRPr lang="ru-RU" altLang="zh-CN" smtClean="0"/>
          </a:p>
          <a:p>
            <a:pPr lvl="4"/>
            <a:r>
              <a:rPr lang="ru-RU" altLang="zh-CN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1pPr>
      <a:lvl2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4572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9144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1371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18288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8945" rtl="0" fontAlgn="base" hangingPunct="0">
        <a:lnSpc>
          <a:spcPct val="93000"/>
        </a:lnSpc>
        <a:spcBef>
          <a:spcPts val="1425"/>
        </a:spcBef>
        <a:spcAft>
          <a:spcPct val="0"/>
        </a:spcAft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SimSun" charset="-122"/>
        </a:defRPr>
      </a:lvl1pPr>
      <a:lvl2pPr marL="742950" indent="-285750" algn="l" defTabSz="448945" rtl="0" fontAlgn="base" hangingPunct="0">
        <a:lnSpc>
          <a:spcPct val="93000"/>
        </a:lnSpc>
        <a:spcBef>
          <a:spcPts val="1140"/>
        </a:spcBef>
        <a:spcAft>
          <a:spcPct val="0"/>
        </a:spcAft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8945" rtl="0" fontAlgn="base" hangingPunct="0">
        <a:lnSpc>
          <a:spcPct val="93000"/>
        </a:lnSpc>
        <a:spcBef>
          <a:spcPts val="850"/>
        </a:spcBef>
        <a:spcAft>
          <a:spcPct val="0"/>
        </a:spcAft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8945" rtl="0" fontAlgn="base" hangingPunct="0">
        <a:lnSpc>
          <a:spcPct val="93000"/>
        </a:lnSpc>
        <a:spcBef>
          <a:spcPts val="575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8945" rtl="0" fontAlgn="base" hangingPunct="0">
        <a:lnSpc>
          <a:spcPct val="93000"/>
        </a:lnSpc>
        <a:spcBef>
          <a:spcPts val="290"/>
        </a:spcBef>
        <a:spcAft>
          <a:spcPct val="0"/>
        </a:spcAft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SimSun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2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3.xml"/><Relationship Id="rId2" Type="http://schemas.openxmlformats.org/officeDocument/2006/relationships/image" Target="../media/image2.pn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18.xml"/><Relationship Id="rId20" Type="http://schemas.openxmlformats.org/officeDocument/2006/relationships/image" Target="../media/image22.png"/><Relationship Id="rId2" Type="http://schemas.openxmlformats.org/officeDocument/2006/relationships/image" Target="../media/image2.png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jpe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6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072"/>
          <p:cNvSpPr>
            <a:spLocks noChangeArrowheads="1"/>
          </p:cNvSpPr>
          <p:nvPr/>
        </p:nvSpPr>
        <p:spPr bwMode="auto">
          <a:xfrm>
            <a:off x="1239838" y="1416050"/>
            <a:ext cx="742156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b"/>
          <a:lstStyle/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ru-RU" sz="4800">
                <a:latin typeface="Impact" pitchFamily="34" charset="0"/>
                <a:ea typeface="SimSun" charset="-122"/>
              </a:rPr>
              <a:t>С</a:t>
            </a:r>
            <a:r>
              <a:rPr lang="ru-RU" altLang="x-none" sz="4800" dirty="0" err="1">
                <a:latin typeface="Impact" pitchFamily="34" charset="0"/>
                <a:ea typeface="SimSun" charset="-122"/>
              </a:rPr>
              <a:t>оциально</a:t>
            </a:r>
            <a:r>
              <a:rPr lang="ru-RU" altLang="x-none" sz="4800" dirty="0">
                <a:latin typeface="Impact" pitchFamily="34" charset="0"/>
                <a:ea typeface="SimSun" charset="-122"/>
              </a:rPr>
              <a:t> </a:t>
            </a:r>
            <a:endParaRPr lang="ru-RU" altLang="x-none" sz="4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ru-RU" altLang="x-none" sz="4800" dirty="0" err="1">
                <a:latin typeface="Impact" pitchFamily="34" charset="0"/>
                <a:ea typeface="SimSun" charset="-122"/>
              </a:rPr>
              <a:t>ориентированны</a:t>
            </a:r>
            <a:r>
              <a:rPr lang="x-none" altLang="ru-RU" sz="4800">
                <a:latin typeface="Impact" pitchFamily="34" charset="0"/>
                <a:ea typeface="SimSun" charset="-122"/>
              </a:rPr>
              <a:t>е</a:t>
            </a:r>
            <a:r>
              <a:rPr lang="ru-RU" altLang="x-none" sz="4800" dirty="0">
                <a:latin typeface="Impact" pitchFamily="34" charset="0"/>
                <a:ea typeface="SimSun" charset="-122"/>
              </a:rPr>
              <a:t> </a:t>
            </a:r>
            <a:r>
              <a:rPr lang="ru-RU" altLang="x-none" sz="4800" dirty="0" err="1">
                <a:latin typeface="Impact" pitchFamily="34" charset="0"/>
                <a:ea typeface="SimSun" charset="-122"/>
              </a:rPr>
              <a:t>некоммерчески</a:t>
            </a:r>
            <a:r>
              <a:rPr lang="x-none" altLang="ru-RU" sz="4800">
                <a:latin typeface="Impact" pitchFamily="34" charset="0"/>
                <a:ea typeface="SimSun" charset="-122"/>
              </a:rPr>
              <a:t>е</a:t>
            </a:r>
            <a:r>
              <a:rPr lang="ru-RU" altLang="x-none" sz="4800" dirty="0">
                <a:latin typeface="Impact" pitchFamily="34" charset="0"/>
                <a:ea typeface="SimSun" charset="-122"/>
              </a:rPr>
              <a:t> </a:t>
            </a:r>
            <a:r>
              <a:rPr lang="ru-RU" altLang="x-none" sz="4800" dirty="0" err="1">
                <a:latin typeface="Impact" pitchFamily="34" charset="0"/>
                <a:ea typeface="SimSun" charset="-122"/>
              </a:rPr>
              <a:t>организаци</a:t>
            </a:r>
            <a:r>
              <a:rPr lang="x-none" altLang="ru-RU" sz="4800">
                <a:latin typeface="Impact" pitchFamily="34" charset="0"/>
                <a:ea typeface="SimSun" charset="-122"/>
              </a:rPr>
              <a:t>и</a:t>
            </a:r>
            <a:r>
              <a:rPr lang="zh-CN" altLang="ru-RU" sz="4800" dirty="0">
                <a:latin typeface="Impact" pitchFamily="34" charset="0"/>
                <a:ea typeface="SimSun" charset="-122"/>
              </a:rPr>
              <a:t> </a:t>
            </a:r>
          </a:p>
        </p:txBody>
      </p:sp>
      <p:sp>
        <p:nvSpPr>
          <p:cNvPr id="12291" name="Прямоугольник 3073"/>
          <p:cNvSpPr>
            <a:spLocks noChangeArrowheads="1"/>
          </p:cNvSpPr>
          <p:nvPr/>
        </p:nvSpPr>
        <p:spPr bwMode="auto">
          <a:xfrm>
            <a:off x="1260475" y="3563938"/>
            <a:ext cx="7423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12292" name="Прямое соединение 3075"/>
          <p:cNvSpPr>
            <a:spLocks noChangeShapeType="1"/>
          </p:cNvSpPr>
          <p:nvPr/>
        </p:nvSpPr>
        <p:spPr bwMode="auto">
          <a:xfrm>
            <a:off x="946150" y="4373563"/>
            <a:ext cx="7961313" cy="14287"/>
          </a:xfrm>
          <a:prstGeom prst="line">
            <a:avLst/>
          </a:prstGeom>
          <a:noFill/>
          <a:ln w="19080">
            <a:solidFill>
              <a:srgbClr val="BE4B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12293" name="Изображение 30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45038"/>
            <a:ext cx="99028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Изображение 4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Изображение 41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600">
                <a:latin typeface="Impact" pitchFamily="34" charset="0"/>
                <a:ea typeface="SimSun" charset="-122"/>
              </a:rPr>
              <a:t>Информационная поддержка СО НКО</a:t>
            </a:r>
            <a:endParaRPr lang="zh-CN" altLang="en-US" sz="36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zh-CN" sz="2800">
                <a:solidFill>
                  <a:srgbClr val="00664D"/>
                </a:solidFill>
                <a:latin typeface="Impact" pitchFamily="34" charset="0"/>
                <a:ea typeface="SimSun" charset="-122"/>
                <a:sym typeface="Arial" charset="0"/>
              </a:rPr>
              <a:t>часть 12 статьи 31.1 Федерального закона № 7-ФЗ</a:t>
            </a:r>
            <a:endParaRPr lang="zh-CN" altLang="en-US" sz="2800">
              <a:latin typeface="Impact" pitchFamily="34" charset="0"/>
              <a:ea typeface="SimSun" charset="-122"/>
            </a:endParaRPr>
          </a:p>
        </p:txBody>
      </p:sp>
      <p:pic>
        <p:nvPicPr>
          <p:cNvPr id="30724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е соединение 5123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30726" name="Изображение 53" descr="/home/master/Документы/Презентация/НКО для МСП/Иконки/512-05-512.png512-05-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27000"/>
            <a:ext cx="8302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05" y="1583690"/>
            <a:ext cx="2741613" cy="1306513"/>
          </a:xfrm>
          <a:prstGeom prst="rect">
            <a:avLst/>
          </a:prstGeom>
          <a:solidFill>
            <a:srgbClr val="8EC67F">
              <a:alpha val="65000"/>
            </a:srgbClr>
          </a:solidFill>
          <a:ln w="12700" cmpd="sng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Органы местного самоуправления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21810" y="1404620"/>
            <a:ext cx="5490845" cy="809625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Создание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информационно-телекоммуникационных сетей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075" y="3114675"/>
            <a:ext cx="2741613" cy="873125"/>
          </a:xfrm>
          <a:prstGeom prst="rect">
            <a:avLst/>
          </a:prstGeom>
          <a:solidFill>
            <a:srgbClr val="8EC67F">
              <a:alpha val="65000"/>
            </a:srgbClr>
          </a:solidFill>
          <a:ln w="12700" cmpd="sng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Местные телевизионные каналы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075" y="4013200"/>
            <a:ext cx="2741613" cy="874713"/>
          </a:xfrm>
          <a:prstGeom prst="rect">
            <a:avLst/>
          </a:prstGeom>
          <a:solidFill>
            <a:srgbClr val="8EC67F">
              <a:alpha val="65000"/>
            </a:srgbClr>
          </a:solidFill>
          <a:ln w="12700" cmpd="sng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Местные радиостанции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21175" y="3383996"/>
            <a:ext cx="2719388" cy="1170079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Предоставление эфирного времени</a:t>
            </a:r>
          </a:p>
        </p:txBody>
      </p:sp>
      <p:cxnSp>
        <p:nvCxnSpPr>
          <p:cNvPr id="29" name="Соединительная линия уступом 28"/>
          <p:cNvCxnSpPr>
            <a:stCxn id="26" idx="3"/>
            <a:endCxn id="28" idx="1"/>
          </p:cNvCxnSpPr>
          <p:nvPr/>
        </p:nvCxnSpPr>
        <p:spPr>
          <a:xfrm>
            <a:off x="2833688" y="3551238"/>
            <a:ext cx="1487487" cy="417798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27" idx="3"/>
            <a:endCxn id="28" idx="1"/>
          </p:cNvCxnSpPr>
          <p:nvPr/>
        </p:nvCxnSpPr>
        <p:spPr>
          <a:xfrm flipV="1">
            <a:off x="2833688" y="3969036"/>
            <a:ext cx="1487487" cy="481521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0805" y="5139055"/>
            <a:ext cx="2741295" cy="1250950"/>
          </a:xfrm>
          <a:prstGeom prst="rect">
            <a:avLst/>
          </a:prstGeom>
          <a:solidFill>
            <a:srgbClr val="8EC67F">
              <a:alpha val="65000"/>
            </a:srgbClr>
          </a:solidFill>
          <a:ln w="12700" cmpd="sng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Муниципальные периодические печатные издания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21175" y="5139196"/>
            <a:ext cx="2719388" cy="1260084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Предоставление бесплатной печатной площади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12000" y="3114675"/>
            <a:ext cx="2719388" cy="3667125"/>
          </a:xfrm>
          <a:prstGeom prst="rect">
            <a:avLst/>
          </a:prstGeom>
          <a:solidFill>
            <a:srgbClr val="8EC67F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>
              <a:lnSpc>
                <a:spcPct val="83000"/>
              </a:lnSpc>
            </a:pP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Размещение </a:t>
            </a: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в 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сети «Интернет»:</a:t>
            </a: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информации для 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 НКО об адресах обращения для получения поддержки</a:t>
            </a: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информации по 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НПА, касающихся деятельности </a:t>
            </a: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 НКО</a:t>
            </a: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реестр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ов</a:t>
            </a: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 НКО</a:t>
            </a: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отчет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ов</a:t>
            </a:r>
            <a:r>
              <a:rPr lang="x-none" altLang="zh-CN" sz="1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 реализации проектов СО НКО</a:t>
            </a: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>
              <a:lnSpc>
                <a:spcPct val="83000"/>
              </a:lnSpc>
            </a:pPr>
            <a:endParaRPr lang="x-none" altLang="zh-CN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cxnSp>
        <p:nvCxnSpPr>
          <p:cNvPr id="2" name="Прямая со стрелкой 1"/>
          <p:cNvCxnSpPr>
            <a:stCxn id="37" idx="3"/>
            <a:endCxn id="38" idx="1"/>
          </p:cNvCxnSpPr>
          <p:nvPr/>
        </p:nvCxnSpPr>
        <p:spPr>
          <a:xfrm>
            <a:off x="2832100" y="5764530"/>
            <a:ext cx="1489075" cy="44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20540" y="2258060"/>
            <a:ext cx="5497195" cy="715010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Создание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муниципальных информационных систем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cxnSp>
        <p:nvCxnSpPr>
          <p:cNvPr id="4" name="Соединительная линия уступом 3"/>
          <p:cNvCxnSpPr>
            <a:stCxn id="5" idx="3"/>
            <a:endCxn id="24" idx="1"/>
          </p:cNvCxnSpPr>
          <p:nvPr/>
        </p:nvCxnSpPr>
        <p:spPr>
          <a:xfrm flipV="1">
            <a:off x="2832735" y="1809750"/>
            <a:ext cx="1489075" cy="427355"/>
          </a:xfrm>
          <a:prstGeom prst="bentConnector3">
            <a:avLst>
              <a:gd name="adj1" fmla="val 50021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>
            <a:stCxn id="5" idx="3"/>
            <a:endCxn id="3" idx="1"/>
          </p:cNvCxnSpPr>
          <p:nvPr/>
        </p:nvCxnSpPr>
        <p:spPr>
          <a:xfrm>
            <a:off x="2832735" y="2237105"/>
            <a:ext cx="1487805" cy="378460"/>
          </a:xfrm>
          <a:prstGeom prst="bentConnector3">
            <a:avLst>
              <a:gd name="adj1" fmla="val 50021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Изображение 53" descr="/home/master/Документы/Презентация/НКО для МСП/Иконки/kisspng-computer-icons-faq-open-access-5af1c7eac33bf3.4402587815257947947997.jpgkisspng-computer-icons-faq-open-access-5af1c7eac33bf3.440258781525794794799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385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Изображение 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500">
                <a:latin typeface="Impact" pitchFamily="34" charset="0"/>
                <a:ea typeface="SimSun" charset="-122"/>
              </a:rPr>
              <a:t>Консультационная поддержка СО НКО</a:t>
            </a:r>
          </a:p>
        </p:txBody>
      </p:sp>
      <p:pic>
        <p:nvPicPr>
          <p:cNvPr id="32773" name="Изображение 6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е соединение 5123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6038" y="1763713"/>
            <a:ext cx="2728912" cy="1195387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Направления консультационной работы с СО НКО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36863" y="1749425"/>
            <a:ext cx="7015162" cy="565150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 взаимодействию с органами исполнительной власти и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органами местного самоуправления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6863" y="2378075"/>
            <a:ext cx="7013575" cy="571500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 вопросам подготовки и повышения социальной компетентности работников  и добровольцев СО НКО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38" y="3233738"/>
            <a:ext cx="9786937" cy="1252537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Цель -  проведение разъяснительной работы, обмен опытом, выявление, обобщение и распространение лучших практик и технологий деятельности СО НКО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8" y="4778375"/>
            <a:ext cx="2722562" cy="1995488"/>
          </a:xfrm>
          <a:prstGeom prst="rect">
            <a:avLst/>
          </a:prstGeom>
          <a:solidFill>
            <a:srgbClr val="A2C2E8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Виды 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консультационной 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6863" y="5408613"/>
            <a:ext cx="7015162" cy="582612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Подготовка аналитических докладов и обзоров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6863" y="4778375"/>
            <a:ext cx="7015162" cy="569913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Подготовка методических материалов по конкурсам 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на получении субсидий и грантов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6863" y="6038850"/>
            <a:ext cx="7015162" cy="739775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Проведение и организация конференций, совещаний, круглых столов, семинаров, тренингов, форумов по вопросам деятельности СО НКО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53" descr="/home/master/Документы/Презентация/НКО для МСП/Иконки/3012-200.png3012-20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34950"/>
            <a:ext cx="673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Изображение 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6145"/>
          <p:cNvSpPr>
            <a:spLocks noChangeArrowheads="1"/>
          </p:cNvSpPr>
          <p:nvPr/>
        </p:nvSpPr>
        <p:spPr bwMode="auto">
          <a:xfrm>
            <a:off x="46038" y="0"/>
            <a:ext cx="9880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zh-CN" sz="2800">
                <a:latin typeface="Impact" pitchFamily="34" charset="0"/>
                <a:ea typeface="SimSun" charset="-122"/>
                <a:sym typeface="Arial" charset="0"/>
              </a:rPr>
              <a:t>П</a:t>
            </a:r>
            <a:r>
              <a:rPr lang="zh-CN" altLang="en-US" sz="2800">
                <a:latin typeface="Impact" pitchFamily="34" charset="0"/>
                <a:ea typeface="SimSun" charset="-122"/>
                <a:sym typeface="Arial" charset="0"/>
              </a:rPr>
              <a:t>оддержка в области подготовки, допобразования </a:t>
            </a:r>
            <a:endParaRPr lang="zh-CN" altLang="en-US" sz="2800">
              <a:latin typeface="Impact" pitchFamily="34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2800">
                <a:latin typeface="Impact" pitchFamily="34" charset="0"/>
                <a:ea typeface="SimSun" charset="-122"/>
                <a:sym typeface="Arial" charset="0"/>
              </a:rPr>
              <a:t>работников и добровольцев  </a:t>
            </a:r>
            <a:r>
              <a:rPr lang="x-none" altLang="zh-CN" sz="2800">
                <a:latin typeface="Impact" pitchFamily="34" charset="0"/>
                <a:ea typeface="SimSun" charset="-122"/>
                <a:sym typeface="Arial" charset="0"/>
              </a:rPr>
              <a:t>СО НКО</a:t>
            </a:r>
            <a:endParaRPr lang="x-none" altLang="zh-CN" sz="2800">
              <a:latin typeface="Impact" pitchFamily="34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zh-CN" sz="240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часть 12.1 статьи 31.1 Федерального закона № 7-ФЗ</a:t>
            </a:r>
            <a:r>
              <a:rPr lang="zh-CN" altLang="en-US" sz="2400">
                <a:latin typeface="Impact" pitchFamily="34" charset="0"/>
                <a:ea typeface="SimSun" charset="-122"/>
                <a:sym typeface="Arial" charset="0"/>
              </a:rPr>
              <a:t> </a:t>
            </a:r>
          </a:p>
        </p:txBody>
      </p:sp>
      <p:pic>
        <p:nvPicPr>
          <p:cNvPr id="34821" name="Изображение 6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8159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Прямое соединение 5123"/>
          <p:cNvSpPr>
            <a:spLocks noChangeShapeType="1"/>
          </p:cNvSpPr>
          <p:nvPr/>
        </p:nvSpPr>
        <p:spPr bwMode="auto">
          <a:xfrm flipV="1">
            <a:off x="46038" y="1584325"/>
            <a:ext cx="9909175" cy="15875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57150" y="1674813"/>
            <a:ext cx="9739313" cy="1541462"/>
          </a:xfrm>
          <a:prstGeom prst="rect">
            <a:avLst/>
          </a:prstGeom>
          <a:solidFill>
            <a:srgbClr val="8EC67F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Поддержка осуществляется органами местного самоуправления 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путем организации и содействия в организации подготовки, профессиональной переподготовки и повышения квалификации работников и добровольцев СО НКО,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проведения обучающих, научных и практических мероприятий</a:t>
            </a:r>
          </a:p>
        </p:txBody>
      </p:sp>
      <p:graphicFrame>
        <p:nvGraphicFramePr>
          <p:cNvPr id="73" name="Table 2"/>
          <p:cNvGraphicFramePr/>
          <p:nvPr/>
        </p:nvGraphicFramePr>
        <p:xfrm>
          <a:off x="749300" y="3462338"/>
          <a:ext cx="8496300" cy="3282950"/>
        </p:xfrm>
        <a:graphic>
          <a:graphicData uri="http://schemas.openxmlformats.org/drawingml/2006/table">
            <a:tbl>
              <a:tblPr/>
              <a:tblGrid>
                <a:gridCol w="4967713"/>
                <a:gridCol w="3528587"/>
              </a:tblGrid>
              <a:tr h="52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alt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</a:rPr>
                        <a:t>Виды обучения</a:t>
                      </a: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altLang="ru-RU" sz="2000" b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  <a:sym typeface="+mn-ea"/>
                        </a:rPr>
                        <a:t>СО НКО</a:t>
                      </a:r>
                      <a:endParaRPr lang="x-none" altLang="ru-RU" sz="20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ea typeface="SimSun" charset="-122"/>
                        <a:sym typeface="+mn-ea"/>
                      </a:endParaRP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altLang="ru-RU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</a:rPr>
                        <a:t>Курсы повышения квалификации</a:t>
                      </a: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spc="-1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  <a:sym typeface="+mn-ea"/>
                        </a:rPr>
                        <a:t>✔</a:t>
                      </a:r>
                      <a:endParaRPr lang="x-none" altLang="ru-RU" sz="24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</a:endParaRP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altLang="ru-RU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</a:rPr>
                        <a:t>Семинары, лекции, </a:t>
                      </a:r>
                      <a:endParaRPr lang="x-none" altLang="ru-RU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ea typeface="SimSun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altLang="ru-RU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</a:rPr>
                        <a:t>мастер-классы</a:t>
                      </a:r>
                    </a:p>
                  </a:txBody>
                  <a:tcPr marL="74288" marR="74288" marT="37138" marB="3713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spc="-1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  <a:sym typeface="+mn-ea"/>
                        </a:rPr>
                        <a:t>✔</a:t>
                      </a:r>
                      <a:endParaRPr lang="x-none" altLang="ru-RU" sz="24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</a:endParaRP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altLang="ru-RU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</a:rPr>
                        <a:t>Стажировки, инклюзивное обучение</a:t>
                      </a:r>
                    </a:p>
                  </a:txBody>
                  <a:tcPr marL="74288" marR="74288" marT="37138" marB="3713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spc="-1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  <a:sym typeface="+mn-ea"/>
                        </a:rPr>
                        <a:t>✔</a:t>
                      </a:r>
                      <a:endParaRPr lang="ru-RU" altLang="ru-RU" sz="2400" b="0" strike="noStrike" spc="-1">
                        <a:solidFill>
                          <a:srgbClr val="00B05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ea typeface="SimSun" charset="-122"/>
                        <a:sym typeface="+mn-ea"/>
                      </a:endParaRP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x-none" altLang="ru-RU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</a:rPr>
                        <a:t>Обучение волонтеров (инструктаж) </a:t>
                      </a:r>
                    </a:p>
                  </a:txBody>
                  <a:tcPr marL="74288" marR="74288" marT="37138" marB="3713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spc="-1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SimSun" charset="-122"/>
                          <a:sym typeface="+mn-ea"/>
                        </a:rPr>
                        <a:t>✔</a:t>
                      </a:r>
                      <a:endParaRPr lang="ru-RU" altLang="ru-RU" sz="2400" b="1" strike="noStrike" spc="-1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ea typeface="SimSun" charset="-122"/>
                        <a:sym typeface="+mn-ea"/>
                      </a:endParaRPr>
                    </a:p>
                  </a:txBody>
                  <a:tcPr marL="74288" marR="74288" marT="37138" marB="37138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Изображение 53" descr="C:\Users\feren\Downloads\Рисунок1.pngРисунок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144463"/>
            <a:ext cx="733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hangingPunct="0"/>
            <a:endParaRPr lang="zh-CN" altLang="zh-CN" sz="3200" b="1" dirty="0">
              <a:solidFill>
                <a:schemeClr val="tx1"/>
              </a:solidFill>
              <a:latin typeface="Impact" pitchFamily="34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zh-CN" altLang="zh-CN" sz="3600" dirty="0">
                <a:solidFill>
                  <a:schemeClr val="tx1"/>
                </a:solidFill>
                <a:latin typeface="Impact" pitchFamily="34" charset="0"/>
                <a:ea typeface="SimSun" charset="-122"/>
                <a:sym typeface="SimSun" charset="-122"/>
              </a:rPr>
              <a:t>Закупки товаров, работ, услуг </a:t>
            </a:r>
            <a:endParaRPr lang="zh-CN" altLang="zh-CN" sz="3600" dirty="0">
              <a:solidFill>
                <a:schemeClr val="tx1"/>
              </a:solidFill>
              <a:latin typeface="Impact" pitchFamily="34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zh-CN" altLang="zh-CN" sz="3600" dirty="0">
                <a:solidFill>
                  <a:schemeClr val="tx1"/>
                </a:solidFill>
                <a:latin typeface="Impact" pitchFamily="34" charset="0"/>
                <a:ea typeface="SimSun" charset="-122"/>
                <a:sym typeface="SimSun" charset="-122"/>
              </a:rPr>
              <a:t>для муниципальных нужд у СО НКО</a:t>
            </a:r>
          </a:p>
        </p:txBody>
      </p:sp>
      <p:pic>
        <p:nvPicPr>
          <p:cNvPr id="36868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Прямое соединение 5123"/>
          <p:cNvSpPr>
            <a:spLocks noChangeShapeType="1"/>
          </p:cNvSpPr>
          <p:nvPr/>
        </p:nvSpPr>
        <p:spPr bwMode="auto">
          <a:xfrm>
            <a:off x="-44450" y="1493838"/>
            <a:ext cx="9888538" cy="793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80010" y="2972435"/>
            <a:ext cx="9692640" cy="134810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ru-RU" sz="20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Статья 30 Федерального закона № 44-ФЗ</a:t>
            </a:r>
            <a:endParaRPr lang="x-none" altLang="ru-RU" sz="2000" b="1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Участие субъектов малого предпринимательста, </a:t>
            </a:r>
            <a:endParaRPr lang="x-none" altLang="ru-RU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социально ориентированных некоммерческих организаций в закупках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550" y="4420870"/>
            <a:ext cx="3928110" cy="220535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заказчики</a:t>
            </a:r>
            <a:endParaRPr lang="x-none" altLang="ru-RU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(муниципальные органы, </a:t>
            </a:r>
            <a:endParaRPr lang="x-none" altLang="ru-RU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казенные и бюджетные учреждения,</a:t>
            </a:r>
            <a:endParaRPr lang="x-none" altLang="ru-RU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муниципальные предприятия)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0805" y="1584325"/>
            <a:ext cx="9660255" cy="1289050"/>
          </a:xfrm>
          <a:prstGeom prst="rect">
            <a:avLst/>
          </a:prstGeom>
          <a:solidFill>
            <a:srgbClr val="A2C2E8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en-US" sz="2800" b="1">
                <a:solidFill>
                  <a:srgbClr val="00664D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Федеральный закон  № 44-ФЗ </a:t>
            </a:r>
            <a:r>
              <a:rPr lang="x-none" altLang="zh-CN" sz="2800" b="1">
                <a:solidFill>
                  <a:srgbClr val="00664D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«</a:t>
            </a:r>
            <a:r>
              <a:rPr lang="x-none" altLang="en-US" sz="2800" b="1">
                <a:solidFill>
                  <a:srgbClr val="00664D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 контрактной системе в сфере закупок товаров, работ, услуг для обеспечения государсвенных и муниципальных нужд</a:t>
            </a:r>
            <a:r>
              <a:rPr lang="ru-RU" altLang="en-US" sz="2800" b="1">
                <a:solidFill>
                  <a:srgbClr val="00664D"/>
                </a:solidFill>
                <a:latin typeface="Times New Roman" pitchFamily="18" charset="0"/>
                <a:sym typeface="SimSun" charset="-122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1850" y="4407535"/>
            <a:ext cx="3852545" cy="218884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осуществление закупок у СО НКО</a:t>
            </a:r>
            <a:endParaRPr lang="x-none" altLang="ru-RU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в объеме не менеее </a:t>
            </a:r>
            <a:endParaRPr lang="x-none" altLang="ru-RU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15 % </a:t>
            </a:r>
            <a:endParaRPr lang="x-none" altLang="ru-RU" b="1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ru-RU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совокупного годового объема закупок </a:t>
            </a:r>
          </a:p>
        </p:txBody>
      </p:sp>
      <p:sp>
        <p:nvSpPr>
          <p:cNvPr id="30" name="Угол 29"/>
          <p:cNvSpPr/>
          <p:nvPr/>
        </p:nvSpPr>
        <p:spPr>
          <a:xfrm>
            <a:off x="4076065" y="5003800"/>
            <a:ext cx="1797050" cy="855980"/>
          </a:xfrm>
          <a:prstGeom prst="chevron">
            <a:avLst/>
          </a:prstGeom>
          <a:solidFill>
            <a:srgbClr val="A2C2E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endParaRPr lang="zh-CN" altLang="ru-RU" sz="12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Изображение 53" descr="C:\Users\feren\Downloads\Рисунок1.pngРисунок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144463"/>
            <a:ext cx="733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2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hangingPunct="0"/>
            <a:r>
              <a:rPr lang="ru-RU" altLang="zh-CN" sz="3600" dirty="0">
                <a:latin typeface="Impact" pitchFamily="34" charset="0"/>
                <a:ea typeface="SimSun" charset="-122"/>
                <a:sym typeface="Arial" charset="0"/>
              </a:rPr>
              <a:t>Инфраструктура поддержки СО НКО:</a:t>
            </a:r>
            <a:endParaRPr lang="ru-RU" altLang="zh-CN" sz="3600" dirty="0">
              <a:latin typeface="Impact" pitchFamily="34" charset="0"/>
              <a:ea typeface="SimSun" charset="-122"/>
            </a:endParaRPr>
          </a:p>
          <a:p>
            <a:pPr algn="ctr" hangingPunct="0"/>
            <a:r>
              <a:rPr lang="zh-CN" altLang="ru-RU" sz="3600" dirty="0">
                <a:latin typeface="Impact" pitchFamily="34" charset="0"/>
                <a:ea typeface="SimSun" charset="-122"/>
                <a:sym typeface="Arial" charset="0"/>
              </a:rPr>
              <a:t>р</a:t>
            </a:r>
            <a:r>
              <a:rPr lang="ru-RU" altLang="zh-CN" sz="3600" dirty="0" err="1">
                <a:latin typeface="Impact" pitchFamily="34" charset="0"/>
                <a:ea typeface="SimSun" charset="-122"/>
                <a:sym typeface="Arial" charset="0"/>
              </a:rPr>
              <a:t>есурсные</a:t>
            </a:r>
            <a:r>
              <a:rPr lang="ru-RU" altLang="zh-CN" sz="3600" dirty="0">
                <a:latin typeface="Impact" pitchFamily="34" charset="0"/>
                <a:ea typeface="SimSun" charset="-122"/>
                <a:sym typeface="Arial" charset="0"/>
              </a:rPr>
              <a:t> центры</a:t>
            </a:r>
            <a:endParaRPr lang="zh-CN" altLang="zh-CN" sz="3600" b="1" dirty="0">
              <a:solidFill>
                <a:schemeClr val="tx1"/>
              </a:solidFill>
              <a:latin typeface="Impact" pitchFamily="34" charset="0"/>
              <a:ea typeface="SimSun" charset="-122"/>
              <a:sym typeface="SimSun" charset="-122"/>
            </a:endParaRPr>
          </a:p>
        </p:txBody>
      </p:sp>
      <p:pic>
        <p:nvPicPr>
          <p:cNvPr id="38916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Прямое соединение 5123"/>
          <p:cNvSpPr>
            <a:spLocks noChangeShapeType="1"/>
          </p:cNvSpPr>
          <p:nvPr/>
        </p:nvSpPr>
        <p:spPr bwMode="auto">
          <a:xfrm>
            <a:off x="46038" y="1089025"/>
            <a:ext cx="9888537" cy="9525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51" name="Прямоугольник 1"/>
          <p:cNvSpPr/>
          <p:nvPr/>
        </p:nvSpPr>
        <p:spPr>
          <a:xfrm>
            <a:off x="46355" y="2889885"/>
            <a:ext cx="9791700" cy="132524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 hangingPunct="0"/>
            <a:r>
              <a:rPr lang="x-none" altLang="ru-RU" sz="2000" b="1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Р</a:t>
            </a:r>
            <a:r>
              <a:rPr lang="ru-RU" sz="2000" b="1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есурсный центр </a:t>
            </a:r>
            <a:r>
              <a:rPr lang="x-none" altLang="ru-RU" sz="2000" b="1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поддержки СО НКО Московской области:</a:t>
            </a:r>
            <a:endParaRPr lang="x-none" altLang="ru-RU" sz="2000" b="1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ru-RU" sz="20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«Социально-методический центр» – филиал Государственного автономного учреждения социального обслуживания Московской области «Социально-оздоровительный центр «Лесная поляна» (г. Реутов)</a:t>
            </a:r>
          </a:p>
        </p:txBody>
      </p:sp>
      <p:sp>
        <p:nvSpPr>
          <p:cNvPr id="38" name="Прямоугольник 1"/>
          <p:cNvSpPr/>
          <p:nvPr/>
        </p:nvSpPr>
        <p:spPr>
          <a:xfrm>
            <a:off x="32385" y="1133475"/>
            <a:ext cx="2982595" cy="1009650"/>
          </a:xfrm>
          <a:prstGeom prst="rect">
            <a:avLst/>
          </a:prstGeom>
          <a:solidFill>
            <a:srgbClr val="8EC67F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hangingPunct="0"/>
            <a:endParaRPr lang="x-none" alt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Р</a:t>
            </a:r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есурсны</a:t>
            </a:r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й</a:t>
            </a:r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центр </a:t>
            </a:r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поддержки</a:t>
            </a:r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СО НКО </a:t>
            </a:r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- о</a:t>
            </a:r>
            <a:r>
              <a:rPr lang="x-none" sz="1600" noProof="1">
                <a:solidFill>
                  <a:schemeClr val="tx1"/>
                </a:solidFill>
                <a:latin typeface="Times New Roman" pitchFamily="18" charset="0"/>
                <a:cs typeface="+mn-ea"/>
                <a:sym typeface="+mn-ea"/>
              </a:rPr>
              <a:t>сновной элемент формирования инфраструктуры поддержки СО НКО  </a:t>
            </a:r>
            <a:endParaRPr lang="x-none" altLang="ru-RU" sz="1600" noProof="1">
              <a:solidFill>
                <a:schemeClr val="tx1"/>
              </a:solidFill>
              <a:latin typeface="Times New Roman" pitchFamily="18" charset="0"/>
              <a:sym typeface="+mn-ea"/>
            </a:endParaRPr>
          </a:p>
          <a:p>
            <a:pPr algn="ctr" hangingPunct="0"/>
            <a:endParaRPr lang="x-none" alt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36195" y="2297430"/>
            <a:ext cx="2985135" cy="532765"/>
          </a:xfrm>
          <a:prstGeom prst="rect">
            <a:avLst/>
          </a:prstGeom>
          <a:solidFill>
            <a:srgbClr val="8EC67F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hangingPunct="0"/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Ресурсный центр </a:t>
            </a:r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в форме СО НКО</a:t>
            </a:r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11" name="Прямоугольник 1"/>
          <p:cNvSpPr/>
          <p:nvPr/>
        </p:nvSpPr>
        <p:spPr>
          <a:xfrm rot="10800000" flipV="1">
            <a:off x="5086985" y="2348865"/>
            <a:ext cx="4737100" cy="447040"/>
          </a:xfrm>
          <a:prstGeom prst="rect">
            <a:avLst/>
          </a:prstGeom>
          <a:solidFill>
            <a:srgbClr val="8EC67F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hangingPunct="0"/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может создаваться за счет грантов Прездента РФ</a:t>
            </a:r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15" name="Прямоугольник 1"/>
          <p:cNvSpPr/>
          <p:nvPr/>
        </p:nvSpPr>
        <p:spPr>
          <a:xfrm>
            <a:off x="5086985" y="1583690"/>
            <a:ext cx="4733290" cy="617855"/>
          </a:xfrm>
          <a:prstGeom prst="rect">
            <a:avLst/>
          </a:prstGeom>
          <a:solidFill>
            <a:srgbClr val="8EC67F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hangingPunct="0"/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негосударственны</a:t>
            </a:r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е</a:t>
            </a:r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некоммерчески</a:t>
            </a:r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е </a:t>
            </a:r>
            <a:r>
              <a:rPr 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организаци</a:t>
            </a:r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и, </a:t>
            </a:r>
            <a:endParaRPr lang="x-none" altLang="ru-RU" sz="1600" noProof="1" smtClean="0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x-none" altLang="ru-RU" sz="1600" noProof="1" smtClean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в том числе СО НКО </a:t>
            </a:r>
            <a:endParaRPr lang="x-none" alt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16" name="Прямоугольник 1"/>
          <p:cNvSpPr/>
          <p:nvPr/>
        </p:nvSpPr>
        <p:spPr>
          <a:xfrm rot="10800000" flipV="1">
            <a:off x="5086350" y="1133475"/>
            <a:ext cx="4728210" cy="434340"/>
          </a:xfrm>
          <a:prstGeom prst="rect">
            <a:avLst/>
          </a:prstGeom>
          <a:solidFill>
            <a:srgbClr val="8EC67F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hangingPunct="0"/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r>
              <a:rPr lang="x-none" altLang="ru-RU" sz="1600" noProof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муниципальные учреждения</a:t>
            </a:r>
            <a:endParaRPr lang="x-none" alt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hangingPunct="0"/>
            <a:endParaRPr lang="ru-RU" sz="1600" noProof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17" name="Угол 16"/>
          <p:cNvSpPr/>
          <p:nvPr/>
        </p:nvSpPr>
        <p:spPr>
          <a:xfrm>
            <a:off x="3061335" y="1313613"/>
            <a:ext cx="1968500" cy="546100"/>
          </a:xfrm>
          <a:prstGeom prst="chevron">
            <a:avLst/>
          </a:prstGeom>
          <a:solidFill>
            <a:srgbClr val="A2C2E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zh-CN" altLang="zh-CN" sz="1200" b="1">
                <a:solidFill>
                  <a:schemeClr val="tx1"/>
                </a:solidFill>
                <a:latin typeface="Times New Roman" pitchFamily="18" charset="0"/>
              </a:rPr>
              <a:t>форма</a:t>
            </a:r>
          </a:p>
        </p:txBody>
      </p:sp>
      <p:cxnSp>
        <p:nvCxnSpPr>
          <p:cNvPr id="2" name="Прямая со стрелкой 1"/>
          <p:cNvCxnSpPr>
            <a:stCxn id="6" idx="3"/>
            <a:endCxn id="11" idx="3"/>
          </p:cNvCxnSpPr>
          <p:nvPr/>
        </p:nvCxnSpPr>
        <p:spPr>
          <a:xfrm>
            <a:off x="3021330" y="2564130"/>
            <a:ext cx="2065655" cy="825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26" name="Прямоугольник 5122"/>
          <p:cNvSpPr>
            <a:spLocks noChangeArrowheads="1"/>
          </p:cNvSpPr>
          <p:nvPr/>
        </p:nvSpPr>
        <p:spPr bwMode="auto">
          <a:xfrm>
            <a:off x="46355" y="5228977"/>
            <a:ext cx="9791700" cy="1575106"/>
          </a:xfrm>
          <a:prstGeom prst="rect">
            <a:avLst/>
          </a:prstGeom>
          <a:solidFill>
            <a:srgbClr val="A2C2E8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zh-CN" b="1" dirty="0">
                <a:latin typeface="Times New Roman" pitchFamily="18" charset="0"/>
                <a:ea typeface="SimSun" charset="-122"/>
              </a:rPr>
              <a:t>Ф</a:t>
            </a:r>
            <a:r>
              <a:rPr lang="zh-CN" altLang="en-US" b="1" dirty="0">
                <a:latin typeface="Times New Roman" pitchFamily="18" charset="0"/>
                <a:ea typeface="SimSun" charset="-122"/>
              </a:rPr>
              <a:t>ункции ресурсного центра </a:t>
            </a:r>
            <a:r>
              <a:rPr lang="x-none" altLang="ru-RU" b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поддержки СО НКО Московской области</a:t>
            </a:r>
            <a:endParaRPr lang="zh-CN" altLang="en-US" b="1" dirty="0"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80000"/>
              </a:lnSpc>
              <a:spcAft>
                <a:spcPts val="20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zh-CN" dirty="0" smtClean="0">
                <a:latin typeface="Times New Roman" pitchFamily="18" charset="0"/>
                <a:cs typeface="DejaVu Sans" pitchFamily="34" charset="0"/>
                <a:sym typeface="Arial" charset="0"/>
              </a:rPr>
              <a:t>И</a:t>
            </a:r>
            <a:r>
              <a:rPr lang="zh-CN" altLang="ru-RU" dirty="0" smtClean="0">
                <a:latin typeface="Times New Roman" pitchFamily="18" charset="0"/>
                <a:cs typeface="DejaVu Sans" pitchFamily="34" charset="0"/>
                <a:sym typeface="Arial" charset="0"/>
              </a:rPr>
              <a:t>нформационная </a:t>
            </a:r>
            <a:r>
              <a:rPr lang="zh-CN" altLang="ru-RU" dirty="0">
                <a:latin typeface="Times New Roman" pitchFamily="18" charset="0"/>
                <a:cs typeface="DejaVu Sans" pitchFamily="34" charset="0"/>
                <a:sym typeface="Arial" charset="0"/>
              </a:rPr>
              <a:t>поддержка деятельности СО НКО</a:t>
            </a:r>
            <a:endParaRPr lang="zh-CN" altLang="ru-RU" dirty="0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80000"/>
              </a:lnSpc>
              <a:spcAft>
                <a:spcPts val="20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dirty="0">
                <a:latin typeface="Times New Roman" pitchFamily="18" charset="0"/>
                <a:cs typeface="DejaVu Sans" pitchFamily="34" charset="0"/>
                <a:sym typeface="Arial" charset="0"/>
              </a:rPr>
              <a:t>	</a:t>
            </a:r>
            <a:r>
              <a:rPr lang="x-none" altLang="zh-CN" smtClean="0">
                <a:latin typeface="Times New Roman" pitchFamily="18" charset="0"/>
                <a:cs typeface="DejaVu Sans" pitchFamily="34" charset="0"/>
                <a:sym typeface="Arial" charset="0"/>
              </a:rPr>
              <a:t>Консультационная </a:t>
            </a:r>
            <a:r>
              <a:rPr lang="x-none" altLang="zh-CN">
                <a:latin typeface="Times New Roman" pitchFamily="18" charset="0"/>
                <a:cs typeface="DejaVu Sans" pitchFamily="34" charset="0"/>
                <a:sym typeface="Arial" charset="0"/>
              </a:rPr>
              <a:t>поддержка СО НКО </a:t>
            </a:r>
            <a:endParaRPr lang="x-none" altLang="zh-CN">
              <a:latin typeface="Times New Roman" pitchFamily="18" charset="0"/>
              <a:cs typeface="DejaVu Sans" pitchFamily="34" charset="0"/>
              <a:sym typeface="Arial" charset="0"/>
            </a:endParaRPr>
          </a:p>
          <a:p>
            <a:pPr algn="ctr" defTabSz="-635" hangingPunct="0">
              <a:lnSpc>
                <a:spcPct val="80000"/>
              </a:lnSpc>
              <a:spcAft>
                <a:spcPts val="20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zh-CN" dirty="0" smtClean="0">
                <a:latin typeface="Times New Roman" pitchFamily="18" charset="0"/>
                <a:cs typeface="DejaVu Sans" pitchFamily="34" charset="0"/>
                <a:sym typeface="Arial" charset="0"/>
              </a:rPr>
              <a:t>О</a:t>
            </a:r>
            <a:r>
              <a:rPr lang="zh-CN" altLang="ru-RU" dirty="0" smtClean="0">
                <a:latin typeface="Times New Roman" pitchFamily="18" charset="0"/>
                <a:cs typeface="DejaVu Sans" pitchFamily="34" charset="0"/>
                <a:sym typeface="Arial" charset="0"/>
              </a:rPr>
              <a:t>рганизация </a:t>
            </a:r>
            <a:r>
              <a:rPr lang="zh-CN" altLang="ru-RU" dirty="0">
                <a:latin typeface="Times New Roman" pitchFamily="18" charset="0"/>
                <a:cs typeface="DejaVu Sans" pitchFamily="34" charset="0"/>
                <a:sym typeface="Arial" charset="0"/>
              </a:rPr>
              <a:t>и проведение программ по повышению квалификации сотрудников СО НКО </a:t>
            </a:r>
            <a:endParaRPr lang="zh-CN" altLang="ru-RU" dirty="0">
              <a:latin typeface="Times New Roman" pitchFamily="18" charset="0"/>
              <a:cs typeface="DejaVu Sans" pitchFamily="34" charset="0"/>
              <a:sym typeface="Arial" charset="0"/>
            </a:endParaRPr>
          </a:p>
          <a:p>
            <a:pPr algn="ctr" defTabSz="-635" hangingPunct="0">
              <a:lnSpc>
                <a:spcPct val="80000"/>
              </a:lnSpc>
              <a:spcAft>
                <a:spcPts val="20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zh-CN" dirty="0" smtClean="0">
                <a:latin typeface="Times New Roman" pitchFamily="18" charset="0"/>
                <a:cs typeface="DejaVu Sans" pitchFamily="34" charset="0"/>
                <a:sym typeface="Arial" charset="0"/>
              </a:rPr>
              <a:t>О</a:t>
            </a:r>
            <a:r>
              <a:rPr lang="zh-CN" altLang="ru-RU" dirty="0" smtClean="0">
                <a:latin typeface="Times New Roman" pitchFamily="18" charset="0"/>
                <a:cs typeface="DejaVu Sans" pitchFamily="34" charset="0"/>
                <a:sym typeface="Arial" charset="0"/>
              </a:rPr>
              <a:t>рганизация </a:t>
            </a:r>
            <a:r>
              <a:rPr lang="zh-CN" altLang="ru-RU" dirty="0">
                <a:latin typeface="Times New Roman" pitchFamily="18" charset="0"/>
                <a:cs typeface="DejaVu Sans" pitchFamily="34" charset="0"/>
                <a:sym typeface="Arial" charset="0"/>
              </a:rPr>
              <a:t>и проведение обучающих программ для добровольцев (волонтеров)</a:t>
            </a:r>
            <a:endParaRPr lang="zh-CN" altLang="en-US" b="1" dirty="0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8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dirty="0">
              <a:latin typeface="Times New Roman" pitchFamily="18" charset="0"/>
              <a:cs typeface="DejaVu Sans" pitchFamily="34" charset="0"/>
              <a:sym typeface="Arial" charset="0"/>
            </a:endParaRPr>
          </a:p>
          <a:p>
            <a:pPr algn="ctr" defTabSz="-635" hangingPunct="0">
              <a:lnSpc>
                <a:spcPct val="8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en-US" b="1" dirty="0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8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en-US" b="1" dirty="0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en-US" b="1" dirty="0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en-US" b="1" dirty="0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en-US" b="1" dirty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46355" y="4249420"/>
            <a:ext cx="9791700" cy="933450"/>
          </a:xfrm>
          <a:prstGeom prst="rect">
            <a:avLst/>
          </a:prstGeom>
          <a:solidFill>
            <a:srgbClr val="8EC67F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cene3d>
              <a:camera prst="orthographicFront"/>
              <a:lightRig rig="threePt" dir="t"/>
            </a:scene3d>
          </a:bodyPr>
          <a:p>
            <a:pPr algn="ctr" hangingPunct="0"/>
            <a:r>
              <a:rPr lang="x-none" sz="1800" b="1" i="1">
                <a:latin typeface="Times New Roman" pitchFamily="18" charset="0"/>
              </a:rPr>
              <a:t>Адрес:</a:t>
            </a:r>
            <a:r>
              <a:rPr lang="x-none" sz="1800" i="1">
                <a:latin typeface="Times New Roman" pitchFamily="18" charset="0"/>
              </a:rPr>
              <a:t> Московская область,  г. Реутов, Юбилейный пр., 54</a:t>
            </a:r>
            <a:endParaRPr lang="x-none" sz="1800" i="1">
              <a:latin typeface="Times New Roman" pitchFamily="18" charset="0"/>
            </a:endParaRPr>
          </a:p>
          <a:p>
            <a:pPr algn="ctr" hangingPunct="0"/>
            <a:r>
              <a:rPr lang="x-none" sz="1800" b="1" i="1">
                <a:latin typeface="Times New Roman" pitchFamily="18" charset="0"/>
              </a:rPr>
              <a:t>тел.:</a:t>
            </a:r>
            <a:r>
              <a:rPr lang="x-none" sz="1800" i="1">
                <a:latin typeface="Times New Roman" pitchFamily="18" charset="0"/>
              </a:rPr>
              <a:t> 8 (495) 791-44-32</a:t>
            </a:r>
            <a:endParaRPr lang="x-none" sz="1800" i="1">
              <a:latin typeface="Times New Roman" pitchFamily="18" charset="0"/>
            </a:endParaRPr>
          </a:p>
          <a:p>
            <a:pPr algn="ctr" hangingPunct="0"/>
            <a:r>
              <a:rPr lang="x-none" sz="1800" i="1">
                <a:latin typeface="Times New Roman" pitchFamily="18" charset="0"/>
              </a:rPr>
              <a:t>http://www.sonko-mosreg.ru</a:t>
            </a:r>
            <a:endParaRPr lang="x-none" sz="1800" i="1"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072"/>
          <p:cNvSpPr>
            <a:spLocks noChangeArrowheads="1"/>
          </p:cNvSpPr>
          <p:nvPr/>
        </p:nvSpPr>
        <p:spPr bwMode="auto">
          <a:xfrm>
            <a:off x="1238250" y="1746250"/>
            <a:ext cx="74231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b"/>
          <a:lstStyle/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en-US" sz="3800">
                <a:latin typeface="Impact" pitchFamily="34" charset="0"/>
                <a:ea typeface="SimSun" charset="-122"/>
              </a:rPr>
              <a:t>Включение </a:t>
            </a:r>
            <a:endParaRPr lang="x-none" altLang="en-US" sz="38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en-US" sz="3800">
                <a:latin typeface="Impact" pitchFamily="34" charset="0"/>
                <a:ea typeface="SimSun" charset="-122"/>
              </a:rPr>
              <a:t>социально ориентированных некоммерческих организаций </a:t>
            </a:r>
            <a:endParaRPr lang="x-none" altLang="en-US" sz="38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en-US" sz="3800">
                <a:latin typeface="Impact" pitchFamily="34" charset="0"/>
                <a:ea typeface="SimSun" charset="-122"/>
              </a:rPr>
              <a:t>в реестр поставщиков социальных услуг </a:t>
            </a:r>
            <a:endParaRPr lang="x-none" altLang="en-US" sz="38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en-US" sz="3800">
                <a:latin typeface="Impact" pitchFamily="34" charset="0"/>
                <a:ea typeface="SimSun" charset="-122"/>
              </a:rPr>
              <a:t>Московской области</a:t>
            </a:r>
          </a:p>
        </p:txBody>
      </p:sp>
      <p:sp>
        <p:nvSpPr>
          <p:cNvPr id="40963" name="Прямоугольник 3073"/>
          <p:cNvSpPr>
            <a:spLocks noChangeArrowheads="1"/>
          </p:cNvSpPr>
          <p:nvPr/>
        </p:nvSpPr>
        <p:spPr bwMode="auto">
          <a:xfrm>
            <a:off x="1238250" y="3570288"/>
            <a:ext cx="7423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40964" name="Прямое соединение 3075"/>
          <p:cNvSpPr>
            <a:spLocks noChangeShapeType="1"/>
          </p:cNvSpPr>
          <p:nvPr/>
        </p:nvSpPr>
        <p:spPr bwMode="auto">
          <a:xfrm>
            <a:off x="946150" y="4373563"/>
            <a:ext cx="7961313" cy="14287"/>
          </a:xfrm>
          <a:prstGeom prst="line">
            <a:avLst/>
          </a:prstGeom>
          <a:noFill/>
          <a:ln w="19080">
            <a:solidFill>
              <a:srgbClr val="BE4B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40965" name="Изображение 30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925"/>
            <a:ext cx="99028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Изображение 4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8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600">
                <a:latin typeface="Impact" pitchFamily="34" charset="0"/>
                <a:ea typeface="SimSun" charset="-122"/>
              </a:rPr>
              <a:t>СО НКО - </a:t>
            </a:r>
            <a:endParaRPr lang="zh-CN" altLang="en-US" sz="36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8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600">
                <a:latin typeface="Impact" pitchFamily="34" charset="0"/>
                <a:ea typeface="SimSun" charset="-122"/>
              </a:rPr>
              <a:t>поставщики социальных услуг</a:t>
            </a:r>
          </a:p>
        </p:txBody>
      </p:sp>
      <p:pic>
        <p:nvPicPr>
          <p:cNvPr id="43010" name="Изображение 6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5041265" y="4104005"/>
            <a:ext cx="2203450" cy="2665730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endParaRPr lang="x-none" altLang="zh-CN" sz="16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Документы для включения в реестр представляются по электронной почте msrmo@mosreg.ru</a:t>
            </a:r>
          </a:p>
        </p:txBody>
      </p:sp>
      <p:sp>
        <p:nvSpPr>
          <p:cNvPr id="43012" name="Прямое соединение 5123"/>
          <p:cNvSpPr>
            <a:spLocks noChangeShapeType="1"/>
          </p:cNvSpPr>
          <p:nvPr/>
        </p:nvSpPr>
        <p:spPr bwMode="auto">
          <a:xfrm>
            <a:off x="0" y="998538"/>
            <a:ext cx="9918700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43013" name="Прямоугольник 5122"/>
          <p:cNvSpPr>
            <a:spLocks noChangeArrowheads="1"/>
          </p:cNvSpPr>
          <p:nvPr/>
        </p:nvSpPr>
        <p:spPr bwMode="auto">
          <a:xfrm>
            <a:off x="92075" y="1045210"/>
            <a:ext cx="9718675" cy="636905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ru-RU" sz="2000" b="1">
                <a:latin typeface="Times New Roman" pitchFamily="18" charset="0"/>
                <a:ea typeface="SimSun" charset="-122"/>
              </a:rPr>
              <a:t>СО НКО </a:t>
            </a:r>
            <a:r>
              <a:rPr lang="ru-RU" altLang="x-none" sz="2000" b="1">
                <a:latin typeface="Times New Roman" pitchFamily="18" charset="0"/>
                <a:ea typeface="SimSun" charset="-122"/>
              </a:rPr>
              <a:t> - поставщик социальных услуг</a:t>
            </a:r>
            <a:r>
              <a:rPr lang="ru-RU" altLang="x-none" sz="2000">
                <a:latin typeface="Times New Roman" pitchFamily="18" charset="0"/>
                <a:ea typeface="SimSun" charset="-122"/>
              </a:rPr>
              <a:t> - </a:t>
            </a:r>
            <a:endParaRPr lang="ru-RU" altLang="x-none" sz="2000"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x-none" sz="2000">
                <a:latin typeface="Times New Roman" pitchFamily="18" charset="0"/>
                <a:ea typeface="SimSun" charset="-122"/>
              </a:rPr>
              <a:t>юридическое лицо, </a:t>
            </a:r>
            <a:r>
              <a:rPr lang="ru-RU" altLang="x-none" sz="2000" b="1">
                <a:latin typeface="Times New Roman" pitchFamily="18" charset="0"/>
                <a:ea typeface="SimSun" charset="-122"/>
              </a:rPr>
              <a:t>осуществляющ</a:t>
            </a:r>
            <a:r>
              <a:rPr lang="x-none" altLang="ru-RU" sz="2000" b="1">
                <a:latin typeface="Times New Roman" pitchFamily="18" charset="0"/>
                <a:ea typeface="SimSun" charset="-122"/>
              </a:rPr>
              <a:t>е</a:t>
            </a:r>
            <a:r>
              <a:rPr lang="ru-RU" altLang="x-none" sz="2000" b="1">
                <a:latin typeface="Times New Roman" pitchFamily="18" charset="0"/>
                <a:ea typeface="SimSun" charset="-122"/>
              </a:rPr>
              <a:t>е социальное обслуживание</a:t>
            </a:r>
            <a:endParaRPr lang="ru-RU" altLang="x-none" sz="2000" b="1"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2400" b="1">
              <a:latin typeface="Times New Roman" pitchFamily="18" charset="0"/>
              <a:ea typeface="SimSun" charset="-122"/>
            </a:endParaRPr>
          </a:p>
        </p:txBody>
      </p:sp>
      <p:sp>
        <p:nvSpPr>
          <p:cNvPr id="43014" name="Прямоугольник 12"/>
          <p:cNvSpPr>
            <a:spLocks noChangeArrowheads="1"/>
          </p:cNvSpPr>
          <p:nvPr/>
        </p:nvSpPr>
        <p:spPr bwMode="auto">
          <a:xfrm>
            <a:off x="46355" y="3114040"/>
            <a:ext cx="3215005" cy="861060"/>
          </a:xfrm>
          <a:prstGeom prst="rect">
            <a:avLst/>
          </a:prstGeom>
          <a:solidFill>
            <a:srgbClr val="C6D9F1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r>
              <a:rPr lang="x-none" altLang="zh-CN" sz="1600">
                <a:latin typeface="Times New Roman" pitchFamily="18" charset="0"/>
                <a:ea typeface="SimSun" charset="-122"/>
                <a:sym typeface="Arial" charset="0"/>
              </a:rPr>
              <a:t>Основная цель ведения р</a:t>
            </a:r>
            <a:r>
              <a:rPr lang="zh-CN" altLang="en-US" sz="1600">
                <a:latin typeface="Times New Roman" pitchFamily="18" charset="0"/>
                <a:ea typeface="SimSun" charset="-122"/>
                <a:sym typeface="Arial" charset="0"/>
              </a:rPr>
              <a:t>еестр</a:t>
            </a:r>
            <a:r>
              <a:rPr lang="x-none" altLang="zh-CN" sz="1600">
                <a:latin typeface="Times New Roman" pitchFamily="18" charset="0"/>
                <a:ea typeface="SimSun" charset="-122"/>
                <a:sym typeface="Arial" charset="0"/>
              </a:rPr>
              <a:t>а</a:t>
            </a:r>
            <a:r>
              <a:rPr lang="zh-CN" altLang="en-US" sz="1600">
                <a:latin typeface="Times New Roman" pitchFamily="18" charset="0"/>
                <a:ea typeface="SimSun" charset="-122"/>
                <a:sym typeface="Arial" charset="0"/>
              </a:rPr>
              <a:t> поставщиков социальных услуг 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43015" name="Прямоугольник 12"/>
          <p:cNvSpPr>
            <a:spLocks noChangeArrowheads="1"/>
          </p:cNvSpPr>
          <p:nvPr/>
        </p:nvSpPr>
        <p:spPr bwMode="auto">
          <a:xfrm rot="10800000" flipV="1">
            <a:off x="4186555" y="3069590"/>
            <a:ext cx="5663565" cy="968375"/>
          </a:xfrm>
          <a:prstGeom prst="rect">
            <a:avLst/>
          </a:prstGeom>
          <a:solidFill>
            <a:srgbClr val="C6D9F1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zh-CN" sz="1600">
                <a:latin typeface="Times New Roman" pitchFamily="18" charset="0"/>
                <a:ea typeface="SimSun" charset="-122"/>
                <a:sym typeface="Arial" charset="0"/>
              </a:rPr>
              <a:t>О</a:t>
            </a:r>
            <a:r>
              <a:rPr lang="zh-CN" altLang="en-US" sz="1600">
                <a:latin typeface="Times New Roman" pitchFamily="18" charset="0"/>
                <a:ea typeface="SimSun" charset="-122"/>
                <a:sym typeface="Arial" charset="0"/>
              </a:rPr>
              <a:t>беспечение сбора, хранения и предоставления полной и достоверной информации о поставщиках социальных услуг, осуществляющих деятельность по оказанию социальных услуг в Московской области</a:t>
            </a:r>
          </a:p>
        </p:txBody>
      </p:sp>
      <p:cxnSp>
        <p:nvCxnSpPr>
          <p:cNvPr id="2" name="Прямая со стрелкой 1"/>
          <p:cNvCxnSpPr>
            <a:stCxn id="43014" idx="3"/>
            <a:endCxn id="43015" idx="3"/>
          </p:cNvCxnSpPr>
          <p:nvPr/>
        </p:nvCxnSpPr>
        <p:spPr>
          <a:xfrm>
            <a:off x="3261360" y="3544570"/>
            <a:ext cx="925195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17" name="Прямоугольник 5122"/>
          <p:cNvSpPr>
            <a:spLocks noChangeArrowheads="1"/>
          </p:cNvSpPr>
          <p:nvPr/>
        </p:nvSpPr>
        <p:spPr bwMode="auto">
          <a:xfrm>
            <a:off x="90805" y="2395220"/>
            <a:ext cx="9698990" cy="611505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zh-CN" dirty="0">
                <a:latin typeface="Times New Roman" pitchFamily="18" charset="0"/>
                <a:ea typeface="SimSun" charset="-122"/>
                <a:sym typeface="SimSun" charset="-122"/>
              </a:rPr>
              <a:t>В реестр поставщиков социальных услуг Московской области включен</a:t>
            </a:r>
            <a:r>
              <a:rPr lang="x-none" altLang="zh-CN" dirty="0">
                <a:latin typeface="Times New Roman" pitchFamily="18" charset="0"/>
                <a:ea typeface="SimSun" charset="-122"/>
                <a:sym typeface="SimSun" charset="-122"/>
              </a:rPr>
              <a:t>ы</a:t>
            </a:r>
            <a:r>
              <a:rPr lang="zh-CN" altLang="zh-CN" dirty="0"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zh-CN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1</a:t>
            </a:r>
            <a:r>
              <a:rPr lang="x-none" altLang="zh-CN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66</a:t>
            </a:r>
            <a:r>
              <a:rPr lang="zh-CN" altLang="zh-CN" dirty="0">
                <a:latin typeface="Times New Roman" pitchFamily="18" charset="0"/>
                <a:ea typeface="SimSun" charset="-122"/>
                <a:sym typeface="SimSun" charset="-122"/>
              </a:rPr>
              <a:t> организаци</a:t>
            </a:r>
            <a:r>
              <a:rPr lang="x-none" altLang="zh-CN" dirty="0">
                <a:latin typeface="Times New Roman" pitchFamily="18" charset="0"/>
                <a:ea typeface="SimSun" charset="-122"/>
                <a:sym typeface="SimSun" charset="-122"/>
              </a:rPr>
              <a:t>й,</a:t>
            </a:r>
            <a:endParaRPr lang="x-none" altLang="zh-CN" dirty="0"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en-US">
                <a:latin typeface="Times New Roman" pitchFamily="18" charset="0"/>
                <a:ea typeface="SimSun" charset="-122"/>
                <a:sym typeface="SimSun" charset="-122"/>
              </a:rPr>
              <a:t>в том числе</a:t>
            </a:r>
            <a:r>
              <a:rPr lang="zh-CN" altLang="zh-CN" dirty="0"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zh-CN" b="1" dirty="0" smtClean="0">
                <a:latin typeface="Times New Roman" pitchFamily="18" charset="0"/>
                <a:ea typeface="SimSun" charset="-122"/>
                <a:sym typeface="SimSun" charset="-122"/>
              </a:rPr>
              <a:t>5</a:t>
            </a:r>
            <a:r>
              <a:rPr lang="zh-CN" altLang="zh-CN" dirty="0" smtClean="0"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zh-CN" dirty="0">
                <a:latin typeface="Times New Roman" pitchFamily="18" charset="0"/>
                <a:ea typeface="SimSun" charset="-122"/>
                <a:sym typeface="SimSun" charset="-122"/>
              </a:rPr>
              <a:t>СО НКО</a:t>
            </a:r>
            <a:r>
              <a:rPr lang="x-none" altLang="zh-CN">
                <a:latin typeface="Times New Roman" pitchFamily="18" charset="0"/>
                <a:ea typeface="SimSun" charset="-122"/>
                <a:sym typeface="SimSun" charset="-122"/>
              </a:rPr>
              <a:t> из </a:t>
            </a:r>
            <a:r>
              <a:rPr lang="x-none" altLang="zh-CN" b="1">
                <a:latin typeface="Times New Roman" pitchFamily="18" charset="0"/>
                <a:ea typeface="SimSun" charset="-122"/>
                <a:sym typeface="SimSun" charset="-122"/>
              </a:rPr>
              <a:t>5</a:t>
            </a:r>
            <a:r>
              <a:rPr lang="x-none" altLang="zh-CN">
                <a:latin typeface="Times New Roman" pitchFamily="18" charset="0"/>
                <a:ea typeface="SimSun" charset="-122"/>
                <a:sym typeface="SimSun" charset="-122"/>
              </a:rPr>
              <a:t> муниципальных образований </a:t>
            </a:r>
            <a:endParaRPr lang="zh-CN" altLang="zh-CN" dirty="0">
              <a:latin typeface="Times New Roman" pitchFamily="18" charset="0"/>
              <a:ea typeface="SimSun" charset="-122"/>
            </a:endParaRPr>
          </a:p>
          <a:p>
            <a:pPr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x-none" altLang="ru-RU" b="1">
              <a:latin typeface="Times New Roman" pitchFamily="18" charset="0"/>
              <a:ea typeface="SimSun" charset="-122"/>
            </a:endParaRPr>
          </a:p>
        </p:txBody>
      </p:sp>
      <p:sp>
        <p:nvSpPr>
          <p:cNvPr id="43018" name="Прямоугольник 2"/>
          <p:cNvSpPr>
            <a:spLocks noChangeArrowheads="1"/>
          </p:cNvSpPr>
          <p:nvPr/>
        </p:nvSpPr>
        <p:spPr bwMode="auto">
          <a:xfrm>
            <a:off x="46355" y="4104005"/>
            <a:ext cx="2131060" cy="2681605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endParaRPr lang="x-none" altLang="zh-CN" sz="16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Формирование и ведение реестра осуществляется Минсоцразвития МО </a:t>
            </a:r>
            <a:endParaRPr lang="x-none" altLang="zh-CN" sz="17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в электронном виде</a:t>
            </a:r>
            <a:endParaRPr lang="x-none" altLang="zh-CN" sz="1700">
              <a:latin typeface="Times New Roman" pitchFamily="18" charset="0"/>
            </a:endParaRPr>
          </a:p>
          <a:p>
            <a:pPr algn="ctr" hangingPunct="0"/>
            <a:endParaRPr lang="zh-CN" altLang="zh-CN" sz="1700">
              <a:latin typeface="Times New Roman" pitchFamily="18" charset="0"/>
            </a:endParaRPr>
          </a:p>
        </p:txBody>
      </p:sp>
      <p:sp>
        <p:nvSpPr>
          <p:cNvPr id="43019" name="Прямоугольник 3"/>
          <p:cNvSpPr>
            <a:spLocks noChangeArrowheads="1"/>
          </p:cNvSpPr>
          <p:nvPr/>
        </p:nvSpPr>
        <p:spPr bwMode="auto">
          <a:xfrm>
            <a:off x="2476500" y="4104005"/>
            <a:ext cx="2201545" cy="2676525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endParaRPr lang="x-none" altLang="zh-CN" sz="16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Реестр размещается на сайте Минсоцразвития МО </a:t>
            </a:r>
            <a:endParaRPr lang="x-none" altLang="zh-CN" sz="17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в подразделе Документы/</a:t>
            </a:r>
            <a:endParaRPr lang="x-none" altLang="zh-CN" sz="17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Нормотворчество/</a:t>
            </a:r>
            <a:endParaRPr lang="x-none" altLang="zh-CN" sz="17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</a:rPr>
              <a:t>Реализация 442-ФЗ</a:t>
            </a:r>
            <a:endParaRPr lang="x-none" altLang="zh-CN" sz="1700">
              <a:latin typeface="Times New Roman" pitchFamily="18" charset="0"/>
            </a:endParaRPr>
          </a:p>
          <a:p>
            <a:pPr algn="ctr" hangingPunct="0"/>
            <a:endParaRPr lang="zh-CN" altLang="zh-CN" sz="1700" dirty="0">
              <a:latin typeface="Times New Roman" pitchFamily="18" charset="0"/>
            </a:endParaRPr>
          </a:p>
        </p:txBody>
      </p:sp>
      <p:sp>
        <p:nvSpPr>
          <p:cNvPr id="43020" name="Прямоугольник 6"/>
          <p:cNvSpPr>
            <a:spLocks noChangeArrowheads="1"/>
          </p:cNvSpPr>
          <p:nvPr/>
        </p:nvSpPr>
        <p:spPr bwMode="auto">
          <a:xfrm>
            <a:off x="7561580" y="4104005"/>
            <a:ext cx="2287270" cy="2666365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endParaRPr lang="x-none" altLang="zh-CN" sz="1700">
              <a:latin typeface="Times New Roman" pitchFamily="18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  <a:sym typeface="Arial" charset="0"/>
              </a:rPr>
              <a:t>Положение о формировании реестра вместе с перечнем документов, представляемых для включения в реестр,</a:t>
            </a:r>
            <a:endParaRPr lang="x-none" altLang="zh-CN" sz="1700">
              <a:latin typeface="Times New Roman" pitchFamily="18" charset="0"/>
              <a:sym typeface="Arial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  <a:sym typeface="Arial" charset="0"/>
              </a:rPr>
              <a:t>утверждено распоряжением</a:t>
            </a:r>
            <a:endParaRPr lang="x-none" altLang="zh-CN" sz="1700">
              <a:latin typeface="Times New Roman" pitchFamily="18" charset="0"/>
              <a:sym typeface="Arial" charset="0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  <a:sym typeface="+mn-ea"/>
              </a:rPr>
              <a:t>Минсоцразвития МО </a:t>
            </a:r>
            <a:r>
              <a:rPr lang="x-none" altLang="zh-CN" sz="1700">
                <a:latin typeface="Times New Roman" pitchFamily="18" charset="0"/>
                <a:sym typeface="Arial" charset="0"/>
              </a:rPr>
              <a:t> </a:t>
            </a:r>
            <a:r>
              <a:rPr lang="zh-CN" altLang="zh-CN" sz="1700">
                <a:latin typeface="Times New Roman" pitchFamily="18" charset="0"/>
                <a:sym typeface="SimSun" charset="-122"/>
              </a:rPr>
              <a:t>от 13</a:t>
            </a:r>
            <a:r>
              <a:rPr lang="x-none" altLang="zh-CN" sz="1700">
                <a:latin typeface="Times New Roman" pitchFamily="18" charset="0"/>
                <a:sym typeface="SimSun" charset="-122"/>
              </a:rPr>
              <a:t>.11.2014 </a:t>
            </a:r>
            <a:endParaRPr lang="x-none" altLang="zh-CN" sz="1700">
              <a:latin typeface="Times New Roman" pitchFamily="18" charset="0"/>
              <a:sym typeface="SimSun" charset="-122"/>
            </a:endParaRPr>
          </a:p>
          <a:p>
            <a:pPr algn="ctr" hangingPunct="0"/>
            <a:r>
              <a:rPr lang="x-none" altLang="zh-CN" sz="1700">
                <a:latin typeface="Times New Roman" pitchFamily="18" charset="0"/>
                <a:sym typeface="SimSun" charset="-122"/>
              </a:rPr>
              <a:t>№</a:t>
            </a:r>
            <a:r>
              <a:rPr lang="zh-CN" altLang="zh-CN" sz="1700">
                <a:latin typeface="Times New Roman" pitchFamily="18" charset="0"/>
                <a:sym typeface="SimSun" charset="-122"/>
              </a:rPr>
              <a:t> 18РВ-90</a:t>
            </a:r>
            <a:endParaRPr lang="x-none" altLang="zh-CN" sz="1700">
              <a:latin typeface="Times New Roman" pitchFamily="18" charset="0"/>
              <a:sym typeface="SimSun" charset="-122"/>
            </a:endParaRPr>
          </a:p>
          <a:p>
            <a:pPr algn="ctr" hangingPunct="0"/>
            <a:endParaRPr lang="zh-CN" altLang="zh-CN" sz="1700">
              <a:latin typeface="Times New Roman" pitchFamily="18" charset="0"/>
            </a:endParaRPr>
          </a:p>
        </p:txBody>
      </p:sp>
      <p:sp>
        <p:nvSpPr>
          <p:cNvPr id="5" name="Прямоугольник 5122"/>
          <p:cNvSpPr>
            <a:spLocks noChangeArrowheads="1"/>
          </p:cNvSpPr>
          <p:nvPr/>
        </p:nvSpPr>
        <p:spPr bwMode="auto">
          <a:xfrm>
            <a:off x="91440" y="1764030"/>
            <a:ext cx="9713595" cy="572770"/>
          </a:xfrm>
          <a:prstGeom prst="rect">
            <a:avLst/>
          </a:prstGeom>
          <a:solidFill>
            <a:srgbClr val="FF0000">
              <a:alpha val="10000"/>
            </a:srgbClr>
          </a:solidFill>
          <a:ln w="28440" cap="rnd">
            <a:solidFill>
              <a:srgbClr val="FF0000"/>
            </a:solidFill>
            <a:prstDash val="sysDot"/>
            <a:miter lim="800000"/>
          </a:ln>
        </p:spPr>
        <p:txBody>
          <a:bodyPr lIns="73080" tIns="36720" rIns="73080" bIns="36720"/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zh-CN">
                <a:solidFill>
                  <a:schemeClr val="tx1"/>
                </a:solidFill>
                <a:latin typeface="Times New Roman" pitchFamily="18" charset="0"/>
                <a:sym typeface="SimSun" charset="-122"/>
              </a:rPr>
              <a:t>«</a:t>
            </a:r>
            <a:r>
              <a:rPr lang="x-none" altLang="zh-CN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Доля СО НКО в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реестр</a:t>
            </a:r>
            <a:r>
              <a:rPr lang="x-none" altLang="zh-CN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е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поставщиков социальных услуг</a:t>
            </a:r>
            <a:r>
              <a:rPr lang="x-none" altLang="zh-CN">
                <a:solidFill>
                  <a:schemeClr val="tx1"/>
                </a:solidFill>
                <a:latin typeface="Times New Roman" pitchFamily="18" charset="0"/>
                <a:sym typeface="SimSun" charset="-122"/>
              </a:rPr>
              <a:t>»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- показатель рейтинга АСИ (распоряжение Правительства РФ от 12.06.2017 № 1284-р</a:t>
            </a:r>
            <a:endParaRPr lang="x-none" altLang="ru-RU" b="1" dirty="0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3072"/>
          <p:cNvSpPr>
            <a:spLocks noChangeArrowheads="1"/>
          </p:cNvSpPr>
          <p:nvPr/>
        </p:nvSpPr>
        <p:spPr bwMode="auto">
          <a:xfrm>
            <a:off x="1238250" y="1746250"/>
            <a:ext cx="74231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b"/>
          <a:lstStyle/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en-US" sz="3800">
                <a:latin typeface="Impact" pitchFamily="34" charset="0"/>
                <a:ea typeface="SimSun" charset="-122"/>
                <a:sym typeface="SimSun" charset="-122"/>
              </a:rPr>
              <a:t>Социально ориентированные некоммерческие организации - исполнители общественно полезных услуг</a:t>
            </a:r>
          </a:p>
        </p:txBody>
      </p:sp>
      <p:sp>
        <p:nvSpPr>
          <p:cNvPr id="45059" name="Прямоугольник 3073"/>
          <p:cNvSpPr>
            <a:spLocks noChangeArrowheads="1"/>
          </p:cNvSpPr>
          <p:nvPr/>
        </p:nvSpPr>
        <p:spPr bwMode="auto">
          <a:xfrm>
            <a:off x="1238250" y="3570288"/>
            <a:ext cx="7423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45060" name="Прямое соединение 3075"/>
          <p:cNvSpPr>
            <a:spLocks noChangeShapeType="1"/>
          </p:cNvSpPr>
          <p:nvPr/>
        </p:nvSpPr>
        <p:spPr bwMode="auto">
          <a:xfrm>
            <a:off x="946150" y="4373563"/>
            <a:ext cx="7961313" cy="14287"/>
          </a:xfrm>
          <a:prstGeom prst="line">
            <a:avLst/>
          </a:prstGeom>
          <a:noFill/>
          <a:ln w="19080">
            <a:solidFill>
              <a:srgbClr val="BE4B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45061" name="Изображение 30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45038"/>
            <a:ext cx="99028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Изображение 4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Текстовое поле 1"/>
          <p:cNvSpPr txBox="1">
            <a:spLocks noChangeArrowheads="1"/>
          </p:cNvSpPr>
          <p:nvPr/>
        </p:nvSpPr>
        <p:spPr bwMode="auto">
          <a:xfrm>
            <a:off x="1711325" y="1854200"/>
            <a:ext cx="222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hangingPunct="0"/>
            <a:r>
              <a:rPr lang="x-none" altLang="en-US">
                <a:latin typeface="Impact" pitchFamily="34" charset="0"/>
                <a:ea typeface="SimSun" charset="-122"/>
                <a:sym typeface="Arial" charset="0"/>
              </a:rPr>
              <a:t> </a:t>
            </a:r>
            <a:endParaRPr lang="ru-RU" altLang="en-US">
              <a:ea typeface="SimSun" charset="-122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zh-CN" sz="3200">
                <a:latin typeface="Impact" pitchFamily="34" charset="0"/>
                <a:ea typeface="SimSun" charset="-122"/>
              </a:rPr>
              <a:t>        </a:t>
            </a:r>
            <a:endParaRPr lang="x-none" altLang="zh-CN" sz="32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200" dirty="0">
                <a:latin typeface="Impact" pitchFamily="34" charset="0"/>
                <a:ea typeface="SimSun" charset="-122"/>
              </a:rPr>
              <a:t>       </a:t>
            </a:r>
            <a:r>
              <a:rPr lang="zh-CN" altLang="en-US" sz="2800" dirty="0">
                <a:latin typeface="Impact" pitchFamily="34" charset="0"/>
                <a:ea typeface="SimSun" charset="-122"/>
              </a:rPr>
              <a:t>СО НКО - </a:t>
            </a:r>
            <a:r>
              <a:rPr lang="zh-CN" altLang="zh-CN" sz="2800" dirty="0">
                <a:latin typeface="Impact" pitchFamily="34" charset="0"/>
                <a:ea typeface="SimSun" charset="-122"/>
              </a:rPr>
              <a:t>исполнители </a:t>
            </a:r>
            <a:r>
              <a:rPr lang="zh-CN" altLang="en-US" sz="2800" dirty="0">
                <a:latin typeface="Impact" pitchFamily="34" charset="0"/>
                <a:ea typeface="SimSun" charset="-122"/>
              </a:rPr>
              <a:t>общественно полезных услуг</a:t>
            </a:r>
            <a:endParaRPr lang="zh-CN" altLang="en-US" sz="2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zh-CN" sz="3000" smtClean="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стать</a:t>
            </a:r>
            <a:r>
              <a:rPr lang="ru-RU" altLang="zh-CN" sz="3000" dirty="0" smtClean="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и</a:t>
            </a:r>
            <a:r>
              <a:rPr lang="x-none" altLang="zh-CN" sz="3000" smtClean="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 2</a:t>
            </a:r>
            <a:r>
              <a:rPr lang="ru-RU" altLang="zh-CN" sz="3000" dirty="0" smtClean="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 (часть 2.2) и</a:t>
            </a:r>
            <a:r>
              <a:rPr lang="x-none" altLang="zh-CN" sz="3000" smtClean="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 </a:t>
            </a:r>
            <a:r>
              <a:rPr lang="x-none" altLang="zh-CN" sz="3000">
                <a:solidFill>
                  <a:srgbClr val="00664D"/>
                </a:solidFill>
                <a:latin typeface="Impact" pitchFamily="34" charset="0"/>
                <a:ea typeface="SimSun" charset="-122"/>
                <a:sym typeface="SimSun" charset="-122"/>
              </a:rPr>
              <a:t>31.4 Федерального закона № 7-ФЗ</a:t>
            </a:r>
            <a:r>
              <a:rPr lang="zh-CN" altLang="en-US" sz="3000" dirty="0">
                <a:latin typeface="Impact" pitchFamily="34" charset="0"/>
                <a:ea typeface="SimSun" charset="-122"/>
                <a:sym typeface="Arial" charset="0"/>
              </a:rPr>
              <a:t> </a:t>
            </a:r>
            <a:endParaRPr lang="zh-CN" altLang="en-US" sz="3000" dirty="0">
              <a:latin typeface="Impact" pitchFamily="34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endParaRPr lang="zh-CN" altLang="en-US" sz="3000" dirty="0">
              <a:latin typeface="Impact" pitchFamily="34" charset="0"/>
              <a:ea typeface="SimSun" charset="-122"/>
            </a:endParaRPr>
          </a:p>
        </p:txBody>
      </p:sp>
      <p:pic>
        <p:nvPicPr>
          <p:cNvPr id="47106" name="Изображение 6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6675"/>
            <a:ext cx="7000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Прямое соединение 5123"/>
          <p:cNvSpPr>
            <a:spLocks noChangeShapeType="1"/>
          </p:cNvSpPr>
          <p:nvPr/>
        </p:nvSpPr>
        <p:spPr bwMode="auto">
          <a:xfrm flipV="1">
            <a:off x="0" y="1133475"/>
            <a:ext cx="9861550" cy="23813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47108" name="Прямоугольник 5122"/>
          <p:cNvSpPr>
            <a:spLocks noChangeArrowheads="1"/>
          </p:cNvSpPr>
          <p:nvPr/>
        </p:nvSpPr>
        <p:spPr bwMode="auto">
          <a:xfrm>
            <a:off x="180975" y="1314450"/>
            <a:ext cx="9582150" cy="1489075"/>
          </a:xfrm>
          <a:prstGeom prst="rect">
            <a:avLst/>
          </a:prstGeom>
          <a:solidFill>
            <a:srgbClr val="8EC67F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x-none" sz="1600" b="1">
                <a:latin typeface="Times New Roman" pitchFamily="18" charset="0"/>
                <a:ea typeface="SimSun" charset="-122"/>
              </a:rPr>
              <a:t> </a:t>
            </a:r>
            <a:r>
              <a:rPr lang="ru-RU" altLang="x-none" b="1">
                <a:latin typeface="Times New Roman" pitchFamily="18" charset="0"/>
                <a:ea typeface="SimSun" charset="-122"/>
              </a:rPr>
              <a:t>Под некоммерческой организацией - </a:t>
            </a:r>
            <a:r>
              <a:rPr lang="ru-RU" altLang="x-none">
                <a:latin typeface="Times New Roman" pitchFamily="18" charset="0"/>
                <a:ea typeface="SimSun" charset="-122"/>
              </a:rPr>
              <a:t>исполнителем общественно полезных услуг понимается </a:t>
            </a:r>
            <a:r>
              <a:rPr lang="zh-CN" altLang="ru-RU">
                <a:latin typeface="Times New Roman" pitchFamily="18" charset="0"/>
                <a:ea typeface="SimSun" charset="-122"/>
              </a:rPr>
              <a:t>СО НКО</a:t>
            </a:r>
            <a:r>
              <a:rPr lang="ru-RU" altLang="x-none">
                <a:latin typeface="Times New Roman" pitchFamily="18" charset="0"/>
                <a:ea typeface="SimSun" charset="-122"/>
              </a:rPr>
              <a:t>, которая на протяжении </a:t>
            </a:r>
            <a:r>
              <a:rPr lang="ru-RU" altLang="x-none" b="1">
                <a:latin typeface="Times New Roman" pitchFamily="18" charset="0"/>
                <a:ea typeface="SimSun" charset="-122"/>
              </a:rPr>
              <a:t>одного года и более</a:t>
            </a:r>
            <a:r>
              <a:rPr lang="ru-RU" altLang="x-none">
                <a:latin typeface="Times New Roman" pitchFamily="18" charset="0"/>
                <a:ea typeface="SimSun" charset="-122"/>
              </a:rPr>
              <a:t> оказывает общественно полезные услуги </a:t>
            </a:r>
            <a:r>
              <a:rPr lang="ru-RU" altLang="x-none" b="1">
                <a:latin typeface="Times New Roman" pitchFamily="18" charset="0"/>
                <a:ea typeface="SimSun" charset="-122"/>
              </a:rPr>
              <a:t>надлежащего качества</a:t>
            </a:r>
            <a:r>
              <a:rPr lang="ru-RU" altLang="x-none">
                <a:latin typeface="Times New Roman" pitchFamily="18" charset="0"/>
                <a:ea typeface="SimSun" charset="-122"/>
              </a:rPr>
              <a:t>, </a:t>
            </a:r>
            <a:r>
              <a:rPr lang="ru-RU" altLang="x-none" b="1">
                <a:latin typeface="Times New Roman" pitchFamily="18" charset="0"/>
                <a:ea typeface="SimSun" charset="-122"/>
              </a:rPr>
              <a:t>не является некоммерческой организацией, выполняющей функции иностранного агента</a:t>
            </a:r>
            <a:r>
              <a:rPr lang="ru-RU" altLang="x-none">
                <a:latin typeface="Times New Roman" pitchFamily="18" charset="0"/>
                <a:ea typeface="SimSun" charset="-122"/>
              </a:rPr>
              <a:t>, и </a:t>
            </a:r>
            <a:r>
              <a:rPr lang="ru-RU" altLang="x-none" b="1">
                <a:latin typeface="Times New Roman" pitchFamily="18" charset="0"/>
                <a:ea typeface="SimSun" charset="-122"/>
              </a:rPr>
              <a:t>не имеет задолженностей по налогам и сборам</a:t>
            </a:r>
            <a:r>
              <a:rPr lang="ru-RU" altLang="x-none">
                <a:latin typeface="Times New Roman" pitchFamily="18" charset="0"/>
                <a:ea typeface="SimSun" charset="-122"/>
              </a:rPr>
              <a:t>, иным предусмотренным законодательством Российской Федерации обязательным платежам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21380" y="4959350"/>
            <a:ext cx="6335395" cy="60134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zh-CN" altLang="en-US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равила принятия решения о признании СО НКО исполнителм общественно полезных услуг</a:t>
            </a:r>
            <a:endParaRPr lang="zh-CN" altLang="en-US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" y="3597275"/>
            <a:ext cx="9602788" cy="644525"/>
          </a:xfrm>
          <a:prstGeom prst="rect">
            <a:avLst/>
          </a:prstGeom>
          <a:solidFill>
            <a:srgbClr val="A2C2E8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83000"/>
              </a:lnSpc>
            </a:pPr>
            <a:r>
              <a:rPr lang="x-none" altLang="zh-CN" sz="20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Перечень общественно полезных услуг утвержден </a:t>
            </a:r>
            <a:endParaRPr lang="x-none" altLang="zh-CN" sz="2000" b="1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>
              <a:lnSpc>
                <a:spcPct val="83000"/>
              </a:lnSpc>
            </a:pPr>
            <a:r>
              <a:rPr lang="x-none" altLang="zh-CN" sz="20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постановлением Правительства РФ от 27.10.2016 № 1096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2015" y="4285615"/>
            <a:ext cx="6327775" cy="60007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zh-CN" altLang="en-US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</a:t>
            </a:r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равила ведения реестра СО НКО - исполнителей общественно полезных услуг</a:t>
            </a:r>
            <a:endParaRPr lang="zh-CN" altLang="en-US" sz="1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75" y="4464685"/>
            <a:ext cx="3148330" cy="89852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sz="14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постановлением Правительства РФ </a:t>
            </a:r>
            <a:endParaRPr lang="x-none" altLang="zh-CN" sz="1400" b="1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 sz="14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от 26.01.2017 </a:t>
            </a:r>
            <a:r>
              <a:rPr lang="x-none" altLang="zh-CN" sz="1400" b="1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№ </a:t>
            </a:r>
            <a:r>
              <a:rPr lang="x-none" altLang="zh-CN" sz="14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89</a:t>
            </a:r>
            <a:endParaRPr lang="x-none" altLang="zh-CN" sz="1400" b="1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 sz="1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утвеждены</a:t>
            </a:r>
          </a:p>
        </p:txBody>
      </p:sp>
      <p:sp>
        <p:nvSpPr>
          <p:cNvPr id="47113" name="Прямоугольник 5122"/>
          <p:cNvSpPr>
            <a:spLocks noChangeArrowheads="1"/>
          </p:cNvSpPr>
          <p:nvPr/>
        </p:nvSpPr>
        <p:spPr bwMode="auto">
          <a:xfrm>
            <a:off x="184150" y="2890838"/>
            <a:ext cx="9594850" cy="644525"/>
          </a:xfrm>
          <a:prstGeom prst="rect">
            <a:avLst/>
          </a:prstGeom>
          <a:solidFill>
            <a:srgbClr val="8EC67F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ru-RU" b="1">
                <a:latin typeface="Times New Roman" pitchFamily="18" charset="0"/>
                <a:ea typeface="SimSun" charset="-122"/>
              </a:rPr>
              <a:t>СО НКО</a:t>
            </a:r>
            <a:r>
              <a:rPr lang="ru-RU" altLang="x-none" b="1" dirty="0">
                <a:latin typeface="Times New Roman" pitchFamily="18" charset="0"/>
                <a:ea typeface="SimSun" charset="-122"/>
              </a:rPr>
              <a:t> - </a:t>
            </a:r>
            <a:r>
              <a:rPr lang="ru-RU" altLang="x-none" dirty="0" smtClean="0">
                <a:latin typeface="Times New Roman" pitchFamily="18" charset="0"/>
                <a:ea typeface="SimSun" charset="-122"/>
              </a:rPr>
              <a:t>исполнитель </a:t>
            </a:r>
            <a:r>
              <a:rPr lang="ru-RU" altLang="x-none" dirty="0">
                <a:latin typeface="Times New Roman" pitchFamily="18" charset="0"/>
                <a:ea typeface="SimSun" charset="-122"/>
              </a:rPr>
              <a:t>общественно полезных услуг </a:t>
            </a:r>
            <a:r>
              <a:rPr lang="x-none" altLang="ru-RU">
                <a:latin typeface="Times New Roman" pitchFamily="18" charset="0"/>
                <a:ea typeface="SimSun" charset="-122"/>
              </a:rPr>
              <a:t>имеет право </a:t>
            </a:r>
            <a:endParaRPr lang="x-none" altLang="ru-RU"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ru-RU">
                <a:latin typeface="Times New Roman" pitchFamily="18" charset="0"/>
                <a:ea typeface="SimSun" charset="-122"/>
              </a:rPr>
              <a:t>на приоритетное получение мер поддержки</a:t>
            </a:r>
          </a:p>
        </p:txBody>
      </p:sp>
      <p:sp>
        <p:nvSpPr>
          <p:cNvPr id="47114" name="Прямоугольник 5122"/>
          <p:cNvSpPr>
            <a:spLocks noChangeArrowheads="1"/>
          </p:cNvSpPr>
          <p:nvPr/>
        </p:nvSpPr>
        <p:spPr bwMode="auto">
          <a:xfrm>
            <a:off x="192405" y="5671185"/>
            <a:ext cx="9556115" cy="1138555"/>
          </a:xfrm>
          <a:prstGeom prst="rect">
            <a:avLst/>
          </a:prstGeom>
          <a:solidFill>
            <a:srgbClr val="8EC67F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 anchor="ctr"/>
          <a:lstStyle/>
          <a:p>
            <a:pPr algn="ctr"/>
            <a:r>
              <a:rPr lang="ru-RU" dirty="0" smtClean="0">
                <a:latin typeface="Times New Roman" pitchFamily="18" charset="0"/>
                <a:ea typeface="SimSun" charset="-122"/>
              </a:rPr>
              <a:t>Оценка качества оказания общественно полезных услуг СО НКО осуществляется  органами исполнительной власти Московской области в </a:t>
            </a:r>
            <a:r>
              <a:rPr lang="ru-RU" dirty="0">
                <a:latin typeface="Times New Roman" pitchFamily="18" charset="0"/>
                <a:ea typeface="SimSun" charset="-122"/>
              </a:rPr>
              <a:t>соответствии с их </a:t>
            </a:r>
            <a:r>
              <a:rPr lang="ru-RU" dirty="0" smtClean="0">
                <a:latin typeface="Times New Roman" pitchFamily="18" charset="0"/>
                <a:ea typeface="SimSun" charset="-122"/>
              </a:rPr>
              <a:t>компетенцией</a:t>
            </a:r>
            <a:endParaRPr lang="ru-RU" dirty="0"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3072"/>
          <p:cNvSpPr>
            <a:spLocks noChangeArrowheads="1"/>
          </p:cNvSpPr>
          <p:nvPr/>
        </p:nvSpPr>
        <p:spPr bwMode="auto">
          <a:xfrm>
            <a:off x="541338" y="863600"/>
            <a:ext cx="869473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b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sz="3600" b="1">
                <a:latin typeface="Times New Roman" pitchFamily="18" charset="0"/>
                <a:ea typeface="SimSun" charset="-122"/>
                <a:sym typeface="Arial" charset="0"/>
              </a:rPr>
              <a:t>М</a:t>
            </a:r>
            <a:r>
              <a:rPr lang="ru-RU" altLang="zh-CN" sz="3600" b="1">
                <a:latin typeface="Times New Roman" pitchFamily="18" charset="0"/>
                <a:ea typeface="SimSun" charset="-122"/>
                <a:sym typeface="Arial" charset="0"/>
              </a:rPr>
              <a:t>етодически</a:t>
            </a:r>
            <a:r>
              <a:rPr lang="zh-CN" altLang="ru-RU" sz="3600" b="1">
                <a:latin typeface="Times New Roman" pitchFamily="18" charset="0"/>
                <a:ea typeface="SimSun" charset="-122"/>
                <a:sym typeface="Arial" charset="0"/>
              </a:rPr>
              <a:t>е</a:t>
            </a:r>
            <a:r>
              <a:rPr lang="ru-RU" altLang="zh-CN" sz="3600" b="1">
                <a:latin typeface="Times New Roman" pitchFamily="18" charset="0"/>
                <a:ea typeface="SimSun" charset="-122"/>
                <a:sym typeface="Arial" charset="0"/>
              </a:rPr>
              <a:t> рекомендаци</a:t>
            </a:r>
            <a:r>
              <a:rPr lang="zh-CN" altLang="ru-RU" sz="3600" b="1">
                <a:latin typeface="Times New Roman" pitchFamily="18" charset="0"/>
                <a:ea typeface="SimSun" charset="-122"/>
                <a:sym typeface="Arial" charset="0"/>
              </a:rPr>
              <a:t>и</a:t>
            </a:r>
            <a:endParaRPr lang="zh-CN" altLang="ru-RU" sz="3600" b="1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3200" b="1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zh-CN" sz="3100" b="1">
                <a:latin typeface="Times New Roman" pitchFamily="18" charset="0"/>
                <a:ea typeface="SimSun" charset="-122"/>
                <a:sym typeface="Arial" charset="0"/>
              </a:rPr>
              <a:t> органам местного самоуправления </a:t>
            </a:r>
            <a:endParaRPr lang="ru-RU" altLang="zh-CN" sz="3100" b="1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zh-CN" sz="3100" b="1">
                <a:latin typeface="Times New Roman" pitchFamily="18" charset="0"/>
                <a:ea typeface="SimSun" charset="-122"/>
                <a:sym typeface="Arial" charset="0"/>
              </a:rPr>
              <a:t>по вопросам реализации механизмов </a:t>
            </a:r>
            <a:endParaRPr lang="ru-RU" altLang="zh-CN" sz="3100" b="1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zh-CN" sz="3100" b="1">
                <a:latin typeface="Times New Roman" pitchFamily="18" charset="0"/>
                <a:ea typeface="SimSun" charset="-122"/>
                <a:sym typeface="Arial" charset="0"/>
              </a:rPr>
              <a:t>поддержки </a:t>
            </a:r>
            <a:r>
              <a:rPr lang="zh-CN" altLang="ru-RU" sz="3100" b="1">
                <a:latin typeface="Times New Roman" pitchFamily="18" charset="0"/>
                <a:ea typeface="SimSun" charset="-122"/>
                <a:sym typeface="Arial" charset="0"/>
              </a:rPr>
              <a:t>СО НКО, </a:t>
            </a:r>
            <a:endParaRPr lang="zh-CN" altLang="ru-RU" sz="3100" b="1">
              <a:latin typeface="Times New Roman" pitchFamily="18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zh-CN" sz="3100" b="1">
                <a:latin typeface="Times New Roman" pitchFamily="18" charset="0"/>
                <a:ea typeface="SimSun" charset="-122"/>
                <a:sym typeface="Arial" charset="0"/>
              </a:rPr>
              <a:t>разработан</a:t>
            </a:r>
            <a:r>
              <a:rPr lang="zh-CN" altLang="ru-RU" sz="3100" b="1">
                <a:latin typeface="Times New Roman" pitchFamily="18" charset="0"/>
                <a:ea typeface="SimSun" charset="-122"/>
                <a:sym typeface="Arial" charset="0"/>
              </a:rPr>
              <a:t>ные</a:t>
            </a:r>
            <a:r>
              <a:rPr lang="ru-RU" altLang="zh-CN" sz="3100" b="1">
                <a:latin typeface="Times New Roman" pitchFamily="18" charset="0"/>
                <a:ea typeface="SimSun" charset="-122"/>
                <a:sym typeface="Arial" charset="0"/>
              </a:rPr>
              <a:t> Мин</a:t>
            </a:r>
            <a:r>
              <a:rPr lang="zh-CN" altLang="ru-RU" sz="3100" b="1">
                <a:latin typeface="Times New Roman" pitchFamily="18" charset="0"/>
                <a:ea typeface="SimSun" charset="-122"/>
                <a:sym typeface="Arial" charset="0"/>
              </a:rPr>
              <a:t>э</a:t>
            </a:r>
            <a:r>
              <a:rPr lang="ru-RU" altLang="zh-CN" sz="3100" b="1">
                <a:latin typeface="Times New Roman" pitchFamily="18" charset="0"/>
                <a:ea typeface="SimSun" charset="-122"/>
                <a:sym typeface="Arial" charset="0"/>
              </a:rPr>
              <a:t>кономразвития Росси</a:t>
            </a:r>
            <a:r>
              <a:rPr lang="zh-CN" altLang="ru-RU" sz="3100" b="1">
                <a:latin typeface="Times New Roman" pitchFamily="18" charset="0"/>
                <a:ea typeface="SimSun" charset="-122"/>
                <a:sym typeface="Arial" charset="0"/>
              </a:rPr>
              <a:t>и,</a:t>
            </a:r>
            <a:endParaRPr lang="zh-CN" altLang="ru-RU" sz="3100" b="1"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sz="3100" b="1">
                <a:latin typeface="Times New Roman" pitchFamily="18" charset="0"/>
                <a:cs typeface="DejaVu Sans" pitchFamily="34" charset="0"/>
                <a:sym typeface="Arial" charset="0"/>
              </a:rPr>
              <a:t>размещены по ссылке </a:t>
            </a:r>
            <a:endParaRPr lang="zh-CN" altLang="ru-RU" sz="3100" b="1">
              <a:latin typeface="Times New Roman" pitchFamily="18" charset="0"/>
              <a:cs typeface="DejaVu Sans" pitchFamily="34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sz="3100" b="1">
                <a:latin typeface="Times New Roman" pitchFamily="18" charset="0"/>
                <a:cs typeface="DejaVu Sans" pitchFamily="34" charset="0"/>
                <a:sym typeface="Arial" charset="0"/>
              </a:rPr>
              <a:t>http://nko.economy.gov.ru:81/Metodika.aspx</a:t>
            </a:r>
            <a:endParaRPr lang="x-none" altLang="en-US" sz="3100" b="1">
              <a:latin typeface="Impact" pitchFamily="34" charset="0"/>
              <a:ea typeface="SimSun" charset="-122"/>
              <a:sym typeface="SimSun" charset="-122"/>
            </a:endParaRPr>
          </a:p>
        </p:txBody>
      </p:sp>
      <p:sp>
        <p:nvSpPr>
          <p:cNvPr id="49155" name="Прямоугольник 3073"/>
          <p:cNvSpPr>
            <a:spLocks noChangeArrowheads="1"/>
          </p:cNvSpPr>
          <p:nvPr/>
        </p:nvSpPr>
        <p:spPr bwMode="auto">
          <a:xfrm>
            <a:off x="1238250" y="3570288"/>
            <a:ext cx="7423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49156" name="Прямое соединение 3075"/>
          <p:cNvSpPr>
            <a:spLocks noChangeShapeType="1"/>
          </p:cNvSpPr>
          <p:nvPr/>
        </p:nvSpPr>
        <p:spPr bwMode="auto">
          <a:xfrm>
            <a:off x="1035050" y="5003800"/>
            <a:ext cx="7961313" cy="14288"/>
          </a:xfrm>
          <a:prstGeom prst="line">
            <a:avLst/>
          </a:prstGeom>
          <a:noFill/>
          <a:ln w="19080">
            <a:solidFill>
              <a:srgbClr val="BE4B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49157" name="Изображение 30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45038"/>
            <a:ext cx="99028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Изображение 4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Текстовое поле 1"/>
          <p:cNvSpPr txBox="1">
            <a:spLocks noChangeArrowheads="1"/>
          </p:cNvSpPr>
          <p:nvPr/>
        </p:nvSpPr>
        <p:spPr bwMode="auto">
          <a:xfrm>
            <a:off x="10171113" y="4329113"/>
            <a:ext cx="2238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hangingPunct="0"/>
            <a:r>
              <a:rPr lang="x-none" altLang="en-US">
                <a:latin typeface="Impact" pitchFamily="34" charset="0"/>
                <a:ea typeface="SimSun" charset="-122"/>
                <a:sym typeface="SimSun" charset="-122"/>
              </a:rPr>
              <a:t> </a:t>
            </a:r>
            <a:endParaRPr lang="ru-RU" altLang="en-US">
              <a:ea typeface="SimSun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Изображение 51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" y="1"/>
            <a:ext cx="99028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Изображение 5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92463"/>
            <a:ext cx="518795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е соединение 5123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18438" name="Прямоугольник 5124"/>
          <p:cNvSpPr>
            <a:spLocks noChangeArrowheads="1"/>
          </p:cNvSpPr>
          <p:nvPr/>
        </p:nvSpPr>
        <p:spPr bwMode="auto">
          <a:xfrm>
            <a:off x="0" y="0"/>
            <a:ext cx="98853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ru-RU" altLang="x-none" sz="3200" dirty="0" smtClean="0">
                <a:latin typeface="Impact" pitchFamily="34" charset="0"/>
                <a:ea typeface="SimSun" charset="-122"/>
              </a:rPr>
              <a:t>Федеральный закон от 12.01.1996 № 7-ФЗ </a:t>
            </a:r>
            <a:endParaRPr lang="ru-RU" altLang="x-none" sz="3200" dirty="0" smtClean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ru-RU" altLang="x-none" sz="3200" dirty="0" smtClean="0">
                <a:latin typeface="Impact" pitchFamily="34" charset="0"/>
                <a:ea typeface="SimSun" charset="-122"/>
              </a:rPr>
              <a:t>«О некоммерческих организациях»</a:t>
            </a:r>
            <a:endParaRPr lang="ru-RU" altLang="x-none" sz="3200" dirty="0">
              <a:latin typeface="Impact" pitchFamily="34" charset="0"/>
              <a:ea typeface="SimSun" charset="-122"/>
            </a:endParaRPr>
          </a:p>
        </p:txBody>
      </p:sp>
      <p:pic>
        <p:nvPicPr>
          <p:cNvPr id="18439" name="Изображение 5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122"/>
          <p:cNvSpPr>
            <a:spLocks noChangeArrowheads="1"/>
          </p:cNvSpPr>
          <p:nvPr/>
        </p:nvSpPr>
        <p:spPr bwMode="auto">
          <a:xfrm>
            <a:off x="158115" y="1450340"/>
            <a:ext cx="9571355" cy="1619885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sz="2000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Статья 2</a:t>
            </a:r>
            <a:r>
              <a:rPr lang="ru-RU" altLang="zh-CN" sz="2000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,</a:t>
            </a:r>
            <a:r>
              <a:rPr lang="zh-CN" altLang="ru-RU" sz="2000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  </a:t>
            </a:r>
            <a:r>
              <a:rPr lang="ru-RU" altLang="zh-CN" sz="2000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часть 1</a:t>
            </a:r>
            <a:r>
              <a:rPr lang="ru-RU" altLang="zh-CN" sz="2000" b="1" dirty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.</a:t>
            </a:r>
            <a:r>
              <a:rPr lang="ru-RU" sz="2000" b="1" dirty="0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ru-RU" sz="2000" b="1" dirty="0">
                <a:latin typeface="Times New Roman" pitchFamily="18" charset="0"/>
                <a:ea typeface="SimSun" charset="-122"/>
              </a:rPr>
              <a:t>Некоммерческой организацией </a:t>
            </a:r>
            <a:r>
              <a:rPr lang="ru-RU" sz="2000" dirty="0">
                <a:latin typeface="Times New Roman" pitchFamily="18" charset="0"/>
                <a:ea typeface="SimSun" charset="-122"/>
              </a:rPr>
              <a:t>является организация, не имеющая извлечение прибыли в качестве основной цели своей деятельности и не распределяющая полученную прибыль между участниками</a:t>
            </a:r>
            <a:r>
              <a:rPr lang="ru-RU" sz="2000" dirty="0" smtClean="0">
                <a:latin typeface="Times New Roman" pitchFamily="18" charset="0"/>
                <a:ea typeface="SimSun" charset="-122"/>
              </a:rPr>
              <a:t>. </a:t>
            </a:r>
            <a:endParaRPr lang="ru-RU" sz="2000" dirty="0" smtClean="0">
              <a:latin typeface="Times New Roman" pitchFamily="18" charset="0"/>
              <a:ea typeface="SimSun" charset="-122"/>
            </a:endParaRPr>
          </a:p>
          <a:p>
            <a:pPr algn="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2800" dirty="0">
              <a:latin typeface="Times New Roman" pitchFamily="18" charset="0"/>
              <a:ea typeface="SimSun" charset="-122"/>
            </a:endParaRPr>
          </a:p>
          <a:p>
            <a:pPr algn="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3200" b="1" dirty="0">
              <a:latin typeface="Times New Roman" pitchFamily="18" charset="0"/>
              <a:ea typeface="SimSun" charset="-122"/>
            </a:endParaRPr>
          </a:p>
          <a:p>
            <a:pPr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3200" dirty="0">
              <a:cs typeface="DejaVu Sans" pitchFamily="34" charset="0"/>
            </a:endParaRPr>
          </a:p>
        </p:txBody>
      </p:sp>
      <p:sp>
        <p:nvSpPr>
          <p:cNvPr id="10" name="Прямоугольник 5122"/>
          <p:cNvSpPr>
            <a:spLocks noChangeArrowheads="1"/>
          </p:cNvSpPr>
          <p:nvPr/>
        </p:nvSpPr>
        <p:spPr bwMode="auto">
          <a:xfrm>
            <a:off x="161925" y="3488055"/>
            <a:ext cx="9562465" cy="2552700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Статья 2</a:t>
            </a:r>
            <a:r>
              <a:rPr lang="ru-RU" altLang="zh-CN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,</a:t>
            </a:r>
            <a:r>
              <a:rPr lang="zh-CN" altLang="ru-RU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  </a:t>
            </a:r>
            <a:r>
              <a:rPr lang="ru-RU" altLang="zh-CN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часть  2.1. </a:t>
            </a:r>
            <a:endParaRPr lang="ru-RU" altLang="zh-CN" b="1" dirty="0" smtClean="0">
              <a:solidFill>
                <a:srgbClr val="00664D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b="1" dirty="0" smtClean="0">
                <a:latin typeface="Times New Roman" pitchFamily="18" charset="0"/>
                <a:ea typeface="SimSun" charset="-122"/>
              </a:rPr>
              <a:t>Социально </a:t>
            </a:r>
            <a:r>
              <a:rPr lang="ru-RU" b="1" dirty="0">
                <a:latin typeface="Times New Roman" pitchFamily="18" charset="0"/>
                <a:ea typeface="SimSun" charset="-122"/>
              </a:rPr>
              <a:t>ориентированными некоммерческими </a:t>
            </a:r>
            <a:r>
              <a:rPr lang="ru-RU" b="1" dirty="0" smtClean="0">
                <a:latin typeface="Times New Roman" pitchFamily="18" charset="0"/>
                <a:ea typeface="SimSun" charset="-122"/>
              </a:rPr>
              <a:t>организациями (СО НКО)</a:t>
            </a:r>
            <a:endParaRPr lang="ru-RU" b="1" dirty="0"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b="1" dirty="0" smtClean="0">
                <a:latin typeface="Times New Roman" pitchFamily="18" charset="0"/>
                <a:ea typeface="SimSun" charset="-122"/>
              </a:rPr>
              <a:t> </a:t>
            </a:r>
            <a:r>
              <a:rPr lang="zh-CN" altLang="zh-CN" b="1" dirty="0">
                <a:latin typeface="Times New Roman" pitchFamily="18" charset="0"/>
                <a:ea typeface="SimSun" charset="-122"/>
              </a:rPr>
              <a:t>признаются</a:t>
            </a:r>
            <a:r>
              <a:rPr lang="zh-CN" altLang="ru-RU" b="1" dirty="0">
                <a:latin typeface="Times New Roman" pitchFamily="18" charset="0"/>
                <a:ea typeface="SimSun" charset="-122"/>
              </a:rPr>
              <a:t> </a:t>
            </a:r>
            <a:r>
              <a:rPr lang="ru-RU" altLang="x-none" dirty="0">
                <a:latin typeface="Times New Roman" pitchFamily="18" charset="0"/>
                <a:ea typeface="SimSun" charset="-122"/>
              </a:rPr>
              <a:t>некоммерческие организации, </a:t>
            </a:r>
            <a:r>
              <a:rPr lang="zh-CN" altLang="ru-RU" dirty="0">
                <a:latin typeface="Times New Roman" pitchFamily="18" charset="0"/>
                <a:ea typeface="SimSun" charset="-122"/>
              </a:rPr>
              <a:t>созданные в предусмотренных Федеральным законом № 7-ФЗ формах (за исключением государственных корпораций, государственных компаний, общественных объединений, являющихся политическими партиями), </a:t>
            </a:r>
            <a:r>
              <a:rPr lang="ru-RU" altLang="x-none" dirty="0">
                <a:latin typeface="Times New Roman" pitchFamily="18" charset="0"/>
                <a:ea typeface="SimSun" charset="-122"/>
              </a:rPr>
              <a:t>осуществляющие деятельность, </a:t>
            </a:r>
            <a:r>
              <a:rPr lang="ru-RU" altLang="x-none" b="1" dirty="0">
                <a:latin typeface="Times New Roman" pitchFamily="18" charset="0"/>
                <a:ea typeface="SimSun" charset="-122"/>
              </a:rPr>
              <a:t>направленную на решение социальных проблем, развитие гражданского общества</a:t>
            </a:r>
            <a:r>
              <a:rPr lang="ru-RU" altLang="x-none" dirty="0">
                <a:latin typeface="Times New Roman" pitchFamily="18" charset="0"/>
                <a:ea typeface="SimSun" charset="-122"/>
              </a:rPr>
              <a:t> в Российской Федерации</a:t>
            </a:r>
            <a:r>
              <a:rPr lang="zh-CN" altLang="ru-RU" dirty="0">
                <a:latin typeface="Times New Roman" pitchFamily="18" charset="0"/>
                <a:ea typeface="SimSun" charset="-122"/>
              </a:rPr>
              <a:t>, а также виды деятельности, предусмотренные </a:t>
            </a:r>
            <a:r>
              <a:rPr lang="zh-CN" altLang="ru-RU" b="1" dirty="0">
                <a:latin typeface="Times New Roman" pitchFamily="18" charset="0"/>
                <a:ea typeface="SimSun" charset="-122"/>
              </a:rPr>
              <a:t>статьей 31.1</a:t>
            </a:r>
            <a:r>
              <a:rPr lang="zh-CN" altLang="ru-RU" dirty="0">
                <a:latin typeface="Times New Roman" pitchFamily="18" charset="0"/>
                <a:ea typeface="SimSun" charset="-122"/>
              </a:rPr>
              <a:t> Федерального закона № 7-ФЗ</a:t>
            </a:r>
            <a:endParaRPr lang="zh-CN" altLang="ru-RU" dirty="0">
              <a:latin typeface="Times New Roman" pitchFamily="18" charset="0"/>
              <a:ea typeface="SimSun" charset="-122"/>
            </a:endParaRPr>
          </a:p>
          <a:p>
            <a:pPr algn="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2800" dirty="0">
              <a:latin typeface="Times New Roman" pitchFamily="18" charset="0"/>
              <a:ea typeface="SimSun" charset="-122"/>
            </a:endParaRPr>
          </a:p>
          <a:p>
            <a:pPr algn="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3200" b="1" dirty="0">
              <a:latin typeface="Times New Roman" pitchFamily="18" charset="0"/>
              <a:ea typeface="SimSun" charset="-122"/>
            </a:endParaRPr>
          </a:p>
          <a:p>
            <a:pPr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3200" dirty="0">
              <a:cs typeface="DejaVu Sans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41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Прямое соединение 6144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>
              <a:ea typeface="SimSun" charset="-122"/>
            </a:endParaRPr>
          </a:p>
        </p:txBody>
      </p:sp>
      <p:sp>
        <p:nvSpPr>
          <p:cNvPr id="16387" name="Прямоугольник 6145"/>
          <p:cNvSpPr>
            <a:spLocks noChangeArrowheads="1"/>
          </p:cNvSpPr>
          <p:nvPr/>
        </p:nvSpPr>
        <p:spPr bwMode="auto">
          <a:xfrm>
            <a:off x="50800" y="-90487"/>
            <a:ext cx="98933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100" dirty="0">
                <a:latin typeface="Impact" pitchFamily="34" charset="0"/>
                <a:ea typeface="SimSun" charset="-122"/>
              </a:rPr>
              <a:t>Виды деятельности</a:t>
            </a:r>
            <a:r>
              <a:rPr lang="zh-CN" altLang="ru-RU" sz="3100" dirty="0">
                <a:latin typeface="Impact" pitchFamily="34" charset="0"/>
                <a:ea typeface="SimSun" charset="-122"/>
              </a:rPr>
              <a:t> </a:t>
            </a:r>
            <a:r>
              <a:rPr lang="zh-CN" altLang="en-US" sz="3100" dirty="0">
                <a:latin typeface="Impact" pitchFamily="34" charset="0"/>
                <a:ea typeface="SimSun" charset="-122"/>
              </a:rPr>
              <a:t>СО НКО</a:t>
            </a:r>
            <a:endParaRPr lang="zh-CN" altLang="en-US" sz="31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zh-CN" sz="3100" dirty="0">
                <a:solidFill>
                  <a:srgbClr val="00664D"/>
                </a:solidFill>
                <a:latin typeface="Impact" pitchFamily="34" charset="0"/>
                <a:ea typeface="SimSun" charset="-122"/>
              </a:rPr>
              <a:t>статья 31.1 Федерального закона № 7-ФЗ</a:t>
            </a:r>
          </a:p>
        </p:txBody>
      </p:sp>
      <p:pic>
        <p:nvPicPr>
          <p:cNvPr id="16388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26"/>
          <p:cNvSpPr>
            <a:spLocks noChangeArrowheads="1"/>
          </p:cNvSpPr>
          <p:nvPr/>
        </p:nvSpPr>
        <p:spPr bwMode="auto">
          <a:xfrm>
            <a:off x="330200" y="1184275"/>
            <a:ext cx="9529763" cy="271463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С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оциальное обслуживание, социальная поддержка и защита граждан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331788" y="1495425"/>
            <a:ext cx="9529762" cy="271463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П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одготовка населения к преодолению последствий  бедствий, катастроф, предотвращению несчастных случаев</a:t>
            </a:r>
          </a:p>
        </p:txBody>
      </p:sp>
      <p:sp>
        <p:nvSpPr>
          <p:cNvPr id="16391" name="Прямоугольник 4"/>
          <p:cNvSpPr>
            <a:spLocks noChangeArrowheads="1"/>
          </p:cNvSpPr>
          <p:nvPr/>
        </p:nvSpPr>
        <p:spPr bwMode="auto">
          <a:xfrm>
            <a:off x="330200" y="1812925"/>
            <a:ext cx="9529763" cy="271463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О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казание помощи пострадавшим в результате бедствий, катастроф, конфликтов, беженцам и вынужденным переселенцам</a:t>
            </a:r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331788" y="2125663"/>
            <a:ext cx="9529762" cy="271462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О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храна окружающей среды и защита животных</a:t>
            </a:r>
          </a:p>
        </p:txBody>
      </p:sp>
      <p:sp>
        <p:nvSpPr>
          <p:cNvPr id="16393" name="Прямоугольник 6"/>
          <p:cNvSpPr>
            <a:spLocks noChangeArrowheads="1"/>
          </p:cNvSpPr>
          <p:nvPr/>
        </p:nvSpPr>
        <p:spPr bwMode="auto">
          <a:xfrm>
            <a:off x="330200" y="2443163"/>
            <a:ext cx="9529763" cy="271462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ru-RU" sz="140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Охрана и  содержание исторических, культовых, культурных,природоохранных объектов и территорий, мест захоронений</a:t>
            </a:r>
            <a:r>
              <a:rPr lang="ru-RU" altLang="x-none" sz="1400" b="1">
                <a:solidFill>
                  <a:srgbClr val="FF000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400">
                <a:latin typeface="Times New Roman" pitchFamily="18" charset="0"/>
                <a:ea typeface="SimSun" charset="-122"/>
              </a:rPr>
              <a:t> </a:t>
            </a:r>
          </a:p>
        </p:txBody>
      </p:sp>
      <p:sp>
        <p:nvSpPr>
          <p:cNvPr id="16394" name="Прямоугольник 7"/>
          <p:cNvSpPr>
            <a:spLocks noChangeArrowheads="1"/>
          </p:cNvSpPr>
          <p:nvPr/>
        </p:nvSpPr>
        <p:spPr bwMode="auto">
          <a:xfrm>
            <a:off x="331788" y="2755900"/>
            <a:ext cx="9529762" cy="271463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ru-RU" sz="1400">
                <a:latin typeface="Times New Roman" pitchFamily="18" charset="0"/>
                <a:ea typeface="SimSun" charset="-122"/>
              </a:rPr>
              <a:t>Юридическая поддержка граждан и некоммерческих организаций, защита прав и свобод граждан</a:t>
            </a:r>
          </a:p>
        </p:txBody>
      </p:sp>
      <p:sp>
        <p:nvSpPr>
          <p:cNvPr id="16395" name="Прямоугольник 13"/>
          <p:cNvSpPr>
            <a:spLocks noChangeArrowheads="1"/>
          </p:cNvSpPr>
          <p:nvPr/>
        </p:nvSpPr>
        <p:spPr bwMode="auto">
          <a:xfrm>
            <a:off x="330200" y="3073400"/>
            <a:ext cx="9529763" cy="269875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П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рофилактика социально опасных форм поведения граждан</a:t>
            </a:r>
          </a:p>
        </p:txBody>
      </p:sp>
      <p:sp>
        <p:nvSpPr>
          <p:cNvPr id="16396" name="Прямоугольник 14"/>
          <p:cNvSpPr>
            <a:spLocks noChangeArrowheads="1"/>
          </p:cNvSpPr>
          <p:nvPr/>
        </p:nvSpPr>
        <p:spPr bwMode="auto">
          <a:xfrm>
            <a:off x="331788" y="3386138"/>
            <a:ext cx="9529762" cy="271462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Благотворительная деятельность;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 деятельность в области организации и поддержки благотворительности и волонтерства</a:t>
            </a:r>
          </a:p>
        </p:txBody>
      </p:sp>
      <p:sp>
        <p:nvSpPr>
          <p:cNvPr id="16397" name="Прямоугольник 17"/>
          <p:cNvSpPr>
            <a:spLocks noChangeArrowheads="1"/>
          </p:cNvSpPr>
          <p:nvPr/>
        </p:nvSpPr>
        <p:spPr bwMode="auto">
          <a:xfrm>
            <a:off x="330200" y="3703638"/>
            <a:ext cx="9529763" cy="271462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Образовательная, научная, культурная, спортивная деятельность, охрана и профилактика здоровья, духовное развитие  </a:t>
            </a:r>
          </a:p>
        </p:txBody>
      </p:sp>
      <p:sp>
        <p:nvSpPr>
          <p:cNvPr id="16398" name="Прямоугольник 18"/>
          <p:cNvSpPr>
            <a:spLocks noChangeArrowheads="1"/>
          </p:cNvSpPr>
          <p:nvPr/>
        </p:nvSpPr>
        <p:spPr bwMode="auto">
          <a:xfrm>
            <a:off x="331788" y="4016375"/>
            <a:ext cx="9529762" cy="271463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Ф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ормирование в обществе нетерпимости к коррупционному поведению</a:t>
            </a:r>
          </a:p>
        </p:txBody>
      </p:sp>
      <p:sp>
        <p:nvSpPr>
          <p:cNvPr id="16399" name="Прямоугольник 23"/>
          <p:cNvSpPr>
            <a:spLocks noChangeArrowheads="1"/>
          </p:cNvSpPr>
          <p:nvPr/>
        </p:nvSpPr>
        <p:spPr bwMode="auto">
          <a:xfrm>
            <a:off x="331788" y="4332288"/>
            <a:ext cx="9529762" cy="271462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Межнациональное сотрудничество, сохранение и защита самобытности, культуры, языков и традиций народов РФ</a:t>
            </a:r>
          </a:p>
        </p:txBody>
      </p:sp>
      <p:sp>
        <p:nvSpPr>
          <p:cNvPr id="16400" name="Прямоугольник 24"/>
          <p:cNvSpPr>
            <a:spLocks noChangeArrowheads="1"/>
          </p:cNvSpPr>
          <p:nvPr/>
        </p:nvSpPr>
        <p:spPr bwMode="auto">
          <a:xfrm>
            <a:off x="331788" y="4646613"/>
            <a:ext cx="9529762" cy="271462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Патриотическое, в том числе военно-патриотическое, воспитание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 граждан Российской Федерации</a:t>
            </a:r>
          </a:p>
        </p:txBody>
      </p:sp>
      <p:sp>
        <p:nvSpPr>
          <p:cNvPr id="16401" name="Прямоугольник 25"/>
          <p:cNvSpPr>
            <a:spLocks noChangeArrowheads="1"/>
          </p:cNvSpPr>
          <p:nvPr/>
        </p:nvSpPr>
        <p:spPr bwMode="auto">
          <a:xfrm>
            <a:off x="331788" y="4962525"/>
            <a:ext cx="9529762" cy="269875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Поисковые работы, направленные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 на выявление воинских захоронений и непогребенных останков защитников Отечества</a:t>
            </a:r>
          </a:p>
        </p:txBody>
      </p:sp>
      <p:sp>
        <p:nvSpPr>
          <p:cNvPr id="16402" name="Прямоугольник 27"/>
          <p:cNvSpPr>
            <a:spLocks noChangeArrowheads="1"/>
          </p:cNvSpPr>
          <p:nvPr/>
        </p:nvSpPr>
        <p:spPr bwMode="auto">
          <a:xfrm>
            <a:off x="331788" y="5276850"/>
            <a:ext cx="9529762" cy="271463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У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частие в профилактике и (или) тушении пожаров и проведении аварийно-спасательных работ</a:t>
            </a:r>
          </a:p>
        </p:txBody>
      </p:sp>
      <p:sp>
        <p:nvSpPr>
          <p:cNvPr id="16403" name="Прямоугольник 28"/>
          <p:cNvSpPr>
            <a:spLocks noChangeArrowheads="1"/>
          </p:cNvSpPr>
          <p:nvPr/>
        </p:nvSpPr>
        <p:spPr bwMode="auto">
          <a:xfrm>
            <a:off x="331788" y="5591175"/>
            <a:ext cx="9529762" cy="271463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  <a:sym typeface="Arial" charset="0"/>
              </a:rPr>
              <a:t>С</a:t>
            </a:r>
            <a:r>
              <a:rPr lang="ru-RU" altLang="zh-CN" sz="1400">
                <a:latin typeface="Times New Roman" pitchFamily="18" charset="0"/>
                <a:ea typeface="SimSun" charset="-122"/>
                <a:sym typeface="Arial" charset="0"/>
              </a:rPr>
              <a:t>оциальная и культурная адаптация и интеграция мигрантов</a:t>
            </a:r>
            <a:endParaRPr lang="zh-CN" altLang="ru-RU" sz="1400">
              <a:latin typeface="Times New Roman" pitchFamily="18" charset="0"/>
              <a:ea typeface="SimSun" charset="-122"/>
            </a:endParaRPr>
          </a:p>
        </p:txBody>
      </p:sp>
      <p:sp>
        <p:nvSpPr>
          <p:cNvPr id="16404" name="Прямоугольник 29"/>
          <p:cNvSpPr>
            <a:spLocks noChangeArrowheads="1"/>
          </p:cNvSpPr>
          <p:nvPr/>
        </p:nvSpPr>
        <p:spPr bwMode="auto">
          <a:xfrm>
            <a:off x="331788" y="5907088"/>
            <a:ext cx="9529762" cy="271462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ru-RU" altLang="x-none" sz="1400" b="1">
                <a:solidFill>
                  <a:srgbClr val="FF000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40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Мероприятия по реабилитации и реинтеграции лиц, осуществляющих незаконное потребление наркотических средств</a:t>
            </a:r>
            <a:endParaRPr lang="ru-RU" altLang="zh-CN" sz="1400">
              <a:latin typeface="Times New Roman" pitchFamily="18" charset="0"/>
              <a:ea typeface="SimSun" charset="-122"/>
            </a:endParaRPr>
          </a:p>
        </p:txBody>
      </p:sp>
      <p:sp>
        <p:nvSpPr>
          <p:cNvPr id="16405" name="Прямоугольник 30"/>
          <p:cNvSpPr>
            <a:spLocks noChangeArrowheads="1"/>
          </p:cNvSpPr>
          <p:nvPr/>
        </p:nvSpPr>
        <p:spPr bwMode="auto">
          <a:xfrm>
            <a:off x="330200" y="6223000"/>
            <a:ext cx="9529763" cy="271463"/>
          </a:xfrm>
          <a:prstGeom prst="rect">
            <a:avLst/>
          </a:prstGeom>
          <a:solidFill>
            <a:srgbClr val="A2C2E8">
              <a:alpha val="25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  <a:sym typeface="Arial" charset="0"/>
              </a:rPr>
              <a:t>С</a:t>
            </a:r>
            <a:r>
              <a:rPr lang="ru-RU" altLang="zh-CN" sz="1400">
                <a:latin typeface="Times New Roman" pitchFamily="18" charset="0"/>
                <a:ea typeface="SimSun" charset="-122"/>
                <a:sym typeface="Arial" charset="0"/>
              </a:rPr>
              <a:t>одействие повышению мобильности трудовых ресурсов</a:t>
            </a:r>
            <a:endParaRPr lang="zh-CN" altLang="ru-RU" sz="1400">
              <a:latin typeface="Times New Roman" pitchFamily="18" charset="0"/>
              <a:ea typeface="SimSun" charset="-122"/>
            </a:endParaRPr>
          </a:p>
        </p:txBody>
      </p:sp>
      <p:sp>
        <p:nvSpPr>
          <p:cNvPr id="16406" name="Прямоугольник 31"/>
          <p:cNvSpPr>
            <a:spLocks noChangeArrowheads="1"/>
          </p:cNvSpPr>
          <p:nvPr/>
        </p:nvSpPr>
        <p:spPr bwMode="auto">
          <a:xfrm>
            <a:off x="330200" y="6537325"/>
            <a:ext cx="9528175" cy="271463"/>
          </a:xfrm>
          <a:prstGeom prst="rect">
            <a:avLst/>
          </a:prstGeom>
          <a:solidFill>
            <a:srgbClr val="A2C2E8">
              <a:alpha val="50000"/>
            </a:srgbClr>
          </a:solidFill>
          <a:ln w="12700">
            <a:solidFill>
              <a:srgbClr val="000000"/>
            </a:solidFill>
            <a:round/>
          </a:ln>
        </p:spPr>
        <p:txBody>
          <a:bodyPr anchor="ctr"/>
          <a:lstStyle/>
          <a:p>
            <a:pPr hangingPunct="0"/>
            <a:r>
              <a:rPr lang="zh-CN" altLang="en-US" sz="1400">
                <a:latin typeface="Times New Roman" pitchFamily="18" charset="0"/>
                <a:ea typeface="SimSun" charset="-122"/>
              </a:rPr>
              <a:t>У</a:t>
            </a:r>
            <a:r>
              <a:rPr lang="ru-RU" altLang="zh-CN" sz="1400">
                <a:latin typeface="Times New Roman" pitchFamily="18" charset="0"/>
                <a:ea typeface="SimSun" charset="-122"/>
              </a:rPr>
              <a:t>вековечение памяти жертв политических репрессий</a:t>
            </a:r>
          </a:p>
        </p:txBody>
      </p:sp>
      <p:pic>
        <p:nvPicPr>
          <p:cNvPr id="16407" name="Изображение 33" descr="corruption-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016375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Изображение 35" descr="S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77925"/>
            <a:ext cx="276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Изображение 37" descr="Hel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809750"/>
            <a:ext cx="277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Изображение 2" descr="9-2-libra-png-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755900"/>
            <a:ext cx="3016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Изображение 3" descr="381747-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68638"/>
            <a:ext cx="28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Изображение 4" descr="Chari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384550"/>
            <a:ext cx="280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Изображение 6" descr="Icon_distric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493838"/>
            <a:ext cx="273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Изображение 7" descr="img_746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8" y="2124075"/>
            <a:ext cx="2762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Изображение 8" descr="kisscc0-papua-new-guinea-national-museum-and-art-gallery-c-museum-icon-5b719d0f4b98f8.974105651534172431309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698875"/>
            <a:ext cx="2809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Изображение 13" descr="muslimah-silhouette-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8" y="4329113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Изображение 14" descr="Russ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8" y="4645025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Изображение 16" descr="/home/master/Загрузки/4378.7502.jpg4378.75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960938"/>
            <a:ext cx="268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Изображение 17" descr="Fir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3675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Изображение 18" descr="issue-007-5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9588"/>
            <a:ext cx="2397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Изображение 19" descr="docto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903913"/>
            <a:ext cx="2714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Изображение 22" descr="Work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219825"/>
            <a:ext cx="273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Изображение 2" descr="/home/master/Документы/Презентация/НКО для МСП/Иконки/245131.png24513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39988"/>
            <a:ext cx="273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Изображение 3" descr="/home/master/Документы/Презентация/НКО для МСП/Иконки/Monument.pngMonumen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00813"/>
            <a:ext cx="3222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4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ru-RU" altLang="x-none" sz="3100" dirty="0">
                <a:latin typeface="Impact" pitchFamily="34" charset="0"/>
                <a:ea typeface="SimSun" charset="-122"/>
              </a:rPr>
              <a:t>Формы </a:t>
            </a:r>
            <a:r>
              <a:rPr lang="zh-CN" altLang="en-US" sz="3100" dirty="0" smtClean="0">
                <a:latin typeface="Impact" pitchFamily="34" charset="0"/>
                <a:ea typeface="SimSun" charset="-122"/>
              </a:rPr>
              <a:t>СО </a:t>
            </a:r>
            <a:r>
              <a:rPr lang="zh-CN" altLang="en-US" sz="3100" dirty="0">
                <a:latin typeface="Impact" pitchFamily="34" charset="0"/>
                <a:ea typeface="SimSun" charset="-122"/>
              </a:rPr>
              <a:t>НКО</a:t>
            </a:r>
            <a:endParaRPr lang="x-none" altLang="zh-CN" sz="31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sz="2400" dirty="0">
                <a:solidFill>
                  <a:srgbClr val="00664D"/>
                </a:solidFill>
                <a:latin typeface="Impact" pitchFamily="34" charset="0"/>
                <a:ea typeface="SimSun" charset="-122"/>
              </a:rPr>
              <a:t>часть 3 статьи 2 Федерального закона № 7-ФЗ,</a:t>
            </a:r>
            <a:endParaRPr lang="x-none" sz="2400" dirty="0">
              <a:solidFill>
                <a:srgbClr val="00664D"/>
              </a:solidFill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sz="2400" dirty="0">
                <a:solidFill>
                  <a:srgbClr val="00664D"/>
                </a:solidFill>
                <a:latin typeface="Impact" pitchFamily="34" charset="0"/>
                <a:ea typeface="SimSun" charset="-122"/>
              </a:rPr>
              <a:t>приказ Росстата от 04.09.2018 № 640 (форма 1-СОНКО)</a:t>
            </a:r>
            <a:endParaRPr lang="x-none"/>
          </a:p>
        </p:txBody>
      </p:sp>
      <p:pic>
        <p:nvPicPr>
          <p:cNvPr id="14340" name="Изображение 6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6148"/>
          <p:cNvSpPr>
            <a:spLocks noChangeArrowheads="1"/>
          </p:cNvSpPr>
          <p:nvPr/>
        </p:nvSpPr>
        <p:spPr bwMode="auto">
          <a:xfrm>
            <a:off x="51435" y="2041525"/>
            <a:ext cx="9812020" cy="339725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Общественные и религиозные организации (объединения)</a:t>
            </a: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50165" y="1657350"/>
            <a:ext cx="9803130" cy="332740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Общины коренных малочисленных народов </a:t>
            </a:r>
            <a:r>
              <a:rPr lang="zh-CN" altLang="zh-CN" sz="1600" dirty="0">
                <a:latin typeface="Times New Roman" pitchFamily="18" charset="0"/>
              </a:rPr>
              <a:t>РФ</a:t>
            </a: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51435" y="2428875"/>
            <a:ext cx="9812020" cy="309245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Казачьи общества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47625" y="3171825"/>
            <a:ext cx="9802495" cy="340360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ru-RU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Социальные, благотворительные ф</a:t>
            </a:r>
            <a:r>
              <a:rPr lang="zh-CN" altLang="ru-RU" sz="1600" dirty="0">
                <a:latin typeface="Times New Roman" pitchFamily="18" charset="0"/>
              </a:rPr>
              <a:t>онды</a:t>
            </a:r>
          </a:p>
        </p:txBody>
      </p:sp>
      <p:sp>
        <p:nvSpPr>
          <p:cNvPr id="14347" name="Прямоугольник 11"/>
          <p:cNvSpPr>
            <a:spLocks noChangeArrowheads="1"/>
          </p:cNvSpPr>
          <p:nvPr/>
        </p:nvSpPr>
        <p:spPr bwMode="auto">
          <a:xfrm>
            <a:off x="36830" y="6039485"/>
            <a:ext cx="9803130" cy="392430"/>
          </a:xfrm>
          <a:prstGeom prst="rect">
            <a:avLst/>
          </a:prstGeom>
          <a:solidFill>
            <a:srgbClr val="00B050">
              <a:alpha val="25000"/>
            </a:srgb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r>
              <a:rPr lang="zh-CN" altLang="ru-RU" sz="1600" dirty="0">
                <a:latin typeface="Times New Roman" pitchFamily="18" charset="0"/>
              </a:rPr>
              <a:t> </a:t>
            </a:r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Некоммерческие партнерства</a:t>
            </a:r>
          </a:p>
        </p:txBody>
      </p:sp>
      <p:sp>
        <p:nvSpPr>
          <p:cNvPr id="14348" name="Прямоугольник 12"/>
          <p:cNvSpPr>
            <a:spLocks noChangeArrowheads="1"/>
          </p:cNvSpPr>
          <p:nvPr/>
        </p:nvSpPr>
        <p:spPr bwMode="auto">
          <a:xfrm>
            <a:off x="48260" y="3797300"/>
            <a:ext cx="2614930" cy="216662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zh-CN" altLang="ru-RU" sz="1600" dirty="0">
                <a:latin typeface="Times New Roman" pitchFamily="18" charset="0"/>
              </a:rPr>
              <a:t> </a:t>
            </a:r>
            <a:r>
              <a:rPr lang="x-none" altLang="zh-CN" sz="1600" dirty="0">
                <a:latin typeface="Times New Roman" pitchFamily="18" charset="0"/>
              </a:rPr>
              <a:t>У</a:t>
            </a:r>
            <a:r>
              <a:rPr lang="zh-CN" altLang="ru-RU" sz="1600" dirty="0">
                <a:latin typeface="Times New Roman" pitchFamily="18" charset="0"/>
              </a:rPr>
              <a:t>чреждения</a:t>
            </a:r>
          </a:p>
        </p:txBody>
      </p:sp>
      <p:sp>
        <p:nvSpPr>
          <p:cNvPr id="14349" name="Прямоугольник 16"/>
          <p:cNvSpPr>
            <a:spLocks noChangeArrowheads="1"/>
          </p:cNvSpPr>
          <p:nvPr/>
        </p:nvSpPr>
        <p:spPr bwMode="auto">
          <a:xfrm>
            <a:off x="46990" y="2799715"/>
            <a:ext cx="9807575" cy="306705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Автономные некоммерческие организации</a:t>
            </a:r>
          </a:p>
        </p:txBody>
      </p:sp>
      <p:sp>
        <p:nvSpPr>
          <p:cNvPr id="14352" name="Прямое соединение 5123"/>
          <p:cNvSpPr>
            <a:spLocks noChangeShapeType="1"/>
          </p:cNvSpPr>
          <p:nvPr/>
        </p:nvSpPr>
        <p:spPr bwMode="auto">
          <a:xfrm flipV="1">
            <a:off x="-43815" y="1493520"/>
            <a:ext cx="9918700" cy="152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14353" name="Прямоугольник 12"/>
          <p:cNvSpPr>
            <a:spLocks noChangeArrowheads="1"/>
          </p:cNvSpPr>
          <p:nvPr/>
        </p:nvSpPr>
        <p:spPr bwMode="auto">
          <a:xfrm>
            <a:off x="29845" y="6464935"/>
            <a:ext cx="9819005" cy="32893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zh-CN" sz="1600" dirty="0" smtClean="0">
                <a:latin typeface="Times New Roman" pitchFamily="18" charset="0"/>
              </a:rPr>
              <a:t>Ассоциации</a:t>
            </a:r>
            <a:r>
              <a:rPr lang="ru-RU" altLang="zh-CN" sz="1600" dirty="0" smtClean="0">
                <a:latin typeface="Times New Roman" pitchFamily="18" charset="0"/>
              </a:rPr>
              <a:t> </a:t>
            </a:r>
            <a:r>
              <a:rPr lang="zh-CN" altLang="zh-CN" sz="1600" dirty="0" smtClean="0">
                <a:latin typeface="Times New Roman" pitchFamily="18" charset="0"/>
              </a:rPr>
              <a:t>(</a:t>
            </a:r>
            <a:r>
              <a:rPr lang="zh-CN" altLang="zh-CN" sz="1600" dirty="0">
                <a:latin typeface="Times New Roman" pitchFamily="18" charset="0"/>
              </a:rPr>
              <a:t>Союзы)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4325620" y="4203065"/>
            <a:ext cx="5524500" cy="401955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ru-RU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Благотворительные</a:t>
            </a:r>
            <a:r>
              <a:rPr lang="zh-CN" altLang="ru-RU" sz="1600" dirty="0">
                <a:latin typeface="Times New Roman" pitchFamily="18" charset="0"/>
              </a:rPr>
              <a:t> учреждения</a:t>
            </a: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328160" y="3748405"/>
            <a:ext cx="5524500" cy="37719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p>
            <a:pPr algn="ctr" hangingPunct="0"/>
            <a:r>
              <a:rPr lang="ru-RU" altLang="x-none" sz="1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ru-RU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Автономные </a:t>
            </a:r>
            <a:r>
              <a:rPr lang="ru-RU" altLang="x-none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учреждения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4335145" y="4677410"/>
            <a:ext cx="5511800" cy="41148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ru-RU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Общественные</a:t>
            </a:r>
            <a:r>
              <a:rPr lang="zh-CN" altLang="ru-RU" sz="1600" dirty="0">
                <a:latin typeface="Times New Roman" pitchFamily="18" charset="0"/>
              </a:rPr>
              <a:t> учреждения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4337685" y="5179060"/>
            <a:ext cx="5514975" cy="410845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solidFill>
                  <a:srgbClr val="00B050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zh-CN" altLang="ru-RU" sz="1600" dirty="0">
                <a:latin typeface="Times New Roman" pitchFamily="18" charset="0"/>
              </a:rPr>
              <a:t>Частные учреждения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4347210" y="5661660"/>
            <a:ext cx="5511165" cy="324485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anchor="ctr"/>
          <a:p>
            <a:pPr algn="ctr" hangingPunct="0"/>
            <a:r>
              <a:rPr lang="ru-RU" altLang="x-none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✔</a:t>
            </a:r>
            <a:r>
              <a:rPr lang="ru-RU" altLang="x-none" sz="1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ru-RU" sz="1600" dirty="0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У</a:t>
            </a:r>
            <a:r>
              <a:rPr lang="zh-CN" altLang="ru-RU" sz="1600" dirty="0">
                <a:latin typeface="Times New Roman" pitchFamily="18" charset="0"/>
              </a:rPr>
              <a:t>чреждения </a:t>
            </a:r>
            <a:r>
              <a:rPr lang="x-none" altLang="zh-CN" sz="1600" dirty="0">
                <a:latin typeface="Times New Roman" pitchFamily="18" charset="0"/>
              </a:rPr>
              <a:t>религиозные организаций</a:t>
            </a:r>
            <a:endParaRPr lang="x-none" altLang="zh-CN" sz="1600" dirty="0">
              <a:latin typeface="Times New Roman" pitchFamily="18" charset="0"/>
            </a:endParaRPr>
          </a:p>
        </p:txBody>
      </p:sp>
      <p:cxnSp>
        <p:nvCxnSpPr>
          <p:cNvPr id="13" name="Соединительная линия уступом 12"/>
          <p:cNvCxnSpPr>
            <a:stCxn id="14348" idx="3"/>
            <a:endCxn id="8" idx="1"/>
          </p:cNvCxnSpPr>
          <p:nvPr/>
        </p:nvCxnSpPr>
        <p:spPr>
          <a:xfrm flipV="1">
            <a:off x="2663190" y="3937000"/>
            <a:ext cx="1664970" cy="943610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14348" idx="3"/>
            <a:endCxn id="2" idx="1"/>
          </p:cNvCxnSpPr>
          <p:nvPr/>
        </p:nvCxnSpPr>
        <p:spPr>
          <a:xfrm flipV="1">
            <a:off x="2663190" y="4404360"/>
            <a:ext cx="1662430" cy="476250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14348" idx="3"/>
            <a:endCxn id="12" idx="1"/>
          </p:cNvCxnSpPr>
          <p:nvPr/>
        </p:nvCxnSpPr>
        <p:spPr>
          <a:xfrm>
            <a:off x="2663190" y="4880610"/>
            <a:ext cx="1684020" cy="943610"/>
          </a:xfrm>
          <a:prstGeom prst="bentConnector3">
            <a:avLst>
              <a:gd name="adj1" fmla="val 4932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14348" idx="3"/>
            <a:endCxn id="10" idx="1"/>
          </p:cNvCxnSpPr>
          <p:nvPr/>
        </p:nvCxnSpPr>
        <p:spPr>
          <a:xfrm>
            <a:off x="2663190" y="4880610"/>
            <a:ext cx="1674495" cy="504190"/>
          </a:xfrm>
          <a:prstGeom prst="bentConnector3">
            <a:avLst>
              <a:gd name="adj1" fmla="val 4963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14348" idx="3"/>
            <a:endCxn id="9" idx="1"/>
          </p:cNvCxnSpPr>
          <p:nvPr/>
        </p:nvCxnSpPr>
        <p:spPr>
          <a:xfrm>
            <a:off x="2663190" y="4880610"/>
            <a:ext cx="1671955" cy="2540"/>
          </a:xfrm>
          <a:prstGeom prst="bentConnector3">
            <a:avLst>
              <a:gd name="adj1" fmla="val 5001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072"/>
          <p:cNvSpPr>
            <a:spLocks noChangeArrowheads="1"/>
          </p:cNvSpPr>
          <p:nvPr/>
        </p:nvSpPr>
        <p:spPr bwMode="auto">
          <a:xfrm>
            <a:off x="1238250" y="758825"/>
            <a:ext cx="73993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b"/>
          <a:lstStyle/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endParaRPr lang="zh-CN" altLang="ru-RU" sz="3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zh-CN" altLang="ru-RU" sz="3800" dirty="0">
                <a:latin typeface="Impact" pitchFamily="34" charset="0"/>
                <a:ea typeface="SimSun" charset="-122"/>
              </a:rPr>
              <a:t>Поддержка </a:t>
            </a:r>
            <a:endParaRPr lang="zh-CN" altLang="ru-RU" sz="3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zh-CN" altLang="ru-RU" sz="3800" dirty="0">
                <a:latin typeface="Impact" pitchFamily="34" charset="0"/>
                <a:ea typeface="SimSun" charset="-122"/>
              </a:rPr>
              <a:t>с</a:t>
            </a:r>
            <a:r>
              <a:rPr lang="ru-RU" altLang="x-none" sz="3800" dirty="0" err="1">
                <a:latin typeface="Impact" pitchFamily="34" charset="0"/>
                <a:ea typeface="SimSun" charset="-122"/>
              </a:rPr>
              <a:t>оциально</a:t>
            </a:r>
            <a:r>
              <a:rPr lang="ru-RU" altLang="x-none" sz="3800" dirty="0">
                <a:latin typeface="Impact" pitchFamily="34" charset="0"/>
                <a:ea typeface="SimSun" charset="-122"/>
              </a:rPr>
              <a:t> </a:t>
            </a:r>
            <a:r>
              <a:rPr lang="ru-RU" altLang="x-none" sz="3800" dirty="0" err="1">
                <a:latin typeface="Impact" pitchFamily="34" charset="0"/>
                <a:ea typeface="SimSun" charset="-122"/>
              </a:rPr>
              <a:t>ориентированны</a:t>
            </a:r>
            <a:r>
              <a:rPr lang="zh-CN" altLang="ru-RU" sz="3800" dirty="0">
                <a:latin typeface="Impact" pitchFamily="34" charset="0"/>
                <a:ea typeface="SimSun" charset="-122"/>
              </a:rPr>
              <a:t>х</a:t>
            </a:r>
            <a:r>
              <a:rPr lang="ru-RU" altLang="x-none" sz="3800" dirty="0">
                <a:latin typeface="Impact" pitchFamily="34" charset="0"/>
                <a:ea typeface="SimSun" charset="-122"/>
              </a:rPr>
              <a:t> </a:t>
            </a:r>
            <a:r>
              <a:rPr lang="ru-RU" altLang="x-none" sz="3800" dirty="0" err="1">
                <a:latin typeface="Impact" pitchFamily="34" charset="0"/>
                <a:ea typeface="SimSun" charset="-122"/>
              </a:rPr>
              <a:t>некоммерчески</a:t>
            </a:r>
            <a:r>
              <a:rPr lang="zh-CN" altLang="ru-RU" sz="3800" dirty="0">
                <a:latin typeface="Impact" pitchFamily="34" charset="0"/>
                <a:ea typeface="SimSun" charset="-122"/>
              </a:rPr>
              <a:t>х</a:t>
            </a:r>
            <a:r>
              <a:rPr lang="ru-RU" altLang="x-none" sz="3800" dirty="0">
                <a:latin typeface="Impact" pitchFamily="34" charset="0"/>
                <a:ea typeface="SimSun" charset="-122"/>
              </a:rPr>
              <a:t> </a:t>
            </a:r>
            <a:r>
              <a:rPr lang="ru-RU" altLang="x-none" sz="3800" dirty="0" err="1">
                <a:latin typeface="Impact" pitchFamily="34" charset="0"/>
                <a:ea typeface="SimSun" charset="-122"/>
              </a:rPr>
              <a:t>организаци</a:t>
            </a:r>
            <a:r>
              <a:rPr lang="zh-CN" altLang="ru-RU" sz="3800" dirty="0">
                <a:latin typeface="Impact" pitchFamily="34" charset="0"/>
                <a:ea typeface="SimSun" charset="-122"/>
              </a:rPr>
              <a:t>й</a:t>
            </a:r>
            <a:endParaRPr lang="zh-CN" altLang="ru-RU" sz="3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x-none" altLang="zh-CN" sz="3800">
                <a:latin typeface="Impact" pitchFamily="34" charset="0"/>
                <a:ea typeface="SimSun" charset="-122"/>
              </a:rPr>
              <a:t>(и их обособленных подразделений)</a:t>
            </a:r>
            <a:r>
              <a:rPr lang="zh-CN" altLang="ru-RU" sz="3800" dirty="0">
                <a:latin typeface="Impact" pitchFamily="34" charset="0"/>
                <a:ea typeface="SimSun" charset="-122"/>
              </a:rPr>
              <a:t> </a:t>
            </a:r>
            <a:endParaRPr lang="zh-CN" altLang="ru-RU" sz="3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zh-CN" altLang="ru-RU" sz="3800" dirty="0">
                <a:latin typeface="Impact" pitchFamily="34" charset="0"/>
                <a:ea typeface="SimSun" charset="-122"/>
              </a:rPr>
              <a:t>на уровне </a:t>
            </a:r>
            <a:endParaRPr lang="zh-CN" altLang="ru-RU" sz="3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9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</a:tabLst>
            </a:pPr>
            <a:r>
              <a:rPr lang="zh-CN" altLang="ru-RU" sz="3800" dirty="0">
                <a:latin typeface="Impact" pitchFamily="34" charset="0"/>
                <a:ea typeface="SimSun" charset="-122"/>
              </a:rPr>
              <a:t>муниципального образования</a:t>
            </a:r>
          </a:p>
        </p:txBody>
      </p:sp>
      <p:sp>
        <p:nvSpPr>
          <p:cNvPr id="20482" name="Прямоугольник 3073"/>
          <p:cNvSpPr>
            <a:spLocks noChangeArrowheads="1"/>
          </p:cNvSpPr>
          <p:nvPr/>
        </p:nvSpPr>
        <p:spPr bwMode="auto">
          <a:xfrm>
            <a:off x="1238250" y="3570288"/>
            <a:ext cx="7423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20483" name="Прямое соединение 3075"/>
          <p:cNvSpPr>
            <a:spLocks noChangeShapeType="1"/>
          </p:cNvSpPr>
          <p:nvPr/>
        </p:nvSpPr>
        <p:spPr bwMode="auto">
          <a:xfrm flipV="1">
            <a:off x="990600" y="4778375"/>
            <a:ext cx="8158163" cy="30163"/>
          </a:xfrm>
          <a:prstGeom prst="line">
            <a:avLst/>
          </a:prstGeom>
          <a:noFill/>
          <a:ln w="19080">
            <a:solidFill>
              <a:srgbClr val="BE4B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20484" name="Изображение 30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45038"/>
            <a:ext cx="99028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Изображение 4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5122"/>
          <p:cNvSpPr>
            <a:spLocks noChangeArrowheads="1"/>
          </p:cNvSpPr>
          <p:nvPr/>
        </p:nvSpPr>
        <p:spPr bwMode="auto">
          <a:xfrm>
            <a:off x="104775" y="4162426"/>
            <a:ext cx="9707563" cy="2011758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zh-CN" sz="2800" b="1" smtClean="0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Поддер</a:t>
            </a:r>
            <a:r>
              <a:rPr lang="ru-RU" altLang="zh-CN" sz="2800" b="1" dirty="0" smtClean="0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ж</a:t>
            </a:r>
            <a:r>
              <a:rPr lang="x-none" altLang="zh-CN" sz="2800" b="1" smtClean="0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ка </a:t>
            </a:r>
            <a:r>
              <a:rPr lang="zh-CN" altLang="zh-CN" sz="2800" b="1" dirty="0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СО НКО </a:t>
            </a:r>
            <a:r>
              <a:rPr lang="x-none" altLang="zh-CN" sz="2800" b="1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осуществляется </a:t>
            </a:r>
            <a:endParaRPr lang="x-none" altLang="zh-CN" sz="2800" b="1">
              <a:solidFill>
                <a:srgbClr val="00664D"/>
              </a:solidFill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zh-CN" sz="2800" b="1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органами местного самоуправления </a:t>
            </a:r>
            <a:endParaRPr lang="x-none" altLang="zh-CN" sz="2800" b="1">
              <a:solidFill>
                <a:srgbClr val="00664D"/>
              </a:solidFill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zh-CN" sz="2800" b="1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в соответствии со статьями 31.1 и 31.3 </a:t>
            </a:r>
            <a:endParaRPr lang="x-none" altLang="zh-CN" sz="2800" b="1">
              <a:solidFill>
                <a:srgbClr val="00664D"/>
              </a:solidFill>
              <a:latin typeface="Times New Roman" pitchFamily="18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zh-CN" sz="2800" b="1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Федерального закона № 7-ФЗ</a:t>
            </a:r>
            <a:r>
              <a:rPr lang="zh-CN" altLang="ru-RU" sz="2800" b="1" dirty="0">
                <a:solidFill>
                  <a:srgbClr val="00664D"/>
                </a:solidFill>
                <a:latin typeface="Times New Roman" pitchFamily="18" charset="0"/>
                <a:ea typeface="SimSun" charset="-122"/>
              </a:rPr>
              <a:t> </a:t>
            </a:r>
            <a:endParaRPr lang="zh-CN" altLang="ru-RU" sz="2800" b="1" dirty="0">
              <a:solidFill>
                <a:srgbClr val="00664D"/>
              </a:solidFill>
              <a:latin typeface="Times New Roman" pitchFamily="18" charset="0"/>
              <a:ea typeface="SimSun" charset="-122"/>
            </a:endParaRPr>
          </a:p>
          <a:p>
            <a:pPr algn="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sz="2800" b="1" dirty="0">
              <a:solidFill>
                <a:srgbClr val="00664D"/>
              </a:solidFill>
              <a:latin typeface="Times New Roman" pitchFamily="18" charset="0"/>
              <a:ea typeface="SimSun" charset="-122"/>
            </a:endParaRPr>
          </a:p>
          <a:p>
            <a:pPr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3200" dirty="0">
              <a:cs typeface="DejaVu Sans" pitchFamily="34" charset="0"/>
            </a:endParaRPr>
          </a:p>
        </p:txBody>
      </p:sp>
      <p:sp>
        <p:nvSpPr>
          <p:cNvPr id="22532" name="Прямое соединение 5123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22534" name="Изображение 51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2"/>
          <p:cNvSpPr>
            <a:spLocks noChangeArrowheads="1"/>
          </p:cNvSpPr>
          <p:nvPr/>
        </p:nvSpPr>
        <p:spPr bwMode="auto">
          <a:xfrm>
            <a:off x="7292975" y="1416050"/>
            <a:ext cx="2536825" cy="2420938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x-none" altLang="en-US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x-none" altLang="en-US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x-none" altLang="en-US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en-US" b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Оказание поддержки </a:t>
            </a:r>
            <a:endParaRPr lang="x-none" altLang="en-US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en-US" b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СО НКО</a:t>
            </a:r>
            <a:endParaRPr lang="x-none" altLang="x-none" sz="2800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22536" name="Прямоугольник 2"/>
          <p:cNvSpPr>
            <a:spLocks noChangeArrowheads="1"/>
          </p:cNvSpPr>
          <p:nvPr/>
        </p:nvSpPr>
        <p:spPr bwMode="auto">
          <a:xfrm>
            <a:off x="3690938" y="1403350"/>
            <a:ext cx="2598737" cy="2459038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x-none" altLang="en-US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x-none" altLang="en-US" b="1">
                <a:solidFill>
                  <a:schemeClr val="tx1"/>
                </a:solidFill>
                <a:latin typeface="Times New Roman" pitchFamily="18" charset="0"/>
                <a:ea typeface="SimSun" charset="-122"/>
                <a:sym typeface="SimSun" charset="-122"/>
              </a:rPr>
              <a:t>Вопросы местного значения муниципального района и городского округа</a:t>
            </a:r>
            <a:endParaRPr lang="x-none" altLang="en-US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x-none" altLang="x-none" sz="2800" b="1">
              <a:solidFill>
                <a:schemeClr val="tx1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22537" name="Прямоугольник 2"/>
          <p:cNvSpPr>
            <a:spLocks noChangeArrowheads="1"/>
          </p:cNvSpPr>
          <p:nvPr/>
        </p:nvSpPr>
        <p:spPr bwMode="auto">
          <a:xfrm>
            <a:off x="92075" y="1406525"/>
            <a:ext cx="2590800" cy="2420938"/>
          </a:xfrm>
          <a:prstGeom prst="rect">
            <a:avLst/>
          </a:prstGeom>
          <a:solidFill>
            <a:srgbClr val="8EB4E3">
              <a:alpha val="50000"/>
            </a:srgbClr>
          </a:solidFill>
          <a:ln w="28440" cap="rnd">
            <a:solidFill>
              <a:srgbClr val="000000"/>
            </a:solidFill>
            <a:prstDash val="sysDot"/>
            <a:miter lim="800000"/>
          </a:ln>
        </p:spPr>
        <p:txBody>
          <a:bodyPr lIns="73080" tIns="36720" rIns="73080" bIns="36720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zh-CN" altLang="ru-RU" b="1">
              <a:solidFill>
                <a:srgbClr val="00664D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zh-CN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Стать</a:t>
            </a:r>
            <a:r>
              <a:rPr lang="x-none" altLang="zh-CN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и</a:t>
            </a:r>
            <a:r>
              <a:rPr lang="zh-CN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zh-CN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15, 16 </a:t>
            </a: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Федеральн</a:t>
            </a:r>
            <a:r>
              <a:rPr lang="zh-CN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ого</a:t>
            </a: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 закон</a:t>
            </a:r>
            <a:r>
              <a:rPr lang="zh-CN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а</a:t>
            </a: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 от </a:t>
            </a:r>
            <a:r>
              <a:rPr lang="zh-CN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№</a:t>
            </a: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 </a:t>
            </a:r>
            <a:r>
              <a:rPr lang="x-none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131</a:t>
            </a: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-ФЗ </a:t>
            </a:r>
            <a:endParaRPr lang="ru-RU" altLang="x-none" b="1">
              <a:solidFill>
                <a:srgbClr val="00664D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«О</a:t>
            </a:r>
            <a:r>
              <a:rPr lang="x-none" altLang="ru-RU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б общих принципах организации местного самоуправления в РФ</a:t>
            </a:r>
            <a:r>
              <a:rPr lang="ru-RU" altLang="x-none" b="1">
                <a:solidFill>
                  <a:srgbClr val="00664D"/>
                </a:solidFill>
                <a:latin typeface="Times New Roman" pitchFamily="18" charset="0"/>
                <a:ea typeface="SimSun" charset="-122"/>
                <a:sym typeface="SimSun" charset="-122"/>
              </a:rPr>
              <a:t>» </a:t>
            </a:r>
            <a:endParaRPr lang="x-none" altLang="en-US" b="1">
              <a:solidFill>
                <a:srgbClr val="00664D"/>
              </a:solidFill>
              <a:latin typeface="Times New Roman" pitchFamily="18" charset="0"/>
              <a:ea typeface="SimSun" charset="-122"/>
              <a:sym typeface="SimSun" charset="-122"/>
            </a:endParaRPr>
          </a:p>
          <a:p>
            <a:pPr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endParaRPr lang="ru-RU" altLang="x-none" sz="2800" b="1">
              <a:solidFill>
                <a:srgbClr val="00664D"/>
              </a:solidFill>
              <a:latin typeface="Times New Roman" pitchFamily="18" charset="0"/>
              <a:ea typeface="SimSun" charset="-122"/>
              <a:sym typeface="SimSun" charset="-122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763520" y="2303780"/>
            <a:ext cx="85598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363970" y="2303780"/>
            <a:ext cx="85598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hangingPunct="0"/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Прямоугольник 5124"/>
          <p:cNvSpPr>
            <a:spLocks noChangeArrowheads="1"/>
          </p:cNvSpPr>
          <p:nvPr/>
        </p:nvSpPr>
        <p:spPr bwMode="auto">
          <a:xfrm>
            <a:off x="0" y="0"/>
            <a:ext cx="98853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ru-RU" sz="3200">
                <a:latin typeface="Impact" pitchFamily="34" charset="0"/>
                <a:ea typeface="SimSun" charset="-122"/>
              </a:rPr>
              <a:t>Полномочия органов </a:t>
            </a:r>
            <a:endParaRPr lang="x-none" altLang="ru-RU" sz="32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ru-RU" sz="3200">
                <a:latin typeface="Impact" pitchFamily="34" charset="0"/>
                <a:ea typeface="SimSun" charset="-122"/>
              </a:rPr>
              <a:t>местного самоуправления по поддерке </a:t>
            </a:r>
            <a:r>
              <a:rPr lang="ru-RU" altLang="x-none" sz="3200">
                <a:latin typeface="Impact" pitchFamily="34" charset="0"/>
                <a:ea typeface="SimSun" charset="-122"/>
              </a:rPr>
              <a:t>СО НКО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Изображение 41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6145"/>
          <p:cNvSpPr>
            <a:spLocks noChangeArrowheads="1"/>
          </p:cNvSpPr>
          <p:nvPr/>
        </p:nvSpPr>
        <p:spPr bwMode="auto">
          <a:xfrm>
            <a:off x="-3175" y="-3175"/>
            <a:ext cx="98996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zh-CN" sz="3600" dirty="0">
                <a:latin typeface="Impact" pitchFamily="34" charset="0"/>
                <a:ea typeface="SimSun" charset="-122"/>
                <a:sym typeface="Arial" charset="0"/>
              </a:rPr>
              <a:t>Формы поддержки СО НКО </a:t>
            </a:r>
            <a:endParaRPr lang="zh-CN" altLang="zh-CN" sz="3600" dirty="0">
              <a:latin typeface="Impact" pitchFamily="34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zh-CN" sz="3600" dirty="0">
                <a:latin typeface="Impact" pitchFamily="34" charset="0"/>
                <a:ea typeface="SimSun" charset="-122"/>
                <a:sym typeface="Arial" charset="0"/>
              </a:rPr>
              <a:t>органами местного самоуправления</a:t>
            </a:r>
            <a:endParaRPr lang="zh-CN" altLang="zh-CN" sz="3600" dirty="0">
              <a:latin typeface="Impact" pitchFamily="34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zh-CN" sz="2800" dirty="0">
                <a:solidFill>
                  <a:srgbClr val="00664D"/>
                </a:solidFill>
                <a:latin typeface="Impact" pitchFamily="34" charset="0"/>
                <a:ea typeface="SimSun" charset="-122"/>
                <a:sym typeface="Arial" charset="0"/>
              </a:rPr>
              <a:t>часть 3 статьи 31.1 Федерального закона № 7-ФЗ</a:t>
            </a:r>
          </a:p>
        </p:txBody>
      </p:sp>
      <p:pic>
        <p:nvPicPr>
          <p:cNvPr id="24580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е соединение 5123"/>
          <p:cNvSpPr>
            <a:spLocks noChangeShapeType="1"/>
          </p:cNvSpPr>
          <p:nvPr/>
        </p:nvSpPr>
        <p:spPr bwMode="auto">
          <a:xfrm>
            <a:off x="90488" y="1628775"/>
            <a:ext cx="9918700" cy="1270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06755" y="1779905"/>
            <a:ext cx="9050655" cy="438785"/>
          </a:xfrm>
          <a:prstGeom prst="rect">
            <a:avLst/>
          </a:prstGeom>
          <a:solidFill>
            <a:srgbClr val="A2C2E8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Финансовая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6120" y="2303780"/>
            <a:ext cx="9051925" cy="520700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Имущественная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9455" y="2918460"/>
            <a:ext cx="9043035" cy="565150"/>
          </a:xfrm>
          <a:prstGeom prst="rect">
            <a:avLst/>
          </a:prstGeom>
          <a:solidFill>
            <a:srgbClr val="A2C2E8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Информационная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8185" y="3565525"/>
            <a:ext cx="9050655" cy="466725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Консультационная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8185" y="4154170"/>
            <a:ext cx="9053195" cy="631190"/>
          </a:xfrm>
          <a:prstGeom prst="rect">
            <a:avLst/>
          </a:prstGeom>
          <a:solidFill>
            <a:srgbClr val="A2C2E8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В области подготовки</a:t>
            </a:r>
            <a:r>
              <a:rPr lang="x-none" altLang="zh-CN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, дополнительного образования </a:t>
            </a:r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работников</a:t>
            </a:r>
            <a:endParaRPr lang="ru-RU" altLang="zh-CN" sz="2000" dirty="0" smtClean="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</a:t>
            </a:r>
            <a:r>
              <a:rPr lang="x-none" altLang="zh-CN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СО НКО и добровольцев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04850" y="5995670"/>
            <a:ext cx="9061450" cy="631825"/>
          </a:xfrm>
          <a:prstGeom prst="rect">
            <a:avLst/>
          </a:prstGeom>
          <a:solidFill>
            <a:srgbClr val="A2C2E8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ru-RU" altLang="zh-CN" sz="2000" dirty="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Осуществление з</a:t>
            </a:r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акуп</a:t>
            </a:r>
            <a:r>
              <a:rPr lang="ru-RU" altLang="zh-CN" sz="2000" dirty="0" err="1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ок</a:t>
            </a:r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</a:t>
            </a:r>
            <a:r>
              <a:rPr lang="x-none" altLang="zh-CN" sz="20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товаров, работ, услуг </a:t>
            </a:r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для</a:t>
            </a:r>
            <a:endParaRPr lang="ru-RU" altLang="zh-CN" sz="2000" dirty="0" smtClean="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hangingPunct="0"/>
            <a:r>
              <a:rPr lang="x-none" altLang="zh-CN" sz="20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муниципальных нужд</a:t>
            </a:r>
            <a:r>
              <a:rPr lang="ru-RU" altLang="zh-CN" sz="2000" dirty="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у СО НКО</a:t>
            </a:r>
            <a:endParaRPr lang="x-none" altLang="zh-CN" sz="20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4850" y="4917440"/>
            <a:ext cx="9065260" cy="958850"/>
          </a:xfrm>
          <a:prstGeom prst="rect">
            <a:avLst/>
          </a:prstGeom>
          <a:solidFill>
            <a:srgbClr val="C6D9F1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юридическим лицам, оказывающим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НКО материальную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поддержку, льгот по уплате налогов и сборов в соответствии с законодательством о налогах и сборах.</a:t>
            </a:r>
          </a:p>
        </p:txBody>
      </p:sp>
      <p:pic>
        <p:nvPicPr>
          <p:cNvPr id="24589" name="Изображение 44" descr="building-icon-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03463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Изображение 45" descr="512-05-5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933700"/>
            <a:ext cx="4492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Изображение 46" descr="kisspng-computer-icons-faq-open-access-5af1c7eaea3c84.84525204152579479495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63938"/>
            <a:ext cx="4556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Изображение 47" descr="3012-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238625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Изображение 52" descr="img_5733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" y="5139055"/>
            <a:ext cx="356870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Изображение 53" descr="44132-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763713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Изображение 49" descr="C:\Users\feren\Downloads\Рисунок2.pngРисунок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975" y="5843588"/>
            <a:ext cx="420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Изображение 41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endParaRPr lang="zh-CN" altLang="zh-CN" sz="36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endParaRPr lang="zh-CN" altLang="zh-CN" sz="36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zh-CN" sz="3600" dirty="0">
                <a:latin typeface="Impact" pitchFamily="34" charset="0"/>
                <a:ea typeface="SimSun" charset="-122"/>
              </a:rPr>
              <a:t>Финансовая поддержка СО НКО</a:t>
            </a:r>
            <a:endParaRPr lang="zh-CN" altLang="zh-CN" sz="36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zh-CN" sz="2800" dirty="0">
                <a:solidFill>
                  <a:srgbClr val="00664D"/>
                </a:solidFill>
                <a:latin typeface="Impact" pitchFamily="34" charset="0"/>
                <a:ea typeface="SimSun" charset="-122"/>
                <a:sym typeface="Arial" charset="0"/>
              </a:rPr>
              <a:t>часть 5 статьи 31.1 Федерального закона № 7-ФЗ</a:t>
            </a:r>
            <a:endParaRPr lang="zh-CN" altLang="zh-CN" sz="2800" dirty="0">
              <a:solidFill>
                <a:srgbClr val="00664D"/>
              </a:solidFill>
              <a:latin typeface="Impact" pitchFamily="34" charset="0"/>
              <a:ea typeface="SimSun" charset="-122"/>
              <a:sym typeface="Arial" charset="0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endParaRPr lang="zh-CN" altLang="zh-CN" sz="2800" dirty="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endParaRPr lang="zh-CN" altLang="zh-CN" sz="3600" dirty="0">
              <a:latin typeface="Impact" pitchFamily="34" charset="0"/>
              <a:ea typeface="SimSun" charset="-122"/>
            </a:endParaRPr>
          </a:p>
        </p:txBody>
      </p:sp>
      <p:pic>
        <p:nvPicPr>
          <p:cNvPr id="26628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88913"/>
            <a:ext cx="9207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е соединение 5123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26630" name="Изображение 53" descr="44132-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53975"/>
            <a:ext cx="9810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225" y="1451610"/>
            <a:ext cx="9400540" cy="1318895"/>
          </a:xfrm>
          <a:prstGeom prst="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sz="28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Оказание финансовой поддержки осуществляется за счет бюджетных ассигнований местных бюджетов </a:t>
            </a:r>
            <a:endParaRPr lang="x-none" altLang="zh-CN" sz="28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 sz="28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путем предоставления </a:t>
            </a:r>
            <a:r>
              <a:rPr lang="x-none" altLang="zh-CN" sz="28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субсидий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320" y="2846705"/>
            <a:ext cx="9416415" cy="1276985"/>
          </a:xfrm>
          <a:prstGeom prst="rect">
            <a:avLst/>
          </a:prstGeom>
          <a:solidFill>
            <a:srgbClr val="8EC67F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sz="2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Субсидия предоствляется в соответствии с частью 2 статьи 78.1 Бюджетного кодекса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30" y="4206240"/>
            <a:ext cx="9399905" cy="2418080"/>
          </a:xfrm>
          <a:prstGeom prst="rect">
            <a:avLst/>
          </a:prstGeom>
          <a:solidFill>
            <a:srgbClr val="8EC67F"/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 sz="24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Субсидия</a:t>
            </a:r>
            <a:r>
              <a:rPr lang="x-none" altLang="zh-CN" sz="2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- участие в софинансировании расходных обязательств, при выполнении полномочий органов местного самоуправления по вопросам местного значения (</a:t>
            </a:r>
            <a:r>
              <a:rPr lang="x-none" altLang="zh-CN" sz="2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стать</a:t>
            </a:r>
            <a:r>
              <a:rPr lang="ru-RU" altLang="zh-CN" sz="2400" dirty="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я</a:t>
            </a:r>
            <a:r>
              <a:rPr lang="x-none" altLang="zh-CN" sz="2400" smtClean="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139 </a:t>
            </a:r>
            <a:r>
              <a:rPr lang="x-none" altLang="zh-CN" sz="2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БК РФ)</a:t>
            </a:r>
            <a:endParaRPr lang="x-none" altLang="zh-CN" sz="2400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 sz="2400" b="1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Субсидия</a:t>
            </a:r>
            <a:r>
              <a:rPr lang="x-none" altLang="zh-CN" sz="2400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- частичное финансирование затрат </a:t>
            </a:r>
            <a:endParaRPr sz="24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Изображение 41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203575"/>
            <a:ext cx="51879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6145"/>
          <p:cNvSpPr>
            <a:spLocks noChangeArrowheads="1"/>
          </p:cNvSpPr>
          <p:nvPr/>
        </p:nvSpPr>
        <p:spPr bwMode="auto">
          <a:xfrm>
            <a:off x="3175" y="-3175"/>
            <a:ext cx="989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80" tIns="36720" rIns="73080" bIns="36720" anchor="ctr"/>
          <a:lstStyle/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zh-CN" altLang="en-US" sz="3600">
                <a:latin typeface="Impact" pitchFamily="34" charset="0"/>
                <a:ea typeface="SimSun" charset="-122"/>
              </a:rPr>
              <a:t>Имущественная поддержка СО НКО</a:t>
            </a:r>
            <a:endParaRPr lang="zh-CN" altLang="en-US" sz="3600">
              <a:latin typeface="Impact" pitchFamily="34" charset="0"/>
              <a:ea typeface="SimSun" charset="-122"/>
            </a:endParaRPr>
          </a:p>
          <a:p>
            <a:pPr algn="ctr" defTabSz="-635" hangingPunct="0">
              <a:lnSpc>
                <a:spcPct val="100000"/>
              </a:lnSpc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  <a:tab pos="9434195" algn="l"/>
                <a:tab pos="9883775" algn="l"/>
              </a:tabLst>
            </a:pPr>
            <a:r>
              <a:rPr lang="x-none" altLang="zh-CN" sz="2300">
                <a:solidFill>
                  <a:srgbClr val="00664D"/>
                </a:solidFill>
                <a:latin typeface="Impact" pitchFamily="34" charset="0"/>
                <a:ea typeface="SimSun" charset="-122"/>
              </a:rPr>
              <a:t>части 6, 7, 8, 9, 10, 11 статьи 31.1 Федерального закона № 7-ФЗ</a:t>
            </a:r>
          </a:p>
        </p:txBody>
      </p:sp>
      <p:pic>
        <p:nvPicPr>
          <p:cNvPr id="28676" name="Изображение 6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33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е соединение 5123"/>
          <p:cNvSpPr>
            <a:spLocks noChangeShapeType="1"/>
          </p:cNvSpPr>
          <p:nvPr/>
        </p:nvSpPr>
        <p:spPr bwMode="auto">
          <a:xfrm>
            <a:off x="0" y="1177925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ru-RU" altLang="en-US"/>
          </a:p>
        </p:txBody>
      </p:sp>
      <p:pic>
        <p:nvPicPr>
          <p:cNvPr id="28678" name="Изображение 53" descr="/home/master/Документы/Презентация/НКО для МСП/Иконки/building-icon-23.pngbuilding-icon-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53975"/>
            <a:ext cx="10112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135" y="2818130"/>
            <a:ext cx="4213225" cy="2325370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 Местные администрации утверждают перечни муниципального имущества, свободного от прав третьих лиц 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</p:txBody>
      </p:sp>
      <p:sp>
        <p:nvSpPr>
          <p:cNvPr id="19" name="Угол 18"/>
          <p:cNvSpPr/>
          <p:nvPr/>
        </p:nvSpPr>
        <p:spPr>
          <a:xfrm>
            <a:off x="180975" y="5678488"/>
            <a:ext cx="2813050" cy="909637"/>
          </a:xfrm>
          <a:prstGeom prst="chevron">
            <a:avLst>
              <a:gd name="adj" fmla="val 0"/>
            </a:avLst>
          </a:prstGeom>
          <a:solidFill>
            <a:srgbClr val="C6D9F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zh-CN" altLang="ru-RU" sz="1200" b="1">
                <a:solidFill>
                  <a:schemeClr val="tx1"/>
                </a:solidFill>
                <a:latin typeface="Times New Roman" pitchFamily="18" charset="0"/>
              </a:rPr>
              <a:t>Публикация информации на сайте органа </a:t>
            </a:r>
            <a:r>
              <a:rPr lang="x-none" altLang="zh-CN" sz="1200" b="1">
                <a:solidFill>
                  <a:schemeClr val="tx1"/>
                </a:solidFill>
                <a:latin typeface="Times New Roman" pitchFamily="18" charset="0"/>
              </a:rPr>
              <a:t>местного самоуправления</a:t>
            </a:r>
            <a:endParaRPr lang="x-none" altLang="zh-CN" sz="12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" name="Угол 30"/>
          <p:cNvSpPr/>
          <p:nvPr/>
        </p:nvSpPr>
        <p:spPr>
          <a:xfrm>
            <a:off x="3285808" y="5678488"/>
            <a:ext cx="3243262" cy="911225"/>
          </a:xfrm>
          <a:prstGeom prst="chevron">
            <a:avLst/>
          </a:prstGeom>
          <a:solidFill>
            <a:srgbClr val="C6D9F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zh-CN" altLang="ru-RU" sz="1200" b="1">
                <a:solidFill>
                  <a:schemeClr val="tx1"/>
                </a:solidFill>
                <a:latin typeface="Times New Roman" pitchFamily="18" charset="0"/>
              </a:rPr>
              <a:t>СО НКО обращается за оказанием имущественной поддержки</a:t>
            </a:r>
          </a:p>
        </p:txBody>
      </p:sp>
      <p:sp>
        <p:nvSpPr>
          <p:cNvPr id="32" name="Угол 31"/>
          <p:cNvSpPr/>
          <p:nvPr/>
        </p:nvSpPr>
        <p:spPr>
          <a:xfrm>
            <a:off x="6751638" y="5634038"/>
            <a:ext cx="3033712" cy="908050"/>
          </a:xfrm>
          <a:prstGeom prst="chevron">
            <a:avLst>
              <a:gd name="adj" fmla="val 0"/>
            </a:avLst>
          </a:prstGeom>
          <a:solidFill>
            <a:srgbClr val="C6D9F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zh-CN" altLang="ru-RU" sz="1200" b="1">
                <a:solidFill>
                  <a:schemeClr val="tx1"/>
                </a:solidFill>
                <a:latin typeface="Times New Roman" pitchFamily="18" charset="0"/>
              </a:rPr>
              <a:t>Заключение договора с СО НКО на безвоздмездное пользование или льготную аренду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208905" y="2824480"/>
            <a:ext cx="4599940" cy="2343150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Включенное в перечни 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муниципальное имущество используется для предоставления его во владение и (или) в пользование на долгосрочной основе 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(в том числе по льготным ставкам арендной платы) СО НКО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13" y="1350963"/>
            <a:ext cx="9759950" cy="1284287"/>
          </a:xfrm>
          <a:prstGeom prst="rect">
            <a:avLst/>
          </a:prstGeom>
          <a:solidFill>
            <a:srgbClr val="C6D9F1">
              <a:alpha val="65000"/>
            </a:srgb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Оказание имущественной поддержки СО НКО осуществляется </a:t>
            </a:r>
            <a:endParaRPr lang="x-none" altLang="zh-CN">
              <a:solidFill>
                <a:schemeClr val="tx1"/>
              </a:solidFill>
              <a:latin typeface="Times New Roman" pitchFamily="18" charset="0"/>
              <a:ea typeface="Noto Sans CJK SC" charset="-122"/>
              <a:sym typeface="SimSun" charset="-122"/>
            </a:endParaRPr>
          </a:p>
          <a:p>
            <a:pPr algn="ctr" hangingPunct="0"/>
            <a:r>
              <a:rPr lang="x-none" altLang="zh-CN">
                <a:solidFill>
                  <a:schemeClr val="tx1"/>
                </a:solidFill>
                <a:latin typeface="Times New Roman" pitchFamily="18" charset="0"/>
                <a:ea typeface="Noto Sans CJK SC" charset="-122"/>
                <a:sym typeface="SimSun" charset="-122"/>
              </a:rPr>
              <a:t>органами местного самоуправления путем передачи во владение и (или) в пользование СО НКО  муниципального имущества</a:t>
            </a:r>
          </a:p>
        </p:txBody>
      </p:sp>
      <p:sp>
        <p:nvSpPr>
          <p:cNvPr id="2" name="Прямое соединение 5123"/>
          <p:cNvSpPr>
            <a:spLocks noChangeShapeType="1"/>
          </p:cNvSpPr>
          <p:nvPr/>
        </p:nvSpPr>
        <p:spPr bwMode="auto">
          <a:xfrm>
            <a:off x="1270" y="5408930"/>
            <a:ext cx="99187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pPr hangingPunct="0"/>
            <a:endParaRPr lang="ru-RU" alt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11020</Words>
  <Application>Kingsoft Office WPP</Application>
  <PresentationFormat>Произвольный</PresentationFormat>
  <Paragraphs>395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/>
      <vt:lpstr>1_</vt:lpstr>
      <vt:lpstr>4_</vt:lpstr>
      <vt:lpstr>5_</vt:lpstr>
      <vt:lpstr>6_</vt:lpstr>
      <vt:lpstr>7_</vt:lpstr>
      <vt:lpstr>8_</vt:lpstr>
      <vt:lpstr>2_</vt:lpstr>
      <vt:lpstr>9_</vt:lpstr>
      <vt:lpstr>3_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практики регионов</dc:title>
  <dc:creator>master</dc:creator>
  <cp:lastModifiedBy>master</cp:lastModifiedBy>
  <cp:revision>464</cp:revision>
  <cp:lastPrinted>2018-11-20T08:46:46Z</cp:lastPrinted>
  <dcterms:created xsi:type="dcterms:W3CDTF">2018-11-20T08:46:46Z</dcterms:created>
  <dcterms:modified xsi:type="dcterms:W3CDTF">2018-11-20T08:46:46Z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KSOProductBuildVer">
    <vt:lpwstr>1049-10.1.0.5707</vt:lpwstr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7</vt:r8>
  </property>
</Properties>
</file>