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65" r:id="rId4"/>
  </p:sldMasterIdLst>
  <p:notesMasterIdLst>
    <p:notesMasterId r:id="rId169"/>
  </p:notesMasterIdLst>
  <p:handoutMasterIdLst>
    <p:handoutMasterId r:id="rId170"/>
  </p:handoutMasterIdLst>
  <p:sldIdLst>
    <p:sldId id="257" r:id="rId5"/>
    <p:sldId id="258" r:id="rId6"/>
    <p:sldId id="312" r:id="rId7"/>
    <p:sldId id="268" r:id="rId8"/>
    <p:sldId id="326" r:id="rId9"/>
    <p:sldId id="271" r:id="rId10"/>
    <p:sldId id="477" r:id="rId11"/>
    <p:sldId id="476" r:id="rId12"/>
    <p:sldId id="473" r:id="rId13"/>
    <p:sldId id="324" r:id="rId14"/>
    <p:sldId id="269" r:id="rId15"/>
    <p:sldId id="320" r:id="rId16"/>
    <p:sldId id="270" r:id="rId17"/>
    <p:sldId id="317" r:id="rId18"/>
    <p:sldId id="316" r:id="rId19"/>
    <p:sldId id="471" r:id="rId20"/>
    <p:sldId id="721" r:id="rId21"/>
    <p:sldId id="722" r:id="rId22"/>
    <p:sldId id="723" r:id="rId23"/>
    <p:sldId id="738" r:id="rId24"/>
    <p:sldId id="754" r:id="rId25"/>
    <p:sldId id="913" r:id="rId26"/>
    <p:sldId id="914" r:id="rId27"/>
    <p:sldId id="915" r:id="rId28"/>
    <p:sldId id="916" r:id="rId29"/>
    <p:sldId id="917" r:id="rId30"/>
    <p:sldId id="921" r:id="rId31"/>
    <p:sldId id="922" r:id="rId32"/>
    <p:sldId id="923" r:id="rId33"/>
    <p:sldId id="924" r:id="rId34"/>
    <p:sldId id="925" r:id="rId35"/>
    <p:sldId id="926" r:id="rId36"/>
    <p:sldId id="927" r:id="rId37"/>
    <p:sldId id="928" r:id="rId38"/>
    <p:sldId id="929" r:id="rId39"/>
    <p:sldId id="930" r:id="rId40"/>
    <p:sldId id="931" r:id="rId41"/>
    <p:sldId id="932" r:id="rId42"/>
    <p:sldId id="933" r:id="rId43"/>
    <p:sldId id="934" r:id="rId44"/>
    <p:sldId id="935" r:id="rId45"/>
    <p:sldId id="936" r:id="rId46"/>
    <p:sldId id="937" r:id="rId47"/>
    <p:sldId id="938" r:id="rId48"/>
    <p:sldId id="939" r:id="rId49"/>
    <p:sldId id="940" r:id="rId50"/>
    <p:sldId id="941" r:id="rId51"/>
    <p:sldId id="942" r:id="rId52"/>
    <p:sldId id="943" r:id="rId53"/>
    <p:sldId id="944" r:id="rId54"/>
    <p:sldId id="945" r:id="rId55"/>
    <p:sldId id="946" r:id="rId56"/>
    <p:sldId id="947" r:id="rId57"/>
    <p:sldId id="948" r:id="rId58"/>
    <p:sldId id="949" r:id="rId59"/>
    <p:sldId id="950" r:id="rId60"/>
    <p:sldId id="951" r:id="rId61"/>
    <p:sldId id="952" r:id="rId62"/>
    <p:sldId id="953" r:id="rId63"/>
    <p:sldId id="954" r:id="rId64"/>
    <p:sldId id="956" r:id="rId65"/>
    <p:sldId id="957" r:id="rId66"/>
    <p:sldId id="955" r:id="rId67"/>
    <p:sldId id="918" r:id="rId68"/>
    <p:sldId id="919" r:id="rId69"/>
    <p:sldId id="742" r:id="rId70"/>
    <p:sldId id="743" r:id="rId71"/>
    <p:sldId id="733" r:id="rId72"/>
    <p:sldId id="745" r:id="rId73"/>
    <p:sldId id="746" r:id="rId74"/>
    <p:sldId id="747" r:id="rId75"/>
    <p:sldId id="748" r:id="rId76"/>
    <p:sldId id="749" r:id="rId77"/>
    <p:sldId id="750" r:id="rId78"/>
    <p:sldId id="734" r:id="rId79"/>
    <p:sldId id="744" r:id="rId80"/>
    <p:sldId id="752" r:id="rId81"/>
    <p:sldId id="755" r:id="rId82"/>
    <p:sldId id="958" r:id="rId83"/>
    <p:sldId id="959" r:id="rId84"/>
    <p:sldId id="960" r:id="rId85"/>
    <p:sldId id="961" r:id="rId86"/>
    <p:sldId id="962" r:id="rId87"/>
    <p:sldId id="963" r:id="rId88"/>
    <p:sldId id="964" r:id="rId89"/>
    <p:sldId id="965" r:id="rId90"/>
    <p:sldId id="966" r:id="rId91"/>
    <p:sldId id="967" r:id="rId92"/>
    <p:sldId id="968" r:id="rId93"/>
    <p:sldId id="969" r:id="rId94"/>
    <p:sldId id="970" r:id="rId95"/>
    <p:sldId id="971" r:id="rId96"/>
    <p:sldId id="972" r:id="rId97"/>
    <p:sldId id="973" r:id="rId98"/>
    <p:sldId id="974" r:id="rId99"/>
    <p:sldId id="975" r:id="rId100"/>
    <p:sldId id="976" r:id="rId101"/>
    <p:sldId id="977" r:id="rId102"/>
    <p:sldId id="978" r:id="rId103"/>
    <p:sldId id="979" r:id="rId104"/>
    <p:sldId id="980" r:id="rId105"/>
    <p:sldId id="981" r:id="rId106"/>
    <p:sldId id="982" r:id="rId107"/>
    <p:sldId id="983" r:id="rId108"/>
    <p:sldId id="984" r:id="rId109"/>
    <p:sldId id="985" r:id="rId110"/>
    <p:sldId id="986" r:id="rId111"/>
    <p:sldId id="987" r:id="rId112"/>
    <p:sldId id="988" r:id="rId113"/>
    <p:sldId id="989" r:id="rId114"/>
    <p:sldId id="990" r:id="rId115"/>
    <p:sldId id="991" r:id="rId116"/>
    <p:sldId id="992" r:id="rId117"/>
    <p:sldId id="993" r:id="rId118"/>
    <p:sldId id="994" r:id="rId119"/>
    <p:sldId id="995" r:id="rId120"/>
    <p:sldId id="996" r:id="rId121"/>
    <p:sldId id="997" r:id="rId122"/>
    <p:sldId id="998" r:id="rId123"/>
    <p:sldId id="999" r:id="rId124"/>
    <p:sldId id="1000" r:id="rId125"/>
    <p:sldId id="1001" r:id="rId126"/>
    <p:sldId id="1002" r:id="rId127"/>
    <p:sldId id="1003" r:id="rId128"/>
    <p:sldId id="1004" r:id="rId129"/>
    <p:sldId id="1005" r:id="rId130"/>
    <p:sldId id="1006" r:id="rId131"/>
    <p:sldId id="1007" r:id="rId132"/>
    <p:sldId id="1008" r:id="rId133"/>
    <p:sldId id="1009" r:id="rId134"/>
    <p:sldId id="1010" r:id="rId135"/>
    <p:sldId id="1011" r:id="rId136"/>
    <p:sldId id="1012" r:id="rId137"/>
    <p:sldId id="1013" r:id="rId138"/>
    <p:sldId id="1014" r:id="rId139"/>
    <p:sldId id="1015" r:id="rId140"/>
    <p:sldId id="1016" r:id="rId141"/>
    <p:sldId id="1017" r:id="rId142"/>
    <p:sldId id="1018" r:id="rId143"/>
    <p:sldId id="1019" r:id="rId144"/>
    <p:sldId id="1020" r:id="rId145"/>
    <p:sldId id="1021" r:id="rId146"/>
    <p:sldId id="1022" r:id="rId147"/>
    <p:sldId id="1023" r:id="rId148"/>
    <p:sldId id="1024" r:id="rId149"/>
    <p:sldId id="1025" r:id="rId150"/>
    <p:sldId id="1026" r:id="rId151"/>
    <p:sldId id="1027" r:id="rId152"/>
    <p:sldId id="1028" r:id="rId153"/>
    <p:sldId id="1029" r:id="rId154"/>
    <p:sldId id="1030" r:id="rId155"/>
    <p:sldId id="1031" r:id="rId156"/>
    <p:sldId id="1032" r:id="rId157"/>
    <p:sldId id="1033" r:id="rId158"/>
    <p:sldId id="1034" r:id="rId159"/>
    <p:sldId id="1035" r:id="rId160"/>
    <p:sldId id="1036" r:id="rId161"/>
    <p:sldId id="1037" r:id="rId162"/>
    <p:sldId id="1038" r:id="rId163"/>
    <p:sldId id="1040" r:id="rId164"/>
    <p:sldId id="1041" r:id="rId165"/>
    <p:sldId id="1042" r:id="rId166"/>
    <p:sldId id="1043" r:id="rId167"/>
    <p:sldId id="1044" r:id="rId168"/>
  </p:sldIdLst>
  <p:sldSz cx="12192000" cy="6858000"/>
  <p:notesSz cx="6648450" cy="9774238"/>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2C567A"/>
    <a:srgbClr val="0072C7"/>
    <a:srgbClr val="33CC33"/>
    <a:srgbClr val="FF66CC"/>
    <a:srgbClr val="CCFF66"/>
    <a:srgbClr val="FFCCCC"/>
    <a:srgbClr val="2B5679"/>
    <a:srgbClr val="000000"/>
    <a:srgbClr val="0D1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96" autoAdjust="0"/>
    <p:restoredTop sz="93039" autoAdjust="0"/>
  </p:normalViewPr>
  <p:slideViewPr>
    <p:cSldViewPr snapToGrid="0" showGuides="1">
      <p:cViewPr varScale="1">
        <p:scale>
          <a:sx n="110" d="100"/>
          <a:sy n="110" d="100"/>
        </p:scale>
        <p:origin x="78" y="1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5" d="100"/>
          <a:sy n="45" d="100"/>
        </p:scale>
        <p:origin x="3294"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72"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ru-RU" sz="1862" b="0" i="0" u="none" strike="noStrike" kern="1200" spc="0" baseline="0" noProof="0">
                <a:solidFill>
                  <a:schemeClr val="tx1">
                    <a:lumMod val="65000"/>
                    <a:lumOff val="35000"/>
                  </a:schemeClr>
                </a:solidFill>
                <a:latin typeface="+mn-lt"/>
                <a:ea typeface="+mn-ea"/>
                <a:cs typeface="+mn-cs"/>
              </a:defRPr>
            </a:pPr>
            <a:r>
              <a:rPr lang="ru-RU" noProof="0" dirty="0"/>
              <a:t>Доходы/расходы бюджета</a:t>
            </a:r>
          </a:p>
          <a:p>
            <a:pPr>
              <a:defRPr/>
            </a:pPr>
            <a:endParaRPr lang="ru-RU" noProof="0" dirty="0"/>
          </a:p>
        </c:rich>
      </c:tx>
      <c:overlay val="0"/>
      <c:spPr>
        <a:noFill/>
        <a:ln>
          <a:noFill/>
        </a:ln>
        <a:effectLst/>
      </c:spPr>
      <c:txPr>
        <a:bodyPr rot="0" spcFirstLastPara="1" vertOverflow="ellipsis" vert="horz" wrap="square" anchor="ctr" anchorCtr="1"/>
        <a:lstStyle/>
        <a:p>
          <a:pPr>
            <a:defRPr lang="ru-RU" sz="1862" b="0" i="0" u="none" strike="noStrike" kern="1200" spc="0" baseline="0" noProof="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1793643078693082"/>
          <c:y val="0.17122423850301149"/>
          <c:w val="0.87015857853786405"/>
          <c:h val="0.69190078251165732"/>
        </c:manualLayout>
      </c:layout>
      <c:barChart>
        <c:barDir val="col"/>
        <c:grouping val="clustered"/>
        <c:varyColors val="0"/>
        <c:ser>
          <c:idx val="0"/>
          <c:order val="0"/>
          <c:tx>
            <c:strRef>
              <c:f>Sheet1!$B$1</c:f>
              <c:strCache>
                <c:ptCount val="1"/>
                <c:pt idx="0">
                  <c:v>доходы</c:v>
                </c:pt>
              </c:strCache>
            </c:strRef>
          </c:tx>
          <c:spPr>
            <a:solidFill>
              <a:schemeClr val="accent2">
                <a:lumMod val="40000"/>
                <a:lumOff val="60000"/>
              </a:schemeClr>
            </a:solidFill>
            <a:ln>
              <a:noFill/>
            </a:ln>
            <a:effectLst/>
          </c:spPr>
          <c:invertIfNegative val="0"/>
          <c:dLbls>
            <c:dLbl>
              <c:idx val="0"/>
              <c:layout>
                <c:manualLayout>
                  <c:x val="-3.5714972025615417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FCA-49A0-9D91-8CEB30DCC144}"/>
                </c:ext>
                <c:ext xmlns:c15="http://schemas.microsoft.com/office/drawing/2012/chart" uri="{CE6537A1-D6FC-4f65-9D91-7224C49458BB}"/>
              </c:extLst>
            </c:dLbl>
            <c:dLbl>
              <c:idx val="1"/>
              <c:layout>
                <c:manualLayout>
                  <c:x val="-2.1825816237876123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E3D-46C6-BBC1-F9336F5B4252}"/>
                </c:ext>
                <c:ext xmlns:c15="http://schemas.microsoft.com/office/drawing/2012/chart" uri="{CE6537A1-D6FC-4f65-9D91-7224C49458BB}"/>
              </c:extLst>
            </c:dLbl>
            <c:dLbl>
              <c:idx val="2"/>
              <c:layout>
                <c:manualLayout>
                  <c:x val="-5.3572458038423122E-2"/>
                  <c:y val="-5.053468280831975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BDB-4EC5-868B-ED7C8493D0BC}"/>
                </c:ext>
                <c:ext xmlns:c15="http://schemas.microsoft.com/office/drawing/2012/chart" uri="{CE6537A1-D6FC-4f65-9D91-7224C49458BB}"/>
              </c:extLst>
            </c:dLbl>
            <c:dLbl>
              <c:idx val="3"/>
              <c:layout>
                <c:manualLayout>
                  <c:x val="-1.5873320900273519E-2"/>
                  <c:y val="-5.053468280831975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FCA-49A0-9D91-8CEB30DCC144}"/>
                </c:ext>
                <c:ext xmlns:c15="http://schemas.microsoft.com/office/drawing/2012/chart" uri="{CE6537A1-D6FC-4f65-9D91-7224C49458BB}"/>
              </c:extLst>
            </c:dLbl>
            <c:dLbl>
              <c:idx val="4"/>
              <c:layout>
                <c:manualLayout>
                  <c:x val="-2.1825816237876234E-2"/>
                  <c:y val="5.0534682808319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7B1-4821-982E-395096DC3493}"/>
                </c:ext>
                <c:ext xmlns:c15="http://schemas.microsoft.com/office/drawing/2012/chart" uri="{CE6537A1-D6FC-4f65-9D91-7224C49458BB}"/>
              </c:extLst>
            </c:dLbl>
            <c:dLbl>
              <c:idx val="5"/>
              <c:layout>
                <c:manualLayout>
                  <c:x val="-5.9524953376025695E-2"/>
                  <c:y val="-7.580202421247963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FCA-49A0-9D91-8CEB30DCC14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l">
                  <a:defRPr lang="ru-RU" sz="1197" b="0" i="0" u="none" strike="noStrike" kern="1200" baseline="0" noProof="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2021</c:v>
                </c:pt>
                <c:pt idx="1">
                  <c:v>2022</c:v>
                </c:pt>
                <c:pt idx="2">
                  <c:v>2023</c:v>
                </c:pt>
                <c:pt idx="3">
                  <c:v>2024</c:v>
                </c:pt>
                <c:pt idx="4">
                  <c:v>2025</c:v>
                </c:pt>
                <c:pt idx="5">
                  <c:v>2026</c:v>
                </c:pt>
              </c:numCache>
            </c:numRef>
          </c:cat>
          <c:val>
            <c:numRef>
              <c:f>Sheet1!$B$2:$B$7</c:f>
              <c:numCache>
                <c:formatCode>_-* #\ ##0.0\ _₽_-;\-* #\ ##0.0\ _₽_-;_-* "-"?\ _₽_-;_-@_-</c:formatCode>
                <c:ptCount val="6"/>
                <c:pt idx="0">
                  <c:v>6074</c:v>
                </c:pt>
                <c:pt idx="1">
                  <c:v>7221.7</c:v>
                </c:pt>
                <c:pt idx="2">
                  <c:v>8279.2999999999993</c:v>
                </c:pt>
                <c:pt idx="3">
                  <c:v>8151.9</c:v>
                </c:pt>
                <c:pt idx="4">
                  <c:v>7974.8</c:v>
                </c:pt>
                <c:pt idx="5">
                  <c:v>8943.4</c:v>
                </c:pt>
              </c:numCache>
            </c:numRef>
          </c:val>
          <c:extLst xmlns:c16r2="http://schemas.microsoft.com/office/drawing/2015/06/chart">
            <c:ext xmlns:c16="http://schemas.microsoft.com/office/drawing/2014/chart" uri="{C3380CC4-5D6E-409C-BE32-E72D297353CC}">
              <c16:uniqueId val="{00000000-7B0A-4379-94CC-B49DB6ADE8B6}"/>
            </c:ext>
          </c:extLst>
        </c:ser>
        <c:ser>
          <c:idx val="1"/>
          <c:order val="1"/>
          <c:tx>
            <c:strRef>
              <c:f>Sheet1!$C$1</c:f>
              <c:strCache>
                <c:ptCount val="1"/>
                <c:pt idx="0">
                  <c:v>расходы</c:v>
                </c:pt>
              </c:strCache>
            </c:strRef>
          </c:tx>
          <c:spPr>
            <a:solidFill>
              <a:schemeClr val="accent2"/>
            </a:solidFill>
            <a:ln>
              <a:noFill/>
            </a:ln>
            <a:effectLst/>
          </c:spPr>
          <c:invertIfNegative val="0"/>
          <c:dLbls>
            <c:dLbl>
              <c:idx val="0"/>
              <c:layout>
                <c:manualLayout>
                  <c:x val="1.3889155787739329E-2"/>
                  <c:y val="-8.454611598187243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7B1-4821-982E-395096DC3493}"/>
                </c:ext>
                <c:ext xmlns:c15="http://schemas.microsoft.com/office/drawing/2012/chart" uri="{CE6537A1-D6FC-4f65-9D91-7224C49458BB}"/>
              </c:extLst>
            </c:dLbl>
            <c:dLbl>
              <c:idx val="1"/>
              <c:layout>
                <c:manualLayout>
                  <c:x val="5.9524953376025695E-3"/>
                  <c:y val="-5.615155515981454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BDB-4EC5-868B-ED7C8493D0BC}"/>
                </c:ext>
                <c:ext xmlns:c15="http://schemas.microsoft.com/office/drawing/2012/chart" uri="{CE6537A1-D6FC-4f65-9D91-7224C49458BB}"/>
              </c:extLst>
            </c:dLbl>
            <c:dLbl>
              <c:idx val="3"/>
              <c:layout>
                <c:manualLayout>
                  <c:x val="2.9762476688012775E-2"/>
                  <c:y val="5.675601954617865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7B1-4821-982E-395096DC3493}"/>
                </c:ext>
                <c:ext xmlns:c15="http://schemas.microsoft.com/office/drawing/2012/chart" uri="{CE6537A1-D6FC-4f65-9D91-7224C49458BB}"/>
              </c:extLst>
            </c:dLbl>
            <c:dLbl>
              <c:idx val="4"/>
              <c:layout>
                <c:manualLayout>
                  <c:x val="2.9762476688012848E-2"/>
                  <c:y val="7.580202421247917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E3D-46C6-BBC1-F9336F5B4252}"/>
                </c:ext>
                <c:ext xmlns:c15="http://schemas.microsoft.com/office/drawing/2012/chart" uri="{CE6537A1-D6FC-4f65-9D91-7224C49458BB}"/>
              </c:extLst>
            </c:dLbl>
            <c:dLbl>
              <c:idx val="5"/>
              <c:layout>
                <c:manualLayout>
                  <c:x val="1.5873320900273519E-2"/>
                  <c:y val="-7.580202421247963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FCA-49A0-9D91-8CEB30DCC14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ru-RU" sz="1197" b="0" i="0" u="none" strike="noStrike" kern="1200" baseline="0" noProof="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2021</c:v>
                </c:pt>
                <c:pt idx="1">
                  <c:v>2022</c:v>
                </c:pt>
                <c:pt idx="2">
                  <c:v>2023</c:v>
                </c:pt>
                <c:pt idx="3">
                  <c:v>2024</c:v>
                </c:pt>
                <c:pt idx="4">
                  <c:v>2025</c:v>
                </c:pt>
                <c:pt idx="5">
                  <c:v>2026</c:v>
                </c:pt>
              </c:numCache>
            </c:numRef>
          </c:cat>
          <c:val>
            <c:numRef>
              <c:f>Sheet1!$C$2:$C$7</c:f>
              <c:numCache>
                <c:formatCode>_-* #\ ##0.0\ _₽_-;\-* #\ ##0.0\ _₽_-;_-* "-"?\ _₽_-;_-@_-</c:formatCode>
                <c:ptCount val="6"/>
                <c:pt idx="0">
                  <c:v>6286.9</c:v>
                </c:pt>
                <c:pt idx="1">
                  <c:v>6890.1</c:v>
                </c:pt>
                <c:pt idx="2">
                  <c:v>8421.4</c:v>
                </c:pt>
                <c:pt idx="3">
                  <c:v>8544.2000000000007</c:v>
                </c:pt>
                <c:pt idx="4">
                  <c:v>8170.4</c:v>
                </c:pt>
                <c:pt idx="5">
                  <c:v>9152.2000000000007</c:v>
                </c:pt>
              </c:numCache>
            </c:numRef>
          </c:val>
          <c:extLst xmlns:c16r2="http://schemas.microsoft.com/office/drawing/2015/06/chart">
            <c:ext xmlns:c16="http://schemas.microsoft.com/office/drawing/2014/chart" uri="{C3380CC4-5D6E-409C-BE32-E72D297353CC}">
              <c16:uniqueId val="{00000001-7B0A-4379-94CC-B49DB6ADE8B6}"/>
            </c:ext>
          </c:extLst>
        </c:ser>
        <c:ser>
          <c:idx val="2"/>
          <c:order val="2"/>
          <c:tx>
            <c:strRef>
              <c:f>Sheet1!$D$1</c:f>
              <c:strCache>
                <c:ptCount val="1"/>
                <c:pt idx="0">
                  <c:v>Профицит/дефицит</c:v>
                </c:pt>
              </c:strCache>
            </c:strRef>
          </c:tx>
          <c:spPr>
            <a:solidFill>
              <a:schemeClr val="accent3"/>
            </a:solidFill>
            <a:ln>
              <a:noFill/>
            </a:ln>
            <a:effectLst/>
          </c:spPr>
          <c:invertIfNegative val="0"/>
          <c:cat>
            <c:numRef>
              <c:f>Sheet1!$A$2:$A$7</c:f>
              <c:numCache>
                <c:formatCode>General</c:formatCode>
                <c:ptCount val="6"/>
                <c:pt idx="0">
                  <c:v>2021</c:v>
                </c:pt>
                <c:pt idx="1">
                  <c:v>2022</c:v>
                </c:pt>
                <c:pt idx="2">
                  <c:v>2023</c:v>
                </c:pt>
                <c:pt idx="3">
                  <c:v>2024</c:v>
                </c:pt>
                <c:pt idx="4">
                  <c:v>2025</c:v>
                </c:pt>
                <c:pt idx="5">
                  <c:v>2026</c:v>
                </c:pt>
              </c:numCache>
            </c:numRef>
          </c:cat>
          <c:val>
            <c:numRef>
              <c:f>Sheet1!$D$2:$D$7</c:f>
            </c:numRef>
          </c:val>
          <c:extLst xmlns:c16r2="http://schemas.microsoft.com/office/drawing/2015/06/chart">
            <c:ext xmlns:c16="http://schemas.microsoft.com/office/drawing/2014/chart" uri="{C3380CC4-5D6E-409C-BE32-E72D297353CC}">
              <c16:uniqueId val="{00000002-7B0A-4379-94CC-B49DB6ADE8B6}"/>
            </c:ext>
          </c:extLst>
        </c:ser>
        <c:dLbls>
          <c:showLegendKey val="0"/>
          <c:showVal val="0"/>
          <c:showCatName val="0"/>
          <c:showSerName val="0"/>
          <c:showPercent val="0"/>
          <c:showBubbleSize val="0"/>
        </c:dLbls>
        <c:gapWidth val="219"/>
        <c:overlap val="-27"/>
        <c:axId val="221443824"/>
        <c:axId val="221445784"/>
      </c:barChart>
      <c:catAx>
        <c:axId val="22144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ru-RU" sz="1197" b="0" i="0" u="none" strike="noStrike" kern="1200" baseline="0" noProof="0">
                <a:solidFill>
                  <a:schemeClr val="tx1">
                    <a:lumMod val="65000"/>
                    <a:lumOff val="35000"/>
                  </a:schemeClr>
                </a:solidFill>
                <a:latin typeface="+mn-lt"/>
                <a:ea typeface="+mn-ea"/>
                <a:cs typeface="+mn-cs"/>
              </a:defRPr>
            </a:pPr>
            <a:endParaRPr lang="ru-RU"/>
          </a:p>
        </c:txPr>
        <c:crossAx val="221445784"/>
        <c:crosses val="autoZero"/>
        <c:auto val="1"/>
        <c:lblAlgn val="ctr"/>
        <c:lblOffset val="100"/>
        <c:noMultiLvlLbl val="0"/>
      </c:catAx>
      <c:valAx>
        <c:axId val="221445784"/>
        <c:scaling>
          <c:orientation val="minMax"/>
        </c:scaling>
        <c:delete val="0"/>
        <c:axPos val="l"/>
        <c:majorGridlines>
          <c:spPr>
            <a:ln w="9525" cap="flat" cmpd="sng" algn="ctr">
              <a:solidFill>
                <a:schemeClr val="tx1">
                  <a:lumMod val="15000"/>
                  <a:lumOff val="85000"/>
                </a:schemeClr>
              </a:solidFill>
              <a:round/>
            </a:ln>
            <a:effectLst/>
          </c:spPr>
        </c:majorGridlines>
        <c:numFmt formatCode="_-* #\ ##0.0\ _₽_-;\-* #\ ##0.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lang="ru-RU" sz="1197" b="0" i="0" u="none" strike="noStrike" kern="1200" baseline="0" noProof="0">
                <a:solidFill>
                  <a:schemeClr val="tx1">
                    <a:lumMod val="65000"/>
                    <a:lumOff val="35000"/>
                  </a:schemeClr>
                </a:solidFill>
                <a:latin typeface="+mn-lt"/>
                <a:ea typeface="+mn-ea"/>
                <a:cs typeface="+mn-cs"/>
              </a:defRPr>
            </a:pPr>
            <a:endParaRPr lang="ru-RU"/>
          </a:p>
        </c:txPr>
        <c:crossAx val="221443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ru-RU" sz="1197" b="0" i="0" u="none" strike="noStrike" kern="1200" baseline="0" noProof="0">
              <a:solidFill>
                <a:schemeClr val="tx1">
                  <a:lumMod val="65000"/>
                  <a:lumOff val="35000"/>
                </a:schemeClr>
              </a:solidFill>
              <a:latin typeface="+mn-lt"/>
              <a:ea typeface="+mn-ea"/>
              <a:cs typeface="+mn-cs"/>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ru-RU" noProof="0"/>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ru-RU" sz="1862" b="0" i="0" u="none" strike="noStrike" kern="1200" spc="0" baseline="0" noProof="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Sheet1!$B$1</c:f>
              <c:strCache>
                <c:ptCount val="1"/>
                <c:pt idx="0">
                  <c:v>дефицит/профицит</c:v>
                </c:pt>
              </c:strCache>
            </c:strRef>
          </c:tx>
          <c:dPt>
            <c:idx val="0"/>
            <c:bubble3D val="0"/>
            <c:spPr>
              <a:solidFill>
                <a:schemeClr val="tx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BE8-154A-9681-C6C3C60B7B55}"/>
              </c:ext>
            </c:extLst>
          </c:dPt>
          <c:dPt>
            <c:idx val="1"/>
            <c:bubble3D val="0"/>
            <c:spPr>
              <a:solidFill>
                <a:schemeClr val="accent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BE8-154A-9681-C6C3C60B7B55}"/>
              </c:ext>
            </c:extLst>
          </c:dPt>
          <c:dPt>
            <c:idx val="2"/>
            <c:bubble3D val="0"/>
            <c:spPr>
              <a:solidFill>
                <a:srgbClr val="FFFF00"/>
              </a:solidFill>
              <a:ln w="19050">
                <a:solidFill>
                  <a:schemeClr val="lt1"/>
                </a:solidFill>
              </a:ln>
              <a:effectLst/>
            </c:spPr>
            <c:extLst xmlns:c16r2="http://schemas.microsoft.com/office/drawing/2015/06/chart">
              <c:ext xmlns:c16="http://schemas.microsoft.com/office/drawing/2014/chart" uri="{C3380CC4-5D6E-409C-BE32-E72D297353CC}">
                <c16:uniqueId val="{00000005-ABE8-154A-9681-C6C3C60B7B55}"/>
              </c:ext>
            </c:extLst>
          </c:dPt>
          <c:dPt>
            <c:idx val="3"/>
            <c:bubble3D val="0"/>
            <c:spPr>
              <a:solidFill>
                <a:schemeClr val="accent6">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ABE8-154A-9681-C6C3C60B7B55}"/>
              </c:ext>
            </c:extLst>
          </c:dPt>
          <c:dPt>
            <c:idx val="4"/>
            <c:bubble3D val="0"/>
            <c:spPr>
              <a:solidFill>
                <a:srgbClr val="CCFF66"/>
              </a:solidFill>
              <a:ln w="19050">
                <a:solidFill>
                  <a:schemeClr val="lt1"/>
                </a:solidFill>
              </a:ln>
              <a:effectLst/>
            </c:spPr>
            <c:extLst xmlns:c16r2="http://schemas.microsoft.com/office/drawing/2015/06/chart">
              <c:ext xmlns:c16="http://schemas.microsoft.com/office/drawing/2014/chart" uri="{C3380CC4-5D6E-409C-BE32-E72D297353CC}">
                <c16:uniqueId val="{00000009-A185-47E5-8B3B-7DB7090F5C13}"/>
              </c:ext>
            </c:extLst>
          </c:dPt>
          <c:dPt>
            <c:idx val="5"/>
            <c:bubble3D val="0"/>
            <c:spPr>
              <a:solidFill>
                <a:srgbClr val="FFCCCC"/>
              </a:solidFill>
              <a:ln w="19050">
                <a:solidFill>
                  <a:schemeClr val="lt1"/>
                </a:solidFill>
              </a:ln>
              <a:effectLst/>
            </c:spPr>
            <c:extLst xmlns:c16r2="http://schemas.microsoft.com/office/drawing/2015/06/chart">
              <c:ext xmlns:c16="http://schemas.microsoft.com/office/drawing/2014/chart" uri="{C3380CC4-5D6E-409C-BE32-E72D297353CC}">
                <c16:uniqueId val="{0000000B-6292-4B32-8909-F388D2001B8D}"/>
              </c:ext>
            </c:extLst>
          </c:dPt>
          <c:dLbls>
            <c:dLbl>
              <c:idx val="0"/>
              <c:layout>
                <c:manualLayout>
                  <c:x val="-8.6117935321008754E-2"/>
                  <c:y val="0.1339226872179065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BE8-154A-9681-C6C3C60B7B55}"/>
                </c:ext>
                <c:ext xmlns:c15="http://schemas.microsoft.com/office/drawing/2012/chart" uri="{CE6537A1-D6FC-4f65-9D91-7224C49458BB}"/>
              </c:extLst>
            </c:dLbl>
            <c:dLbl>
              <c:idx val="1"/>
              <c:layout>
                <c:manualLayout>
                  <c:x val="-0.17083801709414392"/>
                  <c:y val="-5.674156406398722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BE8-154A-9681-C6C3C60B7B55}"/>
                </c:ext>
                <c:ext xmlns:c15="http://schemas.microsoft.com/office/drawing/2012/chart" uri="{CE6537A1-D6FC-4f65-9D91-7224C49458BB}"/>
              </c:extLst>
            </c:dLbl>
            <c:dLbl>
              <c:idx val="2"/>
              <c:layout>
                <c:manualLayout>
                  <c:x val="-6.5367724262174548E-2"/>
                  <c:y val="-0.1136091375234118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BE8-154A-9681-C6C3C60B7B55}"/>
                </c:ext>
                <c:ext xmlns:c15="http://schemas.microsoft.com/office/drawing/2012/chart" uri="{CE6537A1-D6FC-4f65-9D91-7224C49458BB}"/>
              </c:extLst>
            </c:dLbl>
            <c:dLbl>
              <c:idx val="3"/>
              <c:layout>
                <c:manualLayout>
                  <c:x val="0.10363215804530332"/>
                  <c:y val="-0.1785093800853572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BE8-154A-9681-C6C3C60B7B55}"/>
                </c:ext>
                <c:ext xmlns:c15="http://schemas.microsoft.com/office/drawing/2012/chart" uri="{CE6537A1-D6FC-4f65-9D91-7224C49458BB}"/>
              </c:extLst>
            </c:dLbl>
            <c:dLbl>
              <c:idx val="4"/>
              <c:layout>
                <c:manualLayout>
                  <c:x val="0.12526784315942333"/>
                  <c:y val="-1.33673124750529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185-47E5-8B3B-7DB7090F5C13}"/>
                </c:ext>
                <c:ext xmlns:c15="http://schemas.microsoft.com/office/drawing/2012/chart" uri="{CE6537A1-D6FC-4f65-9D91-7224C49458BB}"/>
              </c:extLst>
            </c:dLbl>
            <c:dLbl>
              <c:idx val="5"/>
              <c:layout>
                <c:manualLayout>
                  <c:x val="9.7128024442976121E-2"/>
                  <c:y val="0.1353254935675028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6292-4B32-8909-F388D2001B8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ru-RU" sz="1197" b="0" i="0" u="none" strike="noStrike" kern="1200" baseline="0" noProof="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numRef>
              <c:f>Sheet1!$A$2:$A$7</c:f>
              <c:numCache>
                <c:formatCode>General</c:formatCode>
                <c:ptCount val="6"/>
                <c:pt idx="0">
                  <c:v>2021</c:v>
                </c:pt>
                <c:pt idx="1">
                  <c:v>2022</c:v>
                </c:pt>
                <c:pt idx="2">
                  <c:v>2023</c:v>
                </c:pt>
                <c:pt idx="3">
                  <c:v>2024</c:v>
                </c:pt>
                <c:pt idx="4">
                  <c:v>2025</c:v>
                </c:pt>
                <c:pt idx="5">
                  <c:v>2026</c:v>
                </c:pt>
              </c:numCache>
            </c:numRef>
          </c:cat>
          <c:val>
            <c:numRef>
              <c:f>Sheet1!$B$2:$B$7</c:f>
              <c:numCache>
                <c:formatCode>General</c:formatCode>
                <c:ptCount val="6"/>
                <c:pt idx="0">
                  <c:v>-212.9</c:v>
                </c:pt>
                <c:pt idx="1">
                  <c:v>331.6</c:v>
                </c:pt>
                <c:pt idx="2">
                  <c:v>-142.1</c:v>
                </c:pt>
                <c:pt idx="3">
                  <c:v>-392.3</c:v>
                </c:pt>
                <c:pt idx="4">
                  <c:v>-195.6</c:v>
                </c:pt>
                <c:pt idx="5">
                  <c:v>-208.8</c:v>
                </c:pt>
              </c:numCache>
            </c:numRef>
          </c:val>
          <c:extLst xmlns:c16r2="http://schemas.microsoft.com/office/drawing/2015/06/chart">
            <c:ext xmlns:c16="http://schemas.microsoft.com/office/drawing/2014/chart" uri="{C3380CC4-5D6E-409C-BE32-E72D297353CC}">
              <c16:uniqueId val="{00000000-E273-484D-BAD2-07E65331090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solidFill>
          <a:schemeClr val="bg1"/>
        </a:solidFill>
        <a:ln>
          <a:solidFill>
            <a:schemeClr val="accent2">
              <a:lumMod val="40000"/>
              <a:lumOff val="60000"/>
            </a:schemeClr>
          </a:solidFill>
        </a:ln>
        <a:effectLst/>
      </c:spPr>
      <c:txPr>
        <a:bodyPr rot="0" spcFirstLastPara="1" vertOverflow="ellipsis" vert="horz" wrap="square" anchor="ctr" anchorCtr="1"/>
        <a:lstStyle/>
        <a:p>
          <a:pPr>
            <a:defRPr lang="ru-RU" sz="1197" b="0" i="0" u="none" strike="noStrike" kern="1200" baseline="0" noProof="0">
              <a:solidFill>
                <a:schemeClr val="tx1">
                  <a:lumMod val="65000"/>
                  <a:lumOff val="35000"/>
                </a:schemeClr>
              </a:solidFill>
              <a:latin typeface="+mn-lt"/>
              <a:ea typeface="+mn-ea"/>
              <a:cs typeface="+mn-cs"/>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ru-RU" noProof="0"/>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56240723228189E-2"/>
          <c:y val="2.5259994310154913E-2"/>
          <c:w val="0.92099348678537463"/>
          <c:h val="0.53144928318155005"/>
        </c:manualLayout>
      </c:layout>
      <c:lineChart>
        <c:grouping val="standard"/>
        <c:varyColors val="0"/>
        <c:ser>
          <c:idx val="0"/>
          <c:order val="0"/>
          <c:tx>
            <c:strRef>
              <c:f>Лист1!$B$1</c:f>
              <c:strCache>
                <c:ptCount val="1"/>
                <c:pt idx="0">
                  <c:v>Ожидаемый 2023</c:v>
                </c:pt>
              </c:strCache>
            </c:strRef>
          </c:tx>
          <c:spPr>
            <a:ln w="28575" cap="rnd">
              <a:solidFill>
                <a:srgbClr val="92D050"/>
              </a:solidFill>
              <a:round/>
            </a:ln>
            <a:effectLst/>
          </c:spPr>
          <c:marker>
            <c:symbol val="none"/>
          </c:marker>
          <c:cat>
            <c:strRef>
              <c:f>Лист1!$A$2:$A$17</c:f>
              <c:strCache>
                <c:ptCount val="15"/>
                <c:pt idx="0">
                  <c:v>НДФЛ</c:v>
                </c:pt>
                <c:pt idx="1">
                  <c:v>Акцизы</c:v>
                </c:pt>
                <c:pt idx="2">
                  <c:v>Упрощенная система налообложения</c:v>
                </c:pt>
                <c:pt idx="3">
                  <c:v>Налог, взимаемый в связи с применением патентной системы налогообложения</c:v>
                </c:pt>
                <c:pt idx="4">
                  <c:v>Государственная пошлина</c:v>
                </c:pt>
                <c:pt idx="5">
                  <c:v>Земельный налог</c:v>
                </c:pt>
                <c:pt idx="6">
                  <c:v>Автоматизрованная упрощенная система налогообложения</c:v>
                </c:pt>
                <c:pt idx="7">
                  <c:v>Налог на имущество физических лиц</c:v>
                </c:pt>
                <c:pt idx="8">
                  <c:v>ПЛАТЕЖИ ПРИ ПОЛЬЗОВАНИИ ПРИРОДНЫМИ РЕСУРСАМИ</c:v>
                </c:pt>
                <c:pt idx="9">
                  <c:v>ДОХОДЫ ОТ ОКАЗАНИЯ ПЛАТНЫХ УСЛУГ И КОМПЕНСАЦИИ ЗАТРАТ ГОСУДАРСТВА</c:v>
                </c:pt>
                <c:pt idx="10">
                  <c:v>Доходы от использования имущества</c:v>
                </c:pt>
                <c:pt idx="11">
                  <c:v>Доходы от продажи материальных и нематериальных активов</c:v>
                </c:pt>
                <c:pt idx="12">
                  <c:v>Штрафные санкции</c:v>
                </c:pt>
                <c:pt idx="13">
                  <c:v>Иные неналоговые доходы</c:v>
                </c:pt>
                <c:pt idx="14">
                  <c:v>Безвозмездные поступления</c:v>
                </c:pt>
              </c:strCache>
            </c:strRef>
          </c:cat>
          <c:val>
            <c:numRef>
              <c:f>Лист1!$B$2:$B$17</c:f>
              <c:numCache>
                <c:formatCode>#,##0.0</c:formatCode>
                <c:ptCount val="16"/>
                <c:pt idx="0">
                  <c:v>3138.1</c:v>
                </c:pt>
                <c:pt idx="1">
                  <c:v>84.3</c:v>
                </c:pt>
                <c:pt idx="2">
                  <c:v>347.3</c:v>
                </c:pt>
                <c:pt idx="3">
                  <c:v>48.6</c:v>
                </c:pt>
                <c:pt idx="4">
                  <c:v>24.9</c:v>
                </c:pt>
                <c:pt idx="5">
                  <c:v>267</c:v>
                </c:pt>
                <c:pt idx="6">
                  <c:v>0.7</c:v>
                </c:pt>
                <c:pt idx="7">
                  <c:v>119.4</c:v>
                </c:pt>
                <c:pt idx="8">
                  <c:v>19.5</c:v>
                </c:pt>
                <c:pt idx="9">
                  <c:v>22.8</c:v>
                </c:pt>
                <c:pt idx="10">
                  <c:v>187.1</c:v>
                </c:pt>
                <c:pt idx="11">
                  <c:v>68.8</c:v>
                </c:pt>
                <c:pt idx="12">
                  <c:v>54.2</c:v>
                </c:pt>
                <c:pt idx="13">
                  <c:v>3.9</c:v>
                </c:pt>
                <c:pt idx="14">
                  <c:v>3797.7</c:v>
                </c:pt>
              </c:numCache>
            </c:numRef>
          </c:val>
          <c:smooth val="1"/>
          <c:extLst xmlns:c16r2="http://schemas.microsoft.com/office/drawing/2015/06/chart">
            <c:ext xmlns:c16="http://schemas.microsoft.com/office/drawing/2014/chart" uri="{C3380CC4-5D6E-409C-BE32-E72D297353CC}">
              <c16:uniqueId val="{00000000-E9DA-4864-8A33-DDC750907C3E}"/>
            </c:ext>
          </c:extLst>
        </c:ser>
        <c:ser>
          <c:idx val="1"/>
          <c:order val="1"/>
          <c:tx>
            <c:strRef>
              <c:f>Лист1!$C$1</c:f>
              <c:strCache>
                <c:ptCount val="1"/>
                <c:pt idx="0">
                  <c:v>План-2024</c:v>
                </c:pt>
              </c:strCache>
            </c:strRef>
          </c:tx>
          <c:spPr>
            <a:ln w="28575" cap="rnd">
              <a:solidFill>
                <a:schemeClr val="accent2"/>
              </a:solidFill>
              <a:round/>
            </a:ln>
            <a:effectLst/>
          </c:spPr>
          <c:marker>
            <c:symbol val="none"/>
          </c:marker>
          <c:cat>
            <c:strRef>
              <c:f>Лист1!$A$2:$A$17</c:f>
              <c:strCache>
                <c:ptCount val="15"/>
                <c:pt idx="0">
                  <c:v>НДФЛ</c:v>
                </c:pt>
                <c:pt idx="1">
                  <c:v>Акцизы</c:v>
                </c:pt>
                <c:pt idx="2">
                  <c:v>Упрощенная система налообложения</c:v>
                </c:pt>
                <c:pt idx="3">
                  <c:v>Налог, взимаемый в связи с применением патентной системы налогообложения</c:v>
                </c:pt>
                <c:pt idx="4">
                  <c:v>Государственная пошлина</c:v>
                </c:pt>
                <c:pt idx="5">
                  <c:v>Земельный налог</c:v>
                </c:pt>
                <c:pt idx="6">
                  <c:v>Автоматизрованная упрощенная система налогообложения</c:v>
                </c:pt>
                <c:pt idx="7">
                  <c:v>Налог на имущество физических лиц</c:v>
                </c:pt>
                <c:pt idx="8">
                  <c:v>ПЛАТЕЖИ ПРИ ПОЛЬЗОВАНИИ ПРИРОДНЫМИ РЕСУРСАМИ</c:v>
                </c:pt>
                <c:pt idx="9">
                  <c:v>ДОХОДЫ ОТ ОКАЗАНИЯ ПЛАТНЫХ УСЛУГ И КОМПЕНСАЦИИ ЗАТРАТ ГОСУДАРСТВА</c:v>
                </c:pt>
                <c:pt idx="10">
                  <c:v>Доходы от использования имущества</c:v>
                </c:pt>
                <c:pt idx="11">
                  <c:v>Доходы от продажи материальных и нематериальных активов</c:v>
                </c:pt>
                <c:pt idx="12">
                  <c:v>Штрафные санкции</c:v>
                </c:pt>
                <c:pt idx="13">
                  <c:v>Иные неналоговые доходы</c:v>
                </c:pt>
                <c:pt idx="14">
                  <c:v>Безвозмездные поступления</c:v>
                </c:pt>
              </c:strCache>
            </c:strRef>
          </c:cat>
          <c:val>
            <c:numRef>
              <c:f>Лист1!$C$2:$C$17</c:f>
              <c:numCache>
                <c:formatCode>#,##0.0</c:formatCode>
                <c:ptCount val="16"/>
                <c:pt idx="0">
                  <c:v>3568</c:v>
                </c:pt>
                <c:pt idx="1">
                  <c:v>90.5</c:v>
                </c:pt>
                <c:pt idx="2">
                  <c:v>416.4</c:v>
                </c:pt>
                <c:pt idx="3">
                  <c:v>49.5</c:v>
                </c:pt>
                <c:pt idx="4">
                  <c:v>25.3</c:v>
                </c:pt>
                <c:pt idx="5">
                  <c:v>277.7</c:v>
                </c:pt>
                <c:pt idx="6">
                  <c:v>0.8</c:v>
                </c:pt>
                <c:pt idx="7">
                  <c:v>123.6</c:v>
                </c:pt>
                <c:pt idx="8">
                  <c:v>21</c:v>
                </c:pt>
                <c:pt idx="9">
                  <c:v>13.6</c:v>
                </c:pt>
                <c:pt idx="10">
                  <c:v>191.1</c:v>
                </c:pt>
                <c:pt idx="11">
                  <c:v>37.5</c:v>
                </c:pt>
                <c:pt idx="12">
                  <c:v>10.9</c:v>
                </c:pt>
                <c:pt idx="13">
                  <c:v>0.7</c:v>
                </c:pt>
                <c:pt idx="14">
                  <c:v>3325.3</c:v>
                </c:pt>
              </c:numCache>
            </c:numRef>
          </c:val>
          <c:smooth val="0"/>
          <c:extLst xmlns:c16r2="http://schemas.microsoft.com/office/drawing/2015/06/chart">
            <c:ext xmlns:c16="http://schemas.microsoft.com/office/drawing/2014/chart" uri="{C3380CC4-5D6E-409C-BE32-E72D297353CC}">
              <c16:uniqueId val="{00000001-E9DA-4864-8A33-DDC750907C3E}"/>
            </c:ext>
          </c:extLst>
        </c:ser>
        <c:ser>
          <c:idx val="2"/>
          <c:order val="2"/>
          <c:tx>
            <c:strRef>
              <c:f>Лист1!$D$1</c:f>
              <c:strCache>
                <c:ptCount val="1"/>
                <c:pt idx="0">
                  <c:v>План-2025</c:v>
                </c:pt>
              </c:strCache>
            </c:strRef>
          </c:tx>
          <c:spPr>
            <a:ln w="28575" cap="rnd">
              <a:solidFill>
                <a:schemeClr val="accent3"/>
              </a:solidFill>
              <a:round/>
            </a:ln>
            <a:effectLst/>
          </c:spPr>
          <c:marker>
            <c:symbol val="none"/>
          </c:marker>
          <c:cat>
            <c:strRef>
              <c:f>Лист1!$A$2:$A$17</c:f>
              <c:strCache>
                <c:ptCount val="15"/>
                <c:pt idx="0">
                  <c:v>НДФЛ</c:v>
                </c:pt>
                <c:pt idx="1">
                  <c:v>Акцизы</c:v>
                </c:pt>
                <c:pt idx="2">
                  <c:v>Упрощенная система налообложения</c:v>
                </c:pt>
                <c:pt idx="3">
                  <c:v>Налог, взимаемый в связи с применением патентной системы налогообложения</c:v>
                </c:pt>
                <c:pt idx="4">
                  <c:v>Государственная пошлина</c:v>
                </c:pt>
                <c:pt idx="5">
                  <c:v>Земельный налог</c:v>
                </c:pt>
                <c:pt idx="6">
                  <c:v>Автоматизрованная упрощенная система налогообложения</c:v>
                </c:pt>
                <c:pt idx="7">
                  <c:v>Налог на имущество физических лиц</c:v>
                </c:pt>
                <c:pt idx="8">
                  <c:v>ПЛАТЕЖИ ПРИ ПОЛЬЗОВАНИИ ПРИРОДНЫМИ РЕСУРСАМИ</c:v>
                </c:pt>
                <c:pt idx="9">
                  <c:v>ДОХОДЫ ОТ ОКАЗАНИЯ ПЛАТНЫХ УСЛУГ И КОМПЕНСАЦИИ ЗАТРАТ ГОСУДАРСТВА</c:v>
                </c:pt>
                <c:pt idx="10">
                  <c:v>Доходы от использования имущества</c:v>
                </c:pt>
                <c:pt idx="11">
                  <c:v>Доходы от продажи материальных и нематериальных активов</c:v>
                </c:pt>
                <c:pt idx="12">
                  <c:v>Штрафные санкции</c:v>
                </c:pt>
                <c:pt idx="13">
                  <c:v>Иные неналоговые доходы</c:v>
                </c:pt>
                <c:pt idx="14">
                  <c:v>Безвозмездные поступления</c:v>
                </c:pt>
              </c:strCache>
            </c:strRef>
          </c:cat>
          <c:val>
            <c:numRef>
              <c:f>Лист1!$D$2:$D$17</c:f>
              <c:numCache>
                <c:formatCode>#,##0.0</c:formatCode>
                <c:ptCount val="16"/>
                <c:pt idx="0">
                  <c:v>3417.2</c:v>
                </c:pt>
                <c:pt idx="1">
                  <c:v>96.1</c:v>
                </c:pt>
                <c:pt idx="2">
                  <c:v>501.3</c:v>
                </c:pt>
                <c:pt idx="3">
                  <c:v>50.8</c:v>
                </c:pt>
                <c:pt idx="4">
                  <c:v>25.9</c:v>
                </c:pt>
                <c:pt idx="5">
                  <c:v>283.3</c:v>
                </c:pt>
                <c:pt idx="6">
                  <c:v>0.8</c:v>
                </c:pt>
                <c:pt idx="7">
                  <c:v>126.6</c:v>
                </c:pt>
                <c:pt idx="8">
                  <c:v>21</c:v>
                </c:pt>
                <c:pt idx="9">
                  <c:v>13.6</c:v>
                </c:pt>
                <c:pt idx="10">
                  <c:v>194.5</c:v>
                </c:pt>
                <c:pt idx="11">
                  <c:v>39</c:v>
                </c:pt>
                <c:pt idx="12">
                  <c:v>10.9</c:v>
                </c:pt>
                <c:pt idx="13">
                  <c:v>0.7</c:v>
                </c:pt>
                <c:pt idx="14">
                  <c:v>3193.1</c:v>
                </c:pt>
              </c:numCache>
            </c:numRef>
          </c:val>
          <c:smooth val="0"/>
          <c:extLst xmlns:c16r2="http://schemas.microsoft.com/office/drawing/2015/06/chart">
            <c:ext xmlns:c16="http://schemas.microsoft.com/office/drawing/2014/chart" uri="{C3380CC4-5D6E-409C-BE32-E72D297353CC}">
              <c16:uniqueId val="{00000002-E9DA-4864-8A33-DDC750907C3E}"/>
            </c:ext>
          </c:extLst>
        </c:ser>
        <c:ser>
          <c:idx val="3"/>
          <c:order val="3"/>
          <c:tx>
            <c:strRef>
              <c:f>Лист1!$E$1</c:f>
              <c:strCache>
                <c:ptCount val="1"/>
                <c:pt idx="0">
                  <c:v>План-2026</c:v>
                </c:pt>
              </c:strCache>
            </c:strRef>
          </c:tx>
          <c:spPr>
            <a:ln w="28575" cap="rnd">
              <a:solidFill>
                <a:srgbClr val="FF66CC"/>
              </a:solidFill>
              <a:round/>
            </a:ln>
            <a:effectLst/>
          </c:spPr>
          <c:marker>
            <c:symbol val="none"/>
          </c:marker>
          <c:cat>
            <c:strRef>
              <c:f>Лист1!$A$2:$A$17</c:f>
              <c:strCache>
                <c:ptCount val="15"/>
                <c:pt idx="0">
                  <c:v>НДФЛ</c:v>
                </c:pt>
                <c:pt idx="1">
                  <c:v>Акцизы</c:v>
                </c:pt>
                <c:pt idx="2">
                  <c:v>Упрощенная система налообложения</c:v>
                </c:pt>
                <c:pt idx="3">
                  <c:v>Налог, взимаемый в связи с применением патентной системы налогообложения</c:v>
                </c:pt>
                <c:pt idx="4">
                  <c:v>Государственная пошлина</c:v>
                </c:pt>
                <c:pt idx="5">
                  <c:v>Земельный налог</c:v>
                </c:pt>
                <c:pt idx="6">
                  <c:v>Автоматизрованная упрощенная система налогообложения</c:v>
                </c:pt>
                <c:pt idx="7">
                  <c:v>Налог на имущество физических лиц</c:v>
                </c:pt>
                <c:pt idx="8">
                  <c:v>ПЛАТЕЖИ ПРИ ПОЛЬЗОВАНИИ ПРИРОДНЫМИ РЕСУРСАМИ</c:v>
                </c:pt>
                <c:pt idx="9">
                  <c:v>ДОХОДЫ ОТ ОКАЗАНИЯ ПЛАТНЫХ УСЛУГ И КОМПЕНСАЦИИ ЗАТРАТ ГОСУДАРСТВА</c:v>
                </c:pt>
                <c:pt idx="10">
                  <c:v>Доходы от использования имущества</c:v>
                </c:pt>
                <c:pt idx="11">
                  <c:v>Доходы от продажи материальных и нематериальных активов</c:v>
                </c:pt>
                <c:pt idx="12">
                  <c:v>Штрафные санкции</c:v>
                </c:pt>
                <c:pt idx="13">
                  <c:v>Иные неналоговые доходы</c:v>
                </c:pt>
                <c:pt idx="14">
                  <c:v>Безвозмездные поступления</c:v>
                </c:pt>
              </c:strCache>
            </c:strRef>
          </c:cat>
          <c:val>
            <c:numRef>
              <c:f>Лист1!$E$2:$E$17</c:f>
              <c:numCache>
                <c:formatCode>#,##0.0</c:formatCode>
                <c:ptCount val="16"/>
                <c:pt idx="0">
                  <c:v>3615.6</c:v>
                </c:pt>
                <c:pt idx="1">
                  <c:v>100.1</c:v>
                </c:pt>
                <c:pt idx="2">
                  <c:v>602.9</c:v>
                </c:pt>
                <c:pt idx="3">
                  <c:v>55</c:v>
                </c:pt>
                <c:pt idx="4">
                  <c:v>26.4</c:v>
                </c:pt>
                <c:pt idx="5">
                  <c:v>287.3</c:v>
                </c:pt>
                <c:pt idx="6">
                  <c:v>0.8</c:v>
                </c:pt>
                <c:pt idx="7">
                  <c:v>129.9</c:v>
                </c:pt>
                <c:pt idx="8">
                  <c:v>21</c:v>
                </c:pt>
                <c:pt idx="9">
                  <c:v>13.6</c:v>
                </c:pt>
                <c:pt idx="10">
                  <c:v>198.1</c:v>
                </c:pt>
                <c:pt idx="11">
                  <c:v>40.5</c:v>
                </c:pt>
                <c:pt idx="12">
                  <c:v>37.1</c:v>
                </c:pt>
                <c:pt idx="13">
                  <c:v>0.7</c:v>
                </c:pt>
                <c:pt idx="14">
                  <c:v>3814.4</c:v>
                </c:pt>
              </c:numCache>
            </c:numRef>
          </c:val>
          <c:smooth val="0"/>
          <c:extLst xmlns:c16r2="http://schemas.microsoft.com/office/drawing/2015/06/chart">
            <c:ext xmlns:c16="http://schemas.microsoft.com/office/drawing/2014/chart" uri="{C3380CC4-5D6E-409C-BE32-E72D297353CC}">
              <c16:uniqueId val="{00000003-E9DA-4864-8A33-DDC750907C3E}"/>
            </c:ext>
          </c:extLst>
        </c:ser>
        <c:dLbls>
          <c:showLegendKey val="0"/>
          <c:showVal val="0"/>
          <c:showCatName val="0"/>
          <c:showSerName val="0"/>
          <c:showPercent val="0"/>
          <c:showBubbleSize val="0"/>
        </c:dLbls>
        <c:smooth val="0"/>
        <c:axId val="226116640"/>
        <c:axId val="222009088"/>
      </c:lineChart>
      <c:catAx>
        <c:axId val="226116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crossAx val="222009088"/>
        <c:crosses val="autoZero"/>
        <c:auto val="1"/>
        <c:lblAlgn val="ctr"/>
        <c:lblOffset val="100"/>
        <c:noMultiLvlLbl val="0"/>
      </c:catAx>
      <c:valAx>
        <c:axId val="2220090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11664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r>
              <a:rPr lang="ru-RU" sz="1100" dirty="0"/>
              <a:t>(млн. рублей)</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Лист1!$B$1</c:f>
              <c:strCache>
                <c:ptCount val="1"/>
                <c:pt idx="0">
                  <c:v>уточненный план</c:v>
                </c:pt>
              </c:strCache>
            </c:strRef>
          </c:tx>
          <c:spPr>
            <a:solidFill>
              <a:srgbClr val="FF66CC"/>
            </a:solidFill>
            <a:ln>
              <a:solidFill>
                <a:srgbClr val="C00000"/>
              </a:solidFill>
            </a:ln>
            <a:effectLst>
              <a:outerShdw blurRad="254000" sx="102000" sy="102000" algn="ctr" rotWithShape="0">
                <a:prstClr val="black">
                  <a:alpha val="20000"/>
                </a:prstClr>
              </a:outerShdw>
            </a:effectLst>
            <a:sp3d>
              <a:contourClr>
                <a:srgbClr val="C00000"/>
              </a:contourClr>
            </a:sp3d>
          </c:spPr>
          <c:invertIfNegative val="0"/>
          <c:dLbls>
            <c:dLbl>
              <c:idx val="0"/>
              <c:layout>
                <c:manualLayout>
                  <c:x val="-1.6583749370709836E-2"/>
                  <c:y val="-4.615769029825297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6A8-44D9-932E-83D24D7C54F0}"/>
                </c:ext>
                <c:ext xmlns:c15="http://schemas.microsoft.com/office/drawing/2012/chart" uri="{CE6537A1-D6FC-4f65-9D91-7224C49458BB}"/>
              </c:extLst>
            </c:dLbl>
            <c:dLbl>
              <c:idx val="1"/>
              <c:layout>
                <c:manualLayout>
                  <c:x val="6.7417076247552809E-3"/>
                  <c:y val="1.834859050950639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806-440C-ABEE-F94F3C1BBFA0}"/>
                </c:ext>
                <c:ext xmlns:c15="http://schemas.microsoft.com/office/drawing/2012/chart" uri="{CE6537A1-D6FC-4f65-9D91-7224C49458BB}"/>
              </c:extLst>
            </c:dLbl>
            <c:dLbl>
              <c:idx val="2"/>
              <c:layout>
                <c:manualLayout>
                  <c:x val="-2.2833341850097008E-3"/>
                  <c:y val="-2.741367012697907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806-440C-ABEE-F94F3C1BBFA0}"/>
                </c:ext>
                <c:ext xmlns:c15="http://schemas.microsoft.com/office/drawing/2012/chart" uri="{CE6537A1-D6FC-4f65-9D91-7224C49458BB}"/>
              </c:extLst>
            </c:dLbl>
            <c:dLbl>
              <c:idx val="3"/>
              <c:layout>
                <c:manualLayout>
                  <c:x val="2.0669184320669994E-3"/>
                  <c:y val="-2.422370124707539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806-440C-ABEE-F94F3C1BBFA0}"/>
                </c:ext>
                <c:ext xmlns:c15="http://schemas.microsoft.com/office/drawing/2012/chart" uri="{CE6537A1-D6FC-4f65-9D91-7224C49458BB}"/>
              </c:extLst>
            </c:dLbl>
            <c:dLbl>
              <c:idx val="4"/>
              <c:layout>
                <c:manualLayout>
                  <c:x val="-7.2167602248390794E-5"/>
                  <c:y val="0.1011774754105808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806-440C-ABEE-F94F3C1BBFA0}"/>
                </c:ext>
                <c:ext xmlns:c15="http://schemas.microsoft.com/office/drawing/2012/chart" uri="{CE6537A1-D6FC-4f65-9D91-7224C49458BB}"/>
              </c:extLst>
            </c:dLbl>
            <c:spPr>
              <a:solidFill>
                <a:srgbClr val="4472C4">
                  <a:lumMod val="50000"/>
                </a:srgbClr>
              </a:solidFill>
              <a:ln>
                <a:no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sz="1330"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borderCallout1">
                    <a:avLst/>
                  </a:prstGeom>
                  <a:pattFill prst="pct75">
                    <a:fgClr>
                      <a:schemeClr val="dk1">
                        <a:lumMod val="75000"/>
                        <a:lumOff val="25000"/>
                      </a:schemeClr>
                    </a:fgClr>
                    <a:bgClr>
                      <a:schemeClr val="dk1">
                        <a:lumMod val="65000"/>
                        <a:lumOff val="35000"/>
                      </a:schemeClr>
                    </a:bgClr>
                  </a:pattFill>
                  <a:ln>
                    <a:noFill/>
                  </a:ln>
                </c15:spPr>
                <c15:showLeaderLines val="1"/>
                <c15:leaderLines>
                  <c:spPr>
                    <a:ln w="9525">
                      <a:solidFill>
                        <a:schemeClr val="dk1">
                          <a:lumMod val="50000"/>
                          <a:lumOff val="50000"/>
                        </a:schemeClr>
                      </a:solidFill>
                    </a:ln>
                    <a:effectLst/>
                  </c:spPr>
                </c15:leaderLines>
              </c:ext>
            </c:extLst>
          </c:dLbls>
          <c:cat>
            <c:strRef>
              <c:f>Лист1!$A$2:$A$7</c:f>
              <c:strCache>
                <c:ptCount val="6"/>
                <c:pt idx="0">
                  <c:v>Всего доходов</c:v>
                </c:pt>
                <c:pt idx="1">
                  <c:v>налоговые доходы</c:v>
                </c:pt>
                <c:pt idx="2">
                  <c:v>неналоговые доходы</c:v>
                </c:pt>
                <c:pt idx="3">
                  <c:v>субсидии</c:v>
                </c:pt>
                <c:pt idx="4">
                  <c:v>субвенции</c:v>
                </c:pt>
                <c:pt idx="5">
                  <c:v>иные МБТ</c:v>
                </c:pt>
              </c:strCache>
            </c:strRef>
          </c:cat>
          <c:val>
            <c:numRef>
              <c:f>Лист1!$B$2:$B$7</c:f>
              <c:numCache>
                <c:formatCode>_-* #,##0.0\ _₽_-;\-* #,##0.0\ _₽_-;_-* "-"?\ _₽_-;_-@_-</c:formatCode>
                <c:ptCount val="6"/>
                <c:pt idx="0">
                  <c:v>7526.9</c:v>
                </c:pt>
                <c:pt idx="1">
                  <c:v>3828.4</c:v>
                </c:pt>
                <c:pt idx="2">
                  <c:v>249.6</c:v>
                </c:pt>
                <c:pt idx="3">
                  <c:v>880.4</c:v>
                </c:pt>
                <c:pt idx="4">
                  <c:v>2423.6</c:v>
                </c:pt>
                <c:pt idx="5">
                  <c:v>144.9</c:v>
                </c:pt>
              </c:numCache>
            </c:numRef>
          </c:val>
          <c:extLst xmlns:c16r2="http://schemas.microsoft.com/office/drawing/2015/06/chart">
            <c:ext xmlns:c16="http://schemas.microsoft.com/office/drawing/2014/chart" uri="{C3380CC4-5D6E-409C-BE32-E72D297353CC}">
              <c16:uniqueId val="{00000005-8806-440C-ABEE-F94F3C1BBFA0}"/>
            </c:ext>
          </c:extLst>
        </c:ser>
        <c:ser>
          <c:idx val="1"/>
          <c:order val="1"/>
          <c:tx>
            <c:strRef>
              <c:f>Лист1!$C$1</c:f>
              <c:strCache>
                <c:ptCount val="1"/>
                <c:pt idx="0">
                  <c:v>ожидаемое исполнение</c:v>
                </c:pt>
              </c:strCache>
            </c:strRef>
          </c:tx>
          <c:spPr>
            <a:solidFill>
              <a:srgbClr val="00B0F0"/>
            </a:solidFill>
            <a:ln>
              <a:noFill/>
            </a:ln>
            <a:effectLst>
              <a:outerShdw blurRad="254000" sx="102000" sy="102000" algn="ctr" rotWithShape="0">
                <a:prstClr val="black">
                  <a:alpha val="20000"/>
                </a:prstClr>
              </a:outerShdw>
            </a:effectLst>
            <a:sp3d/>
          </c:spPr>
          <c:invertIfNegative val="0"/>
          <c:dLbls>
            <c:dLbl>
              <c:idx val="1"/>
              <c:layout>
                <c:manualLayout>
                  <c:x val="1.326699949656786E-2"/>
                  <c:y val="-1.153942257456333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6A8-44D9-932E-83D24D7C54F0}"/>
                </c:ext>
                <c:ext xmlns:c15="http://schemas.microsoft.com/office/drawing/2012/chart" uri="{CE6537A1-D6FC-4f65-9D91-7224C49458BB}"/>
              </c:extLst>
            </c:dLbl>
            <c:dLbl>
              <c:idx val="2"/>
              <c:layout>
                <c:manualLayout>
                  <c:x val="1.1055832913806551E-3"/>
                  <c:y val="-4.38498057833405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6BC-4229-ACFD-09620D5D6436}"/>
                </c:ext>
                <c:ext xmlns:c15="http://schemas.microsoft.com/office/drawing/2012/chart" uri="{CE6537A1-D6FC-4f65-9D91-7224C49458BB}"/>
              </c:extLst>
            </c:dLbl>
            <c:dLbl>
              <c:idx val="3"/>
              <c:layout>
                <c:manualLayout>
                  <c:x val="6.6334997482839298E-3"/>
                  <c:y val="-2.077096063421393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6A8-44D9-932E-83D24D7C54F0}"/>
                </c:ext>
                <c:ext xmlns:c15="http://schemas.microsoft.com/office/drawing/2012/chart" uri="{CE6537A1-D6FC-4f65-9D91-7224C49458BB}"/>
              </c:extLst>
            </c:dLbl>
            <c:dLbl>
              <c:idx val="4"/>
              <c:layout>
                <c:manualLayout>
                  <c:x val="9.9502496224258951E-3"/>
                  <c:y val="3.00024986938644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6A8-44D9-932E-83D24D7C54F0}"/>
                </c:ext>
                <c:ext xmlns:c15="http://schemas.microsoft.com/office/drawing/2012/chart" uri="{CE6537A1-D6FC-4f65-9D91-7224C49458BB}"/>
              </c:extLst>
            </c:dLbl>
            <c:dLbl>
              <c:idx val="5"/>
              <c:layout>
                <c:manualLayout>
                  <c:x val="1.7689332662090398E-2"/>
                  <c:y val="-6.923653544738062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6A8-44D9-932E-83D24D7C54F0}"/>
                </c:ext>
                <c:ext xmlns:c15="http://schemas.microsoft.com/office/drawing/2012/chart" uri="{CE6537A1-D6FC-4f65-9D91-7224C49458BB}"/>
              </c:extLst>
            </c:dLbl>
            <c:spPr>
              <a:solidFill>
                <a:srgbClr val="7030A0"/>
              </a:solidFill>
              <a:ln>
                <a:no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sz="1330"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borderCallout1">
                    <a:avLst/>
                  </a:prstGeom>
                  <a:pattFill prst="pct75">
                    <a:fgClr>
                      <a:schemeClr val="dk1">
                        <a:lumMod val="75000"/>
                        <a:lumOff val="25000"/>
                      </a:schemeClr>
                    </a:fgClr>
                    <a:bgClr>
                      <a:schemeClr val="dk1">
                        <a:lumMod val="65000"/>
                        <a:lumOff val="35000"/>
                      </a:schemeClr>
                    </a:bgClr>
                  </a:pattFill>
                  <a:ln>
                    <a:noFill/>
                  </a:ln>
                </c15:spPr>
                <c15:showLeaderLines val="1"/>
                <c15:leaderLines>
                  <c:spPr>
                    <a:ln w="9525">
                      <a:solidFill>
                        <a:schemeClr val="dk1">
                          <a:lumMod val="50000"/>
                          <a:lumOff val="50000"/>
                        </a:schemeClr>
                      </a:solidFill>
                    </a:ln>
                    <a:effectLst/>
                  </c:spPr>
                </c15:leaderLines>
              </c:ext>
            </c:extLst>
          </c:dLbls>
          <c:cat>
            <c:strRef>
              <c:f>Лист1!$A$2:$A$7</c:f>
              <c:strCache>
                <c:ptCount val="6"/>
                <c:pt idx="0">
                  <c:v>Всего доходов</c:v>
                </c:pt>
                <c:pt idx="1">
                  <c:v>налоговые доходы</c:v>
                </c:pt>
                <c:pt idx="2">
                  <c:v>неналоговые доходы</c:v>
                </c:pt>
                <c:pt idx="3">
                  <c:v>субсидии</c:v>
                </c:pt>
                <c:pt idx="4">
                  <c:v>субвенции</c:v>
                </c:pt>
                <c:pt idx="5">
                  <c:v>иные МБТ</c:v>
                </c:pt>
              </c:strCache>
            </c:strRef>
          </c:cat>
          <c:val>
            <c:numRef>
              <c:f>Лист1!$C$2:$C$7</c:f>
              <c:numCache>
                <c:formatCode>_-* #,##0.0\ _₽_-;\-* #,##0.0\ _₽_-;_-* "-"?\ _₽_-;_-@_-</c:formatCode>
                <c:ptCount val="6"/>
                <c:pt idx="0">
                  <c:v>8184.3</c:v>
                </c:pt>
                <c:pt idx="1">
                  <c:v>4029.9</c:v>
                </c:pt>
                <c:pt idx="2">
                  <c:v>356.6</c:v>
                </c:pt>
                <c:pt idx="3">
                  <c:v>1042.4000000000001</c:v>
                </c:pt>
                <c:pt idx="4">
                  <c:v>2418.3000000000002</c:v>
                </c:pt>
                <c:pt idx="5">
                  <c:v>363.3</c:v>
                </c:pt>
              </c:numCache>
            </c:numRef>
          </c:val>
          <c:extLst xmlns:c16r2="http://schemas.microsoft.com/office/drawing/2015/06/chart">
            <c:ext xmlns:c16="http://schemas.microsoft.com/office/drawing/2014/chart" uri="{C3380CC4-5D6E-409C-BE32-E72D297353CC}">
              <c16:uniqueId val="{00000005-D6A8-44D9-932E-83D24D7C54F0}"/>
            </c:ext>
          </c:extLst>
        </c:ser>
        <c:dLbls>
          <c:showLegendKey val="0"/>
          <c:showVal val="0"/>
          <c:showCatName val="0"/>
          <c:showSerName val="0"/>
          <c:showPercent val="0"/>
          <c:showBubbleSize val="0"/>
        </c:dLbls>
        <c:gapWidth val="150"/>
        <c:shape val="box"/>
        <c:axId val="221170192"/>
        <c:axId val="112515776"/>
        <c:axId val="488671216"/>
      </c:bar3DChart>
      <c:catAx>
        <c:axId val="221170192"/>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112515776"/>
        <c:crosses val="autoZero"/>
        <c:auto val="1"/>
        <c:lblAlgn val="ctr"/>
        <c:lblOffset val="100"/>
        <c:noMultiLvlLbl val="0"/>
      </c:catAx>
      <c:valAx>
        <c:axId val="112515776"/>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 #,##0.0\ _₽_-;\-* #,##0.0\ _₽_-;_-* &quot;-&quot;?\ _₽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221170192"/>
        <c:crosses val="autoZero"/>
        <c:crossBetween val="between"/>
      </c:valAx>
      <c:serAx>
        <c:axId val="488671216"/>
        <c:scaling>
          <c:orientation val="minMax"/>
        </c:scaling>
        <c:delete val="0"/>
        <c:axPos val="b"/>
        <c:majorTickMark val="out"/>
        <c:minorTickMark val="none"/>
        <c:tickLblPos val="nextTo"/>
        <c:spPr>
          <a:noFill/>
          <a:ln w="317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112515776"/>
        <c:crosses val="autoZero"/>
      </c:ser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Сведения о расходах на 2024 год (млн. рублей)</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doughnutChart>
        <c:varyColors val="1"/>
        <c:ser>
          <c:idx val="0"/>
          <c:order val="0"/>
          <c:tx>
            <c:strRef>
              <c:f>Лист1!$B$1</c:f>
              <c:strCache>
                <c:ptCount val="1"/>
                <c:pt idx="0">
                  <c:v>План, в млн. рублей</c:v>
                </c:pt>
              </c:strCache>
            </c:strRef>
          </c:tx>
          <c:dPt>
            <c:idx val="0"/>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1-9C1F-4020-8AC0-361F0D96B1B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C1F-4020-8AC0-361F0D96B1B6}"/>
              </c:ext>
            </c:extLst>
          </c:dPt>
          <c:dPt>
            <c:idx val="2"/>
            <c:bubble3D val="0"/>
            <c:spPr>
              <a:solidFill>
                <a:srgbClr val="FF66CC"/>
              </a:solidFill>
              <a:ln w="19050">
                <a:solidFill>
                  <a:schemeClr val="lt1"/>
                </a:solidFill>
              </a:ln>
              <a:effectLst/>
            </c:spPr>
            <c:extLst xmlns:c16r2="http://schemas.microsoft.com/office/drawing/2015/06/chart">
              <c:ext xmlns:c16="http://schemas.microsoft.com/office/drawing/2014/chart" uri="{C3380CC4-5D6E-409C-BE32-E72D297353CC}">
                <c16:uniqueId val="{00000005-9C1F-4020-8AC0-361F0D96B1B6}"/>
              </c:ext>
            </c:extLst>
          </c:dPt>
          <c:dPt>
            <c:idx val="3"/>
            <c:bubble3D val="0"/>
            <c:spPr>
              <a:solidFill>
                <a:srgbClr val="CCFF66"/>
              </a:solidFill>
              <a:ln w="19050">
                <a:solidFill>
                  <a:schemeClr val="lt1"/>
                </a:solidFill>
              </a:ln>
              <a:effectLst/>
            </c:spPr>
            <c:extLst xmlns:c16r2="http://schemas.microsoft.com/office/drawing/2015/06/chart">
              <c:ext xmlns:c16="http://schemas.microsoft.com/office/drawing/2014/chart" uri="{C3380CC4-5D6E-409C-BE32-E72D297353CC}">
                <c16:uniqueId val="{00000007-9C1F-4020-8AC0-361F0D96B1B6}"/>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9C1F-4020-8AC0-361F0D96B1B6}"/>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9C1F-4020-8AC0-361F0D96B1B6}"/>
              </c:ext>
            </c:extLst>
          </c:dPt>
          <c:dPt>
            <c:idx val="6"/>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D-9C1F-4020-8AC0-361F0D96B1B6}"/>
              </c:ext>
            </c:extLst>
          </c:dPt>
          <c:dPt>
            <c:idx val="7"/>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F-9C1F-4020-8AC0-361F0D96B1B6}"/>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9C1F-4020-8AC0-361F0D96B1B6}"/>
              </c:ext>
            </c:extLst>
          </c:dPt>
          <c:dPt>
            <c:idx val="9"/>
            <c:bubble3D val="0"/>
            <c:spPr>
              <a:solidFill>
                <a:schemeClr val="accent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9C1F-4020-8AC0-361F0D96B1B6}"/>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9C1F-4020-8AC0-361F0D96B1B6}"/>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9C1F-4020-8AC0-361F0D96B1B6}"/>
              </c:ext>
            </c:extLst>
          </c:dPt>
          <c:cat>
            <c:strRef>
              <c:f>Лист1!$A$2:$A$13</c:f>
              <c:strCache>
                <c:ptCount val="12"/>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Социальная политика</c:v>
                </c:pt>
                <c:pt idx="9">
                  <c:v>Физическая культура и спорт</c:v>
                </c:pt>
                <c:pt idx="10">
                  <c:v>Обслуживание государственного и муниципального долга</c:v>
                </c:pt>
                <c:pt idx="11">
                  <c:v>Условно утвержденные расходы</c:v>
                </c:pt>
              </c:strCache>
            </c:strRef>
          </c:cat>
          <c:val>
            <c:numRef>
              <c:f>Лист1!$B$2:$B$13</c:f>
              <c:numCache>
                <c:formatCode>#\ ##0.0</c:formatCode>
                <c:ptCount val="12"/>
                <c:pt idx="0">
                  <c:v>1162.3</c:v>
                </c:pt>
                <c:pt idx="1">
                  <c:v>0</c:v>
                </c:pt>
                <c:pt idx="2">
                  <c:v>85</c:v>
                </c:pt>
                <c:pt idx="3">
                  <c:v>613.9</c:v>
                </c:pt>
                <c:pt idx="4">
                  <c:v>1463.9</c:v>
                </c:pt>
                <c:pt idx="5">
                  <c:v>23.4</c:v>
                </c:pt>
                <c:pt idx="6">
                  <c:v>3672.5</c:v>
                </c:pt>
                <c:pt idx="7">
                  <c:v>644.70000000000005</c:v>
                </c:pt>
                <c:pt idx="8">
                  <c:v>120.6</c:v>
                </c:pt>
                <c:pt idx="9">
                  <c:v>730</c:v>
                </c:pt>
                <c:pt idx="10">
                  <c:v>28</c:v>
                </c:pt>
              </c:numCache>
            </c:numRef>
          </c:val>
          <c:extLst xmlns:c16r2="http://schemas.microsoft.com/office/drawing/2015/06/chart">
            <c:ext xmlns:c16="http://schemas.microsoft.com/office/drawing/2014/chart" uri="{C3380CC4-5D6E-409C-BE32-E72D297353CC}">
              <c16:uniqueId val="{00000018-9C1F-4020-8AC0-361F0D96B1B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4"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4"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14F26-409B-41A3-B7AB-68C969181D0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95534E4F-4ABF-4FBA-A543-C096682A951D}">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обязательное опубликование </a:t>
          </a:r>
        </a:p>
        <a:p>
          <a:pPr algn="r"/>
          <a:r>
            <a:rPr lang="ru-RU" sz="1800" dirty="0">
              <a:solidFill>
                <a:schemeClr val="bg1"/>
              </a:solidFill>
              <a:latin typeface="Times New Roman" panose="02020603050405020304" pitchFamily="18" charset="0"/>
              <a:cs typeface="Times New Roman" panose="02020603050405020304" pitchFamily="18" charset="0"/>
            </a:rPr>
            <a:t>в средствах массовой информации (СМИ) </a:t>
          </a:r>
        </a:p>
        <a:p>
          <a:pPr algn="r"/>
          <a:r>
            <a:rPr lang="ru-RU" sz="1800" dirty="0">
              <a:solidFill>
                <a:schemeClr val="bg1"/>
              </a:solidFill>
              <a:latin typeface="Times New Roman" panose="02020603050405020304" pitchFamily="18" charset="0"/>
              <a:cs typeface="Times New Roman" panose="02020603050405020304" pitchFamily="18" charset="0"/>
            </a:rPr>
            <a:t>утвержденных бюджетов и отчетов об их исполнении</a:t>
          </a:r>
        </a:p>
      </dgm:t>
    </dgm:pt>
    <dgm:pt modelId="{0DC92E6C-979D-4C22-83BE-8627567AA2D0}" type="parTrans" cxnId="{98940814-505F-4752-AF59-92E195284CB0}">
      <dgm:prSet/>
      <dgm:spPr/>
      <dgm:t>
        <a:bodyPr/>
        <a:lstStyle/>
        <a:p>
          <a:endParaRPr lang="ru-RU"/>
        </a:p>
      </dgm:t>
    </dgm:pt>
    <dgm:pt modelId="{3429FD64-3677-4430-90B1-36CD7132E0A0}" type="sibTrans" cxnId="{98940814-505F-4752-AF59-92E195284CB0}">
      <dgm:prSet/>
      <dgm:spPr/>
      <dgm:t>
        <a:bodyPr/>
        <a:lstStyle/>
        <a:p>
          <a:endParaRPr lang="ru-RU"/>
        </a:p>
      </dgm:t>
    </dgm:pt>
    <dgm:pt modelId="{1144C981-A8B1-454C-9E1F-65A5861EF973}">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Обязательную открытость для общества и СМИ </a:t>
          </a:r>
        </a:p>
        <a:p>
          <a:pPr algn="r"/>
          <a:r>
            <a:rPr lang="ru-RU" sz="1800" dirty="0">
              <a:solidFill>
                <a:schemeClr val="bg1"/>
              </a:solidFill>
              <a:latin typeface="Times New Roman" panose="02020603050405020304" pitchFamily="18" charset="0"/>
              <a:cs typeface="Times New Roman" panose="02020603050405020304" pitchFamily="18" charset="0"/>
            </a:rPr>
            <a:t>проектов бюджетов, процедур рассмотрения </a:t>
          </a:r>
        </a:p>
        <a:p>
          <a:pPr algn="r"/>
          <a:r>
            <a:rPr lang="ru-RU" sz="1800" dirty="0">
              <a:solidFill>
                <a:schemeClr val="bg1"/>
              </a:solidFill>
              <a:latin typeface="Times New Roman" panose="02020603050405020304" pitchFamily="18" charset="0"/>
              <a:cs typeface="Times New Roman" panose="02020603050405020304" pitchFamily="18" charset="0"/>
            </a:rPr>
            <a:t>и принятия по проектам бюджетов</a:t>
          </a:r>
        </a:p>
      </dgm:t>
    </dgm:pt>
    <dgm:pt modelId="{94FBA7C7-1EE2-4D84-9A6C-06E8D1ECB8B1}" type="parTrans" cxnId="{F99B6F5F-0D55-40DF-9DDB-5038795A49E9}">
      <dgm:prSet/>
      <dgm:spPr/>
      <dgm:t>
        <a:bodyPr/>
        <a:lstStyle/>
        <a:p>
          <a:endParaRPr lang="ru-RU"/>
        </a:p>
      </dgm:t>
    </dgm:pt>
    <dgm:pt modelId="{6DD497E2-40BF-4937-A9D4-962BD1BBAD57}" type="sibTrans" cxnId="{F99B6F5F-0D55-40DF-9DDB-5038795A49E9}">
      <dgm:prSet/>
      <dgm:spPr/>
      <dgm:t>
        <a:bodyPr/>
        <a:lstStyle/>
        <a:p>
          <a:endParaRPr lang="ru-RU"/>
        </a:p>
      </dgm:t>
    </dgm:pt>
    <dgm:pt modelId="{E70794A7-1D61-4E8E-9BD4-1A2C9C343CEA}">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Обеспечение доступа к информации, </a:t>
          </a:r>
        </a:p>
        <a:p>
          <a:pPr algn="r"/>
          <a:r>
            <a:rPr lang="ru-RU" sz="1800" dirty="0">
              <a:solidFill>
                <a:schemeClr val="bg1"/>
              </a:solidFill>
              <a:latin typeface="Times New Roman" panose="02020603050405020304" pitchFamily="18" charset="0"/>
              <a:cs typeface="Times New Roman" panose="02020603050405020304" pitchFamily="18" charset="0"/>
            </a:rPr>
            <a:t>размещенной в "Интернет</a:t>
          </a:r>
          <a:r>
            <a:rPr lang="ru-RU" sz="1800" dirty="0">
              <a:solidFill>
                <a:schemeClr val="bg1"/>
              </a:solidFill>
            </a:rPr>
            <a:t>"</a:t>
          </a:r>
        </a:p>
      </dgm:t>
    </dgm:pt>
    <dgm:pt modelId="{E1900243-9F0F-4DCA-8450-2E50D445478C}" type="parTrans" cxnId="{858401C6-8263-4AF4-A37E-FDB89FCD9596}">
      <dgm:prSet/>
      <dgm:spPr/>
      <dgm:t>
        <a:bodyPr/>
        <a:lstStyle/>
        <a:p>
          <a:endParaRPr lang="ru-RU"/>
        </a:p>
      </dgm:t>
    </dgm:pt>
    <dgm:pt modelId="{2A606A66-C176-42D0-B7B8-3042B7B0556D}" type="sibTrans" cxnId="{858401C6-8263-4AF4-A37E-FDB89FCD9596}">
      <dgm:prSet/>
      <dgm:spPr/>
      <dgm:t>
        <a:bodyPr/>
        <a:lstStyle/>
        <a:p>
          <a:endParaRPr lang="ru-RU"/>
        </a:p>
      </dgm:t>
    </dgm:pt>
    <dgm:pt modelId="{37150B7B-E3AE-433B-ADB9-F18BDC73EB09}">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Стабильность и (или) преемственность </a:t>
          </a:r>
        </a:p>
        <a:p>
          <a:pPr algn="r"/>
          <a:r>
            <a:rPr lang="ru-RU" sz="1800" dirty="0">
              <a:solidFill>
                <a:schemeClr val="bg1"/>
              </a:solidFill>
              <a:latin typeface="Times New Roman" panose="02020603050405020304" pitchFamily="18" charset="0"/>
              <a:cs typeface="Times New Roman" panose="02020603050405020304" pitchFamily="18" charset="0"/>
            </a:rPr>
            <a:t>бюджетной классификации Российской Федерации, </a:t>
          </a:r>
        </a:p>
        <a:p>
          <a:pPr algn="r"/>
          <a:r>
            <a:rPr lang="ru-RU" sz="1800" dirty="0">
              <a:solidFill>
                <a:schemeClr val="bg1"/>
              </a:solidFill>
              <a:latin typeface="Times New Roman" panose="02020603050405020304" pitchFamily="18" charset="0"/>
              <a:cs typeface="Times New Roman" panose="02020603050405020304" pitchFamily="18" charset="0"/>
            </a:rPr>
            <a:t>а также обеспечение сопоставимости показателей бюджета</a:t>
          </a:r>
        </a:p>
      </dgm:t>
    </dgm:pt>
    <dgm:pt modelId="{DF2F3653-842A-4A44-8DEA-052ECF5EE91E}" type="parTrans" cxnId="{3A71B488-2D5D-4920-8AF4-1E397FE098FA}">
      <dgm:prSet/>
      <dgm:spPr/>
      <dgm:t>
        <a:bodyPr/>
        <a:lstStyle/>
        <a:p>
          <a:endParaRPr lang="ru-RU"/>
        </a:p>
      </dgm:t>
    </dgm:pt>
    <dgm:pt modelId="{576BC460-F408-4A46-ADB8-79D20729CC09}" type="sibTrans" cxnId="{3A71B488-2D5D-4920-8AF4-1E397FE098FA}">
      <dgm:prSet/>
      <dgm:spPr/>
      <dgm:t>
        <a:bodyPr/>
        <a:lstStyle/>
        <a:p>
          <a:endParaRPr lang="ru-RU"/>
        </a:p>
      </dgm:t>
    </dgm:pt>
    <dgm:pt modelId="{DA19A732-48DF-4131-BE86-FAB3872BBB89}" type="pres">
      <dgm:prSet presAssocID="{B5714F26-409B-41A3-B7AB-68C969181D01}" presName="linearFlow" presStyleCnt="0">
        <dgm:presLayoutVars>
          <dgm:dir/>
          <dgm:resizeHandles val="exact"/>
        </dgm:presLayoutVars>
      </dgm:prSet>
      <dgm:spPr/>
      <dgm:t>
        <a:bodyPr/>
        <a:lstStyle/>
        <a:p>
          <a:endParaRPr lang="ru-RU"/>
        </a:p>
      </dgm:t>
    </dgm:pt>
    <dgm:pt modelId="{46F2BB34-3948-44AA-97AC-21F27D7B8E04}" type="pres">
      <dgm:prSet presAssocID="{E70794A7-1D61-4E8E-9BD4-1A2C9C343CEA}" presName="composite" presStyleCnt="0"/>
      <dgm:spPr/>
    </dgm:pt>
    <dgm:pt modelId="{4CC09B15-13F4-4872-9298-AF40CADF37E5}" type="pres">
      <dgm:prSet presAssocID="{E70794A7-1D61-4E8E-9BD4-1A2C9C343CEA}"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868A5B2-B2C7-4036-9DD3-A802519E14A2}" type="pres">
      <dgm:prSet presAssocID="{E70794A7-1D61-4E8E-9BD4-1A2C9C343CEA}" presName="txShp" presStyleLbl="node1" presStyleIdx="0" presStyleCnt="4" custScaleX="122508" custLinFactNeighborX="-276" custLinFactNeighborY="1556">
        <dgm:presLayoutVars>
          <dgm:bulletEnabled val="1"/>
        </dgm:presLayoutVars>
      </dgm:prSet>
      <dgm:spPr/>
      <dgm:t>
        <a:bodyPr/>
        <a:lstStyle/>
        <a:p>
          <a:endParaRPr lang="ru-RU"/>
        </a:p>
      </dgm:t>
    </dgm:pt>
    <dgm:pt modelId="{0FB3C1DD-0826-42CA-B16B-CC994F392501}" type="pres">
      <dgm:prSet presAssocID="{2A606A66-C176-42D0-B7B8-3042B7B0556D}" presName="spacing" presStyleCnt="0"/>
      <dgm:spPr/>
    </dgm:pt>
    <dgm:pt modelId="{3788F6ED-025D-4DC0-985A-4C73B39CB863}" type="pres">
      <dgm:prSet presAssocID="{1144C981-A8B1-454C-9E1F-65A5861EF973}" presName="composite" presStyleCnt="0"/>
      <dgm:spPr/>
    </dgm:pt>
    <dgm:pt modelId="{D4B96984-A62B-4B13-AF29-4B927507B039}" type="pres">
      <dgm:prSet presAssocID="{1144C981-A8B1-454C-9E1F-65A5861EF973}"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D2B03F28-49C0-416C-AA8C-29ADE3E574A4}" type="pres">
      <dgm:prSet presAssocID="{1144C981-A8B1-454C-9E1F-65A5861EF973}" presName="txShp" presStyleLbl="node1" presStyleIdx="1" presStyleCnt="4" custScaleX="127814" custLinFactNeighborX="-2208">
        <dgm:presLayoutVars>
          <dgm:bulletEnabled val="1"/>
        </dgm:presLayoutVars>
      </dgm:prSet>
      <dgm:spPr/>
      <dgm:t>
        <a:bodyPr/>
        <a:lstStyle/>
        <a:p>
          <a:endParaRPr lang="ru-RU"/>
        </a:p>
      </dgm:t>
    </dgm:pt>
    <dgm:pt modelId="{DBE7E47D-560C-4DDB-9DE3-DDF61F1E9F76}" type="pres">
      <dgm:prSet presAssocID="{6DD497E2-40BF-4937-A9D4-962BD1BBAD57}" presName="spacing" presStyleCnt="0"/>
      <dgm:spPr/>
    </dgm:pt>
    <dgm:pt modelId="{B4DAE519-B865-46BF-9184-E0503F741530}" type="pres">
      <dgm:prSet presAssocID="{95534E4F-4ABF-4FBA-A543-C096682A951D}" presName="composite" presStyleCnt="0"/>
      <dgm:spPr/>
    </dgm:pt>
    <dgm:pt modelId="{F1F18480-835C-467A-9732-4C500B3A387A}" type="pres">
      <dgm:prSet presAssocID="{95534E4F-4ABF-4FBA-A543-C096682A951D}"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dgm:spPr>
    </dgm:pt>
    <dgm:pt modelId="{A9704507-5AA8-4DB9-B766-43F361ADAFEA}" type="pres">
      <dgm:prSet presAssocID="{95534E4F-4ABF-4FBA-A543-C096682A951D}" presName="txShp" presStyleLbl="node1" presStyleIdx="2" presStyleCnt="4" custScaleX="125161">
        <dgm:presLayoutVars>
          <dgm:bulletEnabled val="1"/>
        </dgm:presLayoutVars>
      </dgm:prSet>
      <dgm:spPr/>
      <dgm:t>
        <a:bodyPr/>
        <a:lstStyle/>
        <a:p>
          <a:endParaRPr lang="ru-RU"/>
        </a:p>
      </dgm:t>
    </dgm:pt>
    <dgm:pt modelId="{4FE69599-D636-4950-BC24-8E6016215FF4}" type="pres">
      <dgm:prSet presAssocID="{3429FD64-3677-4430-90B1-36CD7132E0A0}" presName="spacing" presStyleCnt="0"/>
      <dgm:spPr/>
    </dgm:pt>
    <dgm:pt modelId="{F0999A55-DF6C-43AA-A0FB-10CFD0E34578}" type="pres">
      <dgm:prSet presAssocID="{37150B7B-E3AE-433B-ADB9-F18BDC73EB09}" presName="composite" presStyleCnt="0"/>
      <dgm:spPr/>
    </dgm:pt>
    <dgm:pt modelId="{35BE88BC-C434-459A-B3A9-7A5BAF8AA44D}" type="pres">
      <dgm:prSet presAssocID="{37150B7B-E3AE-433B-ADB9-F18BDC73EB09}"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pt>
    <dgm:pt modelId="{EAAFF729-DEE6-4240-85BD-9DFBB208A46D}" type="pres">
      <dgm:prSet presAssocID="{37150B7B-E3AE-433B-ADB9-F18BDC73EB09}" presName="txShp" presStyleLbl="node1" presStyleIdx="3" presStyleCnt="4" custScaleX="125622">
        <dgm:presLayoutVars>
          <dgm:bulletEnabled val="1"/>
        </dgm:presLayoutVars>
      </dgm:prSet>
      <dgm:spPr/>
      <dgm:t>
        <a:bodyPr/>
        <a:lstStyle/>
        <a:p>
          <a:endParaRPr lang="ru-RU"/>
        </a:p>
      </dgm:t>
    </dgm:pt>
  </dgm:ptLst>
  <dgm:cxnLst>
    <dgm:cxn modelId="{858401C6-8263-4AF4-A37E-FDB89FCD9596}" srcId="{B5714F26-409B-41A3-B7AB-68C969181D01}" destId="{E70794A7-1D61-4E8E-9BD4-1A2C9C343CEA}" srcOrd="0" destOrd="0" parTransId="{E1900243-9F0F-4DCA-8450-2E50D445478C}" sibTransId="{2A606A66-C176-42D0-B7B8-3042B7B0556D}"/>
    <dgm:cxn modelId="{F99B6F5F-0D55-40DF-9DDB-5038795A49E9}" srcId="{B5714F26-409B-41A3-B7AB-68C969181D01}" destId="{1144C981-A8B1-454C-9E1F-65A5861EF973}" srcOrd="1" destOrd="0" parTransId="{94FBA7C7-1EE2-4D84-9A6C-06E8D1ECB8B1}" sibTransId="{6DD497E2-40BF-4937-A9D4-962BD1BBAD57}"/>
    <dgm:cxn modelId="{B84EBB2C-FBE4-4851-8531-BF266C409D4B}" type="presOf" srcId="{95534E4F-4ABF-4FBA-A543-C096682A951D}" destId="{A9704507-5AA8-4DB9-B766-43F361ADAFEA}" srcOrd="0" destOrd="0" presId="urn:microsoft.com/office/officeart/2005/8/layout/vList3"/>
    <dgm:cxn modelId="{3A71B488-2D5D-4920-8AF4-1E397FE098FA}" srcId="{B5714F26-409B-41A3-B7AB-68C969181D01}" destId="{37150B7B-E3AE-433B-ADB9-F18BDC73EB09}" srcOrd="3" destOrd="0" parTransId="{DF2F3653-842A-4A44-8DEA-052ECF5EE91E}" sibTransId="{576BC460-F408-4A46-ADB8-79D20729CC09}"/>
    <dgm:cxn modelId="{98940814-505F-4752-AF59-92E195284CB0}" srcId="{B5714F26-409B-41A3-B7AB-68C969181D01}" destId="{95534E4F-4ABF-4FBA-A543-C096682A951D}" srcOrd="2" destOrd="0" parTransId="{0DC92E6C-979D-4C22-83BE-8627567AA2D0}" sibTransId="{3429FD64-3677-4430-90B1-36CD7132E0A0}"/>
    <dgm:cxn modelId="{9E23F256-0AE3-49DD-9FB4-EEF922B4A58B}" type="presOf" srcId="{37150B7B-E3AE-433B-ADB9-F18BDC73EB09}" destId="{EAAFF729-DEE6-4240-85BD-9DFBB208A46D}" srcOrd="0" destOrd="0" presId="urn:microsoft.com/office/officeart/2005/8/layout/vList3"/>
    <dgm:cxn modelId="{F6E7B8C5-22B4-41E4-B5AB-9B3B24D76E1D}" type="presOf" srcId="{B5714F26-409B-41A3-B7AB-68C969181D01}" destId="{DA19A732-48DF-4131-BE86-FAB3872BBB89}" srcOrd="0" destOrd="0" presId="urn:microsoft.com/office/officeart/2005/8/layout/vList3"/>
    <dgm:cxn modelId="{68880273-4D72-4A18-B4F1-307AEE5D4421}" type="presOf" srcId="{E70794A7-1D61-4E8E-9BD4-1A2C9C343CEA}" destId="{E868A5B2-B2C7-4036-9DD3-A802519E14A2}" srcOrd="0" destOrd="0" presId="urn:microsoft.com/office/officeart/2005/8/layout/vList3"/>
    <dgm:cxn modelId="{C18DD9F9-3755-4D09-AB20-4E6744975C8F}" type="presOf" srcId="{1144C981-A8B1-454C-9E1F-65A5861EF973}" destId="{D2B03F28-49C0-416C-AA8C-29ADE3E574A4}" srcOrd="0" destOrd="0" presId="urn:microsoft.com/office/officeart/2005/8/layout/vList3"/>
    <dgm:cxn modelId="{8E60F5B2-CDCE-4001-A9DA-681178B7CABE}" type="presParOf" srcId="{DA19A732-48DF-4131-BE86-FAB3872BBB89}" destId="{46F2BB34-3948-44AA-97AC-21F27D7B8E04}" srcOrd="0" destOrd="0" presId="urn:microsoft.com/office/officeart/2005/8/layout/vList3"/>
    <dgm:cxn modelId="{3064BAAB-180B-4AF4-A588-A896DC2612DF}" type="presParOf" srcId="{46F2BB34-3948-44AA-97AC-21F27D7B8E04}" destId="{4CC09B15-13F4-4872-9298-AF40CADF37E5}" srcOrd="0" destOrd="0" presId="urn:microsoft.com/office/officeart/2005/8/layout/vList3"/>
    <dgm:cxn modelId="{7078DD21-4A46-4378-850B-57542FEE16E3}" type="presParOf" srcId="{46F2BB34-3948-44AA-97AC-21F27D7B8E04}" destId="{E868A5B2-B2C7-4036-9DD3-A802519E14A2}" srcOrd="1" destOrd="0" presId="urn:microsoft.com/office/officeart/2005/8/layout/vList3"/>
    <dgm:cxn modelId="{D1EC854A-8E72-4458-8D14-14207204B449}" type="presParOf" srcId="{DA19A732-48DF-4131-BE86-FAB3872BBB89}" destId="{0FB3C1DD-0826-42CA-B16B-CC994F392501}" srcOrd="1" destOrd="0" presId="urn:microsoft.com/office/officeart/2005/8/layout/vList3"/>
    <dgm:cxn modelId="{A7B329CA-2332-4ACD-B510-4ECBAAFF65BC}" type="presParOf" srcId="{DA19A732-48DF-4131-BE86-FAB3872BBB89}" destId="{3788F6ED-025D-4DC0-985A-4C73B39CB863}" srcOrd="2" destOrd="0" presId="urn:microsoft.com/office/officeart/2005/8/layout/vList3"/>
    <dgm:cxn modelId="{EA804CE2-98B7-4B39-BFDC-35F16085F160}" type="presParOf" srcId="{3788F6ED-025D-4DC0-985A-4C73B39CB863}" destId="{D4B96984-A62B-4B13-AF29-4B927507B039}" srcOrd="0" destOrd="0" presId="urn:microsoft.com/office/officeart/2005/8/layout/vList3"/>
    <dgm:cxn modelId="{EEAA10A8-F288-4584-AAA9-1EF136C6BBF3}" type="presParOf" srcId="{3788F6ED-025D-4DC0-985A-4C73B39CB863}" destId="{D2B03F28-49C0-416C-AA8C-29ADE3E574A4}" srcOrd="1" destOrd="0" presId="urn:microsoft.com/office/officeart/2005/8/layout/vList3"/>
    <dgm:cxn modelId="{286AEEEC-C798-4141-9269-F7180F2E98D7}" type="presParOf" srcId="{DA19A732-48DF-4131-BE86-FAB3872BBB89}" destId="{DBE7E47D-560C-4DDB-9DE3-DDF61F1E9F76}" srcOrd="3" destOrd="0" presId="urn:microsoft.com/office/officeart/2005/8/layout/vList3"/>
    <dgm:cxn modelId="{D0CDE060-C5D8-4305-8E63-33565116520D}" type="presParOf" srcId="{DA19A732-48DF-4131-BE86-FAB3872BBB89}" destId="{B4DAE519-B865-46BF-9184-E0503F741530}" srcOrd="4" destOrd="0" presId="urn:microsoft.com/office/officeart/2005/8/layout/vList3"/>
    <dgm:cxn modelId="{C0558366-E93E-4792-A557-2D9EA2B1F3A0}" type="presParOf" srcId="{B4DAE519-B865-46BF-9184-E0503F741530}" destId="{F1F18480-835C-467A-9732-4C500B3A387A}" srcOrd="0" destOrd="0" presId="urn:microsoft.com/office/officeart/2005/8/layout/vList3"/>
    <dgm:cxn modelId="{6776CF2C-3317-4E84-AC54-209A48EB6687}" type="presParOf" srcId="{B4DAE519-B865-46BF-9184-E0503F741530}" destId="{A9704507-5AA8-4DB9-B766-43F361ADAFEA}" srcOrd="1" destOrd="0" presId="urn:microsoft.com/office/officeart/2005/8/layout/vList3"/>
    <dgm:cxn modelId="{6BA398A0-F5EE-4A8A-BF71-893FAC3E2430}" type="presParOf" srcId="{DA19A732-48DF-4131-BE86-FAB3872BBB89}" destId="{4FE69599-D636-4950-BC24-8E6016215FF4}" srcOrd="5" destOrd="0" presId="urn:microsoft.com/office/officeart/2005/8/layout/vList3"/>
    <dgm:cxn modelId="{299A3996-4353-46BF-B9F4-9550F5878427}" type="presParOf" srcId="{DA19A732-48DF-4131-BE86-FAB3872BBB89}" destId="{F0999A55-DF6C-43AA-A0FB-10CFD0E34578}" srcOrd="6" destOrd="0" presId="urn:microsoft.com/office/officeart/2005/8/layout/vList3"/>
    <dgm:cxn modelId="{0C234D5A-30A3-4B0A-BEB1-EEB834AEEEB2}" type="presParOf" srcId="{F0999A55-DF6C-43AA-A0FB-10CFD0E34578}" destId="{35BE88BC-C434-459A-B3A9-7A5BAF8AA44D}" srcOrd="0" destOrd="0" presId="urn:microsoft.com/office/officeart/2005/8/layout/vList3"/>
    <dgm:cxn modelId="{95B64437-070C-493B-9214-BF12E02C61B8}" type="presParOf" srcId="{F0999A55-DF6C-43AA-A0FB-10CFD0E34578}" destId="{EAAFF729-DEE6-4240-85BD-9DFBB208A46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999782-DE86-480E-B0B9-8B77928DA6F2}"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ru-RU"/>
        </a:p>
      </dgm:t>
    </dgm:pt>
    <dgm:pt modelId="{83F6DB0E-B3D7-46FD-A6A5-A7F2FD260BE5}">
      <dgm:prSet phldrT="[Текст]" custT="1"/>
      <dgm:spPr/>
      <dgm:t>
        <a:bodyPr/>
        <a:lstStyle/>
        <a:p>
          <a:r>
            <a:rPr lang="ru-RU" sz="2000" u="none"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контроль</a:t>
          </a:r>
        </a:p>
      </dgm:t>
    </dgm:pt>
    <dgm:pt modelId="{355BB2C9-1E21-420E-A4B2-44512F50B36E}" type="parTrans" cxnId="{C611935C-BA34-4788-BA0B-CDD734134010}">
      <dgm:prSet/>
      <dgm:spPr/>
      <dgm:t>
        <a:bodyPr/>
        <a:lstStyle/>
        <a:p>
          <a:endParaRPr lang="ru-RU"/>
        </a:p>
      </dgm:t>
    </dgm:pt>
    <dgm:pt modelId="{6E250A18-4B3D-4F3C-BEDB-4CA52EB4FA09}" type="sibTrans" cxnId="{C611935C-BA34-4788-BA0B-CDD734134010}">
      <dgm:prSet/>
      <dgm:spPr/>
      <dgm:t>
        <a:bodyPr/>
        <a:lstStyle/>
        <a:p>
          <a:endParaRPr lang="ru-RU"/>
        </a:p>
      </dgm:t>
    </dgm:pt>
    <dgm:pt modelId="{0E66F4CE-FBA4-470A-8111-3C9BAFDD8672}">
      <dgm:prSet phldrT="[Текст]" custT="1"/>
      <dgm:spPr/>
      <dgm:t>
        <a:bodyPr/>
        <a:lstStyle/>
        <a:p>
          <a:r>
            <a:rPr lang="ru-RU" sz="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Составление проекта бюджета</a:t>
          </a:r>
          <a:endPar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67ADACB4-344D-449E-B432-B7057679EB9F}" type="parTrans" cxnId="{71DC9565-4364-4B30-BB8A-18606AEA772F}">
      <dgm:prSet/>
      <dgm:spPr/>
      <dgm:t>
        <a:bodyPr/>
        <a:lstStyle/>
        <a:p>
          <a:endParaRPr lang="ru-RU"/>
        </a:p>
      </dgm:t>
    </dgm:pt>
    <dgm:pt modelId="{598F9C8B-7409-4775-813A-4BC419267773}" type="sibTrans" cxnId="{71DC9565-4364-4B30-BB8A-18606AEA772F}">
      <dgm:prSet/>
      <dgm:spPr/>
      <dgm:t>
        <a:bodyPr/>
        <a:lstStyle/>
        <a:p>
          <a:endParaRPr lang="ru-RU"/>
        </a:p>
      </dgm:t>
    </dgm:pt>
    <dgm:pt modelId="{56ACFDFE-51C8-448E-8DB5-D22428BA42CF}">
      <dgm:prSet custT="1"/>
      <dgm:spPr/>
      <dgm:t>
        <a:bodyPr/>
        <a:lstStyle/>
        <a:p>
          <a:r>
            <a:rPr lang="ru-RU" sz="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Рассмотрение и утверждение проекта бюджета</a:t>
          </a:r>
          <a:endPar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ED01F35C-301C-46B5-8245-CCBDFA7D7E8D}" type="parTrans" cxnId="{C5CA7F69-C6CB-41A5-8AE3-D5EE4955922C}">
      <dgm:prSet/>
      <dgm:spPr/>
      <dgm:t>
        <a:bodyPr/>
        <a:lstStyle/>
        <a:p>
          <a:endParaRPr lang="ru-RU"/>
        </a:p>
      </dgm:t>
    </dgm:pt>
    <dgm:pt modelId="{24FCA52C-15B6-4366-9EC8-34C0C7A5D3BC}" type="sibTrans" cxnId="{C5CA7F69-C6CB-41A5-8AE3-D5EE4955922C}">
      <dgm:prSet/>
      <dgm:spPr/>
      <dgm:t>
        <a:bodyPr/>
        <a:lstStyle/>
        <a:p>
          <a:endParaRPr lang="ru-RU"/>
        </a:p>
      </dgm:t>
    </dgm:pt>
    <dgm:pt modelId="{6C9A7D58-34BA-4937-A80D-2CAF7629F584}">
      <dgm:prSet custT="1"/>
      <dgm:spPr/>
      <dgm:t>
        <a:bodyPr/>
        <a:lstStyle/>
        <a:p>
          <a:r>
            <a:rPr lang="ru-RU" sz="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a:t>
          </a:r>
          <a:endPar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ECE7B6A4-8C85-4364-874F-823FA42C0DBC}" type="parTrans" cxnId="{E7CB6747-1EA4-4E92-9917-6C20B8D50823}">
      <dgm:prSet/>
      <dgm:spPr/>
      <dgm:t>
        <a:bodyPr/>
        <a:lstStyle/>
        <a:p>
          <a:endParaRPr lang="ru-RU"/>
        </a:p>
      </dgm:t>
    </dgm:pt>
    <dgm:pt modelId="{5F2E717A-139B-4822-84D4-3E59321B6400}" type="sibTrans" cxnId="{E7CB6747-1EA4-4E92-9917-6C20B8D50823}">
      <dgm:prSet/>
      <dgm:spPr/>
      <dgm:t>
        <a:bodyPr/>
        <a:lstStyle/>
        <a:p>
          <a:endParaRPr lang="ru-RU"/>
        </a:p>
      </dgm:t>
    </dgm:pt>
    <dgm:pt modelId="{7580F4DD-9578-4EC7-9706-2791BD495C10}">
      <dgm:prSet custT="1"/>
      <dgm:spPr/>
      <dgm:t>
        <a:bodyPr/>
        <a:lstStyle/>
        <a:p>
          <a:r>
            <a:rPr lang="ru-RU" sz="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Подготовка, рассмотрение и утверждение отчета об исполнении бюджета</a:t>
          </a:r>
          <a:endPar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A24460F-8EE6-49C9-8637-E3596BA4D219}" type="parTrans" cxnId="{87A1E082-46AC-47BE-9BF8-6C42683BA1EF}">
      <dgm:prSet/>
      <dgm:spPr/>
      <dgm:t>
        <a:bodyPr/>
        <a:lstStyle/>
        <a:p>
          <a:endParaRPr lang="ru-RU"/>
        </a:p>
      </dgm:t>
    </dgm:pt>
    <dgm:pt modelId="{642D124E-C13C-4433-BA4A-42EB91D63297}" type="sibTrans" cxnId="{87A1E082-46AC-47BE-9BF8-6C42683BA1EF}">
      <dgm:prSet/>
      <dgm:spPr/>
      <dgm:t>
        <a:bodyPr/>
        <a:lstStyle/>
        <a:p>
          <a:endParaRPr lang="ru-RU"/>
        </a:p>
      </dgm:t>
    </dgm:pt>
    <dgm:pt modelId="{BB2F3E02-B8C0-4A9D-AB14-8A7A0487887B}" type="pres">
      <dgm:prSet presAssocID="{3D999782-DE86-480E-B0B9-8B77928DA6F2}" presName="cycle" presStyleCnt="0">
        <dgm:presLayoutVars>
          <dgm:chMax val="1"/>
          <dgm:dir/>
          <dgm:animLvl val="ctr"/>
          <dgm:resizeHandles val="exact"/>
        </dgm:presLayoutVars>
      </dgm:prSet>
      <dgm:spPr/>
      <dgm:t>
        <a:bodyPr/>
        <a:lstStyle/>
        <a:p>
          <a:endParaRPr lang="ru-RU"/>
        </a:p>
      </dgm:t>
    </dgm:pt>
    <dgm:pt modelId="{798951F6-B003-4CCA-B7AB-F3E391227FF5}" type="pres">
      <dgm:prSet presAssocID="{83F6DB0E-B3D7-46FD-A6A5-A7F2FD260BE5}" presName="centerShape" presStyleLbl="node0" presStyleIdx="0" presStyleCnt="1"/>
      <dgm:spPr/>
      <dgm:t>
        <a:bodyPr/>
        <a:lstStyle/>
        <a:p>
          <a:endParaRPr lang="ru-RU"/>
        </a:p>
      </dgm:t>
    </dgm:pt>
    <dgm:pt modelId="{77C1A16E-A33F-4328-9C30-2B8078A34CDE}" type="pres">
      <dgm:prSet presAssocID="{67ADACB4-344D-449E-B432-B7057679EB9F}" presName="Name9" presStyleLbl="parChTrans1D2" presStyleIdx="0" presStyleCnt="4"/>
      <dgm:spPr/>
      <dgm:t>
        <a:bodyPr/>
        <a:lstStyle/>
        <a:p>
          <a:endParaRPr lang="ru-RU"/>
        </a:p>
      </dgm:t>
    </dgm:pt>
    <dgm:pt modelId="{3FCCDB00-1C65-4EAE-9FA0-7943AA544820}" type="pres">
      <dgm:prSet presAssocID="{67ADACB4-344D-449E-B432-B7057679EB9F}" presName="connTx" presStyleLbl="parChTrans1D2" presStyleIdx="0" presStyleCnt="4"/>
      <dgm:spPr/>
      <dgm:t>
        <a:bodyPr/>
        <a:lstStyle/>
        <a:p>
          <a:endParaRPr lang="ru-RU"/>
        </a:p>
      </dgm:t>
    </dgm:pt>
    <dgm:pt modelId="{EAFB128C-F502-47B9-B302-38D7AEAA8661}" type="pres">
      <dgm:prSet presAssocID="{0E66F4CE-FBA4-470A-8111-3C9BAFDD8672}" presName="node" presStyleLbl="node1" presStyleIdx="0" presStyleCnt="4">
        <dgm:presLayoutVars>
          <dgm:bulletEnabled val="1"/>
        </dgm:presLayoutVars>
      </dgm:prSet>
      <dgm:spPr/>
      <dgm:t>
        <a:bodyPr/>
        <a:lstStyle/>
        <a:p>
          <a:endParaRPr lang="ru-RU"/>
        </a:p>
      </dgm:t>
    </dgm:pt>
    <dgm:pt modelId="{CBB622AE-1EEB-4E9B-A7AB-FEB571855ABE}" type="pres">
      <dgm:prSet presAssocID="{ED01F35C-301C-46B5-8245-CCBDFA7D7E8D}" presName="Name9" presStyleLbl="parChTrans1D2" presStyleIdx="1" presStyleCnt="4"/>
      <dgm:spPr/>
      <dgm:t>
        <a:bodyPr/>
        <a:lstStyle/>
        <a:p>
          <a:endParaRPr lang="ru-RU"/>
        </a:p>
      </dgm:t>
    </dgm:pt>
    <dgm:pt modelId="{C462C88D-6666-4CCF-8F95-B4CB183C6BD7}" type="pres">
      <dgm:prSet presAssocID="{ED01F35C-301C-46B5-8245-CCBDFA7D7E8D}" presName="connTx" presStyleLbl="parChTrans1D2" presStyleIdx="1" presStyleCnt="4"/>
      <dgm:spPr/>
      <dgm:t>
        <a:bodyPr/>
        <a:lstStyle/>
        <a:p>
          <a:endParaRPr lang="ru-RU"/>
        </a:p>
      </dgm:t>
    </dgm:pt>
    <dgm:pt modelId="{47F3830A-C8E7-49D9-941E-BA30F04DA5C9}" type="pres">
      <dgm:prSet presAssocID="{56ACFDFE-51C8-448E-8DB5-D22428BA42CF}" presName="node" presStyleLbl="node1" presStyleIdx="1" presStyleCnt="4">
        <dgm:presLayoutVars>
          <dgm:bulletEnabled val="1"/>
        </dgm:presLayoutVars>
      </dgm:prSet>
      <dgm:spPr/>
      <dgm:t>
        <a:bodyPr/>
        <a:lstStyle/>
        <a:p>
          <a:endParaRPr lang="ru-RU"/>
        </a:p>
      </dgm:t>
    </dgm:pt>
    <dgm:pt modelId="{7DE1D65B-DF32-4171-9E7A-E49339917776}" type="pres">
      <dgm:prSet presAssocID="{ECE7B6A4-8C85-4364-874F-823FA42C0DBC}" presName="Name9" presStyleLbl="parChTrans1D2" presStyleIdx="2" presStyleCnt="4"/>
      <dgm:spPr/>
      <dgm:t>
        <a:bodyPr/>
        <a:lstStyle/>
        <a:p>
          <a:endParaRPr lang="ru-RU"/>
        </a:p>
      </dgm:t>
    </dgm:pt>
    <dgm:pt modelId="{508F8A41-EF44-452A-91D8-17FF43EDEF07}" type="pres">
      <dgm:prSet presAssocID="{ECE7B6A4-8C85-4364-874F-823FA42C0DBC}" presName="connTx" presStyleLbl="parChTrans1D2" presStyleIdx="2" presStyleCnt="4"/>
      <dgm:spPr/>
      <dgm:t>
        <a:bodyPr/>
        <a:lstStyle/>
        <a:p>
          <a:endParaRPr lang="ru-RU"/>
        </a:p>
      </dgm:t>
    </dgm:pt>
    <dgm:pt modelId="{2A789497-3BEB-4384-8357-FDABAB12B50F}" type="pres">
      <dgm:prSet presAssocID="{6C9A7D58-34BA-4937-A80D-2CAF7629F584}" presName="node" presStyleLbl="node1" presStyleIdx="2" presStyleCnt="4">
        <dgm:presLayoutVars>
          <dgm:bulletEnabled val="1"/>
        </dgm:presLayoutVars>
      </dgm:prSet>
      <dgm:spPr/>
      <dgm:t>
        <a:bodyPr/>
        <a:lstStyle/>
        <a:p>
          <a:endParaRPr lang="ru-RU"/>
        </a:p>
      </dgm:t>
    </dgm:pt>
    <dgm:pt modelId="{D9DFDD59-21AA-4508-A30A-27B62AD647BD}" type="pres">
      <dgm:prSet presAssocID="{AA24460F-8EE6-49C9-8637-E3596BA4D219}" presName="Name9" presStyleLbl="parChTrans1D2" presStyleIdx="3" presStyleCnt="4"/>
      <dgm:spPr/>
      <dgm:t>
        <a:bodyPr/>
        <a:lstStyle/>
        <a:p>
          <a:endParaRPr lang="ru-RU"/>
        </a:p>
      </dgm:t>
    </dgm:pt>
    <dgm:pt modelId="{50280417-12BA-47F1-8D97-4E38F068C1C7}" type="pres">
      <dgm:prSet presAssocID="{AA24460F-8EE6-49C9-8637-E3596BA4D219}" presName="connTx" presStyleLbl="parChTrans1D2" presStyleIdx="3" presStyleCnt="4"/>
      <dgm:spPr/>
      <dgm:t>
        <a:bodyPr/>
        <a:lstStyle/>
        <a:p>
          <a:endParaRPr lang="ru-RU"/>
        </a:p>
      </dgm:t>
    </dgm:pt>
    <dgm:pt modelId="{16F9BD58-3222-445E-9E1A-7712C08FF988}" type="pres">
      <dgm:prSet presAssocID="{7580F4DD-9578-4EC7-9706-2791BD495C10}" presName="node" presStyleLbl="node1" presStyleIdx="3" presStyleCnt="4">
        <dgm:presLayoutVars>
          <dgm:bulletEnabled val="1"/>
        </dgm:presLayoutVars>
      </dgm:prSet>
      <dgm:spPr/>
      <dgm:t>
        <a:bodyPr/>
        <a:lstStyle/>
        <a:p>
          <a:endParaRPr lang="ru-RU"/>
        </a:p>
      </dgm:t>
    </dgm:pt>
  </dgm:ptLst>
  <dgm:cxnLst>
    <dgm:cxn modelId="{C611935C-BA34-4788-BA0B-CDD734134010}" srcId="{3D999782-DE86-480E-B0B9-8B77928DA6F2}" destId="{83F6DB0E-B3D7-46FD-A6A5-A7F2FD260BE5}" srcOrd="0" destOrd="0" parTransId="{355BB2C9-1E21-420E-A4B2-44512F50B36E}" sibTransId="{6E250A18-4B3D-4F3C-BEDB-4CA52EB4FA09}"/>
    <dgm:cxn modelId="{65B3FF85-EEB3-4274-9D4B-C1C8390AB623}" type="presOf" srcId="{67ADACB4-344D-449E-B432-B7057679EB9F}" destId="{77C1A16E-A33F-4328-9C30-2B8078A34CDE}" srcOrd="0" destOrd="0" presId="urn:microsoft.com/office/officeart/2005/8/layout/radial1"/>
    <dgm:cxn modelId="{B118D141-85BC-49D1-8063-57342561F717}" type="presOf" srcId="{6C9A7D58-34BA-4937-A80D-2CAF7629F584}" destId="{2A789497-3BEB-4384-8357-FDABAB12B50F}" srcOrd="0" destOrd="0" presId="urn:microsoft.com/office/officeart/2005/8/layout/radial1"/>
    <dgm:cxn modelId="{8ECFCCF7-0E62-4B0E-B171-4BAB4896C67C}" type="presOf" srcId="{3D999782-DE86-480E-B0B9-8B77928DA6F2}" destId="{BB2F3E02-B8C0-4A9D-AB14-8A7A0487887B}" srcOrd="0" destOrd="0" presId="urn:microsoft.com/office/officeart/2005/8/layout/radial1"/>
    <dgm:cxn modelId="{64B5C609-9969-4F5B-B562-768C434966E6}" type="presOf" srcId="{83F6DB0E-B3D7-46FD-A6A5-A7F2FD260BE5}" destId="{798951F6-B003-4CCA-B7AB-F3E391227FF5}" srcOrd="0" destOrd="0" presId="urn:microsoft.com/office/officeart/2005/8/layout/radial1"/>
    <dgm:cxn modelId="{EE99AC8E-1443-4B28-A72D-B5AC3BB1D0FD}" type="presOf" srcId="{7580F4DD-9578-4EC7-9706-2791BD495C10}" destId="{16F9BD58-3222-445E-9E1A-7712C08FF988}" srcOrd="0" destOrd="0" presId="urn:microsoft.com/office/officeart/2005/8/layout/radial1"/>
    <dgm:cxn modelId="{1216EA3F-FEF6-44E2-A42F-408345ED11A1}" type="presOf" srcId="{ECE7B6A4-8C85-4364-874F-823FA42C0DBC}" destId="{508F8A41-EF44-452A-91D8-17FF43EDEF07}" srcOrd="1" destOrd="0" presId="urn:microsoft.com/office/officeart/2005/8/layout/radial1"/>
    <dgm:cxn modelId="{ED2DC362-C2BB-4630-A65F-8C965677AD3C}" type="presOf" srcId="{67ADACB4-344D-449E-B432-B7057679EB9F}" destId="{3FCCDB00-1C65-4EAE-9FA0-7943AA544820}" srcOrd="1" destOrd="0" presId="urn:microsoft.com/office/officeart/2005/8/layout/radial1"/>
    <dgm:cxn modelId="{5E6B669A-D3C9-4164-8539-94296C66C06B}" type="presOf" srcId="{ECE7B6A4-8C85-4364-874F-823FA42C0DBC}" destId="{7DE1D65B-DF32-4171-9E7A-E49339917776}" srcOrd="0" destOrd="0" presId="urn:microsoft.com/office/officeart/2005/8/layout/radial1"/>
    <dgm:cxn modelId="{E7D29371-0B5C-4A96-A084-39DAB8726C72}" type="presOf" srcId="{AA24460F-8EE6-49C9-8637-E3596BA4D219}" destId="{50280417-12BA-47F1-8D97-4E38F068C1C7}" srcOrd="1" destOrd="0" presId="urn:microsoft.com/office/officeart/2005/8/layout/radial1"/>
    <dgm:cxn modelId="{6309B86C-B9AD-4DFA-A175-9F7BFF2E936C}" type="presOf" srcId="{56ACFDFE-51C8-448E-8DB5-D22428BA42CF}" destId="{47F3830A-C8E7-49D9-941E-BA30F04DA5C9}" srcOrd="0" destOrd="0" presId="urn:microsoft.com/office/officeart/2005/8/layout/radial1"/>
    <dgm:cxn modelId="{F7077301-C326-4B07-9A7B-35D476EB4C11}" type="presOf" srcId="{ED01F35C-301C-46B5-8245-CCBDFA7D7E8D}" destId="{C462C88D-6666-4CCF-8F95-B4CB183C6BD7}" srcOrd="1" destOrd="0" presId="urn:microsoft.com/office/officeart/2005/8/layout/radial1"/>
    <dgm:cxn modelId="{87A1E082-46AC-47BE-9BF8-6C42683BA1EF}" srcId="{83F6DB0E-B3D7-46FD-A6A5-A7F2FD260BE5}" destId="{7580F4DD-9578-4EC7-9706-2791BD495C10}" srcOrd="3" destOrd="0" parTransId="{AA24460F-8EE6-49C9-8637-E3596BA4D219}" sibTransId="{642D124E-C13C-4433-BA4A-42EB91D63297}"/>
    <dgm:cxn modelId="{5371006C-82BB-44F4-9D84-11AB44CCECC5}" type="presOf" srcId="{ED01F35C-301C-46B5-8245-CCBDFA7D7E8D}" destId="{CBB622AE-1EEB-4E9B-A7AB-FEB571855ABE}" srcOrd="0" destOrd="0" presId="urn:microsoft.com/office/officeart/2005/8/layout/radial1"/>
    <dgm:cxn modelId="{6C53284E-52D6-4400-BC79-DDD39271AC90}" type="presOf" srcId="{AA24460F-8EE6-49C9-8637-E3596BA4D219}" destId="{D9DFDD59-21AA-4508-A30A-27B62AD647BD}" srcOrd="0" destOrd="0" presId="urn:microsoft.com/office/officeart/2005/8/layout/radial1"/>
    <dgm:cxn modelId="{C5CA7F69-C6CB-41A5-8AE3-D5EE4955922C}" srcId="{83F6DB0E-B3D7-46FD-A6A5-A7F2FD260BE5}" destId="{56ACFDFE-51C8-448E-8DB5-D22428BA42CF}" srcOrd="1" destOrd="0" parTransId="{ED01F35C-301C-46B5-8245-CCBDFA7D7E8D}" sibTransId="{24FCA52C-15B6-4366-9EC8-34C0C7A5D3BC}"/>
    <dgm:cxn modelId="{655D890B-DC3A-408C-B36A-FB94CC6C0F0F}" type="presOf" srcId="{0E66F4CE-FBA4-470A-8111-3C9BAFDD8672}" destId="{EAFB128C-F502-47B9-B302-38D7AEAA8661}" srcOrd="0" destOrd="0" presId="urn:microsoft.com/office/officeart/2005/8/layout/radial1"/>
    <dgm:cxn modelId="{E7CB6747-1EA4-4E92-9917-6C20B8D50823}" srcId="{83F6DB0E-B3D7-46FD-A6A5-A7F2FD260BE5}" destId="{6C9A7D58-34BA-4937-A80D-2CAF7629F584}" srcOrd="2" destOrd="0" parTransId="{ECE7B6A4-8C85-4364-874F-823FA42C0DBC}" sibTransId="{5F2E717A-139B-4822-84D4-3E59321B6400}"/>
    <dgm:cxn modelId="{71DC9565-4364-4B30-BB8A-18606AEA772F}" srcId="{83F6DB0E-B3D7-46FD-A6A5-A7F2FD260BE5}" destId="{0E66F4CE-FBA4-470A-8111-3C9BAFDD8672}" srcOrd="0" destOrd="0" parTransId="{67ADACB4-344D-449E-B432-B7057679EB9F}" sibTransId="{598F9C8B-7409-4775-813A-4BC419267773}"/>
    <dgm:cxn modelId="{8B206D87-934F-4401-8E5B-02B693359429}" type="presParOf" srcId="{BB2F3E02-B8C0-4A9D-AB14-8A7A0487887B}" destId="{798951F6-B003-4CCA-B7AB-F3E391227FF5}" srcOrd="0" destOrd="0" presId="urn:microsoft.com/office/officeart/2005/8/layout/radial1"/>
    <dgm:cxn modelId="{C1FB96F4-0B82-4C5E-9DD6-A4A08A5C1CCB}" type="presParOf" srcId="{BB2F3E02-B8C0-4A9D-AB14-8A7A0487887B}" destId="{77C1A16E-A33F-4328-9C30-2B8078A34CDE}" srcOrd="1" destOrd="0" presId="urn:microsoft.com/office/officeart/2005/8/layout/radial1"/>
    <dgm:cxn modelId="{81A2A959-6F6C-4DDA-B020-2114B8C7AA61}" type="presParOf" srcId="{77C1A16E-A33F-4328-9C30-2B8078A34CDE}" destId="{3FCCDB00-1C65-4EAE-9FA0-7943AA544820}" srcOrd="0" destOrd="0" presId="urn:microsoft.com/office/officeart/2005/8/layout/radial1"/>
    <dgm:cxn modelId="{C5EB1520-7E24-46D6-AC7B-FC7CB35BA6A3}" type="presParOf" srcId="{BB2F3E02-B8C0-4A9D-AB14-8A7A0487887B}" destId="{EAFB128C-F502-47B9-B302-38D7AEAA8661}" srcOrd="2" destOrd="0" presId="urn:microsoft.com/office/officeart/2005/8/layout/radial1"/>
    <dgm:cxn modelId="{1D55C352-2AF6-4EAF-84FA-1742B95962A9}" type="presParOf" srcId="{BB2F3E02-B8C0-4A9D-AB14-8A7A0487887B}" destId="{CBB622AE-1EEB-4E9B-A7AB-FEB571855ABE}" srcOrd="3" destOrd="0" presId="urn:microsoft.com/office/officeart/2005/8/layout/radial1"/>
    <dgm:cxn modelId="{99D0E349-F8C1-4555-B618-81EA0E9D80B5}" type="presParOf" srcId="{CBB622AE-1EEB-4E9B-A7AB-FEB571855ABE}" destId="{C462C88D-6666-4CCF-8F95-B4CB183C6BD7}" srcOrd="0" destOrd="0" presId="urn:microsoft.com/office/officeart/2005/8/layout/radial1"/>
    <dgm:cxn modelId="{066A836F-BE37-46DC-B7DE-AA0FF928B961}" type="presParOf" srcId="{BB2F3E02-B8C0-4A9D-AB14-8A7A0487887B}" destId="{47F3830A-C8E7-49D9-941E-BA30F04DA5C9}" srcOrd="4" destOrd="0" presId="urn:microsoft.com/office/officeart/2005/8/layout/radial1"/>
    <dgm:cxn modelId="{438E2A0B-F6B6-44FA-9F92-070B105BA1DC}" type="presParOf" srcId="{BB2F3E02-B8C0-4A9D-AB14-8A7A0487887B}" destId="{7DE1D65B-DF32-4171-9E7A-E49339917776}" srcOrd="5" destOrd="0" presId="urn:microsoft.com/office/officeart/2005/8/layout/radial1"/>
    <dgm:cxn modelId="{2B44C534-C649-4AC9-9885-E14BE731200F}" type="presParOf" srcId="{7DE1D65B-DF32-4171-9E7A-E49339917776}" destId="{508F8A41-EF44-452A-91D8-17FF43EDEF07}" srcOrd="0" destOrd="0" presId="urn:microsoft.com/office/officeart/2005/8/layout/radial1"/>
    <dgm:cxn modelId="{A2A88CA9-E835-4B97-846B-30518993170A}" type="presParOf" srcId="{BB2F3E02-B8C0-4A9D-AB14-8A7A0487887B}" destId="{2A789497-3BEB-4384-8357-FDABAB12B50F}" srcOrd="6" destOrd="0" presId="urn:microsoft.com/office/officeart/2005/8/layout/radial1"/>
    <dgm:cxn modelId="{5098949C-0E00-4AFB-A7C6-D31113D1452C}" type="presParOf" srcId="{BB2F3E02-B8C0-4A9D-AB14-8A7A0487887B}" destId="{D9DFDD59-21AA-4508-A30A-27B62AD647BD}" srcOrd="7" destOrd="0" presId="urn:microsoft.com/office/officeart/2005/8/layout/radial1"/>
    <dgm:cxn modelId="{B88D1F5A-E10B-46A7-AB3C-994F27227103}" type="presParOf" srcId="{D9DFDD59-21AA-4508-A30A-27B62AD647BD}" destId="{50280417-12BA-47F1-8D97-4E38F068C1C7}" srcOrd="0" destOrd="0" presId="urn:microsoft.com/office/officeart/2005/8/layout/radial1"/>
    <dgm:cxn modelId="{A6BD0054-3B86-42DD-A265-E884DBAF0AAD}" type="presParOf" srcId="{BB2F3E02-B8C0-4A9D-AB14-8A7A0487887B}" destId="{16F9BD58-3222-445E-9E1A-7712C08FF988}"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6C08F5-97DF-4798-8FBE-DCCA25A588A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ru-RU"/>
        </a:p>
      </dgm:t>
    </dgm:pt>
    <dgm:pt modelId="{E01C7E1A-C4ED-499E-B2CE-ECD08B06A57D}">
      <dgm:prSet custT="1"/>
      <dgm:spPr>
        <a:solidFill>
          <a:srgbClr val="FFCCCC"/>
        </a:solidFill>
        <a:scene3d>
          <a:camera prst="orthographicFront"/>
          <a:lightRig rig="threePt" dir="t"/>
        </a:scene3d>
        <a:sp3d extrusionH="76200">
          <a:extrusionClr>
            <a:schemeClr val="accent6">
              <a:lumMod val="40000"/>
              <a:lumOff val="60000"/>
            </a:schemeClr>
          </a:extrusionClr>
        </a:sp3d>
      </dgm:spPr>
      <dgm:t>
        <a:bodyPr/>
        <a:lstStyle/>
        <a:p>
          <a:r>
            <a:rPr lang="ru-RU" sz="1600" b="1" dirty="0">
              <a:ln/>
              <a:solidFill>
                <a:schemeClr val="accent6">
                  <a:lumMod val="50000"/>
                </a:schemeClr>
              </a:solidFill>
              <a:latin typeface="Times New Roman" panose="02020603050405020304" pitchFamily="18" charset="0"/>
              <a:cs typeface="Times New Roman" panose="02020603050405020304" pitchFamily="18" charset="0"/>
            </a:rPr>
            <a:t>Повышение эффективности и результативности бюджетных расходов</a:t>
          </a:r>
        </a:p>
      </dgm:t>
    </dgm:pt>
    <dgm:pt modelId="{240A43D1-5129-4E2A-9D49-9FA26F5C1E76}" type="parTrans" cxnId="{D8622821-6F36-4EE9-8A5F-7FAD6697B692}">
      <dgm:prSet/>
      <dgm:spPr/>
      <dgm:t>
        <a:bodyPr/>
        <a:lstStyle/>
        <a:p>
          <a:endParaRPr lang="ru-RU"/>
        </a:p>
      </dgm:t>
    </dgm:pt>
    <dgm:pt modelId="{1F3E241E-CB50-402F-AF3B-E7199A7293A4}" type="sibTrans" cxnId="{D8622821-6F36-4EE9-8A5F-7FAD6697B692}">
      <dgm:prSet/>
      <dgm:spPr/>
      <dgm:t>
        <a:bodyPr/>
        <a:lstStyle/>
        <a:p>
          <a:endParaRPr lang="ru-RU"/>
        </a:p>
      </dgm:t>
    </dgm:pt>
    <dgm:pt modelId="{A2B8FE51-9DDD-4A9E-B95A-8A2400ED8EFB}">
      <dgm:prSet custT="1"/>
      <dgm:spPr>
        <a:solidFill>
          <a:srgbClr val="CCFF66"/>
        </a:solidFill>
        <a:scene3d>
          <a:camera prst="orthographicFront"/>
          <a:lightRig rig="threePt" dir="t"/>
        </a:scene3d>
        <a:sp3d extrusionH="76200">
          <a:extrusionClr>
            <a:schemeClr val="accent6">
              <a:lumMod val="40000"/>
              <a:lumOff val="60000"/>
            </a:schemeClr>
          </a:extrusionClr>
        </a:sp3d>
      </dgm:spPr>
      <dgm:t>
        <a:bodyPr/>
        <a:lstStyle/>
        <a:p>
          <a:r>
            <a:rPr lang="ru-RU" sz="1600" b="1" dirty="0">
              <a:ln/>
              <a:solidFill>
                <a:schemeClr val="accent6">
                  <a:lumMod val="50000"/>
                </a:schemeClr>
              </a:solidFill>
              <a:latin typeface="Times New Roman" panose="02020603050405020304" pitchFamily="18" charset="0"/>
              <a:cs typeface="Times New Roman" panose="02020603050405020304" pitchFamily="18" charset="0"/>
            </a:rPr>
            <a:t>Безусловное исполнение принятых социальных обязательств</a:t>
          </a:r>
        </a:p>
      </dgm:t>
    </dgm:pt>
    <dgm:pt modelId="{DDDA27E3-83D7-4D6A-9AF6-FBC8A2EAA8ED}" type="parTrans" cxnId="{269287CE-1B39-448C-9E07-05F2AA0753A2}">
      <dgm:prSet/>
      <dgm:spPr/>
      <dgm:t>
        <a:bodyPr/>
        <a:lstStyle/>
        <a:p>
          <a:endParaRPr lang="ru-RU"/>
        </a:p>
      </dgm:t>
    </dgm:pt>
    <dgm:pt modelId="{E4613A78-E2CB-43ED-84D1-62A6E6798535}" type="sibTrans" cxnId="{269287CE-1B39-448C-9E07-05F2AA0753A2}">
      <dgm:prSet/>
      <dgm:spPr>
        <a:scene3d>
          <a:camera prst="orthographicFront"/>
          <a:lightRig rig="threePt" dir="t"/>
        </a:scene3d>
        <a:sp3d extrusionH="76200">
          <a:extrusionClr>
            <a:schemeClr val="accent6">
              <a:lumMod val="40000"/>
              <a:lumOff val="60000"/>
            </a:schemeClr>
          </a:extrusionClr>
        </a:sp3d>
      </dgm:spPr>
      <dgm:t>
        <a:bodyPr/>
        <a:lstStyle/>
        <a:p>
          <a:endParaRPr lang="ru-RU"/>
        </a:p>
      </dgm:t>
    </dgm:pt>
    <dgm:pt modelId="{7E2891B8-46F5-46DC-AD70-ED03B663AA45}">
      <dgm:prSet custT="1"/>
      <dgm:spPr>
        <a:solidFill>
          <a:srgbClr val="FFC000"/>
        </a:solidFill>
        <a:scene3d>
          <a:camera prst="orthographicFront"/>
          <a:lightRig rig="threePt" dir="t"/>
        </a:scene3d>
        <a:sp3d extrusionH="76200">
          <a:extrusionClr>
            <a:schemeClr val="accent6">
              <a:lumMod val="40000"/>
              <a:lumOff val="60000"/>
            </a:schemeClr>
          </a:extrusionClr>
        </a:sp3d>
      </dgm:spPr>
      <dgm:t>
        <a:bodyPr/>
        <a:lstStyle/>
        <a:p>
          <a:r>
            <a:rPr lang="ru-RU" sz="1600" b="1" dirty="0">
              <a:ln/>
              <a:solidFill>
                <a:schemeClr val="accent6">
                  <a:lumMod val="50000"/>
                </a:schemeClr>
              </a:solidFill>
              <a:latin typeface="Times New Roman" panose="02020603050405020304" pitchFamily="18" charset="0"/>
              <a:cs typeface="Times New Roman" panose="02020603050405020304" pitchFamily="18" charset="0"/>
            </a:rPr>
            <a:t>Обеспечение взаимосвязи бюджетных ассигнований с результатами их использования на всех этапах бюджетного процесса</a:t>
          </a:r>
        </a:p>
      </dgm:t>
    </dgm:pt>
    <dgm:pt modelId="{BCA9FC31-64FF-48CA-ABD4-604B62E767AE}" type="parTrans" cxnId="{772F51C9-1CE1-4EF0-BA98-7259C6E27BD3}">
      <dgm:prSet/>
      <dgm:spPr/>
      <dgm:t>
        <a:bodyPr/>
        <a:lstStyle/>
        <a:p>
          <a:endParaRPr lang="ru-RU"/>
        </a:p>
      </dgm:t>
    </dgm:pt>
    <dgm:pt modelId="{E3BB87B2-05FE-4FBF-B6B1-CEA0E0888B30}" type="sibTrans" cxnId="{772F51C9-1CE1-4EF0-BA98-7259C6E27BD3}">
      <dgm:prSet/>
      <dgm:spPr/>
      <dgm:t>
        <a:bodyPr/>
        <a:lstStyle/>
        <a:p>
          <a:endParaRPr lang="ru-RU"/>
        </a:p>
      </dgm:t>
    </dgm:pt>
    <dgm:pt modelId="{7D8ED8CE-A070-4F6A-BD62-6E37BD2F408E}">
      <dgm:prSet custT="1"/>
      <dgm:spPr>
        <a:solidFill>
          <a:schemeClr val="bg2">
            <a:lumMod val="90000"/>
          </a:schemeClr>
        </a:solidFill>
        <a:scene3d>
          <a:camera prst="orthographicFront"/>
          <a:lightRig rig="threePt" dir="t"/>
        </a:scene3d>
        <a:sp3d extrusionH="76200">
          <a:extrusionClr>
            <a:schemeClr val="accent6">
              <a:lumMod val="40000"/>
              <a:lumOff val="60000"/>
            </a:schemeClr>
          </a:extrusionClr>
        </a:sp3d>
      </dgm:spPr>
      <dgm:t>
        <a:bodyPr/>
        <a:lstStyle/>
        <a:p>
          <a:r>
            <a:rPr lang="ru-RU" sz="1600" b="1" dirty="0">
              <a:ln/>
              <a:solidFill>
                <a:schemeClr val="accent6">
                  <a:lumMod val="50000"/>
                </a:schemeClr>
              </a:solidFill>
              <a:latin typeface="Times New Roman" panose="02020603050405020304" pitchFamily="18" charset="0"/>
              <a:cs typeface="Times New Roman" panose="02020603050405020304" pitchFamily="18" charset="0"/>
            </a:rPr>
            <a:t>Обеспечение открытости и прозрачности управления  муниципальными финансами, в том числе путем размещения «Бюджета для граждан»</a:t>
          </a:r>
        </a:p>
      </dgm:t>
    </dgm:pt>
    <dgm:pt modelId="{CDBAB3D2-0D7E-4EF6-9143-7B1C69EDF591}" type="parTrans" cxnId="{CDD8F001-2B9A-4C51-B52B-40B8F997DF8C}">
      <dgm:prSet/>
      <dgm:spPr/>
      <dgm:t>
        <a:bodyPr/>
        <a:lstStyle/>
        <a:p>
          <a:endParaRPr lang="ru-RU"/>
        </a:p>
      </dgm:t>
    </dgm:pt>
    <dgm:pt modelId="{66819230-0B90-4C2B-865B-AC6BF3346E6A}" type="sibTrans" cxnId="{CDD8F001-2B9A-4C51-B52B-40B8F997DF8C}">
      <dgm:prSet/>
      <dgm:spPr/>
      <dgm:t>
        <a:bodyPr/>
        <a:lstStyle/>
        <a:p>
          <a:endParaRPr lang="ru-RU"/>
        </a:p>
      </dgm:t>
    </dgm:pt>
    <dgm:pt modelId="{0F9050E0-7DA6-4E5B-A526-2F6F5A013656}">
      <dgm:prSet custT="1"/>
      <dgm:spPr>
        <a:solidFill>
          <a:srgbClr val="FFFF00"/>
        </a:solidFill>
        <a:scene3d>
          <a:camera prst="orthographicFront"/>
          <a:lightRig rig="threePt" dir="t"/>
        </a:scene3d>
        <a:sp3d extrusionH="76200">
          <a:extrusionClr>
            <a:schemeClr val="accent6">
              <a:lumMod val="40000"/>
              <a:lumOff val="60000"/>
            </a:schemeClr>
          </a:extrusionClr>
        </a:sp3d>
      </dgm:spPr>
      <dgm:t>
        <a:bodyPr/>
        <a:lstStyle/>
        <a:p>
          <a:r>
            <a:rPr lang="ru-RU" sz="1600" b="1" dirty="0">
              <a:ln/>
              <a:solidFill>
                <a:schemeClr val="accent6">
                  <a:lumMod val="50000"/>
                </a:schemeClr>
              </a:solidFill>
              <a:latin typeface="Times New Roman" panose="02020603050405020304" pitchFamily="18" charset="0"/>
              <a:cs typeface="Times New Roman" panose="02020603050405020304" pitchFamily="18" charset="0"/>
            </a:rPr>
            <a:t>Финансовое обеспечение реализации приоритетных для городского округа Воскресенск задач</a:t>
          </a:r>
        </a:p>
      </dgm:t>
    </dgm:pt>
    <dgm:pt modelId="{B9389004-2691-4B0E-B3F0-53E6D94D2154}" type="parTrans" cxnId="{F491F917-4579-4ECD-A42B-19111283EF87}">
      <dgm:prSet/>
      <dgm:spPr/>
      <dgm:t>
        <a:bodyPr/>
        <a:lstStyle/>
        <a:p>
          <a:endParaRPr lang="ru-RU"/>
        </a:p>
      </dgm:t>
    </dgm:pt>
    <dgm:pt modelId="{5CFFC593-ED58-48C7-A300-E2DA6EFF15AD}" type="sibTrans" cxnId="{F491F917-4579-4ECD-A42B-19111283EF87}">
      <dgm:prSet/>
      <dgm:spPr/>
      <dgm:t>
        <a:bodyPr/>
        <a:lstStyle/>
        <a:p>
          <a:endParaRPr lang="ru-RU"/>
        </a:p>
      </dgm:t>
    </dgm:pt>
    <dgm:pt modelId="{91753977-70BB-44B7-9F92-E2BD89F1AE37}">
      <dgm:prSet custT="1"/>
      <dgm:spPr>
        <a:solidFill>
          <a:schemeClr val="accent2">
            <a:lumMod val="20000"/>
            <a:lumOff val="80000"/>
          </a:schemeClr>
        </a:solidFill>
        <a:scene3d>
          <a:camera prst="orthographicFront"/>
          <a:lightRig rig="threePt" dir="t"/>
        </a:scene3d>
        <a:sp3d extrusionH="76200">
          <a:extrusionClr>
            <a:schemeClr val="accent6">
              <a:lumMod val="40000"/>
              <a:lumOff val="60000"/>
            </a:schemeClr>
          </a:extrusionClr>
        </a:sp3d>
      </dgm:spPr>
      <dgm:t>
        <a:bodyPr/>
        <a:lstStyle/>
        <a:p>
          <a:r>
            <a:rPr lang="ru-RU" sz="1600" b="1" dirty="0">
              <a:ln/>
              <a:solidFill>
                <a:schemeClr val="accent6">
                  <a:lumMod val="50000"/>
                </a:schemeClr>
              </a:solidFill>
              <a:latin typeface="Times New Roman" panose="02020603050405020304" pitchFamily="18" charset="0"/>
              <a:cs typeface="Times New Roman" panose="02020603050405020304" pitchFamily="18" charset="0"/>
            </a:rPr>
            <a:t>Формирование конкурентной модели оказания муниципальных услуг, обеспечивающей повышение их качества</a:t>
          </a:r>
        </a:p>
      </dgm:t>
    </dgm:pt>
    <dgm:pt modelId="{98A2B137-4037-4F3E-BB1A-BBAD7654A278}" type="parTrans" cxnId="{40DA64F1-31FE-4FD1-89AC-B0E84E61C2B8}">
      <dgm:prSet/>
      <dgm:spPr/>
      <dgm:t>
        <a:bodyPr/>
        <a:lstStyle/>
        <a:p>
          <a:endParaRPr lang="ru-RU"/>
        </a:p>
      </dgm:t>
    </dgm:pt>
    <dgm:pt modelId="{DF2FDE76-E051-48DE-8768-ED0F4D68F04F}" type="sibTrans" cxnId="{40DA64F1-31FE-4FD1-89AC-B0E84E61C2B8}">
      <dgm:prSet/>
      <dgm:spPr/>
      <dgm:t>
        <a:bodyPr/>
        <a:lstStyle/>
        <a:p>
          <a:endParaRPr lang="ru-RU"/>
        </a:p>
      </dgm:t>
    </dgm:pt>
    <dgm:pt modelId="{7F615593-5F52-4218-84B5-0AC211715603}" type="pres">
      <dgm:prSet presAssocID="{5A6C08F5-97DF-4798-8FBE-DCCA25A588A3}" presName="Name0" presStyleCnt="0">
        <dgm:presLayoutVars>
          <dgm:dir/>
          <dgm:resizeHandles val="exact"/>
        </dgm:presLayoutVars>
      </dgm:prSet>
      <dgm:spPr/>
      <dgm:t>
        <a:bodyPr/>
        <a:lstStyle/>
        <a:p>
          <a:endParaRPr lang="ru-RU"/>
        </a:p>
      </dgm:t>
    </dgm:pt>
    <dgm:pt modelId="{3F9D8EFB-B280-4001-85C0-7029A13B0049}" type="pres">
      <dgm:prSet presAssocID="{5A6C08F5-97DF-4798-8FBE-DCCA25A588A3}" presName="cycle" presStyleCnt="0"/>
      <dgm:spPr>
        <a:scene3d>
          <a:camera prst="orthographicFront"/>
          <a:lightRig rig="threePt" dir="t"/>
        </a:scene3d>
        <a:sp3d extrusionH="76200">
          <a:extrusionClr>
            <a:schemeClr val="accent6">
              <a:lumMod val="40000"/>
              <a:lumOff val="60000"/>
            </a:schemeClr>
          </a:extrusionClr>
        </a:sp3d>
      </dgm:spPr>
    </dgm:pt>
    <dgm:pt modelId="{91D69376-FB76-4556-887D-A2D3BD0A83A7}" type="pres">
      <dgm:prSet presAssocID="{A2B8FE51-9DDD-4A9E-B95A-8A2400ED8EFB}" presName="nodeFirstNode" presStyleLbl="node1" presStyleIdx="0" presStyleCnt="6" custScaleX="134575" custRadScaleRad="93779" custRadScaleInc="-1480">
        <dgm:presLayoutVars>
          <dgm:bulletEnabled val="1"/>
        </dgm:presLayoutVars>
      </dgm:prSet>
      <dgm:spPr/>
      <dgm:t>
        <a:bodyPr/>
        <a:lstStyle/>
        <a:p>
          <a:endParaRPr lang="ru-RU"/>
        </a:p>
      </dgm:t>
    </dgm:pt>
    <dgm:pt modelId="{EDB007CB-2968-4E0D-A469-4E961E77C64C}" type="pres">
      <dgm:prSet presAssocID="{E4613A78-E2CB-43ED-84D1-62A6E6798535}" presName="sibTransFirstNode" presStyleLbl="bgShp" presStyleIdx="0" presStyleCnt="1"/>
      <dgm:spPr/>
      <dgm:t>
        <a:bodyPr/>
        <a:lstStyle/>
        <a:p>
          <a:endParaRPr lang="ru-RU"/>
        </a:p>
      </dgm:t>
    </dgm:pt>
    <dgm:pt modelId="{B50FD35F-039F-4A69-BB24-0B05B4933C77}" type="pres">
      <dgm:prSet presAssocID="{E01C7E1A-C4ED-499E-B2CE-ECD08B06A57D}" presName="nodeFollowingNodes" presStyleLbl="node1" presStyleIdx="1" presStyleCnt="6" custScaleX="130470" custRadScaleRad="148003" custRadScaleInc="21927">
        <dgm:presLayoutVars>
          <dgm:bulletEnabled val="1"/>
        </dgm:presLayoutVars>
      </dgm:prSet>
      <dgm:spPr/>
      <dgm:t>
        <a:bodyPr/>
        <a:lstStyle/>
        <a:p>
          <a:endParaRPr lang="ru-RU"/>
        </a:p>
      </dgm:t>
    </dgm:pt>
    <dgm:pt modelId="{6A4B946E-5C6E-44ED-AE45-9F130DFF9450}" type="pres">
      <dgm:prSet presAssocID="{7E2891B8-46F5-46DC-AD70-ED03B663AA45}" presName="nodeFollowingNodes" presStyleLbl="node1" presStyleIdx="2" presStyleCnt="6" custScaleX="127370" custScaleY="132130" custRadScaleRad="139034" custRadScaleInc="-28864">
        <dgm:presLayoutVars>
          <dgm:bulletEnabled val="1"/>
        </dgm:presLayoutVars>
      </dgm:prSet>
      <dgm:spPr/>
      <dgm:t>
        <a:bodyPr/>
        <a:lstStyle/>
        <a:p>
          <a:endParaRPr lang="ru-RU"/>
        </a:p>
      </dgm:t>
    </dgm:pt>
    <dgm:pt modelId="{6DCB6C7A-2B90-473B-BD2B-EFD7FAF14015}" type="pres">
      <dgm:prSet presAssocID="{91753977-70BB-44B7-9F92-E2BD89F1AE37}" presName="nodeFollowingNodes" presStyleLbl="node1" presStyleIdx="3" presStyleCnt="6" custScaleX="144754">
        <dgm:presLayoutVars>
          <dgm:bulletEnabled val="1"/>
        </dgm:presLayoutVars>
      </dgm:prSet>
      <dgm:spPr/>
      <dgm:t>
        <a:bodyPr/>
        <a:lstStyle/>
        <a:p>
          <a:endParaRPr lang="ru-RU"/>
        </a:p>
      </dgm:t>
    </dgm:pt>
    <dgm:pt modelId="{2F85C99F-60F4-4B8B-AAF3-C9E382E47287}" type="pres">
      <dgm:prSet presAssocID="{7D8ED8CE-A070-4F6A-BD62-6E37BD2F408E}" presName="nodeFollowingNodes" presStyleLbl="node1" presStyleIdx="4" presStyleCnt="6" custScaleX="138209" custScaleY="132130" custRadScaleRad="125515" custRadScaleInc="31835">
        <dgm:presLayoutVars>
          <dgm:bulletEnabled val="1"/>
        </dgm:presLayoutVars>
      </dgm:prSet>
      <dgm:spPr/>
      <dgm:t>
        <a:bodyPr/>
        <a:lstStyle/>
        <a:p>
          <a:endParaRPr lang="ru-RU"/>
        </a:p>
      </dgm:t>
    </dgm:pt>
    <dgm:pt modelId="{B5457094-5CA0-48DE-BEC1-D03AD75F6E20}" type="pres">
      <dgm:prSet presAssocID="{0F9050E0-7DA6-4E5B-A526-2F6F5A013656}" presName="nodeFollowingNodes" presStyleLbl="node1" presStyleIdx="5" presStyleCnt="6" custScaleX="130260" custRadScaleRad="133425" custRadScaleInc="-22195">
        <dgm:presLayoutVars>
          <dgm:bulletEnabled val="1"/>
        </dgm:presLayoutVars>
      </dgm:prSet>
      <dgm:spPr/>
      <dgm:t>
        <a:bodyPr/>
        <a:lstStyle/>
        <a:p>
          <a:endParaRPr lang="ru-RU"/>
        </a:p>
      </dgm:t>
    </dgm:pt>
  </dgm:ptLst>
  <dgm:cxnLst>
    <dgm:cxn modelId="{269287CE-1B39-448C-9E07-05F2AA0753A2}" srcId="{5A6C08F5-97DF-4798-8FBE-DCCA25A588A3}" destId="{A2B8FE51-9DDD-4A9E-B95A-8A2400ED8EFB}" srcOrd="0" destOrd="0" parTransId="{DDDA27E3-83D7-4D6A-9AF6-FBC8A2EAA8ED}" sibTransId="{E4613A78-E2CB-43ED-84D1-62A6E6798535}"/>
    <dgm:cxn modelId="{F491F917-4579-4ECD-A42B-19111283EF87}" srcId="{5A6C08F5-97DF-4798-8FBE-DCCA25A588A3}" destId="{0F9050E0-7DA6-4E5B-A526-2F6F5A013656}" srcOrd="5" destOrd="0" parTransId="{B9389004-2691-4B0E-B3F0-53E6D94D2154}" sibTransId="{5CFFC593-ED58-48C7-A300-E2DA6EFF15AD}"/>
    <dgm:cxn modelId="{F7A70852-C07A-4105-B9AF-A5B499647734}" type="presOf" srcId="{7D8ED8CE-A070-4F6A-BD62-6E37BD2F408E}" destId="{2F85C99F-60F4-4B8B-AAF3-C9E382E47287}" srcOrd="0" destOrd="0" presId="urn:microsoft.com/office/officeart/2005/8/layout/cycle3"/>
    <dgm:cxn modelId="{772F51C9-1CE1-4EF0-BA98-7259C6E27BD3}" srcId="{5A6C08F5-97DF-4798-8FBE-DCCA25A588A3}" destId="{7E2891B8-46F5-46DC-AD70-ED03B663AA45}" srcOrd="2" destOrd="0" parTransId="{BCA9FC31-64FF-48CA-ABD4-604B62E767AE}" sibTransId="{E3BB87B2-05FE-4FBF-B6B1-CEA0E0888B30}"/>
    <dgm:cxn modelId="{C6CC3D7F-74C3-49FA-83A6-CD432716A384}" type="presOf" srcId="{5A6C08F5-97DF-4798-8FBE-DCCA25A588A3}" destId="{7F615593-5F52-4218-84B5-0AC211715603}" srcOrd="0" destOrd="0" presId="urn:microsoft.com/office/officeart/2005/8/layout/cycle3"/>
    <dgm:cxn modelId="{40DA64F1-31FE-4FD1-89AC-B0E84E61C2B8}" srcId="{5A6C08F5-97DF-4798-8FBE-DCCA25A588A3}" destId="{91753977-70BB-44B7-9F92-E2BD89F1AE37}" srcOrd="3" destOrd="0" parTransId="{98A2B137-4037-4F3E-BB1A-BBAD7654A278}" sibTransId="{DF2FDE76-E051-48DE-8768-ED0F4D68F04F}"/>
    <dgm:cxn modelId="{BDD908CA-2C8E-4E11-8E1B-BC0EF1C5C02A}" type="presOf" srcId="{E4613A78-E2CB-43ED-84D1-62A6E6798535}" destId="{EDB007CB-2968-4E0D-A469-4E961E77C64C}" srcOrd="0" destOrd="0" presId="urn:microsoft.com/office/officeart/2005/8/layout/cycle3"/>
    <dgm:cxn modelId="{C9AF5398-7179-4900-932C-7DF9C6EA4B36}" type="presOf" srcId="{91753977-70BB-44B7-9F92-E2BD89F1AE37}" destId="{6DCB6C7A-2B90-473B-BD2B-EFD7FAF14015}" srcOrd="0" destOrd="0" presId="urn:microsoft.com/office/officeart/2005/8/layout/cycle3"/>
    <dgm:cxn modelId="{7112AED8-B7A3-47A2-ABD4-9D65548DCE52}" type="presOf" srcId="{0F9050E0-7DA6-4E5B-A526-2F6F5A013656}" destId="{B5457094-5CA0-48DE-BEC1-D03AD75F6E20}" srcOrd="0" destOrd="0" presId="urn:microsoft.com/office/officeart/2005/8/layout/cycle3"/>
    <dgm:cxn modelId="{BDEE41A6-D56A-4B10-BD31-891E14779DCB}" type="presOf" srcId="{A2B8FE51-9DDD-4A9E-B95A-8A2400ED8EFB}" destId="{91D69376-FB76-4556-887D-A2D3BD0A83A7}" srcOrd="0" destOrd="0" presId="urn:microsoft.com/office/officeart/2005/8/layout/cycle3"/>
    <dgm:cxn modelId="{CDD8F001-2B9A-4C51-B52B-40B8F997DF8C}" srcId="{5A6C08F5-97DF-4798-8FBE-DCCA25A588A3}" destId="{7D8ED8CE-A070-4F6A-BD62-6E37BD2F408E}" srcOrd="4" destOrd="0" parTransId="{CDBAB3D2-0D7E-4EF6-9143-7B1C69EDF591}" sibTransId="{66819230-0B90-4C2B-865B-AC6BF3346E6A}"/>
    <dgm:cxn modelId="{D8622821-6F36-4EE9-8A5F-7FAD6697B692}" srcId="{5A6C08F5-97DF-4798-8FBE-DCCA25A588A3}" destId="{E01C7E1A-C4ED-499E-B2CE-ECD08B06A57D}" srcOrd="1" destOrd="0" parTransId="{240A43D1-5129-4E2A-9D49-9FA26F5C1E76}" sibTransId="{1F3E241E-CB50-402F-AF3B-E7199A7293A4}"/>
    <dgm:cxn modelId="{8AB481FA-7E92-40BF-A792-54886CE3B4EC}" type="presOf" srcId="{E01C7E1A-C4ED-499E-B2CE-ECD08B06A57D}" destId="{B50FD35F-039F-4A69-BB24-0B05B4933C77}" srcOrd="0" destOrd="0" presId="urn:microsoft.com/office/officeart/2005/8/layout/cycle3"/>
    <dgm:cxn modelId="{F1909F4C-7597-44AD-9CB3-AE110C9785F0}" type="presOf" srcId="{7E2891B8-46F5-46DC-AD70-ED03B663AA45}" destId="{6A4B946E-5C6E-44ED-AE45-9F130DFF9450}" srcOrd="0" destOrd="0" presId="urn:microsoft.com/office/officeart/2005/8/layout/cycle3"/>
    <dgm:cxn modelId="{4D88BFDF-EECC-4DB2-B0D8-E1D6CB6179B9}" type="presParOf" srcId="{7F615593-5F52-4218-84B5-0AC211715603}" destId="{3F9D8EFB-B280-4001-85C0-7029A13B0049}" srcOrd="0" destOrd="0" presId="urn:microsoft.com/office/officeart/2005/8/layout/cycle3"/>
    <dgm:cxn modelId="{22C79B11-4382-47C4-A2EC-DC2FF1FB2A99}" type="presParOf" srcId="{3F9D8EFB-B280-4001-85C0-7029A13B0049}" destId="{91D69376-FB76-4556-887D-A2D3BD0A83A7}" srcOrd="0" destOrd="0" presId="urn:microsoft.com/office/officeart/2005/8/layout/cycle3"/>
    <dgm:cxn modelId="{2612D3FF-2CDF-4250-9BBA-50405C6FCF65}" type="presParOf" srcId="{3F9D8EFB-B280-4001-85C0-7029A13B0049}" destId="{EDB007CB-2968-4E0D-A469-4E961E77C64C}" srcOrd="1" destOrd="0" presId="urn:microsoft.com/office/officeart/2005/8/layout/cycle3"/>
    <dgm:cxn modelId="{EC52488D-D458-440D-B92A-56A4954E73E3}" type="presParOf" srcId="{3F9D8EFB-B280-4001-85C0-7029A13B0049}" destId="{B50FD35F-039F-4A69-BB24-0B05B4933C77}" srcOrd="2" destOrd="0" presId="urn:microsoft.com/office/officeart/2005/8/layout/cycle3"/>
    <dgm:cxn modelId="{3F102C0E-DDAB-4B34-8F5F-A3BF5C55E81A}" type="presParOf" srcId="{3F9D8EFB-B280-4001-85C0-7029A13B0049}" destId="{6A4B946E-5C6E-44ED-AE45-9F130DFF9450}" srcOrd="3" destOrd="0" presId="urn:microsoft.com/office/officeart/2005/8/layout/cycle3"/>
    <dgm:cxn modelId="{39BDBF1F-DFAC-4065-84F1-006A259B06AE}" type="presParOf" srcId="{3F9D8EFB-B280-4001-85C0-7029A13B0049}" destId="{6DCB6C7A-2B90-473B-BD2B-EFD7FAF14015}" srcOrd="4" destOrd="0" presId="urn:microsoft.com/office/officeart/2005/8/layout/cycle3"/>
    <dgm:cxn modelId="{F16656D4-C2A1-4B85-9EF9-F2A3DDD14991}" type="presParOf" srcId="{3F9D8EFB-B280-4001-85C0-7029A13B0049}" destId="{2F85C99F-60F4-4B8B-AAF3-C9E382E47287}" srcOrd="5" destOrd="0" presId="urn:microsoft.com/office/officeart/2005/8/layout/cycle3"/>
    <dgm:cxn modelId="{11E72E11-5C89-476B-9A0A-AB55EE8C89AE}" type="presParOf" srcId="{3F9D8EFB-B280-4001-85C0-7029A13B0049}" destId="{B5457094-5CA0-48DE-BEC1-D03AD75F6E20}"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E82241-7688-4861-8852-AC132DD2F39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FC06C6F0-AC97-4B8A-BCEA-46574609CA53}">
      <dgm:prSet phldrT="[Текст]"/>
      <dgm:spPr/>
      <dgm:t>
        <a:bodyPr vert="vert"/>
        <a:lstStyle/>
        <a:p>
          <a:r>
            <a:rPr lang="ru-RU" dirty="0"/>
            <a:t>Общий объем </a:t>
          </a:r>
          <a:r>
            <a:rPr lang="ru-RU" baseline="0" dirty="0"/>
            <a:t>расходов</a:t>
          </a:r>
          <a:r>
            <a:rPr lang="ru-RU" dirty="0"/>
            <a:t> бюджета городского округа Воскресенск</a:t>
          </a:r>
        </a:p>
      </dgm:t>
    </dgm:pt>
    <dgm:pt modelId="{DDD1C539-1F90-4F82-8096-9AC0952D82F3}" type="parTrans" cxnId="{6D5AB8B0-8FD2-432A-809F-8F8508B31DAD}">
      <dgm:prSet/>
      <dgm:spPr/>
      <dgm:t>
        <a:bodyPr/>
        <a:lstStyle/>
        <a:p>
          <a:endParaRPr lang="ru-RU"/>
        </a:p>
      </dgm:t>
    </dgm:pt>
    <dgm:pt modelId="{E894F47D-F443-4789-910B-975B7A288DA8}" type="sibTrans" cxnId="{6D5AB8B0-8FD2-432A-809F-8F8508B31DAD}">
      <dgm:prSet/>
      <dgm:spPr/>
      <dgm:t>
        <a:bodyPr/>
        <a:lstStyle/>
        <a:p>
          <a:endParaRPr lang="ru-RU"/>
        </a:p>
      </dgm:t>
    </dgm:pt>
    <dgm:pt modelId="{160C688B-C597-4E8E-B81A-5A170CA93D6F}">
      <dgm:prSet phldrT="[Текст]" custT="1"/>
      <dgm:spPr/>
      <dgm:t>
        <a:bodyPr/>
        <a:lstStyle/>
        <a:p>
          <a:r>
            <a:rPr lang="ru-RU" sz="1800" dirty="0"/>
            <a:t>2024 год – </a:t>
          </a:r>
          <a:r>
            <a:rPr lang="ru-RU" sz="1800" dirty="0" smtClean="0"/>
            <a:t>8 544,2</a:t>
          </a:r>
          <a:endParaRPr lang="ru-RU" sz="1800" dirty="0"/>
        </a:p>
      </dgm:t>
    </dgm:pt>
    <dgm:pt modelId="{B9F1146E-07E9-451A-8187-F24D87374CB6}" type="parTrans" cxnId="{8B5BB384-BF3F-4400-9629-301D046B0636}">
      <dgm:prSet/>
      <dgm:spPr/>
      <dgm:t>
        <a:bodyPr/>
        <a:lstStyle/>
        <a:p>
          <a:endParaRPr lang="ru-RU"/>
        </a:p>
      </dgm:t>
    </dgm:pt>
    <dgm:pt modelId="{ADA785CF-817E-4898-8B5E-5E863B0F02FD}" type="sibTrans" cxnId="{8B5BB384-BF3F-4400-9629-301D046B0636}">
      <dgm:prSet/>
      <dgm:spPr/>
      <dgm:t>
        <a:bodyPr/>
        <a:lstStyle/>
        <a:p>
          <a:endParaRPr lang="ru-RU"/>
        </a:p>
      </dgm:t>
    </dgm:pt>
    <dgm:pt modelId="{0E81A767-C48F-4B34-B876-7F92E6052BB9}">
      <dgm:prSet phldrT="[Текст]" custT="1"/>
      <dgm:spPr/>
      <dgm:t>
        <a:bodyPr/>
        <a:lstStyle/>
        <a:p>
          <a:r>
            <a:rPr lang="ru-RU" sz="1800" dirty="0"/>
            <a:t>2025 год – </a:t>
          </a:r>
          <a:r>
            <a:rPr lang="ru-RU" sz="1800"/>
            <a:t>8 </a:t>
          </a:r>
          <a:r>
            <a:rPr lang="ru-RU" sz="1800" smtClean="0"/>
            <a:t>170,4</a:t>
          </a:r>
          <a:endParaRPr lang="ru-RU" sz="1800" dirty="0"/>
        </a:p>
      </dgm:t>
    </dgm:pt>
    <dgm:pt modelId="{9BFE993C-A37E-4239-92A2-BA11FE693343}" type="parTrans" cxnId="{A928EC11-F8F8-468A-B397-AC7F0CF3D738}">
      <dgm:prSet/>
      <dgm:spPr/>
      <dgm:t>
        <a:bodyPr/>
        <a:lstStyle/>
        <a:p>
          <a:endParaRPr lang="ru-RU"/>
        </a:p>
      </dgm:t>
    </dgm:pt>
    <dgm:pt modelId="{5DA8322E-0C42-43A6-8630-8DD953A370AF}" type="sibTrans" cxnId="{A928EC11-F8F8-468A-B397-AC7F0CF3D738}">
      <dgm:prSet/>
      <dgm:spPr/>
      <dgm:t>
        <a:bodyPr/>
        <a:lstStyle/>
        <a:p>
          <a:endParaRPr lang="ru-RU"/>
        </a:p>
      </dgm:t>
    </dgm:pt>
    <dgm:pt modelId="{091DA0CA-2A3C-4A92-8FBA-5F01458C7034}">
      <dgm:prSet phldrT="[Текст]" custT="1"/>
      <dgm:spPr/>
      <dgm:t>
        <a:bodyPr/>
        <a:lstStyle/>
        <a:p>
          <a:r>
            <a:rPr lang="ru-RU" sz="1800" dirty="0"/>
            <a:t>2026 год – 9 152,2</a:t>
          </a:r>
          <a:endParaRPr lang="ru-RU" sz="1800" dirty="0">
            <a:solidFill>
              <a:srgbClr val="92D050"/>
            </a:solidFill>
          </a:endParaRPr>
        </a:p>
      </dgm:t>
    </dgm:pt>
    <dgm:pt modelId="{880D286E-B761-4942-B3FF-9587457005EA}" type="parTrans" cxnId="{F0377435-1D50-49A9-9BE7-ED6685504243}">
      <dgm:prSet/>
      <dgm:spPr/>
      <dgm:t>
        <a:bodyPr/>
        <a:lstStyle/>
        <a:p>
          <a:endParaRPr lang="ru-RU"/>
        </a:p>
      </dgm:t>
    </dgm:pt>
    <dgm:pt modelId="{896682FD-E507-46AA-87E9-2A7DA359332D}" type="sibTrans" cxnId="{F0377435-1D50-49A9-9BE7-ED6685504243}">
      <dgm:prSet/>
      <dgm:spPr/>
      <dgm:t>
        <a:bodyPr/>
        <a:lstStyle/>
        <a:p>
          <a:endParaRPr lang="ru-RU"/>
        </a:p>
      </dgm:t>
    </dgm:pt>
    <dgm:pt modelId="{5DDDF956-73E0-4E87-9B68-04FD06ADC465}">
      <dgm:prSet phldrT="[Текст]" custT="1"/>
      <dgm:spPr/>
      <dgm:t>
        <a:bodyPr/>
        <a:lstStyle/>
        <a:p>
          <a:r>
            <a:rPr lang="en-US" sz="1800" dirty="0"/>
            <a:t>202</a:t>
          </a:r>
          <a:r>
            <a:rPr lang="ru-RU" sz="1800" dirty="0"/>
            <a:t>3</a:t>
          </a:r>
          <a:r>
            <a:rPr lang="en-US" sz="1800" dirty="0"/>
            <a:t> </a:t>
          </a:r>
          <a:r>
            <a:rPr lang="ru-RU" sz="1800" dirty="0"/>
            <a:t>год – 8 303,9</a:t>
          </a:r>
          <a:endParaRPr lang="ru-RU" sz="1800" dirty="0">
            <a:solidFill>
              <a:srgbClr val="92D050"/>
            </a:solidFill>
          </a:endParaRPr>
        </a:p>
      </dgm:t>
    </dgm:pt>
    <dgm:pt modelId="{95CF1916-E013-4DC0-8C40-818B777A5E0D}" type="parTrans" cxnId="{9EC3973A-C73D-47DD-80AD-994E399DFB83}">
      <dgm:prSet/>
      <dgm:spPr/>
      <dgm:t>
        <a:bodyPr/>
        <a:lstStyle/>
        <a:p>
          <a:endParaRPr lang="ru-RU"/>
        </a:p>
      </dgm:t>
    </dgm:pt>
    <dgm:pt modelId="{4EF19006-1DDA-4242-A3D7-C87EDF4449CB}" type="sibTrans" cxnId="{9EC3973A-C73D-47DD-80AD-994E399DFB83}">
      <dgm:prSet/>
      <dgm:spPr/>
      <dgm:t>
        <a:bodyPr/>
        <a:lstStyle/>
        <a:p>
          <a:endParaRPr lang="ru-RU"/>
        </a:p>
      </dgm:t>
    </dgm:pt>
    <dgm:pt modelId="{34056C54-BA29-4AD4-84E5-DF319A115EF6}" type="pres">
      <dgm:prSet presAssocID="{2AE82241-7688-4861-8852-AC132DD2F393}" presName="Name0" presStyleCnt="0">
        <dgm:presLayoutVars>
          <dgm:chPref val="1"/>
          <dgm:dir/>
          <dgm:animOne val="branch"/>
          <dgm:animLvl val="lvl"/>
          <dgm:resizeHandles val="exact"/>
        </dgm:presLayoutVars>
      </dgm:prSet>
      <dgm:spPr/>
      <dgm:t>
        <a:bodyPr/>
        <a:lstStyle/>
        <a:p>
          <a:endParaRPr lang="ru-RU"/>
        </a:p>
      </dgm:t>
    </dgm:pt>
    <dgm:pt modelId="{2E1FDC05-477C-47AC-93F9-DD4C509708C0}" type="pres">
      <dgm:prSet presAssocID="{FC06C6F0-AC97-4B8A-BCEA-46574609CA53}" presName="root1" presStyleCnt="0"/>
      <dgm:spPr/>
    </dgm:pt>
    <dgm:pt modelId="{07ED2306-F9EB-40BB-A99D-5AB157BF5693}" type="pres">
      <dgm:prSet presAssocID="{FC06C6F0-AC97-4B8A-BCEA-46574609CA53}" presName="LevelOneTextNode" presStyleLbl="node0" presStyleIdx="0" presStyleCnt="1" custScaleX="350256" custScaleY="130834" custLinFactNeighborX="-656" custLinFactNeighborY="-31047">
        <dgm:presLayoutVars>
          <dgm:chPref val="3"/>
        </dgm:presLayoutVars>
      </dgm:prSet>
      <dgm:spPr/>
      <dgm:t>
        <a:bodyPr/>
        <a:lstStyle/>
        <a:p>
          <a:endParaRPr lang="ru-RU"/>
        </a:p>
      </dgm:t>
    </dgm:pt>
    <dgm:pt modelId="{861BB6F2-A106-4CB4-B11A-D8EE87C9DECB}" type="pres">
      <dgm:prSet presAssocID="{FC06C6F0-AC97-4B8A-BCEA-46574609CA53}" presName="level2hierChild" presStyleCnt="0"/>
      <dgm:spPr/>
    </dgm:pt>
    <dgm:pt modelId="{B6441656-DB56-4088-8325-87540F0F226B}" type="pres">
      <dgm:prSet presAssocID="{95CF1916-E013-4DC0-8C40-818B777A5E0D}" presName="conn2-1" presStyleLbl="parChTrans1D2" presStyleIdx="0" presStyleCnt="4"/>
      <dgm:spPr/>
      <dgm:t>
        <a:bodyPr/>
        <a:lstStyle/>
        <a:p>
          <a:endParaRPr lang="ru-RU"/>
        </a:p>
      </dgm:t>
    </dgm:pt>
    <dgm:pt modelId="{83DBDB81-3225-441C-A9E8-E20AA7F9645E}" type="pres">
      <dgm:prSet presAssocID="{95CF1916-E013-4DC0-8C40-818B777A5E0D}" presName="connTx" presStyleLbl="parChTrans1D2" presStyleIdx="0" presStyleCnt="4"/>
      <dgm:spPr/>
      <dgm:t>
        <a:bodyPr/>
        <a:lstStyle/>
        <a:p>
          <a:endParaRPr lang="ru-RU"/>
        </a:p>
      </dgm:t>
    </dgm:pt>
    <dgm:pt modelId="{94CCE9E7-0E01-4700-98EF-CA8282A5218D}" type="pres">
      <dgm:prSet presAssocID="{5DDDF956-73E0-4E87-9B68-04FD06ADC465}" presName="root2" presStyleCnt="0"/>
      <dgm:spPr/>
    </dgm:pt>
    <dgm:pt modelId="{4C4FFF16-12C9-438F-BFFA-F1CB36386863}" type="pres">
      <dgm:prSet presAssocID="{5DDDF956-73E0-4E87-9B68-04FD06ADC465}" presName="LevelTwoTextNode" presStyleLbl="node2" presStyleIdx="0" presStyleCnt="4">
        <dgm:presLayoutVars>
          <dgm:chPref val="3"/>
        </dgm:presLayoutVars>
      </dgm:prSet>
      <dgm:spPr/>
      <dgm:t>
        <a:bodyPr/>
        <a:lstStyle/>
        <a:p>
          <a:endParaRPr lang="ru-RU"/>
        </a:p>
      </dgm:t>
    </dgm:pt>
    <dgm:pt modelId="{1C3FB71F-2FE9-4943-A792-0ED84B17EDF0}" type="pres">
      <dgm:prSet presAssocID="{5DDDF956-73E0-4E87-9B68-04FD06ADC465}" presName="level3hierChild" presStyleCnt="0"/>
      <dgm:spPr/>
    </dgm:pt>
    <dgm:pt modelId="{B865CF3A-AB19-4A26-AD58-A4DE70120AEC}" type="pres">
      <dgm:prSet presAssocID="{B9F1146E-07E9-451A-8187-F24D87374CB6}" presName="conn2-1" presStyleLbl="parChTrans1D2" presStyleIdx="1" presStyleCnt="4"/>
      <dgm:spPr/>
      <dgm:t>
        <a:bodyPr/>
        <a:lstStyle/>
        <a:p>
          <a:endParaRPr lang="ru-RU"/>
        </a:p>
      </dgm:t>
    </dgm:pt>
    <dgm:pt modelId="{E670B5E0-7202-4D94-B278-ABF4F1D4D531}" type="pres">
      <dgm:prSet presAssocID="{B9F1146E-07E9-451A-8187-F24D87374CB6}" presName="connTx" presStyleLbl="parChTrans1D2" presStyleIdx="1" presStyleCnt="4"/>
      <dgm:spPr/>
      <dgm:t>
        <a:bodyPr/>
        <a:lstStyle/>
        <a:p>
          <a:endParaRPr lang="ru-RU"/>
        </a:p>
      </dgm:t>
    </dgm:pt>
    <dgm:pt modelId="{A88FE275-2F86-470E-A27E-9AFE80C54F52}" type="pres">
      <dgm:prSet presAssocID="{160C688B-C597-4E8E-B81A-5A170CA93D6F}" presName="root2" presStyleCnt="0"/>
      <dgm:spPr/>
    </dgm:pt>
    <dgm:pt modelId="{37F144B1-58A4-44CA-AD6A-5AFC39DE13BB}" type="pres">
      <dgm:prSet presAssocID="{160C688B-C597-4E8E-B81A-5A170CA93D6F}" presName="LevelTwoTextNode" presStyleLbl="node2" presStyleIdx="1" presStyleCnt="4">
        <dgm:presLayoutVars>
          <dgm:chPref val="3"/>
        </dgm:presLayoutVars>
      </dgm:prSet>
      <dgm:spPr/>
      <dgm:t>
        <a:bodyPr/>
        <a:lstStyle/>
        <a:p>
          <a:endParaRPr lang="ru-RU"/>
        </a:p>
      </dgm:t>
    </dgm:pt>
    <dgm:pt modelId="{DD22ACD8-5DB0-4013-8EE3-5D9959661E5D}" type="pres">
      <dgm:prSet presAssocID="{160C688B-C597-4E8E-B81A-5A170CA93D6F}" presName="level3hierChild" presStyleCnt="0"/>
      <dgm:spPr/>
    </dgm:pt>
    <dgm:pt modelId="{59CD557E-6B83-44B2-870C-3797720A6E59}" type="pres">
      <dgm:prSet presAssocID="{9BFE993C-A37E-4239-92A2-BA11FE693343}" presName="conn2-1" presStyleLbl="parChTrans1D2" presStyleIdx="2" presStyleCnt="4"/>
      <dgm:spPr/>
      <dgm:t>
        <a:bodyPr/>
        <a:lstStyle/>
        <a:p>
          <a:endParaRPr lang="ru-RU"/>
        </a:p>
      </dgm:t>
    </dgm:pt>
    <dgm:pt modelId="{8DE03C4E-E697-436C-9CA2-CA1564809BA7}" type="pres">
      <dgm:prSet presAssocID="{9BFE993C-A37E-4239-92A2-BA11FE693343}" presName="connTx" presStyleLbl="parChTrans1D2" presStyleIdx="2" presStyleCnt="4"/>
      <dgm:spPr/>
      <dgm:t>
        <a:bodyPr/>
        <a:lstStyle/>
        <a:p>
          <a:endParaRPr lang="ru-RU"/>
        </a:p>
      </dgm:t>
    </dgm:pt>
    <dgm:pt modelId="{020E4075-3A53-4836-8A0B-FE9F6058FFD1}" type="pres">
      <dgm:prSet presAssocID="{0E81A767-C48F-4B34-B876-7F92E6052BB9}" presName="root2" presStyleCnt="0"/>
      <dgm:spPr/>
    </dgm:pt>
    <dgm:pt modelId="{B2493048-6337-45F9-AD53-00E08E1B467F}" type="pres">
      <dgm:prSet presAssocID="{0E81A767-C48F-4B34-B876-7F92E6052BB9}" presName="LevelTwoTextNode" presStyleLbl="node2" presStyleIdx="2" presStyleCnt="4">
        <dgm:presLayoutVars>
          <dgm:chPref val="3"/>
        </dgm:presLayoutVars>
      </dgm:prSet>
      <dgm:spPr/>
      <dgm:t>
        <a:bodyPr/>
        <a:lstStyle/>
        <a:p>
          <a:endParaRPr lang="ru-RU"/>
        </a:p>
      </dgm:t>
    </dgm:pt>
    <dgm:pt modelId="{EE5F4618-B6E9-4994-9606-C3D2CBF87D18}" type="pres">
      <dgm:prSet presAssocID="{0E81A767-C48F-4B34-B876-7F92E6052BB9}" presName="level3hierChild" presStyleCnt="0"/>
      <dgm:spPr/>
    </dgm:pt>
    <dgm:pt modelId="{790B1DA8-8285-4322-BA31-7CB1527603FE}" type="pres">
      <dgm:prSet presAssocID="{880D286E-B761-4942-B3FF-9587457005EA}" presName="conn2-1" presStyleLbl="parChTrans1D2" presStyleIdx="3" presStyleCnt="4"/>
      <dgm:spPr/>
      <dgm:t>
        <a:bodyPr/>
        <a:lstStyle/>
        <a:p>
          <a:endParaRPr lang="ru-RU"/>
        </a:p>
      </dgm:t>
    </dgm:pt>
    <dgm:pt modelId="{C22D5142-6C9C-4B31-B85E-FE640E27D1D6}" type="pres">
      <dgm:prSet presAssocID="{880D286E-B761-4942-B3FF-9587457005EA}" presName="connTx" presStyleLbl="parChTrans1D2" presStyleIdx="3" presStyleCnt="4"/>
      <dgm:spPr/>
      <dgm:t>
        <a:bodyPr/>
        <a:lstStyle/>
        <a:p>
          <a:endParaRPr lang="ru-RU"/>
        </a:p>
      </dgm:t>
    </dgm:pt>
    <dgm:pt modelId="{67634720-B127-444D-9CB2-72346AD7B3F6}" type="pres">
      <dgm:prSet presAssocID="{091DA0CA-2A3C-4A92-8FBA-5F01458C7034}" presName="root2" presStyleCnt="0"/>
      <dgm:spPr/>
    </dgm:pt>
    <dgm:pt modelId="{FCBC281F-1404-4FAA-A33D-D2437536BCE3}" type="pres">
      <dgm:prSet presAssocID="{091DA0CA-2A3C-4A92-8FBA-5F01458C7034}" presName="LevelTwoTextNode" presStyleLbl="node2" presStyleIdx="3" presStyleCnt="4">
        <dgm:presLayoutVars>
          <dgm:chPref val="3"/>
        </dgm:presLayoutVars>
      </dgm:prSet>
      <dgm:spPr/>
      <dgm:t>
        <a:bodyPr/>
        <a:lstStyle/>
        <a:p>
          <a:endParaRPr lang="ru-RU"/>
        </a:p>
      </dgm:t>
    </dgm:pt>
    <dgm:pt modelId="{6C749FEB-D6B9-468C-BA0B-730CDF7B2CB8}" type="pres">
      <dgm:prSet presAssocID="{091DA0CA-2A3C-4A92-8FBA-5F01458C7034}" presName="level3hierChild" presStyleCnt="0"/>
      <dgm:spPr/>
    </dgm:pt>
  </dgm:ptLst>
  <dgm:cxnLst>
    <dgm:cxn modelId="{33A02C43-55FB-4114-87A9-8964951BD9A1}" type="presOf" srcId="{880D286E-B761-4942-B3FF-9587457005EA}" destId="{C22D5142-6C9C-4B31-B85E-FE640E27D1D6}" srcOrd="1" destOrd="0" presId="urn:microsoft.com/office/officeart/2008/layout/HorizontalMultiLevelHierarchy"/>
    <dgm:cxn modelId="{B0969B93-4859-4F43-8E6C-0FD9F5F13451}" type="presOf" srcId="{B9F1146E-07E9-451A-8187-F24D87374CB6}" destId="{E670B5E0-7202-4D94-B278-ABF4F1D4D531}" srcOrd="1" destOrd="0" presId="urn:microsoft.com/office/officeart/2008/layout/HorizontalMultiLevelHierarchy"/>
    <dgm:cxn modelId="{E165EDBF-1C7E-4554-9AAA-C224B4FFF405}" type="presOf" srcId="{091DA0CA-2A3C-4A92-8FBA-5F01458C7034}" destId="{FCBC281F-1404-4FAA-A33D-D2437536BCE3}" srcOrd="0" destOrd="0" presId="urn:microsoft.com/office/officeart/2008/layout/HorizontalMultiLevelHierarchy"/>
    <dgm:cxn modelId="{0E6AED40-997E-45C1-BECA-3CF498DE264D}" type="presOf" srcId="{5DDDF956-73E0-4E87-9B68-04FD06ADC465}" destId="{4C4FFF16-12C9-438F-BFFA-F1CB36386863}" srcOrd="0" destOrd="0" presId="urn:microsoft.com/office/officeart/2008/layout/HorizontalMultiLevelHierarchy"/>
    <dgm:cxn modelId="{F0377435-1D50-49A9-9BE7-ED6685504243}" srcId="{FC06C6F0-AC97-4B8A-BCEA-46574609CA53}" destId="{091DA0CA-2A3C-4A92-8FBA-5F01458C7034}" srcOrd="3" destOrd="0" parTransId="{880D286E-B761-4942-B3FF-9587457005EA}" sibTransId="{896682FD-E507-46AA-87E9-2A7DA359332D}"/>
    <dgm:cxn modelId="{EB69C83D-D7EB-4804-85A9-1CADE3C5C209}" type="presOf" srcId="{FC06C6F0-AC97-4B8A-BCEA-46574609CA53}" destId="{07ED2306-F9EB-40BB-A99D-5AB157BF5693}" srcOrd="0" destOrd="0" presId="urn:microsoft.com/office/officeart/2008/layout/HorizontalMultiLevelHierarchy"/>
    <dgm:cxn modelId="{54AC7F2F-3CE4-42B1-8579-6C7083043278}" type="presOf" srcId="{0E81A767-C48F-4B34-B876-7F92E6052BB9}" destId="{B2493048-6337-45F9-AD53-00E08E1B467F}" srcOrd="0" destOrd="0" presId="urn:microsoft.com/office/officeart/2008/layout/HorizontalMultiLevelHierarchy"/>
    <dgm:cxn modelId="{9EC3973A-C73D-47DD-80AD-994E399DFB83}" srcId="{FC06C6F0-AC97-4B8A-BCEA-46574609CA53}" destId="{5DDDF956-73E0-4E87-9B68-04FD06ADC465}" srcOrd="0" destOrd="0" parTransId="{95CF1916-E013-4DC0-8C40-818B777A5E0D}" sibTransId="{4EF19006-1DDA-4242-A3D7-C87EDF4449CB}"/>
    <dgm:cxn modelId="{98518C10-5639-4E2E-8F91-54B1F4DBA09C}" type="presOf" srcId="{880D286E-B761-4942-B3FF-9587457005EA}" destId="{790B1DA8-8285-4322-BA31-7CB1527603FE}" srcOrd="0" destOrd="0" presId="urn:microsoft.com/office/officeart/2008/layout/HorizontalMultiLevelHierarchy"/>
    <dgm:cxn modelId="{FEFD452E-988B-4CD1-A61B-CF967B8547C3}" type="presOf" srcId="{160C688B-C597-4E8E-B81A-5A170CA93D6F}" destId="{37F144B1-58A4-44CA-AD6A-5AFC39DE13BB}" srcOrd="0" destOrd="0" presId="urn:microsoft.com/office/officeart/2008/layout/HorizontalMultiLevelHierarchy"/>
    <dgm:cxn modelId="{87665FF8-55D8-4F65-81AE-0D53F19693D0}" type="presOf" srcId="{95CF1916-E013-4DC0-8C40-818B777A5E0D}" destId="{83DBDB81-3225-441C-A9E8-E20AA7F9645E}" srcOrd="1" destOrd="0" presId="urn:microsoft.com/office/officeart/2008/layout/HorizontalMultiLevelHierarchy"/>
    <dgm:cxn modelId="{8B5BB384-BF3F-4400-9629-301D046B0636}" srcId="{FC06C6F0-AC97-4B8A-BCEA-46574609CA53}" destId="{160C688B-C597-4E8E-B81A-5A170CA93D6F}" srcOrd="1" destOrd="0" parTransId="{B9F1146E-07E9-451A-8187-F24D87374CB6}" sibTransId="{ADA785CF-817E-4898-8B5E-5E863B0F02FD}"/>
    <dgm:cxn modelId="{D2385A17-4AE1-44AE-80CA-8A9277A88FE8}" type="presOf" srcId="{95CF1916-E013-4DC0-8C40-818B777A5E0D}" destId="{B6441656-DB56-4088-8325-87540F0F226B}" srcOrd="0" destOrd="0" presId="urn:microsoft.com/office/officeart/2008/layout/HorizontalMultiLevelHierarchy"/>
    <dgm:cxn modelId="{14E5EF8D-E5FE-4F4C-824B-6EA634AE0C6A}" type="presOf" srcId="{9BFE993C-A37E-4239-92A2-BA11FE693343}" destId="{59CD557E-6B83-44B2-870C-3797720A6E59}" srcOrd="0" destOrd="0" presId="urn:microsoft.com/office/officeart/2008/layout/HorizontalMultiLevelHierarchy"/>
    <dgm:cxn modelId="{70B80949-CF8C-432D-99BC-DFD3458B76EA}" type="presOf" srcId="{9BFE993C-A37E-4239-92A2-BA11FE693343}" destId="{8DE03C4E-E697-436C-9CA2-CA1564809BA7}" srcOrd="1" destOrd="0" presId="urn:microsoft.com/office/officeart/2008/layout/HorizontalMultiLevelHierarchy"/>
    <dgm:cxn modelId="{6D5AB8B0-8FD2-432A-809F-8F8508B31DAD}" srcId="{2AE82241-7688-4861-8852-AC132DD2F393}" destId="{FC06C6F0-AC97-4B8A-BCEA-46574609CA53}" srcOrd="0" destOrd="0" parTransId="{DDD1C539-1F90-4F82-8096-9AC0952D82F3}" sibTransId="{E894F47D-F443-4789-910B-975B7A288DA8}"/>
    <dgm:cxn modelId="{CA829F8C-983C-43BA-8F69-B7EFA9F28984}" type="presOf" srcId="{2AE82241-7688-4861-8852-AC132DD2F393}" destId="{34056C54-BA29-4AD4-84E5-DF319A115EF6}" srcOrd="0" destOrd="0" presId="urn:microsoft.com/office/officeart/2008/layout/HorizontalMultiLevelHierarchy"/>
    <dgm:cxn modelId="{A928EC11-F8F8-468A-B397-AC7F0CF3D738}" srcId="{FC06C6F0-AC97-4B8A-BCEA-46574609CA53}" destId="{0E81A767-C48F-4B34-B876-7F92E6052BB9}" srcOrd="2" destOrd="0" parTransId="{9BFE993C-A37E-4239-92A2-BA11FE693343}" sibTransId="{5DA8322E-0C42-43A6-8630-8DD953A370AF}"/>
    <dgm:cxn modelId="{79389876-00A6-4E95-9B69-371824B35D98}" type="presOf" srcId="{B9F1146E-07E9-451A-8187-F24D87374CB6}" destId="{B865CF3A-AB19-4A26-AD58-A4DE70120AEC}" srcOrd="0" destOrd="0" presId="urn:microsoft.com/office/officeart/2008/layout/HorizontalMultiLevelHierarchy"/>
    <dgm:cxn modelId="{EE07D2CF-0900-46C8-919E-885FE8D5D11C}" type="presParOf" srcId="{34056C54-BA29-4AD4-84E5-DF319A115EF6}" destId="{2E1FDC05-477C-47AC-93F9-DD4C509708C0}" srcOrd="0" destOrd="0" presId="urn:microsoft.com/office/officeart/2008/layout/HorizontalMultiLevelHierarchy"/>
    <dgm:cxn modelId="{B5C8F566-5B56-444A-BCAA-A8C96FE45532}" type="presParOf" srcId="{2E1FDC05-477C-47AC-93F9-DD4C509708C0}" destId="{07ED2306-F9EB-40BB-A99D-5AB157BF5693}" srcOrd="0" destOrd="0" presId="urn:microsoft.com/office/officeart/2008/layout/HorizontalMultiLevelHierarchy"/>
    <dgm:cxn modelId="{61892477-DD44-40E3-8C37-C80B0FAB3FC5}" type="presParOf" srcId="{2E1FDC05-477C-47AC-93F9-DD4C509708C0}" destId="{861BB6F2-A106-4CB4-B11A-D8EE87C9DECB}" srcOrd="1" destOrd="0" presId="urn:microsoft.com/office/officeart/2008/layout/HorizontalMultiLevelHierarchy"/>
    <dgm:cxn modelId="{F1F3A290-056B-46B5-BCAF-925C50FDC041}" type="presParOf" srcId="{861BB6F2-A106-4CB4-B11A-D8EE87C9DECB}" destId="{B6441656-DB56-4088-8325-87540F0F226B}" srcOrd="0" destOrd="0" presId="urn:microsoft.com/office/officeart/2008/layout/HorizontalMultiLevelHierarchy"/>
    <dgm:cxn modelId="{954681A9-AA4A-4F1A-851D-352562EC71C0}" type="presParOf" srcId="{B6441656-DB56-4088-8325-87540F0F226B}" destId="{83DBDB81-3225-441C-A9E8-E20AA7F9645E}" srcOrd="0" destOrd="0" presId="urn:microsoft.com/office/officeart/2008/layout/HorizontalMultiLevelHierarchy"/>
    <dgm:cxn modelId="{C84CDFA9-5CD7-47B3-B04F-51F8A91C6EE8}" type="presParOf" srcId="{861BB6F2-A106-4CB4-B11A-D8EE87C9DECB}" destId="{94CCE9E7-0E01-4700-98EF-CA8282A5218D}" srcOrd="1" destOrd="0" presId="urn:microsoft.com/office/officeart/2008/layout/HorizontalMultiLevelHierarchy"/>
    <dgm:cxn modelId="{4E04293E-1BD4-4FB1-B7E3-BB03B52C8801}" type="presParOf" srcId="{94CCE9E7-0E01-4700-98EF-CA8282A5218D}" destId="{4C4FFF16-12C9-438F-BFFA-F1CB36386863}" srcOrd="0" destOrd="0" presId="urn:microsoft.com/office/officeart/2008/layout/HorizontalMultiLevelHierarchy"/>
    <dgm:cxn modelId="{933170D8-7B04-4E9D-9F0E-C067BDAF0A95}" type="presParOf" srcId="{94CCE9E7-0E01-4700-98EF-CA8282A5218D}" destId="{1C3FB71F-2FE9-4943-A792-0ED84B17EDF0}" srcOrd="1" destOrd="0" presId="urn:microsoft.com/office/officeart/2008/layout/HorizontalMultiLevelHierarchy"/>
    <dgm:cxn modelId="{B3E4D379-A28D-4374-9670-D0B6DC61B522}" type="presParOf" srcId="{861BB6F2-A106-4CB4-B11A-D8EE87C9DECB}" destId="{B865CF3A-AB19-4A26-AD58-A4DE70120AEC}" srcOrd="2" destOrd="0" presId="urn:microsoft.com/office/officeart/2008/layout/HorizontalMultiLevelHierarchy"/>
    <dgm:cxn modelId="{40577399-50AC-44BE-AE42-2A5BC8ED934B}" type="presParOf" srcId="{B865CF3A-AB19-4A26-AD58-A4DE70120AEC}" destId="{E670B5E0-7202-4D94-B278-ABF4F1D4D531}" srcOrd="0" destOrd="0" presId="urn:microsoft.com/office/officeart/2008/layout/HorizontalMultiLevelHierarchy"/>
    <dgm:cxn modelId="{DC7C3C78-A806-4A03-83BB-AC61F2AA5AA7}" type="presParOf" srcId="{861BB6F2-A106-4CB4-B11A-D8EE87C9DECB}" destId="{A88FE275-2F86-470E-A27E-9AFE80C54F52}" srcOrd="3" destOrd="0" presId="urn:microsoft.com/office/officeart/2008/layout/HorizontalMultiLevelHierarchy"/>
    <dgm:cxn modelId="{841446BC-D76A-4E84-81D5-9E9F7DE0BF13}" type="presParOf" srcId="{A88FE275-2F86-470E-A27E-9AFE80C54F52}" destId="{37F144B1-58A4-44CA-AD6A-5AFC39DE13BB}" srcOrd="0" destOrd="0" presId="urn:microsoft.com/office/officeart/2008/layout/HorizontalMultiLevelHierarchy"/>
    <dgm:cxn modelId="{2E68036C-104C-4853-8E9A-73AC038AB119}" type="presParOf" srcId="{A88FE275-2F86-470E-A27E-9AFE80C54F52}" destId="{DD22ACD8-5DB0-4013-8EE3-5D9959661E5D}" srcOrd="1" destOrd="0" presId="urn:microsoft.com/office/officeart/2008/layout/HorizontalMultiLevelHierarchy"/>
    <dgm:cxn modelId="{E8E47DC8-BDFF-45A1-8105-AF82E1FC209E}" type="presParOf" srcId="{861BB6F2-A106-4CB4-B11A-D8EE87C9DECB}" destId="{59CD557E-6B83-44B2-870C-3797720A6E59}" srcOrd="4" destOrd="0" presId="urn:microsoft.com/office/officeart/2008/layout/HorizontalMultiLevelHierarchy"/>
    <dgm:cxn modelId="{78C685DA-9E2F-40FE-A724-6381FBBCCCAE}" type="presParOf" srcId="{59CD557E-6B83-44B2-870C-3797720A6E59}" destId="{8DE03C4E-E697-436C-9CA2-CA1564809BA7}" srcOrd="0" destOrd="0" presId="urn:microsoft.com/office/officeart/2008/layout/HorizontalMultiLevelHierarchy"/>
    <dgm:cxn modelId="{A56468E0-CC2C-4C8D-A204-B22F8DF53422}" type="presParOf" srcId="{861BB6F2-A106-4CB4-B11A-D8EE87C9DECB}" destId="{020E4075-3A53-4836-8A0B-FE9F6058FFD1}" srcOrd="5" destOrd="0" presId="urn:microsoft.com/office/officeart/2008/layout/HorizontalMultiLevelHierarchy"/>
    <dgm:cxn modelId="{2C969237-C1DD-459D-835F-3DEDCD5B47DA}" type="presParOf" srcId="{020E4075-3A53-4836-8A0B-FE9F6058FFD1}" destId="{B2493048-6337-45F9-AD53-00E08E1B467F}" srcOrd="0" destOrd="0" presId="urn:microsoft.com/office/officeart/2008/layout/HorizontalMultiLevelHierarchy"/>
    <dgm:cxn modelId="{4FF28EA1-A737-44DF-81A2-4B52247A6756}" type="presParOf" srcId="{020E4075-3A53-4836-8A0B-FE9F6058FFD1}" destId="{EE5F4618-B6E9-4994-9606-C3D2CBF87D18}" srcOrd="1" destOrd="0" presId="urn:microsoft.com/office/officeart/2008/layout/HorizontalMultiLevelHierarchy"/>
    <dgm:cxn modelId="{F3BD6F31-5AA1-4F87-AD39-D5B72065FFBE}" type="presParOf" srcId="{861BB6F2-A106-4CB4-B11A-D8EE87C9DECB}" destId="{790B1DA8-8285-4322-BA31-7CB1527603FE}" srcOrd="6" destOrd="0" presId="urn:microsoft.com/office/officeart/2008/layout/HorizontalMultiLevelHierarchy"/>
    <dgm:cxn modelId="{5FF7205A-F497-4B1C-9AC1-86D3AB9ABE0E}" type="presParOf" srcId="{790B1DA8-8285-4322-BA31-7CB1527603FE}" destId="{C22D5142-6C9C-4B31-B85E-FE640E27D1D6}" srcOrd="0" destOrd="0" presId="urn:microsoft.com/office/officeart/2008/layout/HorizontalMultiLevelHierarchy"/>
    <dgm:cxn modelId="{5CE7168D-87CC-45D7-8C27-9CE9156DCA05}" type="presParOf" srcId="{861BB6F2-A106-4CB4-B11A-D8EE87C9DECB}" destId="{67634720-B127-444D-9CB2-72346AD7B3F6}" srcOrd="7" destOrd="0" presId="urn:microsoft.com/office/officeart/2008/layout/HorizontalMultiLevelHierarchy"/>
    <dgm:cxn modelId="{4E8CD9E1-7F6D-4EFE-8C6C-B54778C69D33}" type="presParOf" srcId="{67634720-B127-444D-9CB2-72346AD7B3F6}" destId="{FCBC281F-1404-4FAA-A33D-D2437536BCE3}" srcOrd="0" destOrd="0" presId="urn:microsoft.com/office/officeart/2008/layout/HorizontalMultiLevelHierarchy"/>
    <dgm:cxn modelId="{E78D401B-4BEC-4346-8946-9362E18A5FD9}" type="presParOf" srcId="{67634720-B127-444D-9CB2-72346AD7B3F6}" destId="{6C749FEB-D6B9-468C-BA0B-730CDF7B2CB8}"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836199-999B-48EA-A442-3C09866E2A1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36C08C25-8D45-4F9A-BC82-C0214FE77C2B}">
      <dgm:prSet phldrT="[Текст]"/>
      <dgm:spPr/>
      <dgm:t>
        <a:bodyPr/>
        <a:lstStyle/>
        <a:p>
          <a:r>
            <a:rPr lang="ru-RU" dirty="0" smtClean="0"/>
            <a:t>20</a:t>
          </a:r>
          <a:r>
            <a:rPr lang="en-US" dirty="0" smtClean="0"/>
            <a:t>2</a:t>
          </a:r>
          <a:r>
            <a:rPr lang="ru-RU" dirty="0" smtClean="0"/>
            <a:t>5 году  - </a:t>
          </a:r>
          <a:r>
            <a:rPr lang="en-US" dirty="0" smtClean="0"/>
            <a:t>1</a:t>
          </a:r>
          <a:r>
            <a:rPr lang="ru-RU" dirty="0" smtClean="0"/>
            <a:t>95,6</a:t>
          </a:r>
          <a:r>
            <a:rPr lang="en-US" dirty="0" smtClean="0"/>
            <a:t> </a:t>
          </a:r>
          <a:r>
            <a:rPr lang="ru-RU" dirty="0" smtClean="0"/>
            <a:t>тыс. рублей</a:t>
          </a:r>
          <a:endParaRPr lang="ru-RU" dirty="0"/>
        </a:p>
      </dgm:t>
    </dgm:pt>
    <dgm:pt modelId="{5D5A5C4A-0FF2-4337-B2DE-4278C2875153}" type="parTrans" cxnId="{D4B6FB18-D9B7-43E5-B7C8-270DD9E5CC1B}">
      <dgm:prSet/>
      <dgm:spPr/>
      <dgm:t>
        <a:bodyPr/>
        <a:lstStyle/>
        <a:p>
          <a:endParaRPr lang="ru-RU"/>
        </a:p>
      </dgm:t>
    </dgm:pt>
    <dgm:pt modelId="{E12783A9-EAE8-4446-B536-413435355F1B}" type="sibTrans" cxnId="{D4B6FB18-D9B7-43E5-B7C8-270DD9E5CC1B}">
      <dgm:prSet/>
      <dgm:spPr/>
      <dgm:t>
        <a:bodyPr/>
        <a:lstStyle/>
        <a:p>
          <a:endParaRPr lang="ru-RU"/>
        </a:p>
      </dgm:t>
    </dgm:pt>
    <dgm:pt modelId="{8EA75971-98BE-44F2-BABF-C38A776A0B35}">
      <dgm:prSet phldrT="[Текст]"/>
      <dgm:spPr/>
      <dgm:t>
        <a:bodyPr/>
        <a:lstStyle/>
        <a:p>
          <a:r>
            <a:rPr lang="ru-RU" dirty="0" smtClean="0"/>
            <a:t>2026 году  - 208,8 тыс. рублей</a:t>
          </a:r>
          <a:endParaRPr lang="ru-RU" dirty="0"/>
        </a:p>
      </dgm:t>
    </dgm:pt>
    <dgm:pt modelId="{96FA4CAE-2267-4236-9E7B-714AE22700BB}" type="parTrans" cxnId="{5BAD9A34-F6B5-4598-8219-A1C6830D8B33}">
      <dgm:prSet/>
      <dgm:spPr/>
      <dgm:t>
        <a:bodyPr/>
        <a:lstStyle/>
        <a:p>
          <a:endParaRPr lang="ru-RU"/>
        </a:p>
      </dgm:t>
    </dgm:pt>
    <dgm:pt modelId="{0EC8ED49-6176-49B9-98EA-8D7B264F65B6}" type="sibTrans" cxnId="{5BAD9A34-F6B5-4598-8219-A1C6830D8B33}">
      <dgm:prSet/>
      <dgm:spPr/>
      <dgm:t>
        <a:bodyPr/>
        <a:lstStyle/>
        <a:p>
          <a:endParaRPr lang="ru-RU"/>
        </a:p>
      </dgm:t>
    </dgm:pt>
    <dgm:pt modelId="{2A72427C-A27D-43E8-BB0A-9855ED666034}">
      <dgm:prSet phldrT="[Текст]"/>
      <dgm:spPr/>
      <dgm:t>
        <a:bodyPr/>
        <a:lstStyle/>
        <a:p>
          <a:r>
            <a:rPr lang="ru-RU" dirty="0" smtClean="0"/>
            <a:t>20</a:t>
          </a:r>
          <a:r>
            <a:rPr lang="en-US" dirty="0" smtClean="0"/>
            <a:t>2</a:t>
          </a:r>
          <a:r>
            <a:rPr lang="ru-RU" dirty="0" smtClean="0"/>
            <a:t>4 году – 392,3 тыс. рублей</a:t>
          </a:r>
          <a:endParaRPr lang="ru-RU" dirty="0"/>
        </a:p>
      </dgm:t>
    </dgm:pt>
    <dgm:pt modelId="{E9711144-0C3E-4571-A483-F3E866FF7B1B}" type="parTrans" cxnId="{1D2618C0-F583-4E24-A50B-77930364129E}">
      <dgm:prSet/>
      <dgm:spPr/>
      <dgm:t>
        <a:bodyPr/>
        <a:lstStyle/>
        <a:p>
          <a:endParaRPr lang="ru-RU"/>
        </a:p>
      </dgm:t>
    </dgm:pt>
    <dgm:pt modelId="{2BCA8B30-66AB-4C8E-8F77-4D9A3F7E4034}" type="sibTrans" cxnId="{1D2618C0-F583-4E24-A50B-77930364129E}">
      <dgm:prSet/>
      <dgm:spPr/>
      <dgm:t>
        <a:bodyPr/>
        <a:lstStyle/>
        <a:p>
          <a:endParaRPr lang="ru-RU"/>
        </a:p>
      </dgm:t>
    </dgm:pt>
    <dgm:pt modelId="{6B37618C-CD7C-4205-8444-431506E4B584}" type="pres">
      <dgm:prSet presAssocID="{A5836199-999B-48EA-A442-3C09866E2A1D}" presName="Name0" presStyleCnt="0">
        <dgm:presLayoutVars>
          <dgm:chMax val="7"/>
          <dgm:chPref val="7"/>
          <dgm:dir/>
        </dgm:presLayoutVars>
      </dgm:prSet>
      <dgm:spPr/>
      <dgm:t>
        <a:bodyPr/>
        <a:lstStyle/>
        <a:p>
          <a:endParaRPr lang="ru-RU"/>
        </a:p>
      </dgm:t>
    </dgm:pt>
    <dgm:pt modelId="{CA43ED07-6DD4-4C87-BF35-E9A17CD39D76}" type="pres">
      <dgm:prSet presAssocID="{A5836199-999B-48EA-A442-3C09866E2A1D}" presName="Name1" presStyleCnt="0"/>
      <dgm:spPr/>
    </dgm:pt>
    <dgm:pt modelId="{679D635F-62C9-464D-BFCB-749CAD88950F}" type="pres">
      <dgm:prSet presAssocID="{A5836199-999B-48EA-A442-3C09866E2A1D}" presName="cycle" presStyleCnt="0"/>
      <dgm:spPr/>
    </dgm:pt>
    <dgm:pt modelId="{6DE9D6D3-AAE9-445A-817C-25AAEA125FA2}" type="pres">
      <dgm:prSet presAssocID="{A5836199-999B-48EA-A442-3C09866E2A1D}" presName="srcNode" presStyleLbl="node1" presStyleIdx="0" presStyleCnt="3"/>
      <dgm:spPr/>
    </dgm:pt>
    <dgm:pt modelId="{3D0E2B4E-538F-4827-972F-B102A4251F93}" type="pres">
      <dgm:prSet presAssocID="{A5836199-999B-48EA-A442-3C09866E2A1D}" presName="conn" presStyleLbl="parChTrans1D2" presStyleIdx="0" presStyleCnt="1"/>
      <dgm:spPr/>
      <dgm:t>
        <a:bodyPr/>
        <a:lstStyle/>
        <a:p>
          <a:endParaRPr lang="ru-RU"/>
        </a:p>
      </dgm:t>
    </dgm:pt>
    <dgm:pt modelId="{4DD4D764-58F1-42CB-AC93-AC7FDFD4F732}" type="pres">
      <dgm:prSet presAssocID="{A5836199-999B-48EA-A442-3C09866E2A1D}" presName="extraNode" presStyleLbl="node1" presStyleIdx="0" presStyleCnt="3"/>
      <dgm:spPr/>
    </dgm:pt>
    <dgm:pt modelId="{66296961-10E0-4D93-8CE4-D2B2C45DE8B9}" type="pres">
      <dgm:prSet presAssocID="{A5836199-999B-48EA-A442-3C09866E2A1D}" presName="dstNode" presStyleLbl="node1" presStyleIdx="0" presStyleCnt="3"/>
      <dgm:spPr/>
    </dgm:pt>
    <dgm:pt modelId="{B43C7D40-FB43-4F77-813E-404E03C8060D}" type="pres">
      <dgm:prSet presAssocID="{2A72427C-A27D-43E8-BB0A-9855ED666034}" presName="text_1" presStyleLbl="node1" presStyleIdx="0" presStyleCnt="3">
        <dgm:presLayoutVars>
          <dgm:bulletEnabled val="1"/>
        </dgm:presLayoutVars>
      </dgm:prSet>
      <dgm:spPr/>
      <dgm:t>
        <a:bodyPr/>
        <a:lstStyle/>
        <a:p>
          <a:endParaRPr lang="ru-RU"/>
        </a:p>
      </dgm:t>
    </dgm:pt>
    <dgm:pt modelId="{839D5EA1-0158-4C08-BB5A-F44852449378}" type="pres">
      <dgm:prSet presAssocID="{2A72427C-A27D-43E8-BB0A-9855ED666034}" presName="accent_1" presStyleCnt="0"/>
      <dgm:spPr/>
    </dgm:pt>
    <dgm:pt modelId="{FC44181D-5982-4D26-91E7-C76E2F5DE4F6}" type="pres">
      <dgm:prSet presAssocID="{2A72427C-A27D-43E8-BB0A-9855ED666034}" presName="accentRepeatNode" presStyleLbl="solidFgAcc1" presStyleIdx="0" presStyleCnt="3"/>
      <dgm:spPr/>
    </dgm:pt>
    <dgm:pt modelId="{2A5FF582-A783-465E-A992-771A0EBD0317}" type="pres">
      <dgm:prSet presAssocID="{36C08C25-8D45-4F9A-BC82-C0214FE77C2B}" presName="text_2" presStyleLbl="node1" presStyleIdx="1" presStyleCnt="3">
        <dgm:presLayoutVars>
          <dgm:bulletEnabled val="1"/>
        </dgm:presLayoutVars>
      </dgm:prSet>
      <dgm:spPr/>
      <dgm:t>
        <a:bodyPr/>
        <a:lstStyle/>
        <a:p>
          <a:endParaRPr lang="ru-RU"/>
        </a:p>
      </dgm:t>
    </dgm:pt>
    <dgm:pt modelId="{9E137813-B5A8-40AC-8068-718D791E0FE0}" type="pres">
      <dgm:prSet presAssocID="{36C08C25-8D45-4F9A-BC82-C0214FE77C2B}" presName="accent_2" presStyleCnt="0"/>
      <dgm:spPr/>
    </dgm:pt>
    <dgm:pt modelId="{E39BB18A-AC6C-40D9-8797-6A51158BEDAC}" type="pres">
      <dgm:prSet presAssocID="{36C08C25-8D45-4F9A-BC82-C0214FE77C2B}" presName="accentRepeatNode" presStyleLbl="solidFgAcc1" presStyleIdx="1" presStyleCnt="3"/>
      <dgm:spPr/>
    </dgm:pt>
    <dgm:pt modelId="{1779CDF7-DED4-4A22-B32F-E60457AEF129}" type="pres">
      <dgm:prSet presAssocID="{8EA75971-98BE-44F2-BABF-C38A776A0B35}" presName="text_3" presStyleLbl="node1" presStyleIdx="2" presStyleCnt="3" custAng="0" custScaleY="154774">
        <dgm:presLayoutVars>
          <dgm:bulletEnabled val="1"/>
        </dgm:presLayoutVars>
      </dgm:prSet>
      <dgm:spPr/>
      <dgm:t>
        <a:bodyPr/>
        <a:lstStyle/>
        <a:p>
          <a:endParaRPr lang="ru-RU"/>
        </a:p>
      </dgm:t>
    </dgm:pt>
    <dgm:pt modelId="{AC2C92C5-20F7-4658-A5E7-2501AE1420D0}" type="pres">
      <dgm:prSet presAssocID="{8EA75971-98BE-44F2-BABF-C38A776A0B35}" presName="accent_3" presStyleCnt="0"/>
      <dgm:spPr/>
    </dgm:pt>
    <dgm:pt modelId="{8AEC5F5D-B7A8-42BD-87EB-64CB5577CE92}" type="pres">
      <dgm:prSet presAssocID="{8EA75971-98BE-44F2-BABF-C38A776A0B35}" presName="accentRepeatNode" presStyleLbl="solidFgAcc1" presStyleIdx="2" presStyleCnt="3" custLinFactNeighborX="-3344" custLinFactNeighborY="2193"/>
      <dgm:spPr/>
    </dgm:pt>
  </dgm:ptLst>
  <dgm:cxnLst>
    <dgm:cxn modelId="{914B5F19-9A13-4786-8FF1-03F5EA499809}" type="presOf" srcId="{36C08C25-8D45-4F9A-BC82-C0214FE77C2B}" destId="{2A5FF582-A783-465E-A992-771A0EBD0317}" srcOrd="0" destOrd="0" presId="urn:microsoft.com/office/officeart/2008/layout/VerticalCurvedList"/>
    <dgm:cxn modelId="{1F07AD0F-D202-45EA-9DFB-273090E8DAA1}" type="presOf" srcId="{8EA75971-98BE-44F2-BABF-C38A776A0B35}" destId="{1779CDF7-DED4-4A22-B32F-E60457AEF129}" srcOrd="0" destOrd="0" presId="urn:microsoft.com/office/officeart/2008/layout/VerticalCurvedList"/>
    <dgm:cxn modelId="{5BAD9A34-F6B5-4598-8219-A1C6830D8B33}" srcId="{A5836199-999B-48EA-A442-3C09866E2A1D}" destId="{8EA75971-98BE-44F2-BABF-C38A776A0B35}" srcOrd="2" destOrd="0" parTransId="{96FA4CAE-2267-4236-9E7B-714AE22700BB}" sibTransId="{0EC8ED49-6176-49B9-98EA-8D7B264F65B6}"/>
    <dgm:cxn modelId="{B51D5333-8D7E-45A1-860C-72999D53ADFD}" type="presOf" srcId="{2A72427C-A27D-43E8-BB0A-9855ED666034}" destId="{B43C7D40-FB43-4F77-813E-404E03C8060D}" srcOrd="0" destOrd="0" presId="urn:microsoft.com/office/officeart/2008/layout/VerticalCurvedList"/>
    <dgm:cxn modelId="{D4B6FB18-D9B7-43E5-B7C8-270DD9E5CC1B}" srcId="{A5836199-999B-48EA-A442-3C09866E2A1D}" destId="{36C08C25-8D45-4F9A-BC82-C0214FE77C2B}" srcOrd="1" destOrd="0" parTransId="{5D5A5C4A-0FF2-4337-B2DE-4278C2875153}" sibTransId="{E12783A9-EAE8-4446-B536-413435355F1B}"/>
    <dgm:cxn modelId="{8FEC1152-185D-4161-8F39-C1AB1F241F4A}" type="presOf" srcId="{2BCA8B30-66AB-4C8E-8F77-4D9A3F7E4034}" destId="{3D0E2B4E-538F-4827-972F-B102A4251F93}" srcOrd="0" destOrd="0" presId="urn:microsoft.com/office/officeart/2008/layout/VerticalCurvedList"/>
    <dgm:cxn modelId="{1D2618C0-F583-4E24-A50B-77930364129E}" srcId="{A5836199-999B-48EA-A442-3C09866E2A1D}" destId="{2A72427C-A27D-43E8-BB0A-9855ED666034}" srcOrd="0" destOrd="0" parTransId="{E9711144-0C3E-4571-A483-F3E866FF7B1B}" sibTransId="{2BCA8B30-66AB-4C8E-8F77-4D9A3F7E4034}"/>
    <dgm:cxn modelId="{9B901DC8-EFE4-49AC-92CE-500C38876BDC}" type="presOf" srcId="{A5836199-999B-48EA-A442-3C09866E2A1D}" destId="{6B37618C-CD7C-4205-8444-431506E4B584}" srcOrd="0" destOrd="0" presId="urn:microsoft.com/office/officeart/2008/layout/VerticalCurvedList"/>
    <dgm:cxn modelId="{8462DC91-E557-4D94-A1F0-AB7C79E76B52}" type="presParOf" srcId="{6B37618C-CD7C-4205-8444-431506E4B584}" destId="{CA43ED07-6DD4-4C87-BF35-E9A17CD39D76}" srcOrd="0" destOrd="0" presId="urn:microsoft.com/office/officeart/2008/layout/VerticalCurvedList"/>
    <dgm:cxn modelId="{D489F694-8F3E-4559-ACFE-FA88F7F1DB53}" type="presParOf" srcId="{CA43ED07-6DD4-4C87-BF35-E9A17CD39D76}" destId="{679D635F-62C9-464D-BFCB-749CAD88950F}" srcOrd="0" destOrd="0" presId="urn:microsoft.com/office/officeart/2008/layout/VerticalCurvedList"/>
    <dgm:cxn modelId="{2D365E0F-E32E-41B1-9D60-40A64CB5F205}" type="presParOf" srcId="{679D635F-62C9-464D-BFCB-749CAD88950F}" destId="{6DE9D6D3-AAE9-445A-817C-25AAEA125FA2}" srcOrd="0" destOrd="0" presId="urn:microsoft.com/office/officeart/2008/layout/VerticalCurvedList"/>
    <dgm:cxn modelId="{3C4E2D6E-D933-4B85-A872-A41D55839DC3}" type="presParOf" srcId="{679D635F-62C9-464D-BFCB-749CAD88950F}" destId="{3D0E2B4E-538F-4827-972F-B102A4251F93}" srcOrd="1" destOrd="0" presId="urn:microsoft.com/office/officeart/2008/layout/VerticalCurvedList"/>
    <dgm:cxn modelId="{CA7FCAC6-13DD-419B-9AC1-702765B7C111}" type="presParOf" srcId="{679D635F-62C9-464D-BFCB-749CAD88950F}" destId="{4DD4D764-58F1-42CB-AC93-AC7FDFD4F732}" srcOrd="2" destOrd="0" presId="urn:microsoft.com/office/officeart/2008/layout/VerticalCurvedList"/>
    <dgm:cxn modelId="{01C813BA-D7BF-4962-9AC3-A9A372F62CC5}" type="presParOf" srcId="{679D635F-62C9-464D-BFCB-749CAD88950F}" destId="{66296961-10E0-4D93-8CE4-D2B2C45DE8B9}" srcOrd="3" destOrd="0" presId="urn:microsoft.com/office/officeart/2008/layout/VerticalCurvedList"/>
    <dgm:cxn modelId="{EBD5CEDE-D267-4F9C-B23F-C627E174EAB7}" type="presParOf" srcId="{CA43ED07-6DD4-4C87-BF35-E9A17CD39D76}" destId="{B43C7D40-FB43-4F77-813E-404E03C8060D}" srcOrd="1" destOrd="0" presId="urn:microsoft.com/office/officeart/2008/layout/VerticalCurvedList"/>
    <dgm:cxn modelId="{C3F1660C-55F4-4A04-AB4D-609F639BE759}" type="presParOf" srcId="{CA43ED07-6DD4-4C87-BF35-E9A17CD39D76}" destId="{839D5EA1-0158-4C08-BB5A-F44852449378}" srcOrd="2" destOrd="0" presId="urn:microsoft.com/office/officeart/2008/layout/VerticalCurvedList"/>
    <dgm:cxn modelId="{0D306450-C10E-4DB3-8499-A6F96C19363F}" type="presParOf" srcId="{839D5EA1-0158-4C08-BB5A-F44852449378}" destId="{FC44181D-5982-4D26-91E7-C76E2F5DE4F6}" srcOrd="0" destOrd="0" presId="urn:microsoft.com/office/officeart/2008/layout/VerticalCurvedList"/>
    <dgm:cxn modelId="{853E8A6C-0C53-4EDA-854D-8E39EE03D621}" type="presParOf" srcId="{CA43ED07-6DD4-4C87-BF35-E9A17CD39D76}" destId="{2A5FF582-A783-465E-A992-771A0EBD0317}" srcOrd="3" destOrd="0" presId="urn:microsoft.com/office/officeart/2008/layout/VerticalCurvedList"/>
    <dgm:cxn modelId="{E4406AFD-B70D-4EEF-9D80-B30D0A823D24}" type="presParOf" srcId="{CA43ED07-6DD4-4C87-BF35-E9A17CD39D76}" destId="{9E137813-B5A8-40AC-8068-718D791E0FE0}" srcOrd="4" destOrd="0" presId="urn:microsoft.com/office/officeart/2008/layout/VerticalCurvedList"/>
    <dgm:cxn modelId="{3A208E02-E8FC-43E8-9828-7CA8E1423371}" type="presParOf" srcId="{9E137813-B5A8-40AC-8068-718D791E0FE0}" destId="{E39BB18A-AC6C-40D9-8797-6A51158BEDAC}" srcOrd="0" destOrd="0" presId="urn:microsoft.com/office/officeart/2008/layout/VerticalCurvedList"/>
    <dgm:cxn modelId="{D4FE5C48-21FF-4A21-B9AA-E3A0256AFDCD}" type="presParOf" srcId="{CA43ED07-6DD4-4C87-BF35-E9A17CD39D76}" destId="{1779CDF7-DED4-4A22-B32F-E60457AEF129}" srcOrd="5" destOrd="0" presId="urn:microsoft.com/office/officeart/2008/layout/VerticalCurvedList"/>
    <dgm:cxn modelId="{5F6A83DC-DBE8-4570-AF71-4DEDD3D3477B}" type="presParOf" srcId="{CA43ED07-6DD4-4C87-BF35-E9A17CD39D76}" destId="{AC2C92C5-20F7-4658-A5E7-2501AE1420D0}" srcOrd="6" destOrd="0" presId="urn:microsoft.com/office/officeart/2008/layout/VerticalCurvedList"/>
    <dgm:cxn modelId="{240751B3-E328-47C3-9391-AD3457498A98}" type="presParOf" srcId="{AC2C92C5-20F7-4658-A5E7-2501AE1420D0}" destId="{8AEC5F5D-B7A8-42BD-87EB-64CB5577CE9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8A5B2-B2C7-4036-9DD3-A802519E14A2}">
      <dsp:nvSpPr>
        <dsp:cNvPr id="0" name=""/>
        <dsp:cNvSpPr/>
      </dsp:nvSpPr>
      <dsp:spPr>
        <a:xfrm rot="10800000">
          <a:off x="923464" y="22170"/>
          <a:ext cx="8283203"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Обеспечение доступа к информации,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размещенной в "Интернет</a:t>
          </a:r>
          <a:r>
            <a:rPr lang="ru-RU" sz="1800" kern="1200" dirty="0">
              <a:solidFill>
                <a:schemeClr val="bg1"/>
              </a:solidFill>
            </a:rPr>
            <a:t>"</a:t>
          </a:r>
        </a:p>
      </dsp:txBody>
      <dsp:txXfrm rot="10800000">
        <a:off x="1223244" y="22170"/>
        <a:ext cx="7983423" cy="1199119"/>
      </dsp:txXfrm>
    </dsp:sp>
    <dsp:sp modelId="{4CC09B15-13F4-4872-9298-AF40CADF37E5}">
      <dsp:nvSpPr>
        <dsp:cNvPr id="0" name=""/>
        <dsp:cNvSpPr/>
      </dsp:nvSpPr>
      <dsp:spPr>
        <a:xfrm>
          <a:off x="1103488" y="3512"/>
          <a:ext cx="1199119" cy="11991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B03F28-49C0-416C-AA8C-29ADE3E574A4}">
      <dsp:nvSpPr>
        <dsp:cNvPr id="0" name=""/>
        <dsp:cNvSpPr/>
      </dsp:nvSpPr>
      <dsp:spPr>
        <a:xfrm rot="10800000">
          <a:off x="613455" y="1560577"/>
          <a:ext cx="8641960"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Обязательную открытость для общества и СМИ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проектов бюджетов, процедур рассмотрения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и принятия по проектам бюджетов</a:t>
          </a:r>
        </a:p>
      </dsp:txBody>
      <dsp:txXfrm rot="10800000">
        <a:off x="913235" y="1560577"/>
        <a:ext cx="8342180" cy="1199119"/>
      </dsp:txXfrm>
    </dsp:sp>
    <dsp:sp modelId="{D4B96984-A62B-4B13-AF29-4B927507B039}">
      <dsp:nvSpPr>
        <dsp:cNvPr id="0" name=""/>
        <dsp:cNvSpPr/>
      </dsp:nvSpPr>
      <dsp:spPr>
        <a:xfrm>
          <a:off x="1103488" y="1560577"/>
          <a:ext cx="1199119" cy="119911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704507-5AA8-4DB9-B766-43F361ADAFEA}">
      <dsp:nvSpPr>
        <dsp:cNvPr id="0" name=""/>
        <dsp:cNvSpPr/>
      </dsp:nvSpPr>
      <dsp:spPr>
        <a:xfrm rot="10800000">
          <a:off x="852436" y="3117642"/>
          <a:ext cx="8462581"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обязательное опубликование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в средствах массовой информации (СМИ)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утвержденных бюджетов и отчетов об их исполнении</a:t>
          </a:r>
        </a:p>
      </dsp:txBody>
      <dsp:txXfrm rot="10800000">
        <a:off x="1152216" y="3117642"/>
        <a:ext cx="8162801" cy="1199119"/>
      </dsp:txXfrm>
    </dsp:sp>
    <dsp:sp modelId="{F1F18480-835C-467A-9732-4C500B3A387A}">
      <dsp:nvSpPr>
        <dsp:cNvPr id="0" name=""/>
        <dsp:cNvSpPr/>
      </dsp:nvSpPr>
      <dsp:spPr>
        <a:xfrm>
          <a:off x="1103488" y="3117642"/>
          <a:ext cx="1199119" cy="119911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AFF729-DEE6-4240-85BD-9DFBB208A46D}">
      <dsp:nvSpPr>
        <dsp:cNvPr id="0" name=""/>
        <dsp:cNvSpPr/>
      </dsp:nvSpPr>
      <dsp:spPr>
        <a:xfrm rot="10800000">
          <a:off x="836851" y="4674707"/>
          <a:ext cx="8493751"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Стабильность и (или) преемственность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бюджетной классификации Российской Федерации,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а также обеспечение сопоставимости показателей бюджета</a:t>
          </a:r>
        </a:p>
      </dsp:txBody>
      <dsp:txXfrm rot="10800000">
        <a:off x="1136631" y="4674707"/>
        <a:ext cx="8193971" cy="1199119"/>
      </dsp:txXfrm>
    </dsp:sp>
    <dsp:sp modelId="{35BE88BC-C434-459A-B3A9-7A5BAF8AA44D}">
      <dsp:nvSpPr>
        <dsp:cNvPr id="0" name=""/>
        <dsp:cNvSpPr/>
      </dsp:nvSpPr>
      <dsp:spPr>
        <a:xfrm>
          <a:off x="1103488" y="4674707"/>
          <a:ext cx="1199119" cy="119911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E2B4E-538F-4827-972F-B102A4251F93}">
      <dsp:nvSpPr>
        <dsp:cNvPr id="0" name=""/>
        <dsp:cNvSpPr/>
      </dsp:nvSpPr>
      <dsp:spPr>
        <a:xfrm>
          <a:off x="-4747305" y="-727663"/>
          <a:ext cx="5654532" cy="5654532"/>
        </a:xfrm>
        <a:prstGeom prst="blockArc">
          <a:avLst>
            <a:gd name="adj1" fmla="val 18900000"/>
            <a:gd name="adj2" fmla="val 2700000"/>
            <a:gd name="adj3" fmla="val 38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C7D40-FB43-4F77-813E-404E03C8060D}">
      <dsp:nvSpPr>
        <dsp:cNvPr id="0" name=""/>
        <dsp:cNvSpPr/>
      </dsp:nvSpPr>
      <dsp:spPr>
        <a:xfrm>
          <a:off x="583476" y="419920"/>
          <a:ext cx="6983889" cy="839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624" tIns="93980" rIns="93980" bIns="93980" numCol="1" spcCol="1270" anchor="ctr" anchorCtr="0">
          <a:noAutofit/>
        </a:bodyPr>
        <a:lstStyle/>
        <a:p>
          <a:pPr lvl="0" algn="l" defTabSz="1644650">
            <a:lnSpc>
              <a:spcPct val="90000"/>
            </a:lnSpc>
            <a:spcBef>
              <a:spcPct val="0"/>
            </a:spcBef>
            <a:spcAft>
              <a:spcPct val="35000"/>
            </a:spcAft>
          </a:pPr>
          <a:r>
            <a:rPr lang="ru-RU" sz="3700" kern="1200" dirty="0" smtClean="0"/>
            <a:t>20</a:t>
          </a:r>
          <a:r>
            <a:rPr lang="en-US" sz="3700" kern="1200" dirty="0" smtClean="0"/>
            <a:t>2</a:t>
          </a:r>
          <a:r>
            <a:rPr lang="ru-RU" sz="3700" kern="1200" dirty="0" smtClean="0"/>
            <a:t>4 году – 392,3 тыс. рублей</a:t>
          </a:r>
          <a:endParaRPr lang="ru-RU" sz="3700" kern="1200" dirty="0"/>
        </a:p>
      </dsp:txBody>
      <dsp:txXfrm>
        <a:off x="583476" y="419920"/>
        <a:ext cx="6983889" cy="839841"/>
      </dsp:txXfrm>
    </dsp:sp>
    <dsp:sp modelId="{FC44181D-5982-4D26-91E7-C76E2F5DE4F6}">
      <dsp:nvSpPr>
        <dsp:cNvPr id="0" name=""/>
        <dsp:cNvSpPr/>
      </dsp:nvSpPr>
      <dsp:spPr>
        <a:xfrm>
          <a:off x="58576" y="314940"/>
          <a:ext cx="1049801" cy="1049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5FF582-A783-465E-A992-771A0EBD0317}">
      <dsp:nvSpPr>
        <dsp:cNvPr id="0" name=""/>
        <dsp:cNvSpPr/>
      </dsp:nvSpPr>
      <dsp:spPr>
        <a:xfrm>
          <a:off x="888759" y="1679682"/>
          <a:ext cx="6678606" cy="839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624" tIns="93980" rIns="93980" bIns="93980" numCol="1" spcCol="1270" anchor="ctr" anchorCtr="0">
          <a:noAutofit/>
        </a:bodyPr>
        <a:lstStyle/>
        <a:p>
          <a:pPr lvl="0" algn="l" defTabSz="1644650">
            <a:lnSpc>
              <a:spcPct val="90000"/>
            </a:lnSpc>
            <a:spcBef>
              <a:spcPct val="0"/>
            </a:spcBef>
            <a:spcAft>
              <a:spcPct val="35000"/>
            </a:spcAft>
          </a:pPr>
          <a:r>
            <a:rPr lang="ru-RU" sz="3700" kern="1200" dirty="0" smtClean="0"/>
            <a:t>20</a:t>
          </a:r>
          <a:r>
            <a:rPr lang="en-US" sz="3700" kern="1200" dirty="0" smtClean="0"/>
            <a:t>2</a:t>
          </a:r>
          <a:r>
            <a:rPr lang="ru-RU" sz="3700" kern="1200" dirty="0" smtClean="0"/>
            <a:t>5 году  - </a:t>
          </a:r>
          <a:r>
            <a:rPr lang="en-US" sz="3700" kern="1200" dirty="0" smtClean="0"/>
            <a:t>1</a:t>
          </a:r>
          <a:r>
            <a:rPr lang="ru-RU" sz="3700" kern="1200" dirty="0" smtClean="0"/>
            <a:t>95,6</a:t>
          </a:r>
          <a:r>
            <a:rPr lang="en-US" sz="3700" kern="1200" dirty="0" smtClean="0"/>
            <a:t> </a:t>
          </a:r>
          <a:r>
            <a:rPr lang="ru-RU" sz="3700" kern="1200" dirty="0" smtClean="0"/>
            <a:t>тыс. рублей</a:t>
          </a:r>
          <a:endParaRPr lang="ru-RU" sz="3700" kern="1200" dirty="0"/>
        </a:p>
      </dsp:txBody>
      <dsp:txXfrm>
        <a:off x="888759" y="1679682"/>
        <a:ext cx="6678606" cy="839841"/>
      </dsp:txXfrm>
    </dsp:sp>
    <dsp:sp modelId="{E39BB18A-AC6C-40D9-8797-6A51158BEDAC}">
      <dsp:nvSpPr>
        <dsp:cNvPr id="0" name=""/>
        <dsp:cNvSpPr/>
      </dsp:nvSpPr>
      <dsp:spPr>
        <a:xfrm>
          <a:off x="363858" y="1574702"/>
          <a:ext cx="1049801" cy="1049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79CDF7-DED4-4A22-B32F-E60457AEF129}">
      <dsp:nvSpPr>
        <dsp:cNvPr id="0" name=""/>
        <dsp:cNvSpPr/>
      </dsp:nvSpPr>
      <dsp:spPr>
        <a:xfrm>
          <a:off x="583476" y="2709436"/>
          <a:ext cx="6983889" cy="12998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624" tIns="93980" rIns="93980" bIns="93980" numCol="1" spcCol="1270" anchor="ctr" anchorCtr="0">
          <a:noAutofit/>
        </a:bodyPr>
        <a:lstStyle/>
        <a:p>
          <a:pPr lvl="0" algn="l" defTabSz="1644650">
            <a:lnSpc>
              <a:spcPct val="90000"/>
            </a:lnSpc>
            <a:spcBef>
              <a:spcPct val="0"/>
            </a:spcBef>
            <a:spcAft>
              <a:spcPct val="35000"/>
            </a:spcAft>
          </a:pPr>
          <a:r>
            <a:rPr lang="ru-RU" sz="3700" kern="1200" dirty="0" smtClean="0"/>
            <a:t>2026 году  - 208,8 тыс. рублей</a:t>
          </a:r>
          <a:endParaRPr lang="ru-RU" sz="3700" kern="1200" dirty="0"/>
        </a:p>
      </dsp:txBody>
      <dsp:txXfrm>
        <a:off x="583476" y="2709436"/>
        <a:ext cx="6983889" cy="1299855"/>
      </dsp:txXfrm>
    </dsp:sp>
    <dsp:sp modelId="{8AEC5F5D-B7A8-42BD-87EB-64CB5577CE92}">
      <dsp:nvSpPr>
        <dsp:cNvPr id="0" name=""/>
        <dsp:cNvSpPr/>
      </dsp:nvSpPr>
      <dsp:spPr>
        <a:xfrm>
          <a:off x="23470" y="2857486"/>
          <a:ext cx="1049801" cy="1049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0.47547</cdr:x>
      <cdr:y>0.89547</cdr:y>
    </cdr:from>
    <cdr:to>
      <cdr:x>0.95321</cdr:x>
      <cdr:y>1</cdr:y>
    </cdr:to>
    <cdr:sp macro="" textlink="">
      <cdr:nvSpPr>
        <cdr:cNvPr id="2" name="TextBox 1"/>
        <cdr:cNvSpPr txBox="1"/>
      </cdr:nvSpPr>
      <cdr:spPr>
        <a:xfrm xmlns:a="http://schemas.openxmlformats.org/drawingml/2006/main">
          <a:off x="3043340" y="3761388"/>
          <a:ext cx="3057833" cy="4390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3"/>
            <a:ext cx="2880995" cy="490409"/>
          </a:xfrm>
          <a:prstGeom prst="rect">
            <a:avLst/>
          </a:prstGeom>
        </p:spPr>
        <p:txBody>
          <a:bodyPr vert="horz" lIns="91404" tIns="45702" rIns="91404" bIns="45702" rtlCol="0"/>
          <a:lstStyle>
            <a:lvl1pPr algn="l">
              <a:defRPr sz="1200"/>
            </a:lvl1pPr>
          </a:lstStyle>
          <a:p>
            <a:pPr rtl="0"/>
            <a:endParaRPr lang="ru-RU"/>
          </a:p>
        </p:txBody>
      </p:sp>
      <p:sp>
        <p:nvSpPr>
          <p:cNvPr id="3" name="Дата 2"/>
          <p:cNvSpPr>
            <a:spLocks noGrp="1"/>
          </p:cNvSpPr>
          <p:nvPr>
            <p:ph type="dt" sz="quarter" idx="1"/>
          </p:nvPr>
        </p:nvSpPr>
        <p:spPr>
          <a:xfrm>
            <a:off x="3765919" y="3"/>
            <a:ext cx="2880995" cy="490409"/>
          </a:xfrm>
          <a:prstGeom prst="rect">
            <a:avLst/>
          </a:prstGeom>
        </p:spPr>
        <p:txBody>
          <a:bodyPr vert="horz" lIns="91404" tIns="45702" rIns="91404" bIns="45702" rtlCol="0"/>
          <a:lstStyle>
            <a:lvl1pPr algn="r">
              <a:defRPr sz="1200"/>
            </a:lvl1pPr>
          </a:lstStyle>
          <a:p>
            <a:pPr rtl="0"/>
            <a:fld id="{8BF404C6-F3CC-4383-8FBC-3F7F856D112C}" type="datetime1">
              <a:rPr lang="ru-RU" smtClean="0"/>
              <a:t>19.02.2024</a:t>
            </a:fld>
            <a:endParaRPr lang="ru-RU" dirty="0"/>
          </a:p>
        </p:txBody>
      </p:sp>
      <p:sp>
        <p:nvSpPr>
          <p:cNvPr id="4" name="Нижний колонтитул 3"/>
          <p:cNvSpPr>
            <a:spLocks noGrp="1"/>
          </p:cNvSpPr>
          <p:nvPr>
            <p:ph type="ftr" sz="quarter" idx="2"/>
          </p:nvPr>
        </p:nvSpPr>
        <p:spPr>
          <a:xfrm>
            <a:off x="3" y="9283830"/>
            <a:ext cx="2880995" cy="490408"/>
          </a:xfrm>
          <a:prstGeom prst="rect">
            <a:avLst/>
          </a:prstGeom>
        </p:spPr>
        <p:txBody>
          <a:bodyPr vert="horz" lIns="91404" tIns="45702" rIns="91404" bIns="45702" rtlCol="0" anchor="b"/>
          <a:lstStyle>
            <a:lvl1pPr algn="l">
              <a:defRPr sz="1200"/>
            </a:lvl1pPr>
          </a:lstStyle>
          <a:p>
            <a:pPr rtl="0"/>
            <a:endParaRPr lang="ru-RU"/>
          </a:p>
        </p:txBody>
      </p:sp>
      <p:sp>
        <p:nvSpPr>
          <p:cNvPr id="5" name="Номер слайда 4"/>
          <p:cNvSpPr>
            <a:spLocks noGrp="1"/>
          </p:cNvSpPr>
          <p:nvPr>
            <p:ph type="sldNum" sz="quarter" idx="3"/>
          </p:nvPr>
        </p:nvSpPr>
        <p:spPr>
          <a:xfrm>
            <a:off x="3765919" y="9283830"/>
            <a:ext cx="2880995" cy="490408"/>
          </a:xfrm>
          <a:prstGeom prst="rect">
            <a:avLst/>
          </a:prstGeom>
        </p:spPr>
        <p:txBody>
          <a:bodyPr vert="horz" lIns="91404" tIns="45702" rIns="91404" bIns="45702" rtlCol="0" anchor="b"/>
          <a:lstStyle>
            <a:lvl1pPr algn="r">
              <a:defRPr sz="1200"/>
            </a:lvl1pPr>
          </a:lstStyle>
          <a:p>
            <a:pPr rtl="0"/>
            <a:fld id="{C18A1656-FDB1-442A-B22F-67D2FDA9ED13}" type="slidenum">
              <a:rPr lang="ru-RU" smtClean="0"/>
              <a:t>‹#›</a:t>
            </a:fld>
            <a:endParaRPr lang="ru-RU"/>
          </a:p>
        </p:txBody>
      </p:sp>
    </p:spTree>
    <p:extLst>
      <p:ext uri="{BB962C8B-B14F-4D97-AF65-F5344CB8AC3E}">
        <p14:creationId xmlns:p14="http://schemas.microsoft.com/office/powerpoint/2010/main" val="33047850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3"/>
            <a:ext cx="2880995" cy="490409"/>
          </a:xfrm>
          <a:prstGeom prst="rect">
            <a:avLst/>
          </a:prstGeom>
        </p:spPr>
        <p:txBody>
          <a:bodyPr vert="horz" lIns="91404" tIns="45702" rIns="91404" bIns="45702" rtlCol="0"/>
          <a:lstStyle>
            <a:lvl1pPr algn="l">
              <a:defRPr sz="1200"/>
            </a:lvl1pPr>
          </a:lstStyle>
          <a:p>
            <a:pPr rtl="0"/>
            <a:endParaRPr lang="ru-RU" noProof="0"/>
          </a:p>
        </p:txBody>
      </p:sp>
      <p:sp>
        <p:nvSpPr>
          <p:cNvPr id="3" name="Дата 2"/>
          <p:cNvSpPr>
            <a:spLocks noGrp="1"/>
          </p:cNvSpPr>
          <p:nvPr>
            <p:ph type="dt" idx="1"/>
          </p:nvPr>
        </p:nvSpPr>
        <p:spPr>
          <a:xfrm>
            <a:off x="3765919" y="3"/>
            <a:ext cx="2880995" cy="490409"/>
          </a:xfrm>
          <a:prstGeom prst="rect">
            <a:avLst/>
          </a:prstGeom>
        </p:spPr>
        <p:txBody>
          <a:bodyPr vert="horz" lIns="91404" tIns="45702" rIns="91404" bIns="45702" rtlCol="0"/>
          <a:lstStyle>
            <a:lvl1pPr algn="r">
              <a:defRPr sz="1200"/>
            </a:lvl1pPr>
          </a:lstStyle>
          <a:p>
            <a:fld id="{8BE53AFD-DFF1-40C5-A030-1B2F2E9C0365}" type="datetime1">
              <a:rPr lang="ru-RU" smtClean="0"/>
              <a:pPr/>
              <a:t>19.02.2024</a:t>
            </a:fld>
            <a:endParaRPr lang="ru-RU" dirty="0"/>
          </a:p>
        </p:txBody>
      </p:sp>
      <p:sp>
        <p:nvSpPr>
          <p:cNvPr id="4" name="Образ слайда 3"/>
          <p:cNvSpPr>
            <a:spLocks noGrp="1" noRot="1" noChangeAspect="1"/>
          </p:cNvSpPr>
          <p:nvPr>
            <p:ph type="sldImg" idx="2"/>
          </p:nvPr>
        </p:nvSpPr>
        <p:spPr>
          <a:xfrm>
            <a:off x="392113" y="1222375"/>
            <a:ext cx="5864225" cy="3298825"/>
          </a:xfrm>
          <a:prstGeom prst="rect">
            <a:avLst/>
          </a:prstGeom>
          <a:noFill/>
          <a:ln w="12700">
            <a:solidFill>
              <a:prstClr val="black"/>
            </a:solidFill>
          </a:ln>
        </p:spPr>
        <p:txBody>
          <a:bodyPr vert="horz" lIns="91404" tIns="45702" rIns="91404" bIns="45702" rtlCol="0" anchor="ctr"/>
          <a:lstStyle/>
          <a:p>
            <a:pPr rtl="0"/>
            <a:endParaRPr lang="ru-RU" noProof="0"/>
          </a:p>
        </p:txBody>
      </p:sp>
      <p:sp>
        <p:nvSpPr>
          <p:cNvPr id="5" name="Заметки 4"/>
          <p:cNvSpPr>
            <a:spLocks noGrp="1"/>
          </p:cNvSpPr>
          <p:nvPr>
            <p:ph type="body" sz="quarter" idx="3"/>
          </p:nvPr>
        </p:nvSpPr>
        <p:spPr>
          <a:xfrm>
            <a:off x="664845" y="4703855"/>
            <a:ext cx="5318760" cy="3848606"/>
          </a:xfrm>
          <a:prstGeom prst="rect">
            <a:avLst/>
          </a:prstGeom>
        </p:spPr>
        <p:txBody>
          <a:bodyPr vert="horz" lIns="91404" tIns="45702" rIns="91404" bIns="45702"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3" y="9283830"/>
            <a:ext cx="2880995" cy="490408"/>
          </a:xfrm>
          <a:prstGeom prst="rect">
            <a:avLst/>
          </a:prstGeom>
        </p:spPr>
        <p:txBody>
          <a:bodyPr vert="horz" lIns="91404" tIns="45702" rIns="91404" bIns="45702"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765919" y="9283830"/>
            <a:ext cx="2880995" cy="490408"/>
          </a:xfrm>
          <a:prstGeom prst="rect">
            <a:avLst/>
          </a:prstGeom>
        </p:spPr>
        <p:txBody>
          <a:bodyPr vert="horz" lIns="91404" tIns="45702" rIns="91404" bIns="45702" rtlCol="0" anchor="b"/>
          <a:lstStyle>
            <a:lvl1pPr algn="r">
              <a:defRPr sz="1200"/>
            </a:lvl1pPr>
          </a:lstStyle>
          <a:p>
            <a:pPr rtl="0"/>
            <a:fld id="{6336304E-FDE3-4B4F-A3B7-EBE87F3FA5E2}" type="slidenum">
              <a:rPr lang="ru-RU" noProof="0" smtClean="0"/>
              <a:t>‹#›</a:t>
            </a:fld>
            <a:endParaRPr lang="ru-RU" noProof="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a:t>
            </a:fld>
            <a:endParaRPr lang="ru-RU"/>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10</a:t>
            </a:fld>
            <a:endParaRPr lang="ru-RU" noProof="0"/>
          </a:p>
        </p:txBody>
      </p:sp>
    </p:spTree>
    <p:extLst>
      <p:ext uri="{BB962C8B-B14F-4D97-AF65-F5344CB8AC3E}">
        <p14:creationId xmlns:p14="http://schemas.microsoft.com/office/powerpoint/2010/main" val="314769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11</a:t>
            </a:fld>
            <a:endParaRPr lang="ru-RU"/>
          </a:p>
        </p:txBody>
      </p:sp>
    </p:spTree>
    <p:extLst>
      <p:ext uri="{BB962C8B-B14F-4D97-AF65-F5344CB8AC3E}">
        <p14:creationId xmlns:p14="http://schemas.microsoft.com/office/powerpoint/2010/main" val="285139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12</a:t>
            </a:fld>
            <a:endParaRPr lang="ru-RU" noProof="0"/>
          </a:p>
        </p:txBody>
      </p:sp>
    </p:spTree>
    <p:extLst>
      <p:ext uri="{BB962C8B-B14F-4D97-AF65-F5344CB8AC3E}">
        <p14:creationId xmlns:p14="http://schemas.microsoft.com/office/powerpoint/2010/main" val="352818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13</a:t>
            </a:fld>
            <a:endParaRPr lang="ru-RU"/>
          </a:p>
        </p:txBody>
      </p:sp>
    </p:spTree>
    <p:extLst>
      <p:ext uri="{BB962C8B-B14F-4D97-AF65-F5344CB8AC3E}">
        <p14:creationId xmlns:p14="http://schemas.microsoft.com/office/powerpoint/2010/main" val="3328078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14</a:t>
            </a:fld>
            <a:endParaRPr lang="ru-RU" noProof="0"/>
          </a:p>
        </p:txBody>
      </p:sp>
    </p:spTree>
    <p:extLst>
      <p:ext uri="{BB962C8B-B14F-4D97-AF65-F5344CB8AC3E}">
        <p14:creationId xmlns:p14="http://schemas.microsoft.com/office/powerpoint/2010/main" val="4261449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15</a:t>
            </a:fld>
            <a:endParaRPr lang="ru-RU" noProof="0"/>
          </a:p>
        </p:txBody>
      </p:sp>
    </p:spTree>
    <p:extLst>
      <p:ext uri="{BB962C8B-B14F-4D97-AF65-F5344CB8AC3E}">
        <p14:creationId xmlns:p14="http://schemas.microsoft.com/office/powerpoint/2010/main" val="3020836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16</a:t>
            </a:fld>
            <a:endParaRPr lang="ru-RU" noProof="0"/>
          </a:p>
        </p:txBody>
      </p:sp>
    </p:spTree>
    <p:extLst>
      <p:ext uri="{BB962C8B-B14F-4D97-AF65-F5344CB8AC3E}">
        <p14:creationId xmlns:p14="http://schemas.microsoft.com/office/powerpoint/2010/main" val="7157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370880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18</a:t>
            </a:fld>
            <a:endParaRPr lang="ru-RU">
              <a:solidFill>
                <a:prstClr val="black"/>
              </a:solidFill>
            </a:endParaRPr>
          </a:p>
        </p:txBody>
      </p:sp>
    </p:spTree>
    <p:extLst>
      <p:ext uri="{BB962C8B-B14F-4D97-AF65-F5344CB8AC3E}">
        <p14:creationId xmlns:p14="http://schemas.microsoft.com/office/powerpoint/2010/main" val="144369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30434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2</a:t>
            </a:fld>
            <a:endParaRPr lang="ru-RU"/>
          </a:p>
        </p:txBody>
      </p:sp>
    </p:spTree>
    <p:extLst>
      <p:ext uri="{BB962C8B-B14F-4D97-AF65-F5344CB8AC3E}">
        <p14:creationId xmlns:p14="http://schemas.microsoft.com/office/powerpoint/2010/main" val="3179795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2136256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21</a:t>
            </a:fld>
            <a:endParaRPr lang="ru-RU" noProof="0"/>
          </a:p>
        </p:txBody>
      </p:sp>
    </p:spTree>
    <p:extLst>
      <p:ext uri="{BB962C8B-B14F-4D97-AF65-F5344CB8AC3E}">
        <p14:creationId xmlns:p14="http://schemas.microsoft.com/office/powerpoint/2010/main" val="3716741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3329721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fld id="{6336304E-FDE3-4B4F-A3B7-EBE87F3FA5E2}"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val="3224608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fld id="{6336304E-FDE3-4B4F-A3B7-EBE87F3FA5E2}" type="slidenum">
              <a:rPr lang="ru-RU" smtClean="0">
                <a:solidFill>
                  <a:prstClr val="black"/>
                </a:solidFill>
              </a:rPr>
              <a:pPr/>
              <a:t>24</a:t>
            </a:fld>
            <a:endParaRPr lang="ru-RU">
              <a:solidFill>
                <a:prstClr val="black"/>
              </a:solidFill>
            </a:endParaRPr>
          </a:p>
        </p:txBody>
      </p:sp>
    </p:spTree>
    <p:extLst>
      <p:ext uri="{BB962C8B-B14F-4D97-AF65-F5344CB8AC3E}">
        <p14:creationId xmlns:p14="http://schemas.microsoft.com/office/powerpoint/2010/main" val="3801684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fld id="{6336304E-FDE3-4B4F-A3B7-EBE87F3FA5E2}"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3123885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fld id="{6336304E-FDE3-4B4F-A3B7-EBE87F3FA5E2}" type="slidenum">
              <a:rPr lang="ru-RU" smtClean="0">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137711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33</a:t>
            </a:fld>
            <a:endParaRPr lang="ru-RU" noProof="0"/>
          </a:p>
        </p:txBody>
      </p:sp>
    </p:spTree>
    <p:extLst>
      <p:ext uri="{BB962C8B-B14F-4D97-AF65-F5344CB8AC3E}">
        <p14:creationId xmlns:p14="http://schemas.microsoft.com/office/powerpoint/2010/main" val="1991869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35</a:t>
            </a:fld>
            <a:endParaRPr lang="ru-RU" noProof="0"/>
          </a:p>
        </p:txBody>
      </p:sp>
    </p:spTree>
    <p:extLst>
      <p:ext uri="{BB962C8B-B14F-4D97-AF65-F5344CB8AC3E}">
        <p14:creationId xmlns:p14="http://schemas.microsoft.com/office/powerpoint/2010/main" val="3508298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64</a:t>
            </a:fld>
            <a:endParaRPr lang="ru-RU">
              <a:solidFill>
                <a:prstClr val="black"/>
              </a:solidFill>
            </a:endParaRPr>
          </a:p>
        </p:txBody>
      </p:sp>
    </p:spTree>
    <p:extLst>
      <p:ext uri="{BB962C8B-B14F-4D97-AF65-F5344CB8AC3E}">
        <p14:creationId xmlns:p14="http://schemas.microsoft.com/office/powerpoint/2010/main" val="365956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3</a:t>
            </a:fld>
            <a:endParaRPr lang="ru-RU" noProof="0"/>
          </a:p>
        </p:txBody>
      </p:sp>
    </p:spTree>
    <p:extLst>
      <p:ext uri="{BB962C8B-B14F-4D97-AF65-F5344CB8AC3E}">
        <p14:creationId xmlns:p14="http://schemas.microsoft.com/office/powerpoint/2010/main" val="3185729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65</a:t>
            </a:fld>
            <a:endParaRPr lang="ru-RU">
              <a:solidFill>
                <a:prstClr val="black"/>
              </a:solidFill>
            </a:endParaRPr>
          </a:p>
        </p:txBody>
      </p:sp>
    </p:spTree>
    <p:extLst>
      <p:ext uri="{BB962C8B-B14F-4D97-AF65-F5344CB8AC3E}">
        <p14:creationId xmlns:p14="http://schemas.microsoft.com/office/powerpoint/2010/main" val="575599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66</a:t>
            </a:fld>
            <a:endParaRPr lang="ru-RU">
              <a:solidFill>
                <a:prstClr val="black"/>
              </a:solidFill>
            </a:endParaRPr>
          </a:p>
        </p:txBody>
      </p:sp>
    </p:spTree>
    <p:extLst>
      <p:ext uri="{BB962C8B-B14F-4D97-AF65-F5344CB8AC3E}">
        <p14:creationId xmlns:p14="http://schemas.microsoft.com/office/powerpoint/2010/main" val="3837025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68</a:t>
            </a:fld>
            <a:endParaRPr lang="ru-RU">
              <a:solidFill>
                <a:prstClr val="black"/>
              </a:solidFill>
            </a:endParaRPr>
          </a:p>
        </p:txBody>
      </p:sp>
    </p:spTree>
    <p:extLst>
      <p:ext uri="{BB962C8B-B14F-4D97-AF65-F5344CB8AC3E}">
        <p14:creationId xmlns:p14="http://schemas.microsoft.com/office/powerpoint/2010/main" val="1782286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70</a:t>
            </a:fld>
            <a:endParaRPr lang="ru-RU">
              <a:solidFill>
                <a:prstClr val="black"/>
              </a:solidFill>
            </a:endParaRPr>
          </a:p>
        </p:txBody>
      </p:sp>
    </p:spTree>
    <p:extLst>
      <p:ext uri="{BB962C8B-B14F-4D97-AF65-F5344CB8AC3E}">
        <p14:creationId xmlns:p14="http://schemas.microsoft.com/office/powerpoint/2010/main" val="2412682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71</a:t>
            </a:fld>
            <a:endParaRPr lang="ru-RU">
              <a:solidFill>
                <a:prstClr val="black"/>
              </a:solidFill>
            </a:endParaRPr>
          </a:p>
        </p:txBody>
      </p:sp>
    </p:spTree>
    <p:extLst>
      <p:ext uri="{BB962C8B-B14F-4D97-AF65-F5344CB8AC3E}">
        <p14:creationId xmlns:p14="http://schemas.microsoft.com/office/powerpoint/2010/main" val="697308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72</a:t>
            </a:fld>
            <a:endParaRPr lang="ru-RU">
              <a:solidFill>
                <a:prstClr val="black"/>
              </a:solidFill>
            </a:endParaRPr>
          </a:p>
        </p:txBody>
      </p:sp>
    </p:spTree>
    <p:extLst>
      <p:ext uri="{BB962C8B-B14F-4D97-AF65-F5344CB8AC3E}">
        <p14:creationId xmlns:p14="http://schemas.microsoft.com/office/powerpoint/2010/main" val="316872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73</a:t>
            </a:fld>
            <a:endParaRPr lang="ru-RU">
              <a:solidFill>
                <a:prstClr val="black"/>
              </a:solidFill>
            </a:endParaRPr>
          </a:p>
        </p:txBody>
      </p:sp>
    </p:spTree>
    <p:extLst>
      <p:ext uri="{BB962C8B-B14F-4D97-AF65-F5344CB8AC3E}">
        <p14:creationId xmlns:p14="http://schemas.microsoft.com/office/powerpoint/2010/main" val="3577117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74</a:t>
            </a:fld>
            <a:endParaRPr lang="ru-RU">
              <a:solidFill>
                <a:prstClr val="black"/>
              </a:solidFill>
            </a:endParaRPr>
          </a:p>
        </p:txBody>
      </p:sp>
    </p:spTree>
    <p:extLst>
      <p:ext uri="{BB962C8B-B14F-4D97-AF65-F5344CB8AC3E}">
        <p14:creationId xmlns:p14="http://schemas.microsoft.com/office/powerpoint/2010/main" val="4166044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75</a:t>
            </a:fld>
            <a:endParaRPr lang="ru-RU">
              <a:solidFill>
                <a:prstClr val="black"/>
              </a:solidFill>
            </a:endParaRPr>
          </a:p>
        </p:txBody>
      </p:sp>
    </p:spTree>
    <p:extLst>
      <p:ext uri="{BB962C8B-B14F-4D97-AF65-F5344CB8AC3E}">
        <p14:creationId xmlns:p14="http://schemas.microsoft.com/office/powerpoint/2010/main" val="1490774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77</a:t>
            </a:fld>
            <a:endParaRPr lang="ru-RU">
              <a:solidFill>
                <a:prstClr val="black"/>
              </a:solidFill>
            </a:endParaRPr>
          </a:p>
        </p:txBody>
      </p:sp>
    </p:spTree>
    <p:extLst>
      <p:ext uri="{BB962C8B-B14F-4D97-AF65-F5344CB8AC3E}">
        <p14:creationId xmlns:p14="http://schemas.microsoft.com/office/powerpoint/2010/main" val="30563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4</a:t>
            </a:fld>
            <a:endParaRPr lang="ru-RU"/>
          </a:p>
        </p:txBody>
      </p:sp>
    </p:spTree>
    <p:extLst>
      <p:ext uri="{BB962C8B-B14F-4D97-AF65-F5344CB8AC3E}">
        <p14:creationId xmlns:p14="http://schemas.microsoft.com/office/powerpoint/2010/main" val="22431690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78</a:t>
            </a:fld>
            <a:endParaRPr lang="ru-RU" noProof="0"/>
          </a:p>
        </p:txBody>
      </p:sp>
    </p:spTree>
    <p:extLst>
      <p:ext uri="{BB962C8B-B14F-4D97-AF65-F5344CB8AC3E}">
        <p14:creationId xmlns:p14="http://schemas.microsoft.com/office/powerpoint/2010/main" val="2878107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79</a:t>
            </a:fld>
            <a:endParaRPr lang="ru-RU" noProof="0"/>
          </a:p>
        </p:txBody>
      </p:sp>
    </p:spTree>
    <p:extLst>
      <p:ext uri="{BB962C8B-B14F-4D97-AF65-F5344CB8AC3E}">
        <p14:creationId xmlns:p14="http://schemas.microsoft.com/office/powerpoint/2010/main" val="2475785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80</a:t>
            </a:fld>
            <a:endParaRPr lang="ru-RU" noProof="0"/>
          </a:p>
        </p:txBody>
      </p:sp>
    </p:spTree>
    <p:extLst>
      <p:ext uri="{BB962C8B-B14F-4D97-AF65-F5344CB8AC3E}">
        <p14:creationId xmlns:p14="http://schemas.microsoft.com/office/powerpoint/2010/main" val="1888850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81</a:t>
            </a:fld>
            <a:endParaRPr lang="ru-RU" noProof="0"/>
          </a:p>
        </p:txBody>
      </p:sp>
    </p:spTree>
    <p:extLst>
      <p:ext uri="{BB962C8B-B14F-4D97-AF65-F5344CB8AC3E}">
        <p14:creationId xmlns:p14="http://schemas.microsoft.com/office/powerpoint/2010/main" val="3152401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82</a:t>
            </a:fld>
            <a:endParaRPr lang="ru-RU" noProof="0"/>
          </a:p>
        </p:txBody>
      </p:sp>
    </p:spTree>
    <p:extLst>
      <p:ext uri="{BB962C8B-B14F-4D97-AF65-F5344CB8AC3E}">
        <p14:creationId xmlns:p14="http://schemas.microsoft.com/office/powerpoint/2010/main" val="2304839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83</a:t>
            </a:fld>
            <a:endParaRPr lang="ru-RU" noProof="0"/>
          </a:p>
        </p:txBody>
      </p:sp>
    </p:spTree>
    <p:extLst>
      <p:ext uri="{BB962C8B-B14F-4D97-AF65-F5344CB8AC3E}">
        <p14:creationId xmlns:p14="http://schemas.microsoft.com/office/powerpoint/2010/main" val="3987075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84</a:t>
            </a:fld>
            <a:endParaRPr lang="ru-RU" noProof="0"/>
          </a:p>
        </p:txBody>
      </p:sp>
    </p:spTree>
    <p:extLst>
      <p:ext uri="{BB962C8B-B14F-4D97-AF65-F5344CB8AC3E}">
        <p14:creationId xmlns:p14="http://schemas.microsoft.com/office/powerpoint/2010/main" val="3007031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85</a:t>
            </a:fld>
            <a:endParaRPr lang="ru-RU" noProof="0"/>
          </a:p>
        </p:txBody>
      </p:sp>
    </p:spTree>
    <p:extLst>
      <p:ext uri="{BB962C8B-B14F-4D97-AF65-F5344CB8AC3E}">
        <p14:creationId xmlns:p14="http://schemas.microsoft.com/office/powerpoint/2010/main" val="3730648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86</a:t>
            </a:fld>
            <a:endParaRPr lang="ru-RU" noProof="0"/>
          </a:p>
        </p:txBody>
      </p:sp>
    </p:spTree>
    <p:extLst>
      <p:ext uri="{BB962C8B-B14F-4D97-AF65-F5344CB8AC3E}">
        <p14:creationId xmlns:p14="http://schemas.microsoft.com/office/powerpoint/2010/main" val="4164284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87</a:t>
            </a:fld>
            <a:endParaRPr lang="ru-RU" noProof="0"/>
          </a:p>
        </p:txBody>
      </p:sp>
    </p:spTree>
    <p:extLst>
      <p:ext uri="{BB962C8B-B14F-4D97-AF65-F5344CB8AC3E}">
        <p14:creationId xmlns:p14="http://schemas.microsoft.com/office/powerpoint/2010/main" val="145553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5</a:t>
            </a:fld>
            <a:endParaRPr lang="ru-RU" noProof="0"/>
          </a:p>
        </p:txBody>
      </p:sp>
    </p:spTree>
    <p:extLst>
      <p:ext uri="{BB962C8B-B14F-4D97-AF65-F5344CB8AC3E}">
        <p14:creationId xmlns:p14="http://schemas.microsoft.com/office/powerpoint/2010/main" val="858285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88</a:t>
            </a:fld>
            <a:endParaRPr lang="ru-RU" noProof="0"/>
          </a:p>
        </p:txBody>
      </p:sp>
    </p:spTree>
    <p:extLst>
      <p:ext uri="{BB962C8B-B14F-4D97-AF65-F5344CB8AC3E}">
        <p14:creationId xmlns:p14="http://schemas.microsoft.com/office/powerpoint/2010/main" val="2954428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89</a:t>
            </a:fld>
            <a:endParaRPr lang="ru-RU" noProof="0"/>
          </a:p>
        </p:txBody>
      </p:sp>
    </p:spTree>
    <p:extLst>
      <p:ext uri="{BB962C8B-B14F-4D97-AF65-F5344CB8AC3E}">
        <p14:creationId xmlns:p14="http://schemas.microsoft.com/office/powerpoint/2010/main" val="2146814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110</a:t>
            </a:fld>
            <a:endParaRPr lang="ru-RU" noProof="0"/>
          </a:p>
        </p:txBody>
      </p:sp>
    </p:spTree>
    <p:extLst>
      <p:ext uri="{BB962C8B-B14F-4D97-AF65-F5344CB8AC3E}">
        <p14:creationId xmlns:p14="http://schemas.microsoft.com/office/powerpoint/2010/main" val="3336797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111</a:t>
            </a:fld>
            <a:endParaRPr lang="ru-RU" noProof="0"/>
          </a:p>
        </p:txBody>
      </p:sp>
    </p:spTree>
    <p:extLst>
      <p:ext uri="{BB962C8B-B14F-4D97-AF65-F5344CB8AC3E}">
        <p14:creationId xmlns:p14="http://schemas.microsoft.com/office/powerpoint/2010/main" val="1822900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1469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8C23FE-C094-497F-8A8A-ACEAF0D3B91E}" type="slidenum">
              <a:rPr lang="ru-RU" altLang="ru-RU" smtClean="0">
                <a:solidFill>
                  <a:srgbClr val="000000"/>
                </a:solidFill>
                <a:latin typeface="Calibri" panose="020F0502020204030204" pitchFamily="34" charset="0"/>
              </a:rPr>
              <a:pPr/>
              <a:t>113</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162020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177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5381" indent="-274307">
              <a:defRPr>
                <a:solidFill>
                  <a:schemeClr val="tx1"/>
                </a:solidFill>
                <a:latin typeface="Arial" panose="020B0604020202020204" pitchFamily="34" charset="0"/>
                <a:cs typeface="Arial" panose="020B0604020202020204" pitchFamily="34" charset="0"/>
              </a:defRPr>
            </a:lvl2pPr>
            <a:lvl3pPr marL="1100345" indent="-219757">
              <a:defRPr>
                <a:solidFill>
                  <a:schemeClr val="tx1"/>
                </a:solidFill>
                <a:latin typeface="Arial" panose="020B0604020202020204" pitchFamily="34" charset="0"/>
                <a:cs typeface="Arial" panose="020B0604020202020204" pitchFamily="34" charset="0"/>
              </a:defRPr>
            </a:lvl3pPr>
            <a:lvl4pPr marL="1541418" indent="-219757">
              <a:defRPr>
                <a:solidFill>
                  <a:schemeClr val="tx1"/>
                </a:solidFill>
                <a:latin typeface="Arial" panose="020B0604020202020204" pitchFamily="34" charset="0"/>
                <a:cs typeface="Arial" panose="020B0604020202020204" pitchFamily="34" charset="0"/>
              </a:defRPr>
            </a:lvl4pPr>
            <a:lvl5pPr marL="1982490" indent="-219757">
              <a:defRPr>
                <a:solidFill>
                  <a:schemeClr val="tx1"/>
                </a:solidFill>
                <a:latin typeface="Arial" panose="020B0604020202020204" pitchFamily="34" charset="0"/>
                <a:cs typeface="Arial" panose="020B0604020202020204" pitchFamily="34" charset="0"/>
              </a:defRPr>
            </a:lvl5pPr>
            <a:lvl6pPr marL="2431356"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80222"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29088"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77954"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4B2A25-2E0B-4358-9443-181889826888}" type="slidenum">
              <a:rPr lang="ru-RU" altLang="ru-RU" smtClean="0">
                <a:latin typeface="Calibri" panose="020F0502020204030204" pitchFamily="34" charset="0"/>
              </a:rPr>
              <a:pPr/>
              <a:t>115</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032399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1981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58E7A1-E38B-4108-B690-5D06CB9D5565}" type="slidenum">
              <a:rPr lang="ru-RU" altLang="ru-RU" smtClean="0">
                <a:solidFill>
                  <a:srgbClr val="000000"/>
                </a:solidFill>
                <a:latin typeface="Calibri" panose="020F0502020204030204" pitchFamily="34" charset="0"/>
              </a:rPr>
              <a:pPr/>
              <a:t>116</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9811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3005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D5224B-CA9E-42D7-926E-66A6491A3AAA}" type="slidenum">
              <a:rPr lang="ru-RU" altLang="ru-RU" smtClean="0">
                <a:solidFill>
                  <a:srgbClr val="000000"/>
                </a:solidFill>
                <a:latin typeface="Calibri" panose="020F0502020204030204" pitchFamily="34" charset="0"/>
              </a:rPr>
              <a:pPr/>
              <a:t>118</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5671214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3210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4361AF-D4B8-456C-A820-839589993745}" type="slidenum">
              <a:rPr lang="ru-RU" altLang="ru-RU" smtClean="0">
                <a:solidFill>
                  <a:srgbClr val="000000"/>
                </a:solidFill>
                <a:latin typeface="Calibri" panose="020F0502020204030204" pitchFamily="34" charset="0"/>
              </a:rPr>
              <a:pPr/>
              <a:t>119</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35812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3824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088320-8E65-456F-9241-06658EBC82E2}" type="slidenum">
              <a:rPr lang="ru-RU" altLang="ru-RU" smtClean="0">
                <a:solidFill>
                  <a:srgbClr val="000000"/>
                </a:solidFill>
                <a:latin typeface="Calibri" panose="020F0502020204030204" pitchFamily="34" charset="0"/>
              </a:rPr>
              <a:pPr/>
              <a:t>121</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0057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6</a:t>
            </a:fld>
            <a:endParaRPr lang="ru-RU"/>
          </a:p>
        </p:txBody>
      </p:sp>
    </p:spTree>
    <p:extLst>
      <p:ext uri="{BB962C8B-B14F-4D97-AF65-F5344CB8AC3E}">
        <p14:creationId xmlns:p14="http://schemas.microsoft.com/office/powerpoint/2010/main" val="38804042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4029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E230A0-474F-4414-8BDA-1D1D5244E72C}" type="slidenum">
              <a:rPr lang="ru-RU" altLang="ru-RU" smtClean="0">
                <a:solidFill>
                  <a:srgbClr val="000000"/>
                </a:solidFill>
                <a:latin typeface="Calibri" panose="020F0502020204030204" pitchFamily="34" charset="0"/>
              </a:rPr>
              <a:pPr/>
              <a:t>122</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518996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4746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74DEE1-E15F-4E34-A4C0-6BBAB3E844EB}" type="slidenum">
              <a:rPr lang="ru-RU" altLang="ru-RU" smtClean="0">
                <a:solidFill>
                  <a:srgbClr val="000000"/>
                </a:solidFill>
                <a:latin typeface="Calibri" panose="020F0502020204030204" pitchFamily="34" charset="0"/>
              </a:rPr>
              <a:pPr/>
              <a:t>123</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138309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4950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A026BC-62DF-4CB0-A6AD-BDE480E72C85}" type="slidenum">
              <a:rPr lang="ru-RU" altLang="ru-RU" smtClean="0">
                <a:solidFill>
                  <a:srgbClr val="000000"/>
                </a:solidFill>
                <a:latin typeface="Calibri" panose="020F0502020204030204" pitchFamily="34" charset="0"/>
              </a:rPr>
              <a:pPr/>
              <a:t>124</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59773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628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29089A-44D8-4899-B51B-14F146E3E921}" type="slidenum">
              <a:rPr lang="ru-RU" altLang="ru-RU" smtClean="0">
                <a:solidFill>
                  <a:srgbClr val="000000"/>
                </a:solidFill>
                <a:latin typeface="Calibri" panose="020F0502020204030204" pitchFamily="34" charset="0"/>
              </a:rPr>
              <a:pPr/>
              <a:t>125</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9919431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679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1A970D-0051-4AF6-925A-98BC45D0AEBB}" type="slidenum">
              <a:rPr lang="ru-RU" altLang="ru-RU" smtClean="0">
                <a:solidFill>
                  <a:srgbClr val="000000"/>
                </a:solidFill>
                <a:latin typeface="Calibri" panose="020F0502020204030204" pitchFamily="34" charset="0"/>
              </a:rPr>
              <a:pPr/>
              <a:t>127</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72765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6998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5381" indent="-274307">
              <a:defRPr>
                <a:solidFill>
                  <a:schemeClr val="tx1"/>
                </a:solidFill>
                <a:latin typeface="Arial" panose="020B0604020202020204" pitchFamily="34" charset="0"/>
                <a:cs typeface="Arial" panose="020B0604020202020204" pitchFamily="34" charset="0"/>
              </a:defRPr>
            </a:lvl2pPr>
            <a:lvl3pPr marL="1100345" indent="-219757">
              <a:defRPr>
                <a:solidFill>
                  <a:schemeClr val="tx1"/>
                </a:solidFill>
                <a:latin typeface="Arial" panose="020B0604020202020204" pitchFamily="34" charset="0"/>
                <a:cs typeface="Arial" panose="020B0604020202020204" pitchFamily="34" charset="0"/>
              </a:defRPr>
            </a:lvl3pPr>
            <a:lvl4pPr marL="1541418" indent="-219757">
              <a:defRPr>
                <a:solidFill>
                  <a:schemeClr val="tx1"/>
                </a:solidFill>
                <a:latin typeface="Arial" panose="020B0604020202020204" pitchFamily="34" charset="0"/>
                <a:cs typeface="Arial" panose="020B0604020202020204" pitchFamily="34" charset="0"/>
              </a:defRPr>
            </a:lvl4pPr>
            <a:lvl5pPr marL="1982490" indent="-219757">
              <a:defRPr>
                <a:solidFill>
                  <a:schemeClr val="tx1"/>
                </a:solidFill>
                <a:latin typeface="Arial" panose="020B0604020202020204" pitchFamily="34" charset="0"/>
                <a:cs typeface="Arial" panose="020B0604020202020204" pitchFamily="34" charset="0"/>
              </a:defRPr>
            </a:lvl5pPr>
            <a:lvl6pPr marL="2431356"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80222"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29088"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77954"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25C9F2-C35C-45D2-B893-435283623B4E}" type="slidenum">
              <a:rPr lang="ru-RU" altLang="ru-RU" smtClean="0">
                <a:latin typeface="Calibri" panose="020F0502020204030204" pitchFamily="34" charset="0"/>
              </a:rPr>
              <a:pPr/>
              <a:t>128</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793570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7203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AD4412-D73E-4D7E-B421-D67DA880C3EF}" type="slidenum">
              <a:rPr lang="ru-RU" altLang="ru-RU" smtClean="0">
                <a:solidFill>
                  <a:srgbClr val="000000"/>
                </a:solidFill>
                <a:latin typeface="Calibri" panose="020F0502020204030204" pitchFamily="34" charset="0"/>
              </a:rPr>
              <a:pPr/>
              <a:t>129</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730829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130</a:t>
            </a:fld>
            <a:endParaRPr lang="ru-RU" noProof="0"/>
          </a:p>
        </p:txBody>
      </p:sp>
    </p:spTree>
    <p:extLst>
      <p:ext uri="{BB962C8B-B14F-4D97-AF65-F5344CB8AC3E}">
        <p14:creationId xmlns:p14="http://schemas.microsoft.com/office/powerpoint/2010/main" val="42179633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7715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2CC6EC-BAE6-4B15-B644-9C887664C05D}" type="slidenum">
              <a:rPr lang="ru-RU" altLang="ru-RU" smtClean="0">
                <a:solidFill>
                  <a:srgbClr val="000000"/>
                </a:solidFill>
                <a:latin typeface="Calibri" panose="020F0502020204030204" pitchFamily="34" charset="0"/>
              </a:rPr>
              <a:pPr/>
              <a:t>132</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079880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7920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75C4C7-500C-4516-8208-F37EA26A92A0}" type="slidenum">
              <a:rPr lang="ru-RU" altLang="ru-RU" smtClean="0">
                <a:solidFill>
                  <a:srgbClr val="000000"/>
                </a:solidFill>
                <a:latin typeface="Calibri" panose="020F0502020204030204" pitchFamily="34" charset="0"/>
              </a:rPr>
              <a:pPr/>
              <a:t>133</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8768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7</a:t>
            </a:fld>
            <a:endParaRPr lang="ru-RU" noProof="0"/>
          </a:p>
        </p:txBody>
      </p:sp>
    </p:spTree>
    <p:extLst>
      <p:ext uri="{BB962C8B-B14F-4D97-AF65-F5344CB8AC3E}">
        <p14:creationId xmlns:p14="http://schemas.microsoft.com/office/powerpoint/2010/main" val="1565932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873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6E9AA9-895F-49B6-8DEF-EC35117C76CA}" type="slidenum">
              <a:rPr lang="ru-RU" altLang="ru-RU" smtClean="0">
                <a:solidFill>
                  <a:srgbClr val="000000"/>
                </a:solidFill>
                <a:latin typeface="Calibri" panose="020F0502020204030204" pitchFamily="34" charset="0"/>
              </a:rPr>
              <a:pPr/>
              <a:t>134</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9873015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8944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61B702-7542-48CD-AFD7-30D1C4753791}" type="slidenum">
              <a:rPr lang="ru-RU" altLang="ru-RU" smtClean="0">
                <a:solidFill>
                  <a:srgbClr val="000000"/>
                </a:solidFill>
                <a:latin typeface="Calibri" panose="020F0502020204030204" pitchFamily="34" charset="0"/>
              </a:rPr>
              <a:pPr/>
              <a:t>135</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936129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9558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4C2EEA-9900-4930-9AFD-5A704164F4D1}" type="slidenum">
              <a:rPr lang="ru-RU" altLang="ru-RU" smtClean="0">
                <a:solidFill>
                  <a:srgbClr val="000000"/>
                </a:solidFill>
                <a:latin typeface="Calibri" panose="020F0502020204030204" pitchFamily="34" charset="0"/>
              </a:rPr>
              <a:pPr/>
              <a:t>136</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728763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9763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D68F24-3546-41F4-9E99-F8A04A441FA1}" type="slidenum">
              <a:rPr lang="ru-RU" altLang="ru-RU" smtClean="0">
                <a:solidFill>
                  <a:srgbClr val="000000"/>
                </a:solidFill>
                <a:latin typeface="Calibri" panose="020F0502020204030204" pitchFamily="34" charset="0"/>
              </a:rPr>
              <a:pPr/>
              <a:t>137</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599808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0582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1F52C9-47D6-4113-A335-A2C94BC31EE3}" type="slidenum">
              <a:rPr lang="ru-RU" altLang="ru-RU" smtClean="0">
                <a:solidFill>
                  <a:srgbClr val="000000"/>
                </a:solidFill>
                <a:latin typeface="Calibri" panose="020F0502020204030204" pitchFamily="34" charset="0"/>
              </a:rPr>
              <a:pPr/>
              <a:t>139</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938850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0787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3EE058-1A1C-4C6E-B618-8604A177F8E0}" type="slidenum">
              <a:rPr lang="ru-RU" altLang="ru-RU" smtClean="0">
                <a:solidFill>
                  <a:srgbClr val="000000"/>
                </a:solidFill>
                <a:latin typeface="Calibri" panose="020F0502020204030204" pitchFamily="34" charset="0"/>
              </a:rPr>
              <a:pPr/>
              <a:t>140</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723509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0992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8A79B2-6700-4AC5-BB2D-FD05D37AC935}" type="slidenum">
              <a:rPr lang="ru-RU" altLang="ru-RU" smtClean="0">
                <a:solidFill>
                  <a:srgbClr val="000000"/>
                </a:solidFill>
                <a:latin typeface="Calibri" panose="020F0502020204030204" pitchFamily="34" charset="0"/>
              </a:rPr>
              <a:pPr/>
              <a:t>141</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1064398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129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28CCD4-4059-40BA-9954-39F73BCC8B35}" type="slidenum">
              <a:rPr lang="ru-RU" altLang="ru-RU" smtClean="0">
                <a:solidFill>
                  <a:srgbClr val="000000"/>
                </a:solidFill>
                <a:latin typeface="Calibri" panose="020F0502020204030204" pitchFamily="34" charset="0"/>
              </a:rPr>
              <a:pPr/>
              <a:t>142</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6108589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1504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923150-58B5-4838-AE7A-62923A92C569}" type="slidenum">
              <a:rPr lang="ru-RU" altLang="ru-RU" smtClean="0">
                <a:solidFill>
                  <a:srgbClr val="000000"/>
                </a:solidFill>
                <a:latin typeface="Calibri" panose="020F0502020204030204" pitchFamily="34" charset="0"/>
              </a:rPr>
              <a:pPr/>
              <a:t>143</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909304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191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A2A1C7-45E7-4C90-841D-86209DDC0E11}" type="slidenum">
              <a:rPr lang="ru-RU" altLang="ru-RU" smtClean="0">
                <a:solidFill>
                  <a:srgbClr val="000000"/>
                </a:solidFill>
                <a:latin typeface="Calibri" panose="020F0502020204030204" pitchFamily="34" charset="0"/>
              </a:rPr>
              <a:pPr/>
              <a:t>144</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8377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a:t>
            </a:fld>
            <a:endParaRPr lang="ru-RU" noProof="0"/>
          </a:p>
        </p:txBody>
      </p:sp>
    </p:spTree>
    <p:extLst>
      <p:ext uri="{BB962C8B-B14F-4D97-AF65-F5344CB8AC3E}">
        <p14:creationId xmlns:p14="http://schemas.microsoft.com/office/powerpoint/2010/main" val="3058811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2118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FDE76F-3720-4A79-B828-9CA1A9173ED8}" type="slidenum">
              <a:rPr lang="ru-RU" altLang="ru-RU" smtClean="0">
                <a:solidFill>
                  <a:srgbClr val="000000"/>
                </a:solidFill>
                <a:latin typeface="Calibri" panose="020F0502020204030204" pitchFamily="34" charset="0"/>
              </a:rPr>
              <a:pPr/>
              <a:t>145</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1018984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2528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289C9-66D3-4CFC-931F-1DE0352D6126}" type="slidenum">
              <a:rPr lang="ru-RU" altLang="ru-RU" smtClean="0">
                <a:solidFill>
                  <a:srgbClr val="000000"/>
                </a:solidFill>
                <a:latin typeface="Calibri" panose="020F0502020204030204" pitchFamily="34" charset="0"/>
              </a:rPr>
              <a:pPr/>
              <a:t>146</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524142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273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9B2A39-61CC-412A-829D-6413D26E44A3}" type="slidenum">
              <a:rPr lang="ru-RU" altLang="ru-RU" smtClean="0">
                <a:solidFill>
                  <a:srgbClr val="000000"/>
                </a:solidFill>
                <a:latin typeface="Calibri" panose="020F0502020204030204" pitchFamily="34" charset="0"/>
              </a:rPr>
              <a:pPr/>
              <a:t>147</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1164442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2938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10388-9C28-433B-A240-AFDECB87E5EF}" type="slidenum">
              <a:rPr lang="ru-RU" altLang="ru-RU" smtClean="0">
                <a:solidFill>
                  <a:srgbClr val="000000"/>
                </a:solidFill>
                <a:latin typeface="Calibri" panose="020F0502020204030204" pitchFamily="34" charset="0"/>
              </a:rPr>
              <a:pPr/>
              <a:t>148</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266867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3757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CA2344-9308-47F7-A465-586340FE8C12}" type="slidenum">
              <a:rPr lang="ru-RU" altLang="ru-RU" smtClean="0">
                <a:solidFill>
                  <a:srgbClr val="000000"/>
                </a:solidFill>
                <a:latin typeface="Calibri" panose="020F0502020204030204" pitchFamily="34" charset="0"/>
              </a:rPr>
              <a:pPr/>
              <a:t>149</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213179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396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5D8CBB-9627-412B-96DB-C61A2A26D2BA}" type="slidenum">
              <a:rPr lang="ru-RU" altLang="ru-RU" smtClean="0">
                <a:solidFill>
                  <a:srgbClr val="000000"/>
                </a:solidFill>
                <a:latin typeface="Calibri" panose="020F0502020204030204" pitchFamily="34" charset="0"/>
              </a:rPr>
              <a:pPr/>
              <a:t>150</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8231303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4166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7C6C08-7E0A-4FBD-955E-3D3060BE64E9}" type="slidenum">
              <a:rPr lang="ru-RU" altLang="ru-RU" smtClean="0">
                <a:solidFill>
                  <a:srgbClr val="000000"/>
                </a:solidFill>
                <a:latin typeface="Calibri" panose="020F0502020204030204" pitchFamily="34" charset="0"/>
              </a:rPr>
              <a:pPr/>
              <a:t>151</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484046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4371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5381" indent="-274307">
              <a:defRPr>
                <a:solidFill>
                  <a:schemeClr val="tx1"/>
                </a:solidFill>
                <a:latin typeface="Arial" panose="020B0604020202020204" pitchFamily="34" charset="0"/>
                <a:cs typeface="Arial" panose="020B0604020202020204" pitchFamily="34" charset="0"/>
              </a:defRPr>
            </a:lvl2pPr>
            <a:lvl3pPr marL="1100345" indent="-219757">
              <a:defRPr>
                <a:solidFill>
                  <a:schemeClr val="tx1"/>
                </a:solidFill>
                <a:latin typeface="Arial" panose="020B0604020202020204" pitchFamily="34" charset="0"/>
                <a:cs typeface="Arial" panose="020B0604020202020204" pitchFamily="34" charset="0"/>
              </a:defRPr>
            </a:lvl3pPr>
            <a:lvl4pPr marL="1541418" indent="-219757">
              <a:defRPr>
                <a:solidFill>
                  <a:schemeClr val="tx1"/>
                </a:solidFill>
                <a:latin typeface="Arial" panose="020B0604020202020204" pitchFamily="34" charset="0"/>
                <a:cs typeface="Arial" panose="020B0604020202020204" pitchFamily="34" charset="0"/>
              </a:defRPr>
            </a:lvl4pPr>
            <a:lvl5pPr marL="1982490" indent="-219757">
              <a:defRPr>
                <a:solidFill>
                  <a:schemeClr val="tx1"/>
                </a:solidFill>
                <a:latin typeface="Arial" panose="020B0604020202020204" pitchFamily="34" charset="0"/>
                <a:cs typeface="Arial" panose="020B0604020202020204" pitchFamily="34" charset="0"/>
              </a:defRPr>
            </a:lvl5pPr>
            <a:lvl6pPr marL="2431356"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80222"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29088"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77954"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422326-D1AD-4575-B481-73EDD312F263}" type="slidenum">
              <a:rPr lang="ru-RU" altLang="ru-RU" smtClean="0">
                <a:latin typeface="Calibri" panose="020F0502020204030204" pitchFamily="34" charset="0"/>
              </a:rPr>
              <a:pPr/>
              <a:t>152</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8617561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4781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5A82A-27FD-4751-9A93-6E588C7C6523}" type="slidenum">
              <a:rPr lang="ru-RU" altLang="ru-RU" smtClean="0">
                <a:solidFill>
                  <a:srgbClr val="000000"/>
                </a:solidFill>
                <a:latin typeface="Calibri" panose="020F0502020204030204" pitchFamily="34" charset="0"/>
              </a:rPr>
              <a:pPr/>
              <a:t>153</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224514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4986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4B9EA7-A6B0-4843-A985-7C21D9717957}" type="slidenum">
              <a:rPr lang="ru-RU" altLang="ru-RU" smtClean="0">
                <a:solidFill>
                  <a:srgbClr val="000000"/>
                </a:solidFill>
                <a:latin typeface="Calibri" panose="020F0502020204030204" pitchFamily="34" charset="0"/>
              </a:rPr>
              <a:pPr/>
              <a:t>154</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51715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9</a:t>
            </a:fld>
            <a:endParaRPr lang="ru-RU" noProof="0"/>
          </a:p>
        </p:txBody>
      </p:sp>
    </p:spTree>
    <p:extLst>
      <p:ext uri="{BB962C8B-B14F-4D97-AF65-F5344CB8AC3E}">
        <p14:creationId xmlns:p14="http://schemas.microsoft.com/office/powerpoint/2010/main" val="3850070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5190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935396-92B0-4510-AF64-E8B1E169F0B2}" type="slidenum">
              <a:rPr lang="ru-RU" altLang="ru-RU" smtClean="0">
                <a:solidFill>
                  <a:srgbClr val="000000"/>
                </a:solidFill>
                <a:latin typeface="Calibri" panose="020F0502020204030204" pitchFamily="34" charset="0"/>
              </a:rPr>
              <a:pPr/>
              <a:t>155</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7094423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5395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849" indent="-278983">
              <a:defRPr>
                <a:solidFill>
                  <a:schemeClr val="tx1"/>
                </a:solidFill>
                <a:latin typeface="Arial" panose="020B0604020202020204" pitchFamily="34" charset="0"/>
                <a:cs typeface="Arial" panose="020B0604020202020204" pitchFamily="34" charset="0"/>
              </a:defRPr>
            </a:lvl2pPr>
            <a:lvl3pPr marL="1120606" indent="-222875">
              <a:defRPr>
                <a:solidFill>
                  <a:schemeClr val="tx1"/>
                </a:solidFill>
                <a:latin typeface="Arial" panose="020B0604020202020204" pitchFamily="34" charset="0"/>
                <a:cs typeface="Arial" panose="020B0604020202020204" pitchFamily="34" charset="0"/>
              </a:defRPr>
            </a:lvl3pPr>
            <a:lvl4pPr marL="1569473" indent="-222875">
              <a:defRPr>
                <a:solidFill>
                  <a:schemeClr val="tx1"/>
                </a:solidFill>
                <a:latin typeface="Arial" panose="020B0604020202020204" pitchFamily="34" charset="0"/>
                <a:cs typeface="Arial" panose="020B0604020202020204" pitchFamily="34" charset="0"/>
              </a:defRPr>
            </a:lvl4pPr>
            <a:lvl5pPr marL="2018338" indent="-222875">
              <a:defRPr>
                <a:solidFill>
                  <a:schemeClr val="tx1"/>
                </a:solidFill>
                <a:latin typeface="Arial" panose="020B0604020202020204" pitchFamily="34" charset="0"/>
                <a:cs typeface="Arial" panose="020B0604020202020204" pitchFamily="34" charset="0"/>
              </a:defRPr>
            </a:lvl5pPr>
            <a:lvl6pPr marL="2467203"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16069"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64936"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3801" indent="-222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648F03-C90B-4E68-AA13-A81579478C5A}" type="slidenum">
              <a:rPr lang="ru-RU" altLang="ru-RU" smtClean="0">
                <a:solidFill>
                  <a:srgbClr val="000000"/>
                </a:solidFill>
                <a:latin typeface="Calibri" panose="020F0502020204030204" pitchFamily="34" charset="0"/>
              </a:rPr>
              <a:pPr/>
              <a:t>156</a:t>
            </a:fld>
            <a:endParaRPr lang="ru-RU" altLang="ru-RU"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1733886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0752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5381" indent="-274307">
              <a:defRPr>
                <a:solidFill>
                  <a:schemeClr val="tx1"/>
                </a:solidFill>
                <a:latin typeface="Arial" panose="020B0604020202020204" pitchFamily="34" charset="0"/>
                <a:cs typeface="Arial" panose="020B0604020202020204" pitchFamily="34" charset="0"/>
              </a:defRPr>
            </a:lvl2pPr>
            <a:lvl3pPr marL="1100345" indent="-219757">
              <a:defRPr>
                <a:solidFill>
                  <a:schemeClr val="tx1"/>
                </a:solidFill>
                <a:latin typeface="Arial" panose="020B0604020202020204" pitchFamily="34" charset="0"/>
                <a:cs typeface="Arial" panose="020B0604020202020204" pitchFamily="34" charset="0"/>
              </a:defRPr>
            </a:lvl3pPr>
            <a:lvl4pPr marL="1541418" indent="-219757">
              <a:defRPr>
                <a:solidFill>
                  <a:schemeClr val="tx1"/>
                </a:solidFill>
                <a:latin typeface="Arial" panose="020B0604020202020204" pitchFamily="34" charset="0"/>
                <a:cs typeface="Arial" panose="020B0604020202020204" pitchFamily="34" charset="0"/>
              </a:defRPr>
            </a:lvl4pPr>
            <a:lvl5pPr marL="1982490" indent="-219757">
              <a:defRPr>
                <a:solidFill>
                  <a:schemeClr val="tx1"/>
                </a:solidFill>
                <a:latin typeface="Arial" panose="020B0604020202020204" pitchFamily="34" charset="0"/>
                <a:cs typeface="Arial" panose="020B0604020202020204" pitchFamily="34" charset="0"/>
              </a:defRPr>
            </a:lvl5pPr>
            <a:lvl6pPr marL="2431356"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80222"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29088"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77954"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584F99-76EF-4F13-B37E-DFC17AD69344}" type="slidenum">
              <a:rPr lang="ru-RU" altLang="ru-RU" smtClean="0">
                <a:latin typeface="Calibri" panose="020F0502020204030204" pitchFamily="34" charset="0"/>
              </a:rPr>
              <a:pPr/>
              <a:t>159</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0396753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0957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5381" indent="-274307">
              <a:defRPr>
                <a:solidFill>
                  <a:schemeClr val="tx1"/>
                </a:solidFill>
                <a:latin typeface="Arial" panose="020B0604020202020204" pitchFamily="34" charset="0"/>
                <a:cs typeface="Arial" panose="020B0604020202020204" pitchFamily="34" charset="0"/>
              </a:defRPr>
            </a:lvl2pPr>
            <a:lvl3pPr marL="1100345" indent="-219757">
              <a:defRPr>
                <a:solidFill>
                  <a:schemeClr val="tx1"/>
                </a:solidFill>
                <a:latin typeface="Arial" panose="020B0604020202020204" pitchFamily="34" charset="0"/>
                <a:cs typeface="Arial" panose="020B0604020202020204" pitchFamily="34" charset="0"/>
              </a:defRPr>
            </a:lvl3pPr>
            <a:lvl4pPr marL="1541418" indent="-219757">
              <a:defRPr>
                <a:solidFill>
                  <a:schemeClr val="tx1"/>
                </a:solidFill>
                <a:latin typeface="Arial" panose="020B0604020202020204" pitchFamily="34" charset="0"/>
                <a:cs typeface="Arial" panose="020B0604020202020204" pitchFamily="34" charset="0"/>
              </a:defRPr>
            </a:lvl4pPr>
            <a:lvl5pPr marL="1982490" indent="-219757">
              <a:defRPr>
                <a:solidFill>
                  <a:schemeClr val="tx1"/>
                </a:solidFill>
                <a:latin typeface="Arial" panose="020B0604020202020204" pitchFamily="34" charset="0"/>
                <a:cs typeface="Arial" panose="020B0604020202020204" pitchFamily="34" charset="0"/>
              </a:defRPr>
            </a:lvl5pPr>
            <a:lvl6pPr marL="2431356"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80222"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29088"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77954" indent="-2197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0C174E-243C-471F-B282-373B82BC7B45}" type="slidenum">
              <a:rPr lang="ru-RU" altLang="ru-RU" smtClean="0">
                <a:latin typeface="Calibri" panose="020F0502020204030204" pitchFamily="34" charset="0"/>
              </a:rPr>
              <a:pPr/>
              <a:t>160</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36181124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161</a:t>
            </a:fld>
            <a:endParaRPr lang="ru-RU">
              <a:solidFill>
                <a:prstClr val="black"/>
              </a:solidFill>
            </a:endParaRPr>
          </a:p>
        </p:txBody>
      </p:sp>
    </p:spTree>
    <p:extLst>
      <p:ext uri="{BB962C8B-B14F-4D97-AF65-F5344CB8AC3E}">
        <p14:creationId xmlns:p14="http://schemas.microsoft.com/office/powerpoint/2010/main" val="39101106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162</a:t>
            </a:fld>
            <a:endParaRPr lang="ru-RU">
              <a:solidFill>
                <a:prstClr val="black"/>
              </a:solidFill>
            </a:endParaRPr>
          </a:p>
        </p:txBody>
      </p:sp>
    </p:spTree>
    <p:extLst>
      <p:ext uri="{BB962C8B-B14F-4D97-AF65-F5344CB8AC3E}">
        <p14:creationId xmlns:p14="http://schemas.microsoft.com/office/powerpoint/2010/main" val="27999664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163</a:t>
            </a:fld>
            <a:endParaRPr lang="ru-RU"/>
          </a:p>
        </p:txBody>
      </p:sp>
    </p:spTree>
    <p:extLst>
      <p:ext uri="{BB962C8B-B14F-4D97-AF65-F5344CB8AC3E}">
        <p14:creationId xmlns:p14="http://schemas.microsoft.com/office/powerpoint/2010/main" val="35930281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164</a:t>
            </a:fld>
            <a:endParaRPr lang="ru-RU"/>
          </a:p>
        </p:txBody>
      </p:sp>
    </p:spTree>
    <p:extLst>
      <p:ext uri="{BB962C8B-B14F-4D97-AF65-F5344CB8AC3E}">
        <p14:creationId xmlns:p14="http://schemas.microsoft.com/office/powerpoint/2010/main" val="4243828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Tree>
    <p:extLst>
      <p:ext uri="{BB962C8B-B14F-4D97-AF65-F5344CB8AC3E}">
        <p14:creationId xmlns:p14="http://schemas.microsoft.com/office/powerpoint/2010/main" val="362861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28269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2723880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Овал 5">
            <a:extLst>
              <a:ext uri="{FF2B5EF4-FFF2-40B4-BE49-F238E27FC236}">
                <a16:creationId xmlns=""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70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endParaRPr lang="ru-RU" noProof="0" dirty="0"/>
          </a:p>
        </p:txBody>
      </p:sp>
      <p:pic>
        <p:nvPicPr>
          <p:cNvPr id="8" name="Рисунок 7">
            <a:extLst>
              <a:ext uri="{FF2B5EF4-FFF2-40B4-BE49-F238E27FC236}">
                <a16:creationId xmlns=""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grpSp>
        <p:nvGrpSpPr>
          <p:cNvPr id="4" name="Группа 3">
            <a:extLst>
              <a:ext uri="{FF2B5EF4-FFF2-40B4-BE49-F238E27FC236}">
                <a16:creationId xmlns=""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pSp>
          <p:nvGrpSpPr>
            <p:cNvPr id="18" name="Группа 17">
              <a:extLst>
                <a:ext uri="{FF2B5EF4-FFF2-40B4-BE49-F238E27FC236}">
                  <a16:creationId xmlns=""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grpSp>
      <p:sp>
        <p:nvSpPr>
          <p:cNvPr id="21" name="Текст 2">
            <a:extLst>
              <a:ext uri="{FF2B5EF4-FFF2-40B4-BE49-F238E27FC236}">
                <a16:creationId xmlns=""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Tree>
    <p:extLst>
      <p:ext uri="{BB962C8B-B14F-4D97-AF65-F5344CB8AC3E}">
        <p14:creationId xmlns:p14="http://schemas.microsoft.com/office/powerpoint/2010/main" val="3091569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5" name="Полилиния 6">
              <a:extLst>
                <a:ext uri="{FF2B5EF4-FFF2-40B4-BE49-F238E27FC236}">
                  <a16:creationId xmlns=""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6" name="Полилиния 7">
              <a:extLst>
                <a:ext uri="{FF2B5EF4-FFF2-40B4-BE49-F238E27FC236}">
                  <a16:creationId xmlns=""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Объект 2">
            <a:extLst>
              <a:ext uri="{FF2B5EF4-FFF2-40B4-BE49-F238E27FC236}">
                <a16:creationId xmlns=""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2" name="Рисунок 11">
            <a:extLst>
              <a:ext uri="{FF2B5EF4-FFF2-40B4-BE49-F238E27FC236}">
                <a16:creationId xmlns=""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 noProof="0"/>
          </a:p>
        </p:txBody>
      </p:sp>
    </p:spTree>
    <p:extLst>
      <p:ext uri="{BB962C8B-B14F-4D97-AF65-F5344CB8AC3E}">
        <p14:creationId xmlns:p14="http://schemas.microsoft.com/office/powerpoint/2010/main" val="337058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7">
              <a:extLst>
                <a:ext uri="{FF2B5EF4-FFF2-40B4-BE49-F238E27FC236}">
                  <a16:creationId xmlns=""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Объект 2">
            <a:extLst>
              <a:ext uri="{FF2B5EF4-FFF2-40B4-BE49-F238E27FC236}">
                <a16:creationId xmlns=""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7" name="Объект 3">
            <a:extLst>
              <a:ext uri="{FF2B5EF4-FFF2-40B4-BE49-F238E27FC236}">
                <a16:creationId xmlns=""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68015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6">
              <a:extLst>
                <a:ext uri="{FF2B5EF4-FFF2-40B4-BE49-F238E27FC236}">
                  <a16:creationId xmlns=""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4" name="Полилиния 7">
              <a:extLst>
                <a:ext uri="{FF2B5EF4-FFF2-40B4-BE49-F238E27FC236}">
                  <a16:creationId xmlns=""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Текст 2">
            <a:extLst>
              <a:ext uri="{FF2B5EF4-FFF2-40B4-BE49-F238E27FC236}">
                <a16:creationId xmlns=""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7" name="Объект 3">
            <a:extLst>
              <a:ext uri="{FF2B5EF4-FFF2-40B4-BE49-F238E27FC236}">
                <a16:creationId xmlns=""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8" name="Текст 4">
            <a:extLst>
              <a:ext uri="{FF2B5EF4-FFF2-40B4-BE49-F238E27FC236}">
                <a16:creationId xmlns=""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9" name="Объект 5">
            <a:extLst>
              <a:ext uri="{FF2B5EF4-FFF2-40B4-BE49-F238E27FC236}">
                <a16:creationId xmlns=""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21" name="Рисунок 20">
            <a:extLst>
              <a:ext uri="{FF2B5EF4-FFF2-40B4-BE49-F238E27FC236}">
                <a16:creationId xmlns=""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774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9" name="Заголовок 1">
            <a:extLst>
              <a:ext uri="{FF2B5EF4-FFF2-40B4-BE49-F238E27FC236}">
                <a16:creationId xmlns=""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20" name="Текст 3">
            <a:extLst>
              <a:ext uri="{FF2B5EF4-FFF2-40B4-BE49-F238E27FC236}">
                <a16:creationId xmlns=""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pic>
        <p:nvPicPr>
          <p:cNvPr id="8" name="Рисунок 7">
            <a:extLst>
              <a:ext uri="{FF2B5EF4-FFF2-40B4-BE49-F238E27FC236}">
                <a16:creationId xmlns=""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696608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6">
              <a:extLst>
                <a:ext uri="{FF2B5EF4-FFF2-40B4-BE49-F238E27FC236}">
                  <a16:creationId xmlns=""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7">
              <a:extLst>
                <a:ext uri="{FF2B5EF4-FFF2-40B4-BE49-F238E27FC236}">
                  <a16:creationId xmlns=""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Заголовок 1">
            <a:extLst>
              <a:ext uri="{FF2B5EF4-FFF2-40B4-BE49-F238E27FC236}">
                <a16:creationId xmlns=""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17" name="Текст 3">
            <a:extLst>
              <a:ext uri="{FF2B5EF4-FFF2-40B4-BE49-F238E27FC236}">
                <a16:creationId xmlns=""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8" name="Объект 2">
            <a:extLst>
              <a:ext uri="{FF2B5EF4-FFF2-40B4-BE49-F238E27FC236}">
                <a16:creationId xmlns=""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1676254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5CFA74-9608-4211-99F5-20D684543A77}" type="datetimeFigureOut">
              <a:rPr lang="ru-RU">
                <a:solidFill>
                  <a:prstClr val="black">
                    <a:tint val="75000"/>
                  </a:prstClr>
                </a:solidFill>
              </a:rPr>
              <a:pPr>
                <a:defRPr/>
              </a:pPr>
              <a:t>19.02.2024</a:t>
            </a:fld>
            <a:endParaRPr lang="ru-R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F932718-8D67-459C-BC5B-FE99B2EC7334}"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2187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6509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endParaRPr lang="ru-RU" noProof="0" dirty="0"/>
          </a:p>
        </p:txBody>
      </p:sp>
      <p:pic>
        <p:nvPicPr>
          <p:cNvPr id="8" name="Рисунок 7">
            <a:extLst>
              <a:ext uri="{FF2B5EF4-FFF2-40B4-BE49-F238E27FC236}">
                <a16:creationId xmlns=""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grpSp>
        <p:nvGrpSpPr>
          <p:cNvPr id="4" name="Группа 3">
            <a:extLst>
              <a:ext uri="{FF2B5EF4-FFF2-40B4-BE49-F238E27FC236}">
                <a16:creationId xmlns=""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pSp>
          <p:nvGrpSpPr>
            <p:cNvPr id="18" name="Группа 17">
              <a:extLst>
                <a:ext uri="{FF2B5EF4-FFF2-40B4-BE49-F238E27FC236}">
                  <a16:creationId xmlns=""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grpSp>
      <p:sp>
        <p:nvSpPr>
          <p:cNvPr id="21" name="Текст 2">
            <a:extLst>
              <a:ext uri="{FF2B5EF4-FFF2-40B4-BE49-F238E27FC236}">
                <a16:creationId xmlns=""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Tree>
    <p:extLst>
      <p:ext uri="{BB962C8B-B14F-4D97-AF65-F5344CB8AC3E}">
        <p14:creationId xmlns:p14="http://schemas.microsoft.com/office/powerpoint/2010/main" val="2705337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Tree>
    <p:extLst>
      <p:ext uri="{BB962C8B-B14F-4D97-AF65-F5344CB8AC3E}">
        <p14:creationId xmlns:p14="http://schemas.microsoft.com/office/powerpoint/2010/main" val="234882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111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a:extLst>
              <a:ext uri="{FF2B5EF4-FFF2-40B4-BE49-F238E27FC236}">
                <a16:creationId xmlns=""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p>
        </p:txBody>
      </p:sp>
      <p:sp>
        <p:nvSpPr>
          <p:cNvPr id="3" name="Текст 2">
            <a:extLst>
              <a:ext uri="{FF2B5EF4-FFF2-40B4-BE49-F238E27FC236}">
                <a16:creationId xmlns=""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Номер слайда 5">
            <a:extLst>
              <a:ext uri="{FF2B5EF4-FFF2-40B4-BE49-F238E27FC236}">
                <a16:creationId xmlns=""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a:p>
        </p:txBody>
      </p:sp>
      <p:sp>
        <p:nvSpPr>
          <p:cNvPr id="15" name="Рисунок 14">
            <a:extLst>
              <a:ext uri="{FF2B5EF4-FFF2-40B4-BE49-F238E27FC236}">
                <a16:creationId xmlns=""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a:t>Вставка рисунка</a:t>
            </a:r>
          </a:p>
        </p:txBody>
      </p:sp>
    </p:spTree>
    <p:extLst>
      <p:ext uri="{BB962C8B-B14F-4D97-AF65-F5344CB8AC3E}">
        <p14:creationId xmlns:p14="http://schemas.microsoft.com/office/powerpoint/2010/main" val="259131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Овал 21">
            <a:extLst>
              <a:ext uri="{FF2B5EF4-FFF2-40B4-BE49-F238E27FC236}">
                <a16:creationId xmlns=""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Рисунок 11">
            <a:extLst>
              <a:ext uri="{FF2B5EF4-FFF2-40B4-BE49-F238E27FC236}">
                <a16:creationId xmlns=""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a:t>значок</a:t>
            </a:r>
          </a:p>
        </p:txBody>
      </p:sp>
      <p:sp>
        <p:nvSpPr>
          <p:cNvPr id="9" name="Прямоугольник 8">
            <a:extLst>
              <a:ext uri="{FF2B5EF4-FFF2-40B4-BE49-F238E27FC236}">
                <a16:creationId xmlns=""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Овал 3">
            <a:extLst>
              <a:ext uri="{FF2B5EF4-FFF2-40B4-BE49-F238E27FC236}">
                <a16:creationId xmlns=""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a:solidFill>
                <a:prstClr val="white"/>
              </a:solidFill>
            </a:endParaRPr>
          </a:p>
        </p:txBody>
      </p:sp>
      <p:sp>
        <p:nvSpPr>
          <p:cNvPr id="6" name="Рисунок 5">
            <a:extLst>
              <a:ext uri="{FF2B5EF4-FFF2-40B4-BE49-F238E27FC236}">
                <a16:creationId xmlns=""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a:t>Вставка рисунка</a:t>
            </a:r>
          </a:p>
        </p:txBody>
      </p:sp>
      <p:sp>
        <p:nvSpPr>
          <p:cNvPr id="17" name="Объект 2">
            <a:extLst>
              <a:ext uri="{FF2B5EF4-FFF2-40B4-BE49-F238E27FC236}">
                <a16:creationId xmlns=""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0" name="Объект 2">
            <a:extLst>
              <a:ext uri="{FF2B5EF4-FFF2-40B4-BE49-F238E27FC236}">
                <a16:creationId xmlns=""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1" name="Объект 2">
            <a:extLst>
              <a:ext uri="{FF2B5EF4-FFF2-40B4-BE49-F238E27FC236}">
                <a16:creationId xmlns=""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12" name="Рисунок 11">
            <a:extLst>
              <a:ext uri="{FF2B5EF4-FFF2-40B4-BE49-F238E27FC236}">
                <a16:creationId xmlns=""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a:t>значок</a:t>
            </a:r>
          </a:p>
        </p:txBody>
      </p:sp>
    </p:spTree>
    <p:extLst>
      <p:ext uri="{BB962C8B-B14F-4D97-AF65-F5344CB8AC3E}">
        <p14:creationId xmlns:p14="http://schemas.microsoft.com/office/powerpoint/2010/main" val="110673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7">
              <a:extLst>
                <a:ext uri="{FF2B5EF4-FFF2-40B4-BE49-F238E27FC236}">
                  <a16:creationId xmlns=""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3" name="Рисунок 22">
            <a:extLst>
              <a:ext uri="{FF2B5EF4-FFF2-40B4-BE49-F238E27FC236}">
                <a16:creationId xmlns=""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a:t>Вставка рисунка</a:t>
            </a:r>
            <a:endParaRPr lang="ru-RU" noProof="0" dirty="0"/>
          </a:p>
        </p:txBody>
      </p:sp>
      <p:sp>
        <p:nvSpPr>
          <p:cNvPr id="14" name="Заголовок 1">
            <a:extLst>
              <a:ext uri="{FF2B5EF4-FFF2-40B4-BE49-F238E27FC236}">
                <a16:creationId xmlns=""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3151713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a:solidFill>
                <a:prstClr val="white"/>
              </a:solidFill>
            </a:endParaRPr>
          </a:p>
        </p:txBody>
      </p:sp>
      <p:sp>
        <p:nvSpPr>
          <p:cNvPr id="14" name="Прямоугольник 13">
            <a:extLst>
              <a:ext uri="{FF2B5EF4-FFF2-40B4-BE49-F238E27FC236}">
                <a16:creationId xmlns=""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Овал 3">
            <a:extLst>
              <a:ext uri="{FF2B5EF4-FFF2-40B4-BE49-F238E27FC236}">
                <a16:creationId xmlns=""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Рисунок 5">
            <a:extLst>
              <a:ext uri="{FF2B5EF4-FFF2-40B4-BE49-F238E27FC236}">
                <a16:creationId xmlns=""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a:t>Вставка рисунка</a:t>
            </a:r>
          </a:p>
        </p:txBody>
      </p:sp>
    </p:spTree>
    <p:extLst>
      <p:ext uri="{BB962C8B-B14F-4D97-AF65-F5344CB8AC3E}">
        <p14:creationId xmlns:p14="http://schemas.microsoft.com/office/powerpoint/2010/main" val="388680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7" name="Полилиния 6">
              <a:extLst>
                <a:ext uri="{FF2B5EF4-FFF2-40B4-BE49-F238E27FC236}">
                  <a16:creationId xmlns=""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8" name="Полилиния 7">
              <a:extLst>
                <a:ext uri="{FF2B5EF4-FFF2-40B4-BE49-F238E27FC236}">
                  <a16:creationId xmlns=""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23" name="Овал 22">
            <a:extLst>
              <a:ext uri="{FF2B5EF4-FFF2-40B4-BE49-F238E27FC236}">
                <a16:creationId xmlns=""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Овал 23">
            <a:extLst>
              <a:ext uri="{FF2B5EF4-FFF2-40B4-BE49-F238E27FC236}">
                <a16:creationId xmlns=""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5" name="Овал 24">
            <a:extLst>
              <a:ext uri="{FF2B5EF4-FFF2-40B4-BE49-F238E27FC236}">
                <a16:creationId xmlns=""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6" name="Овал 25">
            <a:extLst>
              <a:ext uri="{FF2B5EF4-FFF2-40B4-BE49-F238E27FC236}">
                <a16:creationId xmlns=""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0" name="Полилиния: Форма 19">
            <a:extLst>
              <a:ext uri="{FF2B5EF4-FFF2-40B4-BE49-F238E27FC236}">
                <a16:creationId xmlns=""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1" name="Полилиния: Форма 20">
            <a:extLst>
              <a:ext uri="{FF2B5EF4-FFF2-40B4-BE49-F238E27FC236}">
                <a16:creationId xmlns=""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Полилиния: фигура 21">
            <a:extLst>
              <a:ext uri="{FF2B5EF4-FFF2-40B4-BE49-F238E27FC236}">
                <a16:creationId xmlns=""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7" name="Полилиния: Фигура 16">
            <a:extLst>
              <a:ext uri="{FF2B5EF4-FFF2-40B4-BE49-F238E27FC236}">
                <a16:creationId xmlns=""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Заголовок 1">
            <a:extLst>
              <a:ext uri="{FF2B5EF4-FFF2-40B4-BE49-F238E27FC236}">
                <a16:creationId xmlns=""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3" name="Рисунок 2">
            <a:extLst>
              <a:ext uri="{FF2B5EF4-FFF2-40B4-BE49-F238E27FC236}">
                <a16:creationId xmlns=""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1" name="Рисунок 2">
            <a:extLst>
              <a:ext uri="{FF2B5EF4-FFF2-40B4-BE49-F238E27FC236}">
                <a16:creationId xmlns=""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2" name="Рисунок 2">
            <a:extLst>
              <a:ext uri="{FF2B5EF4-FFF2-40B4-BE49-F238E27FC236}">
                <a16:creationId xmlns=""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3" name="Рисунок 2">
            <a:extLst>
              <a:ext uri="{FF2B5EF4-FFF2-40B4-BE49-F238E27FC236}">
                <a16:creationId xmlns=""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27" name="Объект 2">
            <a:extLst>
              <a:ext uri="{FF2B5EF4-FFF2-40B4-BE49-F238E27FC236}">
                <a16:creationId xmlns=""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8" name="Объект 2">
            <a:extLst>
              <a:ext uri="{FF2B5EF4-FFF2-40B4-BE49-F238E27FC236}">
                <a16:creationId xmlns=""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0" name="Объект 2">
            <a:extLst>
              <a:ext uri="{FF2B5EF4-FFF2-40B4-BE49-F238E27FC236}">
                <a16:creationId xmlns=""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2" name="Объект 2">
            <a:extLst>
              <a:ext uri="{FF2B5EF4-FFF2-40B4-BE49-F238E27FC236}">
                <a16:creationId xmlns=""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4" name="Объект 2">
            <a:extLst>
              <a:ext uri="{FF2B5EF4-FFF2-40B4-BE49-F238E27FC236}">
                <a16:creationId xmlns=""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1785902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рямоугольник 3">
            <a:extLst>
              <a:ext uri="{FF2B5EF4-FFF2-40B4-BE49-F238E27FC236}">
                <a16:creationId xmlns=""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ED7D31"/>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a:solidFill>
                <a:prstClr val="white"/>
              </a:solidFill>
            </a:endParaRPr>
          </a:p>
        </p:txBody>
      </p:sp>
      <p:sp>
        <p:nvSpPr>
          <p:cNvPr id="20" name="Объект 2">
            <a:extLst>
              <a:ext uri="{FF2B5EF4-FFF2-40B4-BE49-F238E27FC236}">
                <a16:creationId xmlns=""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5" name="Объект 2">
            <a:extLst>
              <a:ext uri="{FF2B5EF4-FFF2-40B4-BE49-F238E27FC236}">
                <a16:creationId xmlns=""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Рисунок 11">
            <a:extLst>
              <a:ext uri="{FF2B5EF4-FFF2-40B4-BE49-F238E27FC236}">
                <a16:creationId xmlns=""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a:t>значок</a:t>
            </a:r>
          </a:p>
        </p:txBody>
      </p:sp>
      <p:sp>
        <p:nvSpPr>
          <p:cNvPr id="28" name="Овал 27">
            <a:extLst>
              <a:ext uri="{FF2B5EF4-FFF2-40B4-BE49-F238E27FC236}">
                <a16:creationId xmlns=""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Рисунок 11">
            <a:extLst>
              <a:ext uri="{FF2B5EF4-FFF2-40B4-BE49-F238E27FC236}">
                <a16:creationId xmlns=""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a:t>значок</a:t>
            </a:r>
          </a:p>
        </p:txBody>
      </p:sp>
    </p:spTree>
    <p:extLst>
      <p:ext uri="{BB962C8B-B14F-4D97-AF65-F5344CB8AC3E}">
        <p14:creationId xmlns:p14="http://schemas.microsoft.com/office/powerpoint/2010/main" val="155492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127329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a:extLst>
              <a:ext uri="{FF2B5EF4-FFF2-40B4-BE49-F238E27FC236}">
                <a16:creationId xmlns=""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p>
        </p:txBody>
      </p:sp>
      <p:sp>
        <p:nvSpPr>
          <p:cNvPr id="3" name="Текст 2">
            <a:extLst>
              <a:ext uri="{FF2B5EF4-FFF2-40B4-BE49-F238E27FC236}">
                <a16:creationId xmlns=""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Номер слайда 5">
            <a:extLst>
              <a:ext uri="{FF2B5EF4-FFF2-40B4-BE49-F238E27FC236}">
                <a16:creationId xmlns=""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a:p>
        </p:txBody>
      </p:sp>
      <p:sp>
        <p:nvSpPr>
          <p:cNvPr id="15" name="Рисунок 14">
            <a:extLst>
              <a:ext uri="{FF2B5EF4-FFF2-40B4-BE49-F238E27FC236}">
                <a16:creationId xmlns=""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a:t>Вставка рисунка</a:t>
            </a:r>
          </a:p>
        </p:txBody>
      </p:sp>
    </p:spTree>
    <p:extLst>
      <p:ext uri="{BB962C8B-B14F-4D97-AF65-F5344CB8AC3E}">
        <p14:creationId xmlns:p14="http://schemas.microsoft.com/office/powerpoint/2010/main" val="29725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6">
              <a:extLst>
                <a:ext uri="{FF2B5EF4-FFF2-40B4-BE49-F238E27FC236}">
                  <a16:creationId xmlns=""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4" name="Полилиния 7">
              <a:extLst>
                <a:ext uri="{FF2B5EF4-FFF2-40B4-BE49-F238E27FC236}">
                  <a16:creationId xmlns=""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6" name="Заголовок 1">
            <a:extLst>
              <a:ext uri="{FF2B5EF4-FFF2-40B4-BE49-F238E27FC236}">
                <a16:creationId xmlns=""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3077196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 xmlns:a16="http://schemas.microsoft.com/office/drawing/2014/main" id="{A686352B-226C-4579-B831-0DC14EC38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 xmlns:a16="http://schemas.microsoft.com/office/drawing/2014/main" id="{460C8169-012B-451A-A6C2-6FEC0DC82A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3112571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Овал 5">
            <a:extLst>
              <a:ext uri="{FF2B5EF4-FFF2-40B4-BE49-F238E27FC236}">
                <a16:creationId xmlns=""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321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5" name="Полилиния 6">
              <a:extLst>
                <a:ext uri="{FF2B5EF4-FFF2-40B4-BE49-F238E27FC236}">
                  <a16:creationId xmlns=""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6" name="Полилиния 7">
              <a:extLst>
                <a:ext uri="{FF2B5EF4-FFF2-40B4-BE49-F238E27FC236}">
                  <a16:creationId xmlns=""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Объект 2">
            <a:extLst>
              <a:ext uri="{FF2B5EF4-FFF2-40B4-BE49-F238E27FC236}">
                <a16:creationId xmlns=""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2" name="Рисунок 11">
            <a:extLst>
              <a:ext uri="{FF2B5EF4-FFF2-40B4-BE49-F238E27FC236}">
                <a16:creationId xmlns=""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 noProof="0"/>
          </a:p>
        </p:txBody>
      </p:sp>
    </p:spTree>
    <p:extLst>
      <p:ext uri="{BB962C8B-B14F-4D97-AF65-F5344CB8AC3E}">
        <p14:creationId xmlns:p14="http://schemas.microsoft.com/office/powerpoint/2010/main" val="1798127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7">
              <a:extLst>
                <a:ext uri="{FF2B5EF4-FFF2-40B4-BE49-F238E27FC236}">
                  <a16:creationId xmlns=""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Объект 2">
            <a:extLst>
              <a:ext uri="{FF2B5EF4-FFF2-40B4-BE49-F238E27FC236}">
                <a16:creationId xmlns=""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7" name="Объект 3">
            <a:extLst>
              <a:ext uri="{FF2B5EF4-FFF2-40B4-BE49-F238E27FC236}">
                <a16:creationId xmlns=""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3264534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6">
              <a:extLst>
                <a:ext uri="{FF2B5EF4-FFF2-40B4-BE49-F238E27FC236}">
                  <a16:creationId xmlns=""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4" name="Полилиния 7">
              <a:extLst>
                <a:ext uri="{FF2B5EF4-FFF2-40B4-BE49-F238E27FC236}">
                  <a16:creationId xmlns=""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Текст 2">
            <a:extLst>
              <a:ext uri="{FF2B5EF4-FFF2-40B4-BE49-F238E27FC236}">
                <a16:creationId xmlns=""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7" name="Объект 3">
            <a:extLst>
              <a:ext uri="{FF2B5EF4-FFF2-40B4-BE49-F238E27FC236}">
                <a16:creationId xmlns=""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8" name="Текст 4">
            <a:extLst>
              <a:ext uri="{FF2B5EF4-FFF2-40B4-BE49-F238E27FC236}">
                <a16:creationId xmlns=""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9" name="Объект 5">
            <a:extLst>
              <a:ext uri="{FF2B5EF4-FFF2-40B4-BE49-F238E27FC236}">
                <a16:creationId xmlns=""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21" name="Рисунок 20">
            <a:extLst>
              <a:ext uri="{FF2B5EF4-FFF2-40B4-BE49-F238E27FC236}">
                <a16:creationId xmlns=""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993498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9" name="Заголовок 1">
            <a:extLst>
              <a:ext uri="{FF2B5EF4-FFF2-40B4-BE49-F238E27FC236}">
                <a16:creationId xmlns=""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20" name="Текст 3">
            <a:extLst>
              <a:ext uri="{FF2B5EF4-FFF2-40B4-BE49-F238E27FC236}">
                <a16:creationId xmlns=""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pic>
        <p:nvPicPr>
          <p:cNvPr id="8" name="Рисунок 7">
            <a:extLst>
              <a:ext uri="{FF2B5EF4-FFF2-40B4-BE49-F238E27FC236}">
                <a16:creationId xmlns=""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586336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6">
              <a:extLst>
                <a:ext uri="{FF2B5EF4-FFF2-40B4-BE49-F238E27FC236}">
                  <a16:creationId xmlns=""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7">
              <a:extLst>
                <a:ext uri="{FF2B5EF4-FFF2-40B4-BE49-F238E27FC236}">
                  <a16:creationId xmlns=""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Заголовок 1">
            <a:extLst>
              <a:ext uri="{FF2B5EF4-FFF2-40B4-BE49-F238E27FC236}">
                <a16:creationId xmlns=""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17" name="Текст 3">
            <a:extLst>
              <a:ext uri="{FF2B5EF4-FFF2-40B4-BE49-F238E27FC236}">
                <a16:creationId xmlns=""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8" name="Объект 2">
            <a:extLst>
              <a:ext uri="{FF2B5EF4-FFF2-40B4-BE49-F238E27FC236}">
                <a16:creationId xmlns=""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817674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2" name="Полилиния 6">
              <a:extLst>
                <a:ext uri="{FF2B5EF4-FFF2-40B4-BE49-F238E27FC236}">
                  <a16:creationId xmlns=""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Tree>
    <p:extLst>
      <p:ext uri="{BB962C8B-B14F-4D97-AF65-F5344CB8AC3E}">
        <p14:creationId xmlns:p14="http://schemas.microsoft.com/office/powerpoint/2010/main" val="3388496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7">
              <a:extLst>
                <a:ext uri="{FF2B5EF4-FFF2-40B4-BE49-F238E27FC236}">
                  <a16:creationId xmlns=""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3" name="Рисунок 22">
            <a:extLst>
              <a:ext uri="{FF2B5EF4-FFF2-40B4-BE49-F238E27FC236}">
                <a16:creationId xmlns=""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a:t>Вставка рисунка</a:t>
            </a:r>
            <a:endParaRPr lang="ru-RU" noProof="0" dirty="0"/>
          </a:p>
        </p:txBody>
      </p:sp>
      <p:sp>
        <p:nvSpPr>
          <p:cNvPr id="14" name="Заголовок 1">
            <a:extLst>
              <a:ext uri="{FF2B5EF4-FFF2-40B4-BE49-F238E27FC236}">
                <a16:creationId xmlns=""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3634598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p>
        </p:txBody>
      </p:sp>
      <p:sp>
        <p:nvSpPr>
          <p:cNvPr id="3" name="Текст 2">
            <a:extLst>
              <a:ext uri="{FF2B5EF4-FFF2-40B4-BE49-F238E27FC236}">
                <a16:creationId xmlns=""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 name="Номер слайда 5">
            <a:extLst>
              <a:ext uri="{FF2B5EF4-FFF2-40B4-BE49-F238E27FC236}">
                <a16:creationId xmlns=""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ru-RU" noProof="0" smtClean="0"/>
              <a:pPr/>
              <a:t>‹#›</a:t>
            </a:fld>
            <a:endParaRPr lang="ru-RU" noProof="0"/>
          </a:p>
        </p:txBody>
      </p:sp>
      <p:sp>
        <p:nvSpPr>
          <p:cNvPr id="15" name="Рисунок 14">
            <a:extLst>
              <a:ext uri="{FF2B5EF4-FFF2-40B4-BE49-F238E27FC236}">
                <a16:creationId xmlns=""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a:t>Вставка рисунка</a:t>
            </a:r>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2" name="Полилиния 6">
              <a:extLst>
                <a:ext uri="{FF2B5EF4-FFF2-40B4-BE49-F238E27FC236}">
                  <a16:creationId xmlns=""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3" name="Полилиния 7">
              <a:extLst>
                <a:ext uri="{FF2B5EF4-FFF2-40B4-BE49-F238E27FC236}">
                  <a16:creationId xmlns=""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23" name="Рисунок 22">
            <a:extLst>
              <a:ext uri="{FF2B5EF4-FFF2-40B4-BE49-F238E27FC236}">
                <a16:creationId xmlns=""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a:t>Вставка рисунка</a:t>
            </a:r>
            <a:endParaRPr lang="ru-RU" noProof="0" dirty="0"/>
          </a:p>
        </p:txBody>
      </p:sp>
      <p:sp>
        <p:nvSpPr>
          <p:cNvPr id="14" name="Заголовок 1">
            <a:extLst>
              <a:ext uri="{FF2B5EF4-FFF2-40B4-BE49-F238E27FC236}">
                <a16:creationId xmlns=""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bg1"/>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a:p>
        </p:txBody>
      </p:sp>
      <p:sp>
        <p:nvSpPr>
          <p:cNvPr id="14" name="Прямоугольник 13">
            <a:extLst>
              <a:ext uri="{FF2B5EF4-FFF2-40B4-BE49-F238E27FC236}">
                <a16:creationId xmlns=""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 name="Овал 3">
            <a:extLst>
              <a:ext uri="{FF2B5EF4-FFF2-40B4-BE49-F238E27FC236}">
                <a16:creationId xmlns=""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Рисунок 5">
            <a:extLst>
              <a:ext uri="{FF2B5EF4-FFF2-40B4-BE49-F238E27FC236}">
                <a16:creationId xmlns=""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a:t>Вставка рисунка</a:t>
            </a:r>
          </a:p>
        </p:txBody>
      </p:sp>
    </p:spTree>
    <p:extLst>
      <p:ext uri="{BB962C8B-B14F-4D97-AF65-F5344CB8AC3E}">
        <p14:creationId xmlns:p14="http://schemas.microsoft.com/office/powerpoint/2010/main" val="1969986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Овал 21">
            <a:extLst>
              <a:ext uri="{FF2B5EF4-FFF2-40B4-BE49-F238E27FC236}">
                <a16:creationId xmlns=""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Рисунок 11">
            <a:extLst>
              <a:ext uri="{FF2B5EF4-FFF2-40B4-BE49-F238E27FC236}">
                <a16:creationId xmlns=""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a:t>значок</a:t>
            </a:r>
          </a:p>
        </p:txBody>
      </p:sp>
      <p:sp>
        <p:nvSpPr>
          <p:cNvPr id="9" name="Прямоугольник 8">
            <a:extLst>
              <a:ext uri="{FF2B5EF4-FFF2-40B4-BE49-F238E27FC236}">
                <a16:creationId xmlns=""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 name="Овал 3">
            <a:extLst>
              <a:ext uri="{FF2B5EF4-FFF2-40B4-BE49-F238E27FC236}">
                <a16:creationId xmlns=""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bg1"/>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a:p>
        </p:txBody>
      </p:sp>
      <p:sp>
        <p:nvSpPr>
          <p:cNvPr id="6" name="Рисунок 5">
            <a:extLst>
              <a:ext uri="{FF2B5EF4-FFF2-40B4-BE49-F238E27FC236}">
                <a16:creationId xmlns=""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a:t>Вставка рисунка</a:t>
            </a:r>
          </a:p>
        </p:txBody>
      </p:sp>
      <p:sp>
        <p:nvSpPr>
          <p:cNvPr id="17" name="Объект 2">
            <a:extLst>
              <a:ext uri="{FF2B5EF4-FFF2-40B4-BE49-F238E27FC236}">
                <a16:creationId xmlns=""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0" name="Объект 2">
            <a:extLst>
              <a:ext uri="{FF2B5EF4-FFF2-40B4-BE49-F238E27FC236}">
                <a16:creationId xmlns=""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1" name="Объект 2">
            <a:extLst>
              <a:ext uri="{FF2B5EF4-FFF2-40B4-BE49-F238E27FC236}">
                <a16:creationId xmlns=""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12" name="Рисунок 11">
            <a:extLst>
              <a:ext uri="{FF2B5EF4-FFF2-40B4-BE49-F238E27FC236}">
                <a16:creationId xmlns=""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a:t>значок</a:t>
            </a:r>
          </a:p>
        </p:txBody>
      </p:sp>
    </p:spTree>
    <p:extLst>
      <p:ext uri="{BB962C8B-B14F-4D97-AF65-F5344CB8AC3E}">
        <p14:creationId xmlns:p14="http://schemas.microsoft.com/office/powerpoint/2010/main" val="1741033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 name="Прямоугольник 3">
            <a:extLst>
              <a:ext uri="{FF2B5EF4-FFF2-40B4-BE49-F238E27FC236}">
                <a16:creationId xmlns=""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accent2"/>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a:p>
        </p:txBody>
      </p:sp>
      <p:sp>
        <p:nvSpPr>
          <p:cNvPr id="20" name="Объект 2">
            <a:extLst>
              <a:ext uri="{FF2B5EF4-FFF2-40B4-BE49-F238E27FC236}">
                <a16:creationId xmlns=""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5" name="Объект 2">
            <a:extLst>
              <a:ext uri="{FF2B5EF4-FFF2-40B4-BE49-F238E27FC236}">
                <a16:creationId xmlns=""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Рисунок 11">
            <a:extLst>
              <a:ext uri="{FF2B5EF4-FFF2-40B4-BE49-F238E27FC236}">
                <a16:creationId xmlns=""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a:t>значок</a:t>
            </a:r>
          </a:p>
        </p:txBody>
      </p:sp>
      <p:sp>
        <p:nvSpPr>
          <p:cNvPr id="28" name="Овал 27">
            <a:extLst>
              <a:ext uri="{FF2B5EF4-FFF2-40B4-BE49-F238E27FC236}">
                <a16:creationId xmlns=""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Рисунок 11">
            <a:extLst>
              <a:ext uri="{FF2B5EF4-FFF2-40B4-BE49-F238E27FC236}">
                <a16:creationId xmlns=""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a:t>значок</a:t>
            </a:r>
          </a:p>
        </p:txBody>
      </p:sp>
    </p:spTree>
    <p:extLst>
      <p:ext uri="{BB962C8B-B14F-4D97-AF65-F5344CB8AC3E}">
        <p14:creationId xmlns:p14="http://schemas.microsoft.com/office/powerpoint/2010/main" val="891400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3" name="Полилиния 6">
              <a:extLst>
                <a:ext uri="{FF2B5EF4-FFF2-40B4-BE49-F238E27FC236}">
                  <a16:creationId xmlns=""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4" name="Полилиния 7">
              <a:extLst>
                <a:ext uri="{FF2B5EF4-FFF2-40B4-BE49-F238E27FC236}">
                  <a16:creationId xmlns=""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6" name="Заголовок 1">
            <a:extLst>
              <a:ext uri="{FF2B5EF4-FFF2-40B4-BE49-F238E27FC236}">
                <a16:creationId xmlns=""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Номер слайда 5">
            <a:extLst>
              <a:ext uri="{FF2B5EF4-FFF2-40B4-BE49-F238E27FC236}">
                <a16:creationId xmlns=""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37" name="Полилиния 6">
              <a:extLst>
                <a:ext uri="{FF2B5EF4-FFF2-40B4-BE49-F238E27FC236}">
                  <a16:creationId xmlns=""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38" name="Полилиния 7">
              <a:extLst>
                <a:ext uri="{FF2B5EF4-FFF2-40B4-BE49-F238E27FC236}">
                  <a16:creationId xmlns=""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23" name="Овал 22">
            <a:extLst>
              <a:ext uri="{FF2B5EF4-FFF2-40B4-BE49-F238E27FC236}">
                <a16:creationId xmlns=""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4" name="Овал 23">
            <a:extLst>
              <a:ext uri="{FF2B5EF4-FFF2-40B4-BE49-F238E27FC236}">
                <a16:creationId xmlns=""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Овал 24">
            <a:extLst>
              <a:ext uri="{FF2B5EF4-FFF2-40B4-BE49-F238E27FC236}">
                <a16:creationId xmlns=""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6" name="Овал 25">
            <a:extLst>
              <a:ext uri="{FF2B5EF4-FFF2-40B4-BE49-F238E27FC236}">
                <a16:creationId xmlns=""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0" name="Полилиния: Форма 19">
            <a:extLst>
              <a:ext uri="{FF2B5EF4-FFF2-40B4-BE49-F238E27FC236}">
                <a16:creationId xmlns=""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1" name="Полилиния: Форма 20">
            <a:extLst>
              <a:ext uri="{FF2B5EF4-FFF2-40B4-BE49-F238E27FC236}">
                <a16:creationId xmlns=""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2" name="Полилиния: фигура 21">
            <a:extLst>
              <a:ext uri="{FF2B5EF4-FFF2-40B4-BE49-F238E27FC236}">
                <a16:creationId xmlns=""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7" name="Полилиния: Фигура 16">
            <a:extLst>
              <a:ext uri="{FF2B5EF4-FFF2-40B4-BE49-F238E27FC236}">
                <a16:creationId xmlns=""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1">
            <a:extLst>
              <a:ext uri="{FF2B5EF4-FFF2-40B4-BE49-F238E27FC236}">
                <a16:creationId xmlns=""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Номер слайда 5">
            <a:extLst>
              <a:ext uri="{FF2B5EF4-FFF2-40B4-BE49-F238E27FC236}">
                <a16:creationId xmlns=""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3" name="Рисунок 2">
            <a:extLst>
              <a:ext uri="{FF2B5EF4-FFF2-40B4-BE49-F238E27FC236}">
                <a16:creationId xmlns=""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1" name="Рисунок 2">
            <a:extLst>
              <a:ext uri="{FF2B5EF4-FFF2-40B4-BE49-F238E27FC236}">
                <a16:creationId xmlns=""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2" name="Рисунок 2">
            <a:extLst>
              <a:ext uri="{FF2B5EF4-FFF2-40B4-BE49-F238E27FC236}">
                <a16:creationId xmlns=""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3" name="Рисунок 2">
            <a:extLst>
              <a:ext uri="{FF2B5EF4-FFF2-40B4-BE49-F238E27FC236}">
                <a16:creationId xmlns=""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27" name="Объект 2">
            <a:extLst>
              <a:ext uri="{FF2B5EF4-FFF2-40B4-BE49-F238E27FC236}">
                <a16:creationId xmlns=""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8" name="Объект 2">
            <a:extLst>
              <a:ext uri="{FF2B5EF4-FFF2-40B4-BE49-F238E27FC236}">
                <a16:creationId xmlns=""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0" name="Объект 2">
            <a:extLst>
              <a:ext uri="{FF2B5EF4-FFF2-40B4-BE49-F238E27FC236}">
                <a16:creationId xmlns=""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2" name="Объект 2">
            <a:extLst>
              <a:ext uri="{FF2B5EF4-FFF2-40B4-BE49-F238E27FC236}">
                <a16:creationId xmlns=""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4" name="Объект 2">
            <a:extLst>
              <a:ext uri="{FF2B5EF4-FFF2-40B4-BE49-F238E27FC236}">
                <a16:creationId xmlns=""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387650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Рисунок 12">
            <a:extLst>
              <a:ext uri="{FF2B5EF4-FFF2-40B4-BE49-F238E27FC236}">
                <a16:creationId xmlns=""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Овал 5">
            <a:extLst>
              <a:ext uri="{FF2B5EF4-FFF2-40B4-BE49-F238E27FC236}">
                <a16:creationId xmlns=""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a:solidFill>
                <a:prstClr val="white"/>
              </a:solidFill>
            </a:endParaRPr>
          </a:p>
        </p:txBody>
      </p:sp>
      <p:sp>
        <p:nvSpPr>
          <p:cNvPr id="14" name="Прямоугольник 13">
            <a:extLst>
              <a:ext uri="{FF2B5EF4-FFF2-40B4-BE49-F238E27FC236}">
                <a16:creationId xmlns=""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Овал 3">
            <a:extLst>
              <a:ext uri="{FF2B5EF4-FFF2-40B4-BE49-F238E27FC236}">
                <a16:creationId xmlns=""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Рисунок 5">
            <a:extLst>
              <a:ext uri="{FF2B5EF4-FFF2-40B4-BE49-F238E27FC236}">
                <a16:creationId xmlns=""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a:t>Вставка рисунка</a:t>
            </a:r>
          </a:p>
        </p:txBody>
      </p:sp>
    </p:spTree>
    <p:extLst>
      <p:ext uri="{BB962C8B-B14F-4D97-AF65-F5344CB8AC3E}">
        <p14:creationId xmlns:p14="http://schemas.microsoft.com/office/powerpoint/2010/main" val="1068789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endParaRPr lang="ru-RU" noProof="0" dirty="0"/>
          </a:p>
        </p:txBody>
      </p:sp>
      <p:pic>
        <p:nvPicPr>
          <p:cNvPr id="8" name="Рисунок 7">
            <a:extLst>
              <a:ext uri="{FF2B5EF4-FFF2-40B4-BE49-F238E27FC236}">
                <a16:creationId xmlns=""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Номер слайда 5">
            <a:extLst>
              <a:ext uri="{FF2B5EF4-FFF2-40B4-BE49-F238E27FC236}">
                <a16:creationId xmlns=""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ru-RU" noProof="0" smtClean="0"/>
              <a:pPr/>
              <a:t>‹#›</a:t>
            </a:fld>
            <a:endParaRPr lang="ru-RU" noProof="0" dirty="0"/>
          </a:p>
        </p:txBody>
      </p:sp>
      <p:grpSp>
        <p:nvGrpSpPr>
          <p:cNvPr id="4" name="Группа 3">
            <a:extLst>
              <a:ext uri="{FF2B5EF4-FFF2-40B4-BE49-F238E27FC236}">
                <a16:creationId xmlns=""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nvGrpSpPr>
            <p:cNvPr id="18" name="Группа 17">
              <a:extLst>
                <a:ext uri="{FF2B5EF4-FFF2-40B4-BE49-F238E27FC236}">
                  <a16:creationId xmlns=""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0" name="Полилиния 6">
                <a:extLst>
                  <a:ext uri="{FF2B5EF4-FFF2-40B4-BE49-F238E27FC236}">
                    <a16:creationId xmlns=""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grpSp>
      <p:sp>
        <p:nvSpPr>
          <p:cNvPr id="21" name="Текст 2">
            <a:extLst>
              <a:ext uri="{FF2B5EF4-FFF2-40B4-BE49-F238E27FC236}">
                <a16:creationId xmlns=""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noProof="0" dirty="0"/>
            </a:p>
          </p:txBody>
        </p:sp>
        <p:sp>
          <p:nvSpPr>
            <p:cNvPr id="25" name="Полилиния 6">
              <a:extLst>
                <a:ext uri="{FF2B5EF4-FFF2-40B4-BE49-F238E27FC236}">
                  <a16:creationId xmlns=""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noProof="0" dirty="0"/>
            </a:p>
          </p:txBody>
        </p:sp>
        <p:sp>
          <p:nvSpPr>
            <p:cNvPr id="26" name="Полилиния 7">
              <a:extLst>
                <a:ext uri="{FF2B5EF4-FFF2-40B4-BE49-F238E27FC236}">
                  <a16:creationId xmlns=""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noProof="0" dirty="0"/>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solidFill>
                <a:schemeClr val="bg1"/>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n-US" noProof="0" smtClean="0"/>
              <a:pPr/>
              <a:t>‹#›</a:t>
            </a:fld>
            <a:endParaRPr lang="en-US" noProof="0" dirty="0"/>
          </a:p>
        </p:txBody>
      </p:sp>
      <p:sp>
        <p:nvSpPr>
          <p:cNvPr id="27" name="Объект 2">
            <a:extLst>
              <a:ext uri="{FF2B5EF4-FFF2-40B4-BE49-F238E27FC236}">
                <a16:creationId xmlns=""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2" name="Рисунок 11">
            <a:extLst>
              <a:ext uri="{FF2B5EF4-FFF2-40B4-BE49-F238E27FC236}">
                <a16:creationId xmlns=""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 noProof="0"/>
          </a:p>
        </p:txBody>
      </p:sp>
    </p:spTree>
    <p:extLst>
      <p:ext uri="{BB962C8B-B14F-4D97-AF65-F5344CB8AC3E}">
        <p14:creationId xmlns:p14="http://schemas.microsoft.com/office/powerpoint/2010/main" val="3789758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0" name="Полилиния 6">
              <a:extLst>
                <a:ext uri="{FF2B5EF4-FFF2-40B4-BE49-F238E27FC236}">
                  <a16:creationId xmlns=""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2" name="Полилиния 7">
              <a:extLst>
                <a:ext uri="{FF2B5EF4-FFF2-40B4-BE49-F238E27FC236}">
                  <a16:creationId xmlns=""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14" name="Объект 2">
            <a:extLst>
              <a:ext uri="{FF2B5EF4-FFF2-40B4-BE49-F238E27FC236}">
                <a16:creationId xmlns=""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7" name="Объект 3">
            <a:extLst>
              <a:ext uri="{FF2B5EF4-FFF2-40B4-BE49-F238E27FC236}">
                <a16:creationId xmlns=""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3" name="Полилиния 6">
              <a:extLst>
                <a:ext uri="{FF2B5EF4-FFF2-40B4-BE49-F238E27FC236}">
                  <a16:creationId xmlns=""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4" name="Полилиния 7">
              <a:extLst>
                <a:ext uri="{FF2B5EF4-FFF2-40B4-BE49-F238E27FC236}">
                  <a16:creationId xmlns=""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14" name="Текст 2">
            <a:extLst>
              <a:ext uri="{FF2B5EF4-FFF2-40B4-BE49-F238E27FC236}">
                <a16:creationId xmlns=""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7" name="Объект 3">
            <a:extLst>
              <a:ext uri="{FF2B5EF4-FFF2-40B4-BE49-F238E27FC236}">
                <a16:creationId xmlns=""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8" name="Текст 4">
            <a:extLst>
              <a:ext uri="{FF2B5EF4-FFF2-40B4-BE49-F238E27FC236}">
                <a16:creationId xmlns=""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9" name="Объект 5">
            <a:extLst>
              <a:ext uri="{FF2B5EF4-FFF2-40B4-BE49-F238E27FC236}">
                <a16:creationId xmlns=""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21" name="Рисунок 20">
            <a:extLst>
              <a:ext uri="{FF2B5EF4-FFF2-40B4-BE49-F238E27FC236}">
                <a16:creationId xmlns=""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grpSp>
        <p:nvGrpSpPr>
          <p:cNvPr id="14" name="Группа 13">
            <a:extLst>
              <a:ext uri="{FF2B5EF4-FFF2-40B4-BE49-F238E27FC236}">
                <a16:creationId xmlns=""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19" name="Заголовок 1">
            <a:extLst>
              <a:ext uri="{FF2B5EF4-FFF2-40B4-BE49-F238E27FC236}">
                <a16:creationId xmlns=""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20" name="Текст 3">
            <a:extLst>
              <a:ext uri="{FF2B5EF4-FFF2-40B4-BE49-F238E27FC236}">
                <a16:creationId xmlns=""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pic>
        <p:nvPicPr>
          <p:cNvPr id="8" name="Рисунок 7">
            <a:extLst>
              <a:ext uri="{FF2B5EF4-FFF2-40B4-BE49-F238E27FC236}">
                <a16:creationId xmlns=""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2" name="Полилиния 6">
              <a:extLst>
                <a:ext uri="{FF2B5EF4-FFF2-40B4-BE49-F238E27FC236}">
                  <a16:creationId xmlns=""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3" name="Полилиния 7">
              <a:extLst>
                <a:ext uri="{FF2B5EF4-FFF2-40B4-BE49-F238E27FC236}">
                  <a16:creationId xmlns=""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14" name="Заголовок 1">
            <a:extLst>
              <a:ext uri="{FF2B5EF4-FFF2-40B4-BE49-F238E27FC236}">
                <a16:creationId xmlns=""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17" name="Текст 3">
            <a:extLst>
              <a:ext uri="{FF2B5EF4-FFF2-40B4-BE49-F238E27FC236}">
                <a16:creationId xmlns=""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8" name="Объект 2">
            <a:extLst>
              <a:ext uri="{FF2B5EF4-FFF2-40B4-BE49-F238E27FC236}">
                <a16:creationId xmlns=""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Овал 21">
            <a:extLst>
              <a:ext uri="{FF2B5EF4-FFF2-40B4-BE49-F238E27FC236}">
                <a16:creationId xmlns=""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Рисунок 11">
            <a:extLst>
              <a:ext uri="{FF2B5EF4-FFF2-40B4-BE49-F238E27FC236}">
                <a16:creationId xmlns=""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a:t>значок</a:t>
            </a:r>
          </a:p>
        </p:txBody>
      </p:sp>
      <p:sp>
        <p:nvSpPr>
          <p:cNvPr id="9" name="Прямоугольник 8">
            <a:extLst>
              <a:ext uri="{FF2B5EF4-FFF2-40B4-BE49-F238E27FC236}">
                <a16:creationId xmlns=""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Овал 3">
            <a:extLst>
              <a:ext uri="{FF2B5EF4-FFF2-40B4-BE49-F238E27FC236}">
                <a16:creationId xmlns=""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a:solidFill>
                <a:prstClr val="white"/>
              </a:solidFill>
            </a:endParaRPr>
          </a:p>
        </p:txBody>
      </p:sp>
      <p:sp>
        <p:nvSpPr>
          <p:cNvPr id="6" name="Рисунок 5">
            <a:extLst>
              <a:ext uri="{FF2B5EF4-FFF2-40B4-BE49-F238E27FC236}">
                <a16:creationId xmlns=""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a:t>Вставка рисунка</a:t>
            </a:r>
          </a:p>
        </p:txBody>
      </p:sp>
      <p:sp>
        <p:nvSpPr>
          <p:cNvPr id="17" name="Объект 2">
            <a:extLst>
              <a:ext uri="{FF2B5EF4-FFF2-40B4-BE49-F238E27FC236}">
                <a16:creationId xmlns=""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0" name="Объект 2">
            <a:extLst>
              <a:ext uri="{FF2B5EF4-FFF2-40B4-BE49-F238E27FC236}">
                <a16:creationId xmlns=""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1" name="Объект 2">
            <a:extLst>
              <a:ext uri="{FF2B5EF4-FFF2-40B4-BE49-F238E27FC236}">
                <a16:creationId xmlns=""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12" name="Рисунок 11">
            <a:extLst>
              <a:ext uri="{FF2B5EF4-FFF2-40B4-BE49-F238E27FC236}">
                <a16:creationId xmlns=""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a:t>значок</a:t>
            </a:r>
          </a:p>
        </p:txBody>
      </p:sp>
    </p:spTree>
    <p:extLst>
      <p:ext uri="{BB962C8B-B14F-4D97-AF65-F5344CB8AC3E}">
        <p14:creationId xmlns:p14="http://schemas.microsoft.com/office/powerpoint/2010/main" val="2164891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рямоугольник 3">
            <a:extLst>
              <a:ext uri="{FF2B5EF4-FFF2-40B4-BE49-F238E27FC236}">
                <a16:creationId xmlns=""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a:extLst>
              <a:ext uri="{FF2B5EF4-FFF2-40B4-BE49-F238E27FC236}">
                <a16:creationId xmlns=""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2C7"/>
              </a:solidFill>
            </a:endParaRPr>
          </a:p>
        </p:txBody>
      </p:sp>
      <p:pic>
        <p:nvPicPr>
          <p:cNvPr id="8" name="Рисунок 7">
            <a:extLst>
              <a:ext uri="{FF2B5EF4-FFF2-40B4-BE49-F238E27FC236}">
                <a16:creationId xmlns=""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Номер слайда 5">
            <a:extLst>
              <a:ext uri="{FF2B5EF4-FFF2-40B4-BE49-F238E27FC236}">
                <a16:creationId xmlns=""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a:solidFill>
                <a:prstClr val="white"/>
              </a:solidFill>
            </a:endParaRPr>
          </a:p>
        </p:txBody>
      </p:sp>
      <p:sp>
        <p:nvSpPr>
          <p:cNvPr id="20" name="Объект 2">
            <a:extLst>
              <a:ext uri="{FF2B5EF4-FFF2-40B4-BE49-F238E27FC236}">
                <a16:creationId xmlns=""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5" name="Объект 2">
            <a:extLst>
              <a:ext uri="{FF2B5EF4-FFF2-40B4-BE49-F238E27FC236}">
                <a16:creationId xmlns=""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Рисунок 11">
            <a:extLst>
              <a:ext uri="{FF2B5EF4-FFF2-40B4-BE49-F238E27FC236}">
                <a16:creationId xmlns=""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a:t>значок</a:t>
            </a:r>
          </a:p>
        </p:txBody>
      </p:sp>
      <p:sp>
        <p:nvSpPr>
          <p:cNvPr id="28" name="Овал 27">
            <a:extLst>
              <a:ext uri="{FF2B5EF4-FFF2-40B4-BE49-F238E27FC236}">
                <a16:creationId xmlns=""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9" name="Рисунок 11">
            <a:extLst>
              <a:ext uri="{FF2B5EF4-FFF2-40B4-BE49-F238E27FC236}">
                <a16:creationId xmlns=""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a:t>значок</a:t>
            </a:r>
          </a:p>
        </p:txBody>
      </p:sp>
    </p:spTree>
    <p:extLst>
      <p:ext uri="{BB962C8B-B14F-4D97-AF65-F5344CB8AC3E}">
        <p14:creationId xmlns:p14="http://schemas.microsoft.com/office/powerpoint/2010/main" val="189839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6">
              <a:extLst>
                <a:ext uri="{FF2B5EF4-FFF2-40B4-BE49-F238E27FC236}">
                  <a16:creationId xmlns=""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4" name="Полилиния 7">
              <a:extLst>
                <a:ext uri="{FF2B5EF4-FFF2-40B4-BE49-F238E27FC236}">
                  <a16:creationId xmlns=""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6" name="Заголовок 1">
            <a:extLst>
              <a:ext uri="{FF2B5EF4-FFF2-40B4-BE49-F238E27FC236}">
                <a16:creationId xmlns=""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483141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7" name="Полилиния 6">
              <a:extLst>
                <a:ext uri="{FF2B5EF4-FFF2-40B4-BE49-F238E27FC236}">
                  <a16:creationId xmlns=""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8" name="Полилиния 7">
              <a:extLst>
                <a:ext uri="{FF2B5EF4-FFF2-40B4-BE49-F238E27FC236}">
                  <a16:creationId xmlns=""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23" name="Овал 22">
            <a:extLst>
              <a:ext uri="{FF2B5EF4-FFF2-40B4-BE49-F238E27FC236}">
                <a16:creationId xmlns=""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Овал 23">
            <a:extLst>
              <a:ext uri="{FF2B5EF4-FFF2-40B4-BE49-F238E27FC236}">
                <a16:creationId xmlns=""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5" name="Овал 24">
            <a:extLst>
              <a:ext uri="{FF2B5EF4-FFF2-40B4-BE49-F238E27FC236}">
                <a16:creationId xmlns=""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6" name="Овал 25">
            <a:extLst>
              <a:ext uri="{FF2B5EF4-FFF2-40B4-BE49-F238E27FC236}">
                <a16:creationId xmlns=""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0" name="Полилиния: Форма 19">
            <a:extLst>
              <a:ext uri="{FF2B5EF4-FFF2-40B4-BE49-F238E27FC236}">
                <a16:creationId xmlns=""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1" name="Полилиния: Форма 20">
            <a:extLst>
              <a:ext uri="{FF2B5EF4-FFF2-40B4-BE49-F238E27FC236}">
                <a16:creationId xmlns=""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Полилиния: фигура 21">
            <a:extLst>
              <a:ext uri="{FF2B5EF4-FFF2-40B4-BE49-F238E27FC236}">
                <a16:creationId xmlns=""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7" name="Полилиния: Фигура 16">
            <a:extLst>
              <a:ext uri="{FF2B5EF4-FFF2-40B4-BE49-F238E27FC236}">
                <a16:creationId xmlns=""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Заголовок 1">
            <a:extLst>
              <a:ext uri="{FF2B5EF4-FFF2-40B4-BE49-F238E27FC236}">
                <a16:creationId xmlns=""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3" name="Рисунок 2">
            <a:extLst>
              <a:ext uri="{FF2B5EF4-FFF2-40B4-BE49-F238E27FC236}">
                <a16:creationId xmlns=""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1" name="Рисунок 2">
            <a:extLst>
              <a:ext uri="{FF2B5EF4-FFF2-40B4-BE49-F238E27FC236}">
                <a16:creationId xmlns=""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2" name="Рисунок 2">
            <a:extLst>
              <a:ext uri="{FF2B5EF4-FFF2-40B4-BE49-F238E27FC236}">
                <a16:creationId xmlns=""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13" name="Рисунок 2">
            <a:extLst>
              <a:ext uri="{FF2B5EF4-FFF2-40B4-BE49-F238E27FC236}">
                <a16:creationId xmlns=""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a:t>Вставка рисунка</a:t>
            </a:r>
            <a:endParaRPr lang="ru-RU" noProof="0" dirty="0"/>
          </a:p>
        </p:txBody>
      </p:sp>
      <p:sp>
        <p:nvSpPr>
          <p:cNvPr id="27" name="Объект 2">
            <a:extLst>
              <a:ext uri="{FF2B5EF4-FFF2-40B4-BE49-F238E27FC236}">
                <a16:creationId xmlns=""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8" name="Объект 2">
            <a:extLst>
              <a:ext uri="{FF2B5EF4-FFF2-40B4-BE49-F238E27FC236}">
                <a16:creationId xmlns=""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0" name="Объект 2">
            <a:extLst>
              <a:ext uri="{FF2B5EF4-FFF2-40B4-BE49-F238E27FC236}">
                <a16:creationId xmlns=""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2" name="Объект 2">
            <a:extLst>
              <a:ext uri="{FF2B5EF4-FFF2-40B4-BE49-F238E27FC236}">
                <a16:creationId xmlns=""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4" name="Объект 2">
            <a:extLst>
              <a:ext uri="{FF2B5EF4-FFF2-40B4-BE49-F238E27FC236}">
                <a16:creationId xmlns=""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31077446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3A73-9DD3-4028-87DB-C033F5E3B44F}" type="datetime1">
              <a:rPr lang="ru-RU" smtClean="0">
                <a:solidFill>
                  <a:prstClr val="black">
                    <a:tint val="75000"/>
                  </a:prstClr>
                </a:solidFill>
              </a:rPr>
              <a:pPr/>
              <a:t>19.02.2024</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2700464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808" r:id="rId20"/>
    <p:sldLayoutId id="2147483798" r:id="rId21"/>
    <p:sldLayoutId id="2147483799" r:id="rId22"/>
    <p:sldLayoutId id="2147483800" r:id="rId23"/>
    <p:sldLayoutId id="2147483801" r:id="rId24"/>
    <p:sldLayoutId id="2147483803" r:id="rId25"/>
    <p:sldLayoutId id="2147483804" r:id="rId26"/>
    <p:sldLayoutId id="2147483805" r:id="rId27"/>
    <p:sldLayoutId id="2147483806" r:id="rId28"/>
    <p:sldLayoutId id="2147483807" r:id="rId29"/>
    <p:sldLayoutId id="2147483696" r:id="rId30"/>
    <p:sldLayoutId id="2147483697" r:id="rId31"/>
    <p:sldLayoutId id="2147483698" r:id="rId32"/>
    <p:sldLayoutId id="2147483700" r:id="rId33"/>
    <p:sldLayoutId id="2147483701" r:id="rId34"/>
    <p:sldLayoutId id="2147483702" r:id="rId35"/>
    <p:sldLayoutId id="2147483703" r:id="rId36"/>
    <p:sldLayoutId id="2147483704" r:id="rId37"/>
    <p:sldLayoutId id="2147483649" r:id="rId38"/>
    <p:sldLayoutId id="2147483660" r:id="rId39"/>
    <p:sldLayoutId id="2147483651" r:id="rId40"/>
    <p:sldLayoutId id="2147483650" r:id="rId41"/>
    <p:sldLayoutId id="2147483661" r:id="rId42"/>
    <p:sldLayoutId id="2147483662" r:id="rId43"/>
    <p:sldLayoutId id="2147483663" r:id="rId44"/>
    <p:sldLayoutId id="2147483654" r:id="rId45"/>
    <p:sldLayoutId id="2147483664" r:id="rId46"/>
    <p:sldLayoutId id="2147483665" r:id="rId47"/>
    <p:sldLayoutId id="2147483666" r:id="rId48"/>
    <p:sldLayoutId id="2147483667" r:id="rId49"/>
    <p:sldLayoutId id="2147483668" r:id="rId50"/>
    <p:sldLayoutId id="2147483669" r:id="rId51"/>
    <p:sldLayoutId id="2147483670" r:id="rId52"/>
    <p:sldLayoutId id="2147483671" r:id="rId53"/>
    <p:sldLayoutId id="2147483672" r:id="rId54"/>
    <p:sldLayoutId id="2147483673" r:id="rId5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slide" Target="slide4.xml"/></Relationships>
</file>

<file path=ppt/slides/_rels/slide10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61.gif"/></Relationships>
</file>

<file path=ppt/slides/_rels/slide1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9.gif"/><Relationship Id="rId5" Type="http://schemas.openxmlformats.org/officeDocument/2006/relationships/image" Target="../media/image28.gif"/><Relationship Id="rId10" Type="http://schemas.openxmlformats.org/officeDocument/2006/relationships/image" Target="../media/image33.jpg"/><Relationship Id="rId4" Type="http://schemas.openxmlformats.org/officeDocument/2006/relationships/image" Target="../media/image27.gif"/><Relationship Id="rId9" Type="http://schemas.openxmlformats.org/officeDocument/2006/relationships/image" Target="../media/image32.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7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74.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77.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79.jpe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19.xml"/><Relationship Id="rId4" Type="http://schemas.openxmlformats.org/officeDocument/2006/relationships/image" Target="../media/image81.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image" Target="../media/image8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7.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19.xml"/><Relationship Id="rId4" Type="http://schemas.openxmlformats.org/officeDocument/2006/relationships/image" Target="../media/image85.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19.xml"/><Relationship Id="rId4" Type="http://schemas.openxmlformats.org/officeDocument/2006/relationships/image" Target="../media/image87.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81.xml"/><Relationship Id="rId1" Type="http://schemas.openxmlformats.org/officeDocument/2006/relationships/slideLayout" Target="../slideLayouts/slideLayout19.xml"/><Relationship Id="rId5" Type="http://schemas.openxmlformats.org/officeDocument/2006/relationships/image" Target="../media/image90.jpeg"/><Relationship Id="rId4" Type="http://schemas.openxmlformats.org/officeDocument/2006/relationships/image" Target="../media/image89.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19.xml"/><Relationship Id="rId4" Type="http://schemas.openxmlformats.org/officeDocument/2006/relationships/image" Target="../media/image92.jpe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19.xml"/><Relationship Id="rId4" Type="http://schemas.openxmlformats.org/officeDocument/2006/relationships/image" Target="../media/image94.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19.xml"/><Relationship Id="rId4" Type="http://schemas.openxmlformats.org/officeDocument/2006/relationships/image" Target="../media/image96.jpe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19.xml"/><Relationship Id="rId4" Type="http://schemas.openxmlformats.org/officeDocument/2006/relationships/image" Target="../media/image98.jpe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 Target="slide4.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2.xml"/><Relationship Id="rId1" Type="http://schemas.openxmlformats.org/officeDocument/2006/relationships/slideLayout" Target="../slideLayouts/slideLayout19.xml"/><Relationship Id="rId5" Type="http://schemas.openxmlformats.org/officeDocument/2006/relationships/image" Target="../media/image101.jpg"/><Relationship Id="rId4" Type="http://schemas.openxmlformats.org/officeDocument/2006/relationships/image" Target="../media/image10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 Target="slide4.xml"/><Relationship Id="rId7" Type="http://schemas.openxmlformats.org/officeDocument/2006/relationships/diagramColors" Target="../diagrams/colors5.xml"/><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2.jp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4.xml"/><Relationship Id="rId7" Type="http://schemas.openxmlformats.org/officeDocument/2006/relationships/image" Target="../media/image106.jpg"/><Relationship Id="rId2" Type="http://schemas.openxmlformats.org/officeDocument/2006/relationships/notesSlide" Target="../notesSlides/notesSlide96.xml"/><Relationship Id="rId1" Type="http://schemas.openxmlformats.org/officeDocument/2006/relationships/slideLayout" Target="../slideLayouts/slideLayout9.xml"/><Relationship Id="rId6" Type="http://schemas.openxmlformats.org/officeDocument/2006/relationships/image" Target="../media/image105.JPG"/><Relationship Id="rId5" Type="http://schemas.openxmlformats.org/officeDocument/2006/relationships/image" Target="../media/image104.jpg"/><Relationship Id="rId10" Type="http://schemas.openxmlformats.org/officeDocument/2006/relationships/hyperlink" Target="mailto:fo@vos-mo.ru" TargetMode="External"/><Relationship Id="rId4" Type="http://schemas.openxmlformats.org/officeDocument/2006/relationships/image" Target="../media/image103.jpg"/><Relationship Id="rId9" Type="http://schemas.openxmlformats.org/officeDocument/2006/relationships/hyperlink" Target="https://www.microsoft.com/en-us/"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mailto:fo@vos-mo.ru" TargetMode="External"/><Relationship Id="rId7" Type="http://schemas.openxmlformats.org/officeDocument/2006/relationships/hyperlink" Target="https://www.microsoft.com/en-us/" TargetMode="External"/><Relationship Id="rId2" Type="http://schemas.openxmlformats.org/officeDocument/2006/relationships/notesSlide" Target="../notesSlides/notesSlide97.xml"/><Relationship Id="rId1" Type="http://schemas.openxmlformats.org/officeDocument/2006/relationships/slideLayout" Target="../slideLayouts/slideLayout10.xml"/><Relationship Id="rId6" Type="http://schemas.openxmlformats.org/officeDocument/2006/relationships/hyperlink" Target="https://vk.com/club211411090" TargetMode="External"/><Relationship Id="rId5" Type="http://schemas.openxmlformats.org/officeDocument/2006/relationships/hyperlink" Target="https://t.me/+bC-GtCC9YHFlOTky" TargetMode="External"/><Relationship Id="rId4" Type="http://schemas.openxmlformats.org/officeDocument/2006/relationships/image" Target="../media/image107.jp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1.jpg"/><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70.xml"/><Relationship Id="rId18" Type="http://schemas.openxmlformats.org/officeDocument/2006/relationships/slide" Target="slide159.xml"/><Relationship Id="rId3" Type="http://schemas.openxmlformats.org/officeDocument/2006/relationships/slide" Target="slide5.xml"/><Relationship Id="rId21" Type="http://schemas.openxmlformats.org/officeDocument/2006/relationships/slide" Target="slide164.xml"/><Relationship Id="rId7" Type="http://schemas.openxmlformats.org/officeDocument/2006/relationships/slide" Target="slide17.xml"/><Relationship Id="rId12" Type="http://schemas.openxmlformats.org/officeDocument/2006/relationships/slide" Target="slide67.xml"/><Relationship Id="rId17" Type="http://schemas.openxmlformats.org/officeDocument/2006/relationships/slide" Target="slide4.xml"/><Relationship Id="rId2" Type="http://schemas.openxmlformats.org/officeDocument/2006/relationships/notesSlide" Target="../notesSlides/notesSlide4.xml"/><Relationship Id="rId16" Type="http://schemas.openxmlformats.org/officeDocument/2006/relationships/slide" Target="slide157.xml"/><Relationship Id="rId20" Type="http://schemas.openxmlformats.org/officeDocument/2006/relationships/slide" Target="slide161.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66.xml"/><Relationship Id="rId5" Type="http://schemas.openxmlformats.org/officeDocument/2006/relationships/slide" Target="slide7.xml"/><Relationship Id="rId15" Type="http://schemas.openxmlformats.org/officeDocument/2006/relationships/slide" Target="slide90.xml"/><Relationship Id="rId23" Type="http://schemas.openxmlformats.org/officeDocument/2006/relationships/image" Target="../media/image12.jpg"/><Relationship Id="rId10" Type="http://schemas.openxmlformats.org/officeDocument/2006/relationships/slide" Target="slide25.xml"/><Relationship Id="rId19" Type="http://schemas.openxmlformats.org/officeDocument/2006/relationships/slide" Target="slide162.xml"/><Relationship Id="rId4" Type="http://schemas.openxmlformats.org/officeDocument/2006/relationships/slide" Target="slide6.xml"/><Relationship Id="rId9" Type="http://schemas.openxmlformats.org/officeDocument/2006/relationships/slide" Target="slide22.xml"/><Relationship Id="rId14" Type="http://schemas.openxmlformats.org/officeDocument/2006/relationships/slide" Target="slide78.xml"/><Relationship Id="rId22" Type="http://schemas.openxmlformats.org/officeDocument/2006/relationships/slide" Target="slide163.xml"/></Relationships>
</file>

<file path=ppt/slides/_rels/slide4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jpg"/><Relationship Id="rId4" Type="http://schemas.openxmlformats.org/officeDocument/2006/relationships/hyperlink" Target="file:///\\Datasrv2.omsu.vmr\fo\&#1041;&#1070;&#1044;&#1046;&#1045;&#1058;%20&#1043;&#1054;&#1056;&#1054;&#1044;&#1057;&#1050;&#1054;&#1043;&#1054;%20&#1054;&#1050;&#1056;&#1059;&#1043;&#1040;\&#1041;&#1070;&#1044;&#1046;&#1045;&#1058;%20&#1044;&#1051;&#1071;%20&#1043;&#1056;&#1040;&#1046;&#1044;&#1040;&#1053;\&#1041;&#1070;&#1044;&#1046;&#1045;&#1058;%20&#1044;&#1051;&#1071;%20&#1043;&#1056;&#1040;&#1046;&#1044;&#1040;&#1053;%20&#1055;&#1054;%20&#1056;&#1045;&#1064;&#1045;&#1053;&#1048;&#1070;%20&#1057;&#1044;%20&#1047;&#1040;%202020%20&#1043;&#1054;&#1044;.pptx" TargetMode="External"/></Relationships>
</file>

<file path=ppt/slides/_rels/slide5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 Target="slide4.xm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jpg"/></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57.jp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hyperlink" Target="#P24"/><Relationship Id="rId2" Type="http://schemas.openxmlformats.org/officeDocument/2006/relationships/hyperlink" Target="#P23"/><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hyperlink" Target="consultantplus://offline/ref=323F5CD871D448A2B5F7F39B94410FD08BA83129D4C8A55D798FA0A216FF08AA8F4402E737D8AC8686E8618AE2AFFA27F98E0E010D5288P4mFN" TargetMode="External"/><Relationship Id="rId4" Type="http://schemas.openxmlformats.org/officeDocument/2006/relationships/hyperlink" Target="consultantplus://offline/ref=323F5CD871D448A2B5F7F39B94410FD08BA83129D4C8A55D798FA0A216FF08AA8F4402EF36D0AD8BD9ED749BBAA0FA3BE68F101D0F50P8mAN" TargetMode="External"/></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 Target="slide4.xml"/><Relationship Id="rId7" Type="http://schemas.openxmlformats.org/officeDocument/2006/relationships/diagramColors" Target="../diagrams/colors4.xm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1.jpg"/><Relationship Id="rId4" Type="http://schemas.openxmlformats.org/officeDocument/2006/relationships/diagramData" Target="../diagrams/data4.xml"/><Relationship Id="rId9" Type="http://schemas.openxmlformats.org/officeDocument/2006/relationships/chart" Target="../charts/char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98EF7BD-FE81-4B20-8DC5-0B3EB736F9F8}"/>
              </a:ext>
            </a:extLst>
          </p:cNvPr>
          <p:cNvSpPr>
            <a:spLocks noGrp="1"/>
          </p:cNvSpPr>
          <p:nvPr>
            <p:ph type="ctrTitle"/>
          </p:nvPr>
        </p:nvSpPr>
        <p:spPr>
          <a:xfrm>
            <a:off x="6817178" y="4312330"/>
            <a:ext cx="5143500" cy="2090808"/>
          </a:xfrm>
        </p:spPr>
        <p:txBody>
          <a:bodyPr rtlCol="0"/>
          <a:lstStyle/>
          <a:p>
            <a:pPr lvl="0" algn="ctr">
              <a:spcBef>
                <a:spcPts val="1000"/>
              </a:spcBef>
            </a:pPr>
            <a:r>
              <a:rPr lang="ru-RU" sz="2800" b="0" dirty="0">
                <a:solidFill>
                  <a:schemeClr val="accent3">
                    <a:lumMod val="50000"/>
                    <a:lumOff val="50000"/>
                  </a:schemeClr>
                </a:solidFill>
                <a:latin typeface="Calibri"/>
                <a:ea typeface="+mn-ea"/>
                <a:cs typeface="+mn-cs"/>
              </a:rPr>
              <a:t>ФИНАНСОВОЕ УПРАВЛЕНИЕ АДМИНИСТРАЦИИ ГОРОДСКОГО ОКРУГА ВОСКРЕСЕНСК МОСКОВСКОЙ ОБЛАСТИ</a:t>
            </a:r>
            <a:br>
              <a:rPr lang="ru-RU" sz="2800" b="0" dirty="0">
                <a:solidFill>
                  <a:schemeClr val="accent3">
                    <a:lumMod val="50000"/>
                    <a:lumOff val="50000"/>
                  </a:schemeClr>
                </a:solidFill>
                <a:latin typeface="Calibri"/>
                <a:ea typeface="+mn-ea"/>
                <a:cs typeface="+mn-cs"/>
              </a:rPr>
            </a:br>
            <a:endParaRPr lang="ru-RU" sz="2800" dirty="0">
              <a:solidFill>
                <a:schemeClr val="accent3">
                  <a:lumMod val="50000"/>
                  <a:lumOff val="50000"/>
                </a:schemeClr>
              </a:solidFill>
            </a:endParaRPr>
          </a:p>
        </p:txBody>
      </p:sp>
      <p:pic>
        <p:nvPicPr>
          <p:cNvPr id="10" name="Рисунок 9">
            <a:extLst>
              <a:ext uri="{FF2B5EF4-FFF2-40B4-BE49-F238E27FC236}">
                <a16:creationId xmlns="" xmlns:a16="http://schemas.microsoft.com/office/drawing/2014/main" id="{CF143FEA-6E93-4548-8A9B-318F437CD88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979714" y="391885"/>
            <a:ext cx="7674429" cy="4212771"/>
          </a:xfrm>
        </p:spPr>
      </p:pic>
    </p:spTree>
    <p:extLst>
      <p:ext uri="{BB962C8B-B14F-4D97-AF65-F5344CB8AC3E}">
        <p14:creationId xmlns:p14="http://schemas.microsoft.com/office/powerpoint/2010/main" val="37379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9EC71654-96A5-4280-94F3-931C61A9F92C}" type="slidenum">
              <a:rPr lang="en-US" noProof="0" smtClean="0"/>
              <a:pPr rtl="0"/>
              <a:t>10</a:t>
            </a:fld>
            <a:endParaRPr lang="en-US" noProof="0" dirty="0"/>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276" y="906161"/>
            <a:ext cx="11042420" cy="5832389"/>
          </a:xfrm>
        </p:spPr>
      </p:pic>
      <p:sp>
        <p:nvSpPr>
          <p:cNvPr id="6" name="Заголовок 5"/>
          <p:cNvSpPr>
            <a:spLocks noGrp="1"/>
          </p:cNvSpPr>
          <p:nvPr>
            <p:ph type="title"/>
          </p:nvPr>
        </p:nvSpPr>
        <p:spPr>
          <a:xfrm>
            <a:off x="515938" y="246621"/>
            <a:ext cx="11150600" cy="371217"/>
          </a:xfrm>
        </p:spPr>
        <p:txBody>
          <a:bodyPr/>
          <a:lstStyle/>
          <a:p>
            <a:pPr algn="ctr"/>
            <a:r>
              <a:rPr lang="ru-RU" sz="2400" dirty="0">
                <a:latin typeface="Times New Roman" panose="02020603050405020304" pitchFamily="18" charset="0"/>
                <a:cs typeface="Times New Roman" panose="02020603050405020304" pitchFamily="18" charset="0"/>
                <a:hlinkClick r:id="rId4" action="ppaction://hlinksldjump"/>
              </a:rPr>
              <a:t>Основные термины и понятия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893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100</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791870714"/>
              </p:ext>
            </p:extLst>
          </p:nvPr>
        </p:nvGraphicFramePr>
        <p:xfrm>
          <a:off x="115330" y="1293449"/>
          <a:ext cx="11986054" cy="4687473"/>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1211442">
                <a:tc>
                  <a:txBody>
                    <a:bodyPr/>
                    <a:lstStyle/>
                    <a:p>
                      <a:pPr algn="l" fontAlgn="b"/>
                      <a:r>
                        <a:rPr lang="ru-RU" sz="1200" b="0" i="0" u="none" strike="noStrike" dirty="0">
                          <a:solidFill>
                            <a:srgbClr val="000000"/>
                          </a:solidFill>
                          <a:effectLst/>
                          <a:latin typeface="Times New Roman" panose="02020603050405020304" pitchFamily="18" charset="0"/>
                        </a:rPr>
                        <a:t>Подпрограмма "Обеспечение жильем детей-сирот и детей, оставшихся без попечения родителей, лиц из числа детей-сирот и детей, оставшихся без попечения родителей"</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64 322,7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56 091,0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55 943,2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51 387,0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73 411,0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40 376,0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-4 556,2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17 467,8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-15 567,2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1194318">
                <a:tc>
                  <a:txBody>
                    <a:bodyPr/>
                    <a:lstStyle/>
                    <a:p>
                      <a:pPr algn="l" fontAlgn="b"/>
                      <a:r>
                        <a:rPr lang="ru-RU" sz="1200" b="0" i="0" u="none" strike="noStrike" dirty="0">
                          <a:solidFill>
                            <a:srgbClr val="000000"/>
                          </a:solidFill>
                          <a:effectLst/>
                          <a:latin typeface="Times New Roman" panose="02020603050405020304" pitchFamily="18" charset="0"/>
                        </a:rPr>
                        <a:t>Подпрограмма "Улучшение жилищных условий отдельных категорий многодетных </a:t>
                      </a:r>
                      <a:r>
                        <a:rPr lang="ru-RU" sz="1200" b="0" i="0" u="none" strike="noStrike" dirty="0" smtClean="0">
                          <a:solidFill>
                            <a:srgbClr val="000000"/>
                          </a:solidFill>
                          <a:effectLst/>
                          <a:latin typeface="Times New Roman" panose="02020603050405020304" pitchFamily="18" charset="0"/>
                        </a:rPr>
                        <a:t>семей«</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7</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16 049,0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bl>
          </a:graphicData>
        </a:graphic>
      </p:graphicFrame>
      <p:sp>
        <p:nvSpPr>
          <p:cNvPr id="4" name="Заголовок 3"/>
          <p:cNvSpPr>
            <a:spLocks noGrp="1"/>
          </p:cNvSpPr>
          <p:nvPr>
            <p:ph type="title"/>
          </p:nvPr>
        </p:nvSpPr>
        <p:spPr>
          <a:xfrm>
            <a:off x="303656"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363894" y="6204857"/>
            <a:ext cx="1194318" cy="559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44186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101</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629605630"/>
              </p:ext>
            </p:extLst>
          </p:nvPr>
        </p:nvGraphicFramePr>
        <p:xfrm>
          <a:off x="115330" y="1293449"/>
          <a:ext cx="11986054" cy="4930458"/>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34279">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"Развитие инженерной инфраструктуры и </a:t>
                      </a:r>
                      <a:r>
                        <a:rPr lang="ru-RU" sz="1200" b="1" i="0" u="none" strike="noStrike" dirty="0" smtClean="0">
                          <a:solidFill>
                            <a:srgbClr val="000000"/>
                          </a:solidFill>
                          <a:effectLst/>
                          <a:latin typeface="Times New Roman" panose="02020603050405020304" pitchFamily="18" charset="0"/>
                        </a:rPr>
                        <a:t>энергоэффективности и отрасли обращения с отходами"</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160 219,3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574 867,0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474 160,1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100 706,9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82,5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173 701,8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163 866,8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313 174,2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-300 458,3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-310 293,3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-160 985,9</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257920">
                <a:tc>
                  <a:txBody>
                    <a:bodyPr/>
                    <a:lstStyle/>
                    <a:p>
                      <a:pPr algn="l" fontAlgn="b"/>
                      <a:r>
                        <a:rPr lang="ru-RU" sz="1200" b="0" i="0" u="none" strike="noStrike" dirty="0">
                          <a:solidFill>
                            <a:srgbClr val="000000"/>
                          </a:solidFill>
                          <a:effectLst/>
                          <a:latin typeface="Times New Roman" panose="02020603050405020304" pitchFamily="18" charset="0"/>
                        </a:rPr>
                        <a:t>Подпрограмма "Чистая вода"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9 276,5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929,5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8 347,0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15 879,9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7 511,2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110 843,5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14 950,4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6 581,7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109 914,0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13038">
                <a:tc>
                  <a:txBody>
                    <a:bodyPr/>
                    <a:lstStyle/>
                    <a:p>
                      <a:pPr algn="l" fontAlgn="b"/>
                      <a:r>
                        <a:rPr lang="ru-RU" sz="1200" b="0" i="0" u="none" strike="noStrike">
                          <a:solidFill>
                            <a:srgbClr val="000000"/>
                          </a:solidFill>
                          <a:effectLst/>
                          <a:latin typeface="Times New Roman" panose="02020603050405020304" pitchFamily="18" charset="0"/>
                        </a:rPr>
                        <a:t>Подпрограмма "Системы водоотведения"</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85 828,2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85 729,9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152 172,9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152 854,6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80 696,2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152 074,6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152 756,3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80 597,9</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403292">
                <a:tc>
                  <a:txBody>
                    <a:bodyPr/>
                    <a:lstStyle/>
                    <a:p>
                      <a:pPr algn="l" fontAlgn="b"/>
                      <a:r>
                        <a:rPr lang="ru-RU" sz="1200" b="0" i="0" u="none" strike="noStrike" dirty="0">
                          <a:solidFill>
                            <a:srgbClr val="000000"/>
                          </a:solidFill>
                          <a:effectLst/>
                          <a:latin typeface="Times New Roman" panose="02020603050405020304" pitchFamily="18" charset="0"/>
                        </a:rPr>
                        <a:t>Подпрограмма </a:t>
                      </a:r>
                      <a:r>
                        <a:rPr lang="ru-RU" sz="1200" b="0" i="0" u="none" strike="noStrike" dirty="0" smtClean="0">
                          <a:solidFill>
                            <a:srgbClr val="000000"/>
                          </a:solidFill>
                          <a:effectLst/>
                          <a:latin typeface="Times New Roman" panose="02020603050405020304" pitchFamily="18" charset="0"/>
                        </a:rPr>
                        <a:t>"Объекты теплоснабжения, инженерные коммуникации"</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147 857,2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326 465,9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319 835,9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6 630,0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4 689,0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2 541,0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120 674,5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-315 146,9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-317 294,9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-199 161,4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453081">
                <a:tc>
                  <a:txBody>
                    <a:bodyPr/>
                    <a:lstStyle/>
                    <a:p>
                      <a:pPr algn="l" fontAlgn="b"/>
                      <a:r>
                        <a:rPr lang="ru-RU" sz="1200" b="0" i="0" u="none" strike="noStrike" dirty="0">
                          <a:solidFill>
                            <a:srgbClr val="000000"/>
                          </a:solidFill>
                          <a:effectLst/>
                          <a:latin typeface="Times New Roman" panose="02020603050405020304" pitchFamily="18" charset="0"/>
                        </a:rPr>
                        <a:t>Подпрограмма "Энергосбережение и повышение энергетической эффективности"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12 164,0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7 424,4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7 424,4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-7 424,4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-7 424,4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-7 424,4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7"/>
                  </a:ext>
                </a:extLst>
              </a:tr>
              <a:tr h="298930">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"Реализация полномочий в сфере жилищно-коммунального хозяйства"</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8</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198,1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145 872,0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145 872,0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-144 912,0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-144 912,0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-144 912,0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8"/>
                  </a:ext>
                </a:extLst>
              </a:tr>
            </a:tbl>
          </a:graphicData>
        </a:graphic>
      </p:graphicFrame>
      <p:sp>
        <p:nvSpPr>
          <p:cNvPr id="4" name="Заголовок 3"/>
          <p:cNvSpPr>
            <a:spLocks noGrp="1"/>
          </p:cNvSpPr>
          <p:nvPr>
            <p:ph type="title"/>
          </p:nvPr>
        </p:nvSpPr>
        <p:spPr>
          <a:xfrm>
            <a:off x="217142"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345233" y="6251510"/>
            <a:ext cx="1222310" cy="5131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405880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102</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3631955493"/>
              </p:ext>
            </p:extLst>
          </p:nvPr>
        </p:nvGraphicFramePr>
        <p:xfrm>
          <a:off x="115330" y="1293449"/>
          <a:ext cx="11986054" cy="4934267"/>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34279">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"Предпринимательство"</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2 230,9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2 230,9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2 230,9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230,9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230,9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230,9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419534">
                <a:tc>
                  <a:txBody>
                    <a:bodyPr/>
                    <a:lstStyle/>
                    <a:p>
                      <a:pPr algn="l" fontAlgn="b"/>
                      <a:r>
                        <a:rPr lang="ru-RU" sz="1200" b="0" i="0" u="none" strike="noStrike">
                          <a:solidFill>
                            <a:srgbClr val="000000"/>
                          </a:solidFill>
                          <a:effectLst/>
                          <a:latin typeface="Times New Roman" panose="02020603050405020304" pitchFamily="18" charset="0"/>
                        </a:rPr>
                        <a:t>Подпрограмма "Развитие малого и среднего предпринимательства"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13038">
                <a:tc>
                  <a:txBody>
                    <a:bodyPr/>
                    <a:lstStyle/>
                    <a:p>
                      <a:pPr algn="l" fontAlgn="b"/>
                      <a:r>
                        <a:rPr lang="ru-RU" sz="1200" b="0" i="0" u="none" strike="noStrike" dirty="0">
                          <a:solidFill>
                            <a:srgbClr val="000000"/>
                          </a:solidFill>
                          <a:effectLst/>
                          <a:latin typeface="Times New Roman" panose="02020603050405020304" pitchFamily="18" charset="0"/>
                        </a:rPr>
                        <a:t>Подпрограмма "Развитие потребительского рынка и услуг на территории муниципального образования Московской области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663609">
                <a:tc>
                  <a:txBody>
                    <a:bodyPr/>
                    <a:lstStyle/>
                    <a:p>
                      <a:pPr algn="l" fontAlgn="ctr"/>
                      <a:r>
                        <a:rPr lang="ru-RU" sz="1200" b="1" i="0" u="none" strike="noStrike">
                          <a:solidFill>
                            <a:srgbClr val="000000"/>
                          </a:solidFill>
                          <a:effectLst/>
                          <a:latin typeface="Times New Roman" panose="02020603050405020304" pitchFamily="18" charset="0"/>
                        </a:rPr>
                        <a:t>Муниципальная программа "Управление имуществом и муниципальными финансами"</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12</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711 108,1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707 997,9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724 720,2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-16 722,3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102,4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754 717,1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701 453,1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699 436,1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29 996,9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-23 267,1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-25 284,1</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453081">
                <a:tc>
                  <a:txBody>
                    <a:bodyPr/>
                    <a:lstStyle/>
                    <a:p>
                      <a:pPr algn="l" fontAlgn="b"/>
                      <a:r>
                        <a:rPr lang="ru-RU" sz="1200" b="0" i="0" u="none" strike="noStrike" dirty="0">
                          <a:solidFill>
                            <a:srgbClr val="000000"/>
                          </a:solidFill>
                          <a:effectLst/>
                          <a:latin typeface="Times New Roman" panose="02020603050405020304" pitchFamily="18" charset="0"/>
                        </a:rPr>
                        <a:t>Подпрограмма </a:t>
                      </a:r>
                      <a:r>
                        <a:rPr lang="ru-RU" sz="1200" b="0" i="0" u="none" strike="noStrike" dirty="0" smtClean="0">
                          <a:solidFill>
                            <a:srgbClr val="000000"/>
                          </a:solidFill>
                          <a:effectLst/>
                          <a:latin typeface="Times New Roman" panose="02020603050405020304" pitchFamily="18" charset="0"/>
                        </a:rPr>
                        <a:t>«Эффективное управление имущественным комплексом"</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84 979,1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112 295,5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101 974,4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10 321,1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90,8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133 454,4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110 610,2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111 779,5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31 480,0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8 635,8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9 805,1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7"/>
                  </a:ext>
                </a:extLst>
              </a:tr>
            </a:tbl>
          </a:graphicData>
        </a:graphic>
      </p:graphicFrame>
      <p:sp>
        <p:nvSpPr>
          <p:cNvPr id="4" name="Заголовок 3"/>
          <p:cNvSpPr>
            <a:spLocks noGrp="1"/>
          </p:cNvSpPr>
          <p:nvPr>
            <p:ph type="title"/>
          </p:nvPr>
        </p:nvSpPr>
        <p:spPr>
          <a:xfrm>
            <a:off x="217142"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317240" y="6251510"/>
            <a:ext cx="1306286" cy="4665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6938930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103</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946501118"/>
              </p:ext>
            </p:extLst>
          </p:nvPr>
        </p:nvGraphicFramePr>
        <p:xfrm>
          <a:off x="67372" y="1323975"/>
          <a:ext cx="11933433" cy="4487568"/>
        </p:xfrm>
        <a:graphic>
          <a:graphicData uri="http://schemas.openxmlformats.org/drawingml/2006/table">
            <a:tbl>
              <a:tblPr firstRow="1" bandRow="1">
                <a:tableStyleId>{5C22544A-7EE6-4342-B048-85BDC9FD1C3A}</a:tableStyleId>
              </a:tblPr>
              <a:tblGrid>
                <a:gridCol w="2805908">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34279">
                <a:tc>
                  <a:txBody>
                    <a:bodyPr/>
                    <a:lstStyle/>
                    <a:p>
                      <a:pPr algn="l" fontAlgn="b"/>
                      <a:r>
                        <a:rPr lang="ru-RU" sz="1200" b="0" i="0" u="none" strike="noStrike" dirty="0">
                          <a:solidFill>
                            <a:srgbClr val="000000"/>
                          </a:solidFill>
                          <a:effectLst/>
                          <a:latin typeface="Times New Roman" panose="02020603050405020304" pitchFamily="18" charset="0"/>
                        </a:rPr>
                        <a:t>Подпрограмма </a:t>
                      </a:r>
                      <a:r>
                        <a:rPr lang="ru-RU" sz="1200" b="0" i="0" u="none" strike="noStrike" dirty="0" smtClean="0">
                          <a:solidFill>
                            <a:srgbClr val="000000"/>
                          </a:solidFill>
                          <a:effectLst/>
                          <a:latin typeface="Times New Roman" panose="02020603050405020304" pitchFamily="18" charset="0"/>
                        </a:rPr>
                        <a:t>"Управление муниципальным долгом"</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3 450,0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91,4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3 358,6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27 960,6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15 671,8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27 869,2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15 580,4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9 908,6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553705">
                <a:tc>
                  <a:txBody>
                    <a:bodyPr/>
                    <a:lstStyle/>
                    <a:p>
                      <a:pPr algn="l" fontAlgn="b"/>
                      <a:r>
                        <a:rPr lang="ru-RU" sz="1200" b="0" i="0" u="none" strike="noStrike" dirty="0">
                          <a:solidFill>
                            <a:srgbClr val="000000"/>
                          </a:solidFill>
                          <a:effectLst/>
                          <a:latin typeface="Times New Roman" panose="02020603050405020304" pitchFamily="18" charset="0"/>
                        </a:rPr>
                        <a:t>Обеспечивающая </a:t>
                      </a:r>
                      <a:r>
                        <a:rPr lang="ru-RU" sz="1200" b="0" i="0" u="none" strike="noStrike" dirty="0" smtClean="0">
                          <a:solidFill>
                            <a:srgbClr val="000000"/>
                          </a:solidFill>
                          <a:effectLst/>
                          <a:latin typeface="Times New Roman" panose="02020603050405020304" pitchFamily="18" charset="0"/>
                        </a:rPr>
                        <a:t>подпрограмма</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626 129,0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592 252,4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622 654,4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-30 402,0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593 302,1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575 171,1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577 656,6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-29 352,3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-47 483,3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-44 997,8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1276865">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"Развитие институтов гражданского общества, повышение эффективности местного самоуправления и реализации молодежной политики"</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90 712,7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120 566,6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110 616,6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9 950,0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91,7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70 784,8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73 613,1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76 505,5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-39 831,8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-37 003,5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-34 111,1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18376"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326571" y="6120882"/>
            <a:ext cx="1306286" cy="6531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270802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104</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381949625"/>
              </p:ext>
            </p:extLst>
          </p:nvPr>
        </p:nvGraphicFramePr>
        <p:xfrm>
          <a:off x="0" y="1161523"/>
          <a:ext cx="11958508" cy="5110573"/>
        </p:xfrm>
        <a:graphic>
          <a:graphicData uri="http://schemas.openxmlformats.org/drawingml/2006/table">
            <a:tbl>
              <a:tblPr firstRow="1" bandRow="1">
                <a:tableStyleId>{5C22544A-7EE6-4342-B048-85BDC9FD1C3A}</a:tableStyleId>
              </a:tblPr>
              <a:tblGrid>
                <a:gridCol w="2847423">
                  <a:extLst>
                    <a:ext uri="{9D8B030D-6E8A-4147-A177-3AD203B41FA5}">
                      <a16:colId xmlns:a16="http://schemas.microsoft.com/office/drawing/2014/main" xmlns="" val="20000"/>
                    </a:ext>
                  </a:extLst>
                </a:gridCol>
                <a:gridCol w="254913">
                  <a:extLst>
                    <a:ext uri="{9D8B030D-6E8A-4147-A177-3AD203B41FA5}">
                      <a16:colId xmlns:a16="http://schemas.microsoft.com/office/drawing/2014/main" xmlns="" val="20001"/>
                    </a:ext>
                  </a:extLst>
                </a:gridCol>
                <a:gridCol w="296029">
                  <a:extLst>
                    <a:ext uri="{9D8B030D-6E8A-4147-A177-3AD203B41FA5}">
                      <a16:colId xmlns:a16="http://schemas.microsoft.com/office/drawing/2014/main" xmlns="" val="20002"/>
                    </a:ext>
                  </a:extLst>
                </a:gridCol>
                <a:gridCol w="748293">
                  <a:extLst>
                    <a:ext uri="{9D8B030D-6E8A-4147-A177-3AD203B41FA5}">
                      <a16:colId xmlns:a16="http://schemas.microsoft.com/office/drawing/2014/main" xmlns="" val="20003"/>
                    </a:ext>
                  </a:extLst>
                </a:gridCol>
                <a:gridCol w="764739">
                  <a:extLst>
                    <a:ext uri="{9D8B030D-6E8A-4147-A177-3AD203B41FA5}">
                      <a16:colId xmlns:a16="http://schemas.microsoft.com/office/drawing/2014/main" xmlns="" val="20004"/>
                    </a:ext>
                  </a:extLst>
                </a:gridCol>
                <a:gridCol w="748293">
                  <a:extLst>
                    <a:ext uri="{9D8B030D-6E8A-4147-A177-3AD203B41FA5}">
                      <a16:colId xmlns:a16="http://schemas.microsoft.com/office/drawing/2014/main" xmlns="" val="20005"/>
                    </a:ext>
                  </a:extLst>
                </a:gridCol>
                <a:gridCol w="855192">
                  <a:extLst>
                    <a:ext uri="{9D8B030D-6E8A-4147-A177-3AD203B41FA5}">
                      <a16:colId xmlns:a16="http://schemas.microsoft.com/office/drawing/2014/main" xmlns="" val="20006"/>
                    </a:ext>
                  </a:extLst>
                </a:gridCol>
                <a:gridCol w="698955">
                  <a:extLst>
                    <a:ext uri="{9D8B030D-6E8A-4147-A177-3AD203B41FA5}">
                      <a16:colId xmlns:a16="http://schemas.microsoft.com/office/drawing/2014/main" xmlns="" val="20007"/>
                    </a:ext>
                  </a:extLst>
                </a:gridCol>
                <a:gridCol w="846970">
                  <a:extLst>
                    <a:ext uri="{9D8B030D-6E8A-4147-A177-3AD203B41FA5}">
                      <a16:colId xmlns:a16="http://schemas.microsoft.com/office/drawing/2014/main" xmlns="" val="20008"/>
                    </a:ext>
                  </a:extLst>
                </a:gridCol>
                <a:gridCol w="822299">
                  <a:extLst>
                    <a:ext uri="{9D8B030D-6E8A-4147-A177-3AD203B41FA5}">
                      <a16:colId xmlns:a16="http://schemas.microsoft.com/office/drawing/2014/main" xmlns="" val="20009"/>
                    </a:ext>
                  </a:extLst>
                </a:gridCol>
                <a:gridCol w="772962">
                  <a:extLst>
                    <a:ext uri="{9D8B030D-6E8A-4147-A177-3AD203B41FA5}">
                      <a16:colId xmlns:a16="http://schemas.microsoft.com/office/drawing/2014/main" xmlns="" val="20010"/>
                    </a:ext>
                  </a:extLst>
                </a:gridCol>
                <a:gridCol w="830523">
                  <a:extLst>
                    <a:ext uri="{9D8B030D-6E8A-4147-A177-3AD203B41FA5}">
                      <a16:colId xmlns:a16="http://schemas.microsoft.com/office/drawing/2014/main" xmlns="" val="20011"/>
                    </a:ext>
                  </a:extLst>
                </a:gridCol>
                <a:gridCol w="715401">
                  <a:extLst>
                    <a:ext uri="{9D8B030D-6E8A-4147-A177-3AD203B41FA5}">
                      <a16:colId xmlns:a16="http://schemas.microsoft.com/office/drawing/2014/main" xmlns="" val="20012"/>
                    </a:ext>
                  </a:extLst>
                </a:gridCol>
                <a:gridCol w="756516">
                  <a:extLst>
                    <a:ext uri="{9D8B030D-6E8A-4147-A177-3AD203B41FA5}">
                      <a16:colId xmlns:a16="http://schemas.microsoft.com/office/drawing/2014/main" xmlns="" val="20013"/>
                    </a:ext>
                  </a:extLst>
                </a:gridCol>
              </a:tblGrid>
              <a:tr h="719062">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39037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7554">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1114214">
                <a:tc>
                  <a:txBody>
                    <a:bodyPr/>
                    <a:lstStyle/>
                    <a:p>
                      <a:pPr algn="l" fontAlgn="b"/>
                      <a:r>
                        <a:rPr lang="ru-RU" sz="1200" b="0" i="0" u="none" strike="noStrike" dirty="0">
                          <a:solidFill>
                            <a:srgbClr val="000000"/>
                          </a:solidFill>
                          <a:effectLst/>
                          <a:latin typeface="Times New Roman" panose="02020603050405020304" pitchFamily="18" charset="0"/>
                        </a:rPr>
                        <a:t>Подпрограмма "Развитие системы информирования населения о деятельности органов местного самоуправления Московской области, создание доступной современной медиасреды"</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43 260,8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33 390,0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26 729,1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6 660,9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27 590,0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28 859,1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30 013,5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860,9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2 130,0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3 284,4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582408">
                <a:tc>
                  <a:txBody>
                    <a:bodyPr/>
                    <a:lstStyle/>
                    <a:p>
                      <a:pPr algn="l" fontAlgn="b"/>
                      <a:r>
                        <a:rPr lang="ru-RU" sz="1200" b="0" i="0" u="none" strike="noStrike">
                          <a:solidFill>
                            <a:srgbClr val="000000"/>
                          </a:solidFill>
                          <a:effectLst/>
                          <a:latin typeface="Times New Roman" panose="02020603050405020304" pitchFamily="18" charset="0"/>
                        </a:rPr>
                        <a:t>Подпрограмма "Эффективное местное самоуправление Московской области"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23 411,4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50 006,9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47 465,8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2 541,1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-47 465,8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-47 465,8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-47 465,8</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558800">
                <a:tc>
                  <a:txBody>
                    <a:bodyPr/>
                    <a:lstStyle/>
                    <a:p>
                      <a:pPr algn="l" fontAlgn="b"/>
                      <a:r>
                        <a:rPr lang="ru-RU" sz="1200" b="0" i="0" u="none" strike="noStrike" dirty="0">
                          <a:solidFill>
                            <a:srgbClr val="000000"/>
                          </a:solidFill>
                          <a:effectLst/>
                          <a:latin typeface="Times New Roman" panose="02020603050405020304" pitchFamily="18" charset="0"/>
                        </a:rPr>
                        <a:t>Подпрограмма "Молодежь Подмосковья"</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23 430,0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1 418,2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1 268,7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1 500,0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1 500,0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1 500,0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231,3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231,3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231,3</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242597">
                <a:tc>
                  <a:txBody>
                    <a:bodyPr/>
                    <a:lstStyle/>
                    <a:p>
                      <a:pPr algn="l" fontAlgn="b"/>
                      <a:r>
                        <a:rPr lang="ru-RU" sz="1200" b="0" i="0" u="none" strike="noStrike" dirty="0">
                          <a:solidFill>
                            <a:srgbClr val="000000"/>
                          </a:solidFill>
                          <a:effectLst/>
                          <a:latin typeface="Times New Roman" panose="02020603050405020304" pitchFamily="18" charset="0"/>
                        </a:rPr>
                        <a:t>Обеспечивающая </a:t>
                      </a:r>
                      <a:r>
                        <a:rPr lang="ru-RU" sz="1200" b="0" i="0" u="none" strike="noStrike" dirty="0" smtClean="0">
                          <a:solidFill>
                            <a:srgbClr val="000000"/>
                          </a:solidFill>
                          <a:effectLst/>
                          <a:latin typeface="Times New Roman" panose="02020603050405020304" pitchFamily="18" charset="0"/>
                        </a:rPr>
                        <a:t>подпрограмма</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endParaRPr lang="ru-RU" sz="1200" b="0"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13</a:t>
                      </a:r>
                    </a:p>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ru-RU" sz="1200" b="0"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6</a:t>
                      </a:r>
                    </a:p>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610,5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35 751,5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35 153,0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598,5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41 694,8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43 254,0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44 992,0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6 541,8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8 101,0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9 839,0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14603" y="0"/>
            <a:ext cx="11743905" cy="977881"/>
          </a:xfrm>
        </p:spPr>
        <p:txBody>
          <a:bodyPr/>
          <a:lstStyle/>
          <a:p>
            <a:r>
              <a:rPr lang="ru-RU" sz="22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2300" dirty="0">
                <a:solidFill>
                  <a:prstClr val="black"/>
                </a:solidFill>
                <a:latin typeface="Calibri"/>
                <a:hlinkClick r:id="rId2" action="ppaction://hlinksldjump"/>
              </a:rPr>
              <a:t>                                                            </a:t>
            </a:r>
            <a:r>
              <a:rPr lang="ru-RU" sz="23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447869" y="6176865"/>
            <a:ext cx="1212980" cy="5784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36622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105</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707251853"/>
              </p:ext>
            </p:extLst>
          </p:nvPr>
        </p:nvGraphicFramePr>
        <p:xfrm>
          <a:off x="115330" y="1293449"/>
          <a:ext cx="11986054" cy="4717312"/>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790650">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"Развитие и функционирование дорожно-транспортного комплекса"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14</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475 162,0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433 511,1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425 082,7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8 428,4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522 640,5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507 692,6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587 572,6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97 557,8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82 609,9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162 489,9</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570255">
                <a:tc>
                  <a:txBody>
                    <a:bodyPr/>
                    <a:lstStyle/>
                    <a:p>
                      <a:pPr algn="l" fontAlgn="b"/>
                      <a:r>
                        <a:rPr lang="ru-RU" sz="1200" b="0" i="0" u="none" strike="noStrike">
                          <a:solidFill>
                            <a:srgbClr val="000000"/>
                          </a:solidFill>
                          <a:effectLst/>
                          <a:latin typeface="Times New Roman" panose="02020603050405020304" pitchFamily="18" charset="0"/>
                        </a:rPr>
                        <a:t>Подпрограмма "Пассажирский транспорт общего пользования"</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39 909,4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39 760,0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37 406,7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2 353,3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94,1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36 584,0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32 669,0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28 969,0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-822,7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-4 737,7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-8 437,7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558800">
                <a:tc>
                  <a:txBody>
                    <a:bodyPr/>
                    <a:lstStyle/>
                    <a:p>
                      <a:pPr algn="l" fontAlgn="b"/>
                      <a:r>
                        <a:rPr lang="ru-RU" sz="1200" b="0" i="0" u="none" strike="noStrike">
                          <a:solidFill>
                            <a:srgbClr val="000000"/>
                          </a:solidFill>
                          <a:effectLst/>
                          <a:latin typeface="Times New Roman" panose="02020603050405020304" pitchFamily="18" charset="0"/>
                        </a:rPr>
                        <a:t>Подпрограмма "Дороги Подмосковья"</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239 837,7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101 080,0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95 004,9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6 075,1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181 520,2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164 557,5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241 637,4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86 515,3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69 552,6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146 632,5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515894">
                <a:tc>
                  <a:txBody>
                    <a:bodyPr/>
                    <a:lstStyle/>
                    <a:p>
                      <a:pPr algn="l" fontAlgn="b"/>
                      <a:r>
                        <a:rPr lang="ru-RU" sz="1200" b="0" i="0" u="none" strike="noStrike" dirty="0">
                          <a:solidFill>
                            <a:srgbClr val="000000"/>
                          </a:solidFill>
                          <a:effectLst/>
                          <a:latin typeface="Times New Roman" panose="02020603050405020304" pitchFamily="18" charset="0"/>
                        </a:rPr>
                        <a:t>Обеспечивающая </a:t>
                      </a:r>
                      <a:r>
                        <a:rPr lang="ru-RU" sz="1200" b="0" i="0" u="none" strike="noStrike" dirty="0" smtClean="0">
                          <a:solidFill>
                            <a:srgbClr val="000000"/>
                          </a:solidFill>
                          <a:effectLst/>
                          <a:latin typeface="Times New Roman" panose="02020603050405020304" pitchFamily="18" charset="0"/>
                        </a:rPr>
                        <a:t>подпрограмма</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195 414,9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292 671,1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292 671,1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304 536,3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310 466,1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316 966,2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11 865,2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17 795,0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24 295,1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17142"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401216" y="6046237"/>
            <a:ext cx="1222311" cy="7091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333001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106</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967748394"/>
              </p:ext>
            </p:extLst>
          </p:nvPr>
        </p:nvGraphicFramePr>
        <p:xfrm>
          <a:off x="65313" y="1323980"/>
          <a:ext cx="12126686" cy="4865153"/>
        </p:xfrm>
        <a:graphic>
          <a:graphicData uri="http://schemas.openxmlformats.org/drawingml/2006/table">
            <a:tbl>
              <a:tblPr firstRow="1" bandRow="1">
                <a:tableStyleId>{5C22544A-7EE6-4342-B048-85BDC9FD1C3A}</a:tableStyleId>
              </a:tblPr>
              <a:tblGrid>
                <a:gridCol w="2892067">
                  <a:extLst>
                    <a:ext uri="{9D8B030D-6E8A-4147-A177-3AD203B41FA5}">
                      <a16:colId xmlns:a16="http://schemas.microsoft.com/office/drawing/2014/main" xmlns="" val="20000"/>
                    </a:ext>
                  </a:extLst>
                </a:gridCol>
                <a:gridCol w="258369">
                  <a:extLst>
                    <a:ext uri="{9D8B030D-6E8A-4147-A177-3AD203B41FA5}">
                      <a16:colId xmlns:a16="http://schemas.microsoft.com/office/drawing/2014/main" xmlns="" val="20001"/>
                    </a:ext>
                  </a:extLst>
                </a:gridCol>
                <a:gridCol w="300042">
                  <a:extLst>
                    <a:ext uri="{9D8B030D-6E8A-4147-A177-3AD203B41FA5}">
                      <a16:colId xmlns:a16="http://schemas.microsoft.com/office/drawing/2014/main" xmlns="" val="20002"/>
                    </a:ext>
                  </a:extLst>
                </a:gridCol>
                <a:gridCol w="758439">
                  <a:extLst>
                    <a:ext uri="{9D8B030D-6E8A-4147-A177-3AD203B41FA5}">
                      <a16:colId xmlns:a16="http://schemas.microsoft.com/office/drawing/2014/main" xmlns="" val="20003"/>
                    </a:ext>
                  </a:extLst>
                </a:gridCol>
                <a:gridCol w="775107">
                  <a:extLst>
                    <a:ext uri="{9D8B030D-6E8A-4147-A177-3AD203B41FA5}">
                      <a16:colId xmlns:a16="http://schemas.microsoft.com/office/drawing/2014/main" xmlns="" val="20004"/>
                    </a:ext>
                  </a:extLst>
                </a:gridCol>
                <a:gridCol w="667740">
                  <a:extLst>
                    <a:ext uri="{9D8B030D-6E8A-4147-A177-3AD203B41FA5}">
                      <a16:colId xmlns:a16="http://schemas.microsoft.com/office/drawing/2014/main" xmlns="" val="20005"/>
                    </a:ext>
                  </a:extLst>
                </a:gridCol>
                <a:gridCol w="957486">
                  <a:extLst>
                    <a:ext uri="{9D8B030D-6E8A-4147-A177-3AD203B41FA5}">
                      <a16:colId xmlns:a16="http://schemas.microsoft.com/office/drawing/2014/main" xmlns="" val="20006"/>
                    </a:ext>
                  </a:extLst>
                </a:gridCol>
                <a:gridCol w="708432">
                  <a:extLst>
                    <a:ext uri="{9D8B030D-6E8A-4147-A177-3AD203B41FA5}">
                      <a16:colId xmlns:a16="http://schemas.microsoft.com/office/drawing/2014/main" xmlns="" val="20007"/>
                    </a:ext>
                  </a:extLst>
                </a:gridCol>
                <a:gridCol w="858453">
                  <a:extLst>
                    <a:ext uri="{9D8B030D-6E8A-4147-A177-3AD203B41FA5}">
                      <a16:colId xmlns:a16="http://schemas.microsoft.com/office/drawing/2014/main" xmlns="" val="20008"/>
                    </a:ext>
                  </a:extLst>
                </a:gridCol>
                <a:gridCol w="833450">
                  <a:extLst>
                    <a:ext uri="{9D8B030D-6E8A-4147-A177-3AD203B41FA5}">
                      <a16:colId xmlns:a16="http://schemas.microsoft.com/office/drawing/2014/main" xmlns="" val="20009"/>
                    </a:ext>
                  </a:extLst>
                </a:gridCol>
                <a:gridCol w="783443">
                  <a:extLst>
                    <a:ext uri="{9D8B030D-6E8A-4147-A177-3AD203B41FA5}">
                      <a16:colId xmlns:a16="http://schemas.microsoft.com/office/drawing/2014/main" xmlns="" val="20010"/>
                    </a:ext>
                  </a:extLst>
                </a:gridCol>
                <a:gridCol w="841784">
                  <a:extLst>
                    <a:ext uri="{9D8B030D-6E8A-4147-A177-3AD203B41FA5}">
                      <a16:colId xmlns:a16="http://schemas.microsoft.com/office/drawing/2014/main" xmlns="" val="20011"/>
                    </a:ext>
                  </a:extLst>
                </a:gridCol>
                <a:gridCol w="725101">
                  <a:extLst>
                    <a:ext uri="{9D8B030D-6E8A-4147-A177-3AD203B41FA5}">
                      <a16:colId xmlns:a16="http://schemas.microsoft.com/office/drawing/2014/main" xmlns="" val="20012"/>
                    </a:ext>
                  </a:extLst>
                </a:gridCol>
                <a:gridCol w="766773">
                  <a:extLst>
                    <a:ext uri="{9D8B030D-6E8A-4147-A177-3AD203B41FA5}">
                      <a16:colId xmlns:a16="http://schemas.microsoft.com/office/drawing/2014/main" xmlns="" val="20013"/>
                    </a:ext>
                  </a:extLst>
                </a:gridCol>
              </a:tblGrid>
              <a:tr h="649903">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22928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77246">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75457">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"Цифровое муниципальное образование"</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15</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124 971,1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127 855,2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131 274,5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-3 419,3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102,7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128 014,9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119 641,3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118 655,5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-3 259,6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-11 633,2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-12 619,0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1107313">
                <a:tc>
                  <a:txBody>
                    <a:bodyPr/>
                    <a:lstStyle/>
                    <a:p>
                      <a:pPr algn="l" fontAlgn="b"/>
                      <a:r>
                        <a:rPr lang="ru-RU" sz="1200" b="0" i="0" u="none" strike="noStrike" dirty="0">
                          <a:solidFill>
                            <a:srgbClr val="000000"/>
                          </a:solidFill>
                          <a:effectLst/>
                          <a:latin typeface="Times New Roman" panose="02020603050405020304" pitchFamily="18" charset="0"/>
                        </a:rPr>
                        <a:t>Подпрограмма </a:t>
                      </a:r>
                      <a:r>
                        <a:rPr lang="ru-RU" sz="1200" b="0" i="0" u="none" strike="noStrike" dirty="0" smtClean="0">
                          <a:solidFill>
                            <a:srgbClr val="000000"/>
                          </a:solidFill>
                          <a:effectLst/>
                          <a:latin typeface="Times New Roman" panose="02020603050405020304" pitchFamily="18" charset="0"/>
                        </a:rPr>
                        <a:t>"Повышение </a:t>
                      </a:r>
                      <a:r>
                        <a:rPr lang="ru-RU" sz="1200" b="0" i="0" u="none" strike="noStrike" dirty="0">
                          <a:solidFill>
                            <a:srgbClr val="000000"/>
                          </a:solidFill>
                          <a:effectLst/>
                          <a:latin typeface="Times New Roman" panose="02020603050405020304" pitchFamily="18" charset="0"/>
                        </a:rPr>
                        <a:t>качества и доступности предоставления государственных и муниципальных </a:t>
                      </a:r>
                      <a:r>
                        <a:rPr lang="ru-RU" sz="1200" b="0" i="0" u="none" strike="noStrike" dirty="0" smtClean="0">
                          <a:solidFill>
                            <a:srgbClr val="000000"/>
                          </a:solidFill>
                          <a:effectLst/>
                          <a:latin typeface="Times New Roman" panose="02020603050405020304" pitchFamily="18" charset="0"/>
                        </a:rPr>
                        <a:t>услуг </a:t>
                      </a:r>
                      <a:r>
                        <a:rPr lang="ru-RU" sz="1200" b="0" i="0" u="none" strike="noStrike" dirty="0">
                          <a:solidFill>
                            <a:srgbClr val="000000"/>
                          </a:solidFill>
                          <a:effectLst/>
                          <a:latin typeface="Times New Roman" panose="02020603050405020304" pitchFamily="18" charset="0"/>
                        </a:rPr>
                        <a:t>на базе многофункциональных центров предоставления государственных и муниципальных </a:t>
                      </a:r>
                      <a:r>
                        <a:rPr lang="ru-RU" sz="1200" b="0" i="0" u="none" strike="noStrike" dirty="0" smtClean="0">
                          <a:solidFill>
                            <a:srgbClr val="000000"/>
                          </a:solidFill>
                          <a:effectLst/>
                          <a:latin typeface="Times New Roman" panose="02020603050405020304" pitchFamily="18" charset="0"/>
                        </a:rPr>
                        <a:t>услуг"</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15</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799,0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799,0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845,0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878,0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914,0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924349">
                <a:tc>
                  <a:txBody>
                    <a:bodyPr/>
                    <a:lstStyle/>
                    <a:p>
                      <a:pPr algn="l" fontAlgn="b"/>
                      <a:r>
                        <a:rPr lang="ru-RU" sz="1200" b="0" i="0" u="none" strike="noStrike" dirty="0">
                          <a:solidFill>
                            <a:srgbClr val="000000"/>
                          </a:solidFill>
                          <a:effectLst/>
                          <a:latin typeface="Times New Roman" panose="02020603050405020304" pitchFamily="18" charset="0"/>
                        </a:rPr>
                        <a:t>Подпрограмма "Развитие информационной и технологической инфраструктуры экосистемы цифровой экономики муниципального образования Московской области"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15</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21 704,0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18 653,3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18 433,2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13 223,4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12 153,3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10 558,5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-5 209,8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-6 279,9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-7 874,7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401596">
                <a:tc>
                  <a:txBody>
                    <a:bodyPr/>
                    <a:lstStyle/>
                    <a:p>
                      <a:pPr algn="l" fontAlgn="b"/>
                      <a:r>
                        <a:rPr lang="ru-RU" sz="1200" b="0" i="0" u="none" strike="noStrike" dirty="0" smtClean="0">
                          <a:solidFill>
                            <a:srgbClr val="000000"/>
                          </a:solidFill>
                          <a:effectLst/>
                          <a:latin typeface="Times New Roman" panose="02020603050405020304" pitchFamily="18" charset="0"/>
                        </a:rPr>
                        <a:t>Обеспечивающая подпрограмма</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dirty="0" smtClean="0">
                          <a:solidFill>
                            <a:srgbClr val="000000"/>
                          </a:solidFill>
                          <a:effectLst/>
                          <a:latin typeface="Times New Roman" panose="02020603050405020304" pitchFamily="18" charset="0"/>
                        </a:rPr>
                        <a:t>15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103 267,1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101 861,6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105 501,0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-3 639,4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113 946,5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106 610,0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107 183,0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8 445,5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1 109,0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1 682,0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4" name="Заголовок 3"/>
          <p:cNvSpPr>
            <a:spLocks noGrp="1"/>
          </p:cNvSpPr>
          <p:nvPr>
            <p:ph type="title"/>
          </p:nvPr>
        </p:nvSpPr>
        <p:spPr>
          <a:xfrm>
            <a:off x="237441" y="45236"/>
            <a:ext cx="11782429" cy="1190625"/>
          </a:xfrm>
        </p:spPr>
        <p:txBody>
          <a:bodyPr/>
          <a:lstStyle/>
          <a:p>
            <a:r>
              <a:rPr lang="ru-RU" sz="2400" dirty="0" smtClean="0">
                <a:latin typeface="+mn-lt"/>
              </a:rPr>
              <a:t> </a:t>
            </a:r>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r>
              <a:rPr lang="ru-RU" sz="2400" dirty="0" smtClean="0">
                <a:latin typeface="+mn-lt"/>
              </a:rPr>
              <a:t>                                                               </a:t>
            </a:r>
            <a:endParaRPr lang="ru-RU" sz="1200" dirty="0">
              <a:latin typeface="+mn-lt"/>
            </a:endParaRPr>
          </a:p>
        </p:txBody>
      </p:sp>
      <p:sp>
        <p:nvSpPr>
          <p:cNvPr id="3" name="Овал 2"/>
          <p:cNvSpPr/>
          <p:nvPr/>
        </p:nvSpPr>
        <p:spPr>
          <a:xfrm>
            <a:off x="373224" y="6251510"/>
            <a:ext cx="1296956" cy="5225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239664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107</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748230333"/>
              </p:ext>
            </p:extLst>
          </p:nvPr>
        </p:nvGraphicFramePr>
        <p:xfrm>
          <a:off x="115330" y="1293449"/>
          <a:ext cx="11986054" cy="4887217"/>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623614">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"Архитектура и градостроительство"</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16</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3 661,1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4 985,0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4 985,0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1 563,0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-3 422,0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-4 985,0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-4 985,0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627224">
                <a:tc>
                  <a:txBody>
                    <a:bodyPr/>
                    <a:lstStyle/>
                    <a:p>
                      <a:pPr algn="l" fontAlgn="b"/>
                      <a:r>
                        <a:rPr lang="ru-RU" sz="1200" b="0" i="0" u="none" strike="noStrike" dirty="0">
                          <a:solidFill>
                            <a:srgbClr val="000000"/>
                          </a:solidFill>
                          <a:effectLst/>
                          <a:latin typeface="Times New Roman" panose="02020603050405020304" pitchFamily="18" charset="0"/>
                        </a:rPr>
                        <a:t>Подпрограмма "Реализация политики пространственного </a:t>
                      </a:r>
                      <a:r>
                        <a:rPr lang="ru-RU" sz="1200" b="0" i="0" u="none" strike="noStrike" dirty="0" smtClean="0">
                          <a:solidFill>
                            <a:srgbClr val="000000"/>
                          </a:solidFill>
                          <a:effectLst/>
                          <a:latin typeface="Times New Roman" panose="02020603050405020304" pitchFamily="18" charset="0"/>
                        </a:rPr>
                        <a:t>развития«</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16</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3 661,1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4 985,0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4 985,0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1 563,0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-3 422,0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-4 985,0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-4 985,0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733625">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"Формирование современной комфортной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17</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557 799,8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927 854,0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890 619,4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37 235,6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96,0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1 340 943,1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879 173,4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884 382,7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450 323,8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-11 446,0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-6 236,7</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621041">
                <a:tc>
                  <a:txBody>
                    <a:bodyPr/>
                    <a:lstStyle/>
                    <a:p>
                      <a:pPr algn="l" fontAlgn="b"/>
                      <a:r>
                        <a:rPr lang="ru-RU" sz="1200" b="0" i="0" u="none" strike="noStrike" dirty="0">
                          <a:solidFill>
                            <a:srgbClr val="000000"/>
                          </a:solidFill>
                          <a:effectLst/>
                          <a:latin typeface="Times New Roman" panose="02020603050405020304" pitchFamily="18" charset="0"/>
                        </a:rPr>
                        <a:t>Подпрограмма "Комфортная городская среда"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225 523,8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133 105,5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112 857,2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20 248,3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425 488,3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312 631,1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-112 857,2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-112 857,2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7"/>
                  </a:ext>
                </a:extLst>
              </a:tr>
            </a:tbl>
          </a:graphicData>
        </a:graphic>
      </p:graphicFrame>
      <p:sp>
        <p:nvSpPr>
          <p:cNvPr id="4" name="Заголовок 3"/>
          <p:cNvSpPr>
            <a:spLocks noGrp="1"/>
          </p:cNvSpPr>
          <p:nvPr>
            <p:ph type="title"/>
          </p:nvPr>
        </p:nvSpPr>
        <p:spPr>
          <a:xfrm>
            <a:off x="261257"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261257" y="6242180"/>
            <a:ext cx="1399592" cy="5318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201193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108</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459352102"/>
              </p:ext>
            </p:extLst>
          </p:nvPr>
        </p:nvGraphicFramePr>
        <p:xfrm>
          <a:off x="115330" y="1293449"/>
          <a:ext cx="11986054" cy="4925432"/>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1024830">
                <a:tc>
                  <a:txBody>
                    <a:bodyPr/>
                    <a:lstStyle/>
                    <a:p>
                      <a:pPr algn="l" fontAlgn="b"/>
                      <a:r>
                        <a:rPr lang="ru-RU" sz="1200" b="0" i="0" u="none" strike="noStrike" dirty="0">
                          <a:solidFill>
                            <a:srgbClr val="000000"/>
                          </a:solidFill>
                          <a:effectLst/>
                          <a:latin typeface="Times New Roman" panose="02020603050405020304" pitchFamily="18" charset="0"/>
                        </a:rPr>
                        <a:t>Подпрограмма "Создание условий для обеспечения комфортного проживания жителей в многоквартирных домах Московской области"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17</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332 276,0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794 749,4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777 762,2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16 987,2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97,9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915 454,8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879 173,4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884 382,7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137 692,6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101 411,2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106 620,5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582257">
                <a:tc>
                  <a:txBody>
                    <a:bodyPr/>
                    <a:lstStyle/>
                    <a:p>
                      <a:pPr algn="l" fontAlgn="ctr"/>
                      <a:r>
                        <a:rPr lang="ru-RU" sz="1200" b="1" i="0" u="none" strike="noStrike">
                          <a:solidFill>
                            <a:srgbClr val="000000"/>
                          </a:solidFill>
                          <a:effectLst/>
                          <a:latin typeface="Times New Roman" panose="02020603050405020304" pitchFamily="18" charset="0"/>
                        </a:rPr>
                        <a:t>Муниципальная программа "Строительство объектов социальной инфраструктуры"</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18</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583551">
                <a:tc>
                  <a:txBody>
                    <a:bodyPr/>
                    <a:lstStyle/>
                    <a:p>
                      <a:pPr algn="l" fontAlgn="b"/>
                      <a:r>
                        <a:rPr lang="ru-RU" sz="1200" b="0" i="0" u="none" strike="noStrike" dirty="0">
                          <a:solidFill>
                            <a:srgbClr val="000000"/>
                          </a:solidFill>
                          <a:effectLst/>
                          <a:latin typeface="Times New Roman" panose="02020603050405020304" pitchFamily="18" charset="0"/>
                        </a:rPr>
                        <a:t>Подпрограмма "Строительство (реконструкция) объектов культуры"</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18</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r>
                        <a:rPr lang="ru-RU" sz="1200" b="0" i="0" u="none" strike="noStrike" dirty="0">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r>
                        <a:rPr lang="ru-RU" sz="1200" b="0" i="0" u="none" strike="noStrike" dirty="0">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xmlns="" val="10006"/>
                  </a:ext>
                </a:extLst>
              </a:tr>
              <a:tr h="453081">
                <a:tc>
                  <a:txBody>
                    <a:bodyPr/>
                    <a:lstStyle/>
                    <a:p>
                      <a:pPr algn="l" fontAlgn="b"/>
                      <a:r>
                        <a:rPr lang="ru-RU" sz="1200" b="0" i="0" u="none" strike="noStrike" dirty="0">
                          <a:solidFill>
                            <a:srgbClr val="000000"/>
                          </a:solidFill>
                          <a:effectLst/>
                          <a:latin typeface="Times New Roman" panose="02020603050405020304" pitchFamily="18" charset="0"/>
                        </a:rPr>
                        <a:t>Подпрограмма "Строительство (реконструкция) объектов образования"</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18</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xmlns="" val="10007"/>
                  </a:ext>
                </a:extLst>
              </a:tr>
            </a:tbl>
          </a:graphicData>
        </a:graphic>
      </p:graphicFrame>
      <p:sp>
        <p:nvSpPr>
          <p:cNvPr id="4" name="Заголовок 3"/>
          <p:cNvSpPr>
            <a:spLocks noGrp="1"/>
          </p:cNvSpPr>
          <p:nvPr>
            <p:ph type="title"/>
          </p:nvPr>
        </p:nvSpPr>
        <p:spPr>
          <a:xfrm>
            <a:off x="303656"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345233" y="6223518"/>
            <a:ext cx="1240971" cy="4945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783596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109</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134046806"/>
              </p:ext>
            </p:extLst>
          </p:nvPr>
        </p:nvGraphicFramePr>
        <p:xfrm>
          <a:off x="142875" y="1323975"/>
          <a:ext cx="11986054" cy="4880882"/>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723716">
                <a:tc>
                  <a:txBody>
                    <a:bodyPr/>
                    <a:lstStyle/>
                    <a:p>
                      <a:pPr algn="l" fontAlgn="b"/>
                      <a:r>
                        <a:rPr lang="ru-RU" sz="1200" b="0" i="0" u="none" strike="noStrike" dirty="0">
                          <a:solidFill>
                            <a:srgbClr val="000000"/>
                          </a:solidFill>
                          <a:effectLst/>
                          <a:latin typeface="Times New Roman" panose="02020603050405020304" pitchFamily="18" charset="0"/>
                        </a:rPr>
                        <a:t>Подпрограмма "Строительство (реконструкция) объектов физической культуры и спорта"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18</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xmlns="" val="10003"/>
                  </a:ext>
                </a:extLst>
              </a:tr>
              <a:tr h="783772">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"Переселение граждан из аварийного жилищного фонда"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19</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27 650,7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9 405,9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9 373,6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32,3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125 037,0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143 720,6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115 663,4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-9 373,6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134 347,0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1091681">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"Обеспечение мероприятий по переселению граждан из аварийного жилищного фонда в Московской области, признанного таковым после 1 января 2017 года""</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19</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27 650,7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9 405,9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9 373,6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125 037,0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143 720,6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115 663,4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-9 373,6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134 347,0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bl>
          </a:graphicData>
        </a:graphic>
      </p:graphicFrame>
      <p:sp>
        <p:nvSpPr>
          <p:cNvPr id="4" name="Заголовок 3"/>
          <p:cNvSpPr>
            <a:spLocks noGrp="1"/>
          </p:cNvSpPr>
          <p:nvPr>
            <p:ph type="title"/>
          </p:nvPr>
        </p:nvSpPr>
        <p:spPr>
          <a:xfrm>
            <a:off x="244687"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Прямоугольник 2"/>
          <p:cNvSpPr/>
          <p:nvPr/>
        </p:nvSpPr>
        <p:spPr>
          <a:xfrm>
            <a:off x="373224" y="6251510"/>
            <a:ext cx="1240972" cy="485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60280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52A9C73-06ED-419B-81B5-491CBFC22330}"/>
              </a:ext>
            </a:extLst>
          </p:cNvPr>
          <p:cNvSpPr>
            <a:spLocks noGrp="1"/>
          </p:cNvSpPr>
          <p:nvPr>
            <p:ph idx="1"/>
          </p:nvPr>
        </p:nvSpPr>
        <p:spPr>
          <a:xfrm>
            <a:off x="310243" y="1240972"/>
            <a:ext cx="6090557" cy="4935992"/>
          </a:xfrm>
        </p:spPr>
        <p:txBody>
          <a:bodyPr rtlCol="0"/>
          <a:lstStyle/>
          <a:p>
            <a:pPr marL="114300" indent="0" algn="just">
              <a:buNone/>
            </a:pPr>
            <a:r>
              <a:rPr lang="ru-RU" altLang="ru-RU" sz="1200" b="1" u="sng" dirty="0">
                <a:latin typeface="Times New Roman" panose="02020603050405020304" pitchFamily="18" charset="0"/>
                <a:cs typeface="Times New Roman" panose="02020603050405020304" pitchFamily="18" charset="0"/>
              </a:rPr>
              <a:t>Бюджет</a:t>
            </a:r>
            <a:r>
              <a:rPr lang="ru-RU" altLang="ru-RU" sz="1200" b="1" dirty="0">
                <a:latin typeface="Times New Roman" panose="02020603050405020304" pitchFamily="18" charset="0"/>
                <a:cs typeface="Times New Roman" panose="02020603050405020304" pitchFamily="18" charset="0"/>
              </a:rPr>
              <a:t> – форма образования и расходования денежных средств, предназначенных для финансового обеспечения задач и функций органов местного самоуправления;</a:t>
            </a:r>
          </a:p>
          <a:p>
            <a:pPr marL="114300" indent="0" algn="just">
              <a:buNone/>
            </a:pPr>
            <a:r>
              <a:rPr lang="ru-RU" altLang="ru-RU" sz="1200" b="1" u="sng" dirty="0">
                <a:latin typeface="Times New Roman" panose="02020603050405020304" pitchFamily="18" charset="0"/>
                <a:cs typeface="Times New Roman" panose="02020603050405020304" pitchFamily="18" charset="0"/>
              </a:rPr>
              <a:t>Бюджетный процесс </a:t>
            </a:r>
            <a:r>
              <a:rPr lang="ru-RU" altLang="ru-RU" sz="1200" b="1" dirty="0">
                <a:latin typeface="Times New Roman" panose="02020603050405020304" pitchFamily="18" charset="0"/>
                <a:cs typeface="Times New Roman" panose="02020603050405020304" pitchFamily="18" charset="0"/>
              </a:rPr>
              <a:t>– деятельность органов местного самоуправления по составлению и рассмотрению проекта бюджета, утверждению и исполнению бюджета, контролю за его исполнением, осуществлением бюджетного учета, рассмотрению и утверждению бюджетной отчетности и внешних проверок;</a:t>
            </a:r>
          </a:p>
          <a:p>
            <a:pPr marL="114300" indent="0" algn="just">
              <a:buNone/>
            </a:pPr>
            <a:endParaRPr lang="ru-RU" altLang="ru-RU" sz="1200" b="1" u="sng" dirty="0">
              <a:latin typeface="Times New Roman" panose="02020603050405020304" pitchFamily="18" charset="0"/>
              <a:cs typeface="Times New Roman" panose="02020603050405020304" pitchFamily="18" charset="0"/>
            </a:endParaRPr>
          </a:p>
          <a:p>
            <a:pPr marL="114300" indent="0" algn="just">
              <a:buNone/>
            </a:pPr>
            <a:r>
              <a:rPr lang="ru-RU" altLang="ru-RU" sz="1200" b="1" u="sng" dirty="0">
                <a:latin typeface="Times New Roman" panose="02020603050405020304" pitchFamily="18" charset="0"/>
                <a:cs typeface="Times New Roman" panose="02020603050405020304" pitchFamily="18" charset="0"/>
              </a:rPr>
              <a:t>Межбюджетные трансферты </a:t>
            </a:r>
            <a:r>
              <a:rPr lang="ru-RU" altLang="ru-RU" sz="1200" b="1" i="1" dirty="0">
                <a:latin typeface="Times New Roman" panose="02020603050405020304" pitchFamily="18" charset="0"/>
                <a:cs typeface="Times New Roman" panose="02020603050405020304" pitchFamily="18" charset="0"/>
              </a:rPr>
              <a:t>– </a:t>
            </a:r>
            <a:r>
              <a:rPr lang="ru-RU" altLang="ru-RU" sz="1200" b="1" dirty="0">
                <a:latin typeface="Times New Roman" panose="02020603050405020304" pitchFamily="18" charset="0"/>
                <a:cs typeface="Times New Roman" panose="02020603050405020304" pitchFamily="18" charset="0"/>
              </a:rPr>
              <a:t>денежные средства, перечисляемые из одного бюджета бюджетной системы Российской Федерации другому</a:t>
            </a:r>
          </a:p>
          <a:p>
            <a:pPr marL="114300" indent="0" algn="just">
              <a:buNone/>
            </a:pPr>
            <a:endParaRPr lang="ru-RU" altLang="ru-RU" sz="1000" b="1" dirty="0">
              <a:latin typeface="Times New Roman" panose="02020603050405020304" pitchFamily="18" charset="0"/>
              <a:cs typeface="Times New Roman" panose="02020603050405020304" pitchFamily="18" charset="0"/>
            </a:endParaRPr>
          </a:p>
          <a:p>
            <a:pPr marL="114300" indent="0" algn="just">
              <a:buNone/>
            </a:pPr>
            <a:endParaRPr lang="ru-RU" altLang="ru-RU" sz="1000" b="1" dirty="0">
              <a:latin typeface="Times New Roman" panose="02020603050405020304" pitchFamily="18" charset="0"/>
              <a:cs typeface="Times New Roman" panose="02020603050405020304" pitchFamily="18" charset="0"/>
            </a:endParaRPr>
          </a:p>
          <a:p>
            <a:pPr marL="0" indent="0" rtl="0">
              <a:buNone/>
            </a:pPr>
            <a:endParaRPr lang="ru-RU" sz="1800"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11</a:t>
            </a:fld>
            <a:endParaRPr lang="ru-RU" noProof="0" dirty="0"/>
          </a:p>
        </p:txBody>
      </p:sp>
      <p:pic>
        <p:nvPicPr>
          <p:cNvPr id="7" name="Рисунок 6">
            <a:extLst>
              <a:ext uri="{FF2B5EF4-FFF2-40B4-BE49-F238E27FC236}">
                <a16:creationId xmlns="" xmlns:a16="http://schemas.microsoft.com/office/drawing/2014/main" id="{A241642C-CB49-4AA1-9EAD-3BCEA280B5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340542" y="122322"/>
            <a:ext cx="4117411" cy="3139862"/>
          </a:xfrm>
        </p:spPr>
      </p:pic>
      <p:sp>
        <p:nvSpPr>
          <p:cNvPr id="2" name="Заголовок 1">
            <a:extLst>
              <a:ext uri="{FF2B5EF4-FFF2-40B4-BE49-F238E27FC236}">
                <a16:creationId xmlns="" xmlns:a16="http://schemas.microsoft.com/office/drawing/2014/main" id="{E2C50832-0B36-43C5-98EC-4CD165D78718}"/>
              </a:ext>
            </a:extLst>
          </p:cNvPr>
          <p:cNvSpPr>
            <a:spLocks noGrp="1"/>
          </p:cNvSpPr>
          <p:nvPr>
            <p:ph type="title"/>
          </p:nvPr>
        </p:nvSpPr>
        <p:spPr>
          <a:xfrm>
            <a:off x="515938" y="212271"/>
            <a:ext cx="4937211" cy="1224643"/>
          </a:xfrm>
        </p:spPr>
        <p:txBody>
          <a:bodyPr rtlCol="0"/>
          <a:lstStyle/>
          <a:p>
            <a:pPr rtl="0"/>
            <a:r>
              <a:rPr lang="ru-RU" sz="2400" dirty="0">
                <a:effectLst>
                  <a:outerShdw blurRad="38100" dist="38100" dir="2700000" algn="tl">
                    <a:srgbClr val="000000">
                      <a:alpha val="43137"/>
                    </a:srgbClr>
                  </a:outerShdw>
                </a:effectLst>
              </a:rPr>
              <a:t>Основные понятия и определения</a:t>
            </a:r>
            <a:r>
              <a:rPr lang="ru-RU" dirty="0"/>
              <a:t/>
            </a:r>
            <a:br>
              <a:rPr lang="ru-RU" dirty="0"/>
            </a:br>
            <a:endParaRPr lang="ru-RU" dirty="0"/>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6" y="3133725"/>
            <a:ext cx="7448550" cy="3619499"/>
          </a:xfrm>
          <a:prstGeom prst="rect">
            <a:avLst/>
          </a:prstGeom>
        </p:spPr>
      </p:pic>
    </p:spTree>
    <p:extLst>
      <p:ext uri="{BB962C8B-B14F-4D97-AF65-F5344CB8AC3E}">
        <p14:creationId xmlns:p14="http://schemas.microsoft.com/office/powerpoint/2010/main" val="4335613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11363696" y="6494106"/>
            <a:ext cx="294460" cy="149000"/>
          </a:xfrm>
        </p:spPr>
        <p:txBody>
          <a:bodyPr/>
          <a:lstStyle/>
          <a:p>
            <a:pPr rtl="0"/>
            <a:fld id="{9EC71654-96A5-4280-94F3-931C61A9F92C}" type="slidenum">
              <a:rPr lang="en-US" noProof="0" smtClean="0"/>
              <a:pPr rtl="0"/>
              <a:t>110</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4059675630"/>
              </p:ext>
            </p:extLst>
          </p:nvPr>
        </p:nvGraphicFramePr>
        <p:xfrm>
          <a:off x="115330" y="1293449"/>
          <a:ext cx="11986054" cy="4313917"/>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34279">
                <a:tc>
                  <a:txBody>
                    <a:bodyPr/>
                    <a:lstStyle/>
                    <a:p>
                      <a:pPr algn="l" fontAlgn="ctr"/>
                      <a:r>
                        <a:rPr lang="ru-RU" sz="1200" b="1" i="0" u="none" strike="noStrike" dirty="0">
                          <a:solidFill>
                            <a:srgbClr val="000000"/>
                          </a:solidFill>
                          <a:effectLst/>
                          <a:latin typeface="Times New Roman" panose="02020603050405020304" pitchFamily="18" charset="0"/>
                        </a:rPr>
                        <a:t>Непрограммные мероприятия</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30 526,0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260 270,3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257 920,3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2 350,0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340 886,1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176 617,7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116 645,5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82 965,8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-81 302,6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-141 274,8</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651926">
                <a:tc>
                  <a:txBody>
                    <a:bodyPr/>
                    <a:lstStyle/>
                    <a:p>
                      <a:pPr algn="l" fontAlgn="b"/>
                      <a:r>
                        <a:rPr lang="ru-RU" sz="1200" b="0" i="0" u="none" strike="noStrike">
                          <a:solidFill>
                            <a:srgbClr val="000000"/>
                          </a:solidFill>
                          <a:effectLst/>
                          <a:latin typeface="Times New Roman" panose="02020603050405020304" pitchFamily="18" charset="0"/>
                        </a:rPr>
                        <a:t>Руководство и управление в сфере установленных функций органов местного самоуправления</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95</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13 172,5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12 924,6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12 924,6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14 861,0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14 887,4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14 913,9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1 936,4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1 962,8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1 989,3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82773">
                <a:tc>
                  <a:txBody>
                    <a:bodyPr/>
                    <a:lstStyle/>
                    <a:p>
                      <a:pPr algn="l" fontAlgn="b"/>
                      <a:r>
                        <a:rPr lang="ru-RU" sz="1200" b="0" i="0" u="none" strike="noStrike">
                          <a:solidFill>
                            <a:srgbClr val="000000"/>
                          </a:solidFill>
                          <a:effectLst/>
                          <a:latin typeface="Times New Roman" panose="02020603050405020304" pitchFamily="18" charset="0"/>
                        </a:rPr>
                        <a:t>Непрограммные расходы</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99</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17 353,5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247 345,7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244 995,7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2 350,0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326 025,1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161 730,3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101 731,6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81 029,4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-83 265,4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-143 264,1</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663226">
                <a:tc>
                  <a:txBody>
                    <a:bodyPr/>
                    <a:lstStyle/>
                    <a:p>
                      <a:pPr algn="l" fontAlgn="ctr"/>
                      <a:r>
                        <a:rPr lang="ru-RU" sz="1200" b="1" i="0" u="none" strike="noStrike" dirty="0">
                          <a:solidFill>
                            <a:srgbClr val="000000"/>
                          </a:solidFill>
                          <a:effectLst/>
                          <a:latin typeface="Times New Roman" panose="02020603050405020304" pitchFamily="18" charset="0"/>
                        </a:rPr>
                        <a:t>Условно утвержденные расходы</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290 000,0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290 000,0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17142" y="21"/>
            <a:ext cx="11782429" cy="1190625"/>
          </a:xfrm>
        </p:spPr>
        <p:txBody>
          <a:bodyPr/>
          <a:lstStyle/>
          <a:p>
            <a:r>
              <a:rPr lang="ru-RU" sz="2400" dirty="0">
                <a:solidFill>
                  <a:prstClr val="black"/>
                </a:solidFill>
                <a:latin typeface="Calibri"/>
                <a:hlinkClick r:id="rId3"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3"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419878" y="5812971"/>
            <a:ext cx="1194318" cy="9703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860477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Прямоугольник 2"/>
          <p:cNvSpPr>
            <a:spLocks noChangeArrowheads="1"/>
          </p:cNvSpPr>
          <p:nvPr/>
        </p:nvSpPr>
        <p:spPr bwMode="auto">
          <a:xfrm>
            <a:off x="507999" y="-28935"/>
            <a:ext cx="10613887"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spcBef>
                <a:spcPct val="0"/>
              </a:spcBef>
              <a:buClrTx/>
              <a:buFontTx/>
              <a:buNone/>
            </a:pPr>
            <a:endPar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pP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ИНФОРМАЦИЯ О ПЛАНИРУЕМЫХ ЦЕЛЕВЫХ ПОКАЗАТЕЛЯХ МУНИЦИПАЛЬНЫХ ПРОГРАММ В ДИНАМИКЕ</a:t>
            </a:r>
          </a:p>
          <a:p>
            <a:pPr algn="ctr">
              <a:lnSpc>
                <a:spcPct val="115000"/>
              </a:lnSpc>
              <a:spcBef>
                <a:spcPct val="0"/>
              </a:spcBef>
              <a:buClrTx/>
              <a:buFontTx/>
              <a:buNone/>
            </a:pPr>
            <a:endPar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pP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(фактические значения отчетного 2022 года, плановые значения текущего 2023 года, прогноз на очередной 2024 финансовый год и на плановый период 2025-2026 годов)</a:t>
            </a:r>
          </a:p>
          <a:p>
            <a:pPr algn="ctr">
              <a:lnSpc>
                <a:spcPct val="115000"/>
              </a:lnSpc>
              <a:spcBef>
                <a:spcPct val="0"/>
              </a:spcBef>
              <a:buClrTx/>
              <a:buFontTx/>
              <a:buNone/>
            </a:pPr>
            <a:endPar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pPr>
            <a:endPar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644" name="AutoShape 4" descr="Здравоохранение | Общероссийский Народный Фронт"/>
          <p:cNvSpPr>
            <a:spLocks noChangeAspect="1" noChangeArrowheads="1"/>
          </p:cNvSpPr>
          <p:nvPr/>
        </p:nvSpPr>
        <p:spPr bwMode="auto">
          <a:xfrm>
            <a:off x="7391400" y="9080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12645" name="AutoShape 6" descr="Здравоохранение | Общероссийский Народный Фронт"/>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3" name="AutoShape 2" descr="Администрация Манычского сельского поселения Багаевского района Ростовской  области | Муниципальные программ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0" name="Picture 6" descr="муниципальные программ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10" y="2351399"/>
            <a:ext cx="3041512" cy="226592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43400" y="2602611"/>
            <a:ext cx="6470374" cy="1754326"/>
          </a:xfrm>
          <a:prstGeom prst="rect">
            <a:avLst/>
          </a:prstGeom>
        </p:spPr>
        <p:txBody>
          <a:bodyPr wrap="square">
            <a:spAutoFit/>
          </a:bodyPr>
          <a:lstStyle/>
          <a:p>
            <a:r>
              <a:rPr lang="ru-RU" b="1" dirty="0">
                <a:solidFill>
                  <a:srgbClr val="3C3C3C"/>
                </a:solidFill>
                <a:latin typeface="Times New Roman" panose="02020603050405020304" pitchFamily="18" charset="0"/>
                <a:cs typeface="Times New Roman" panose="02020603050405020304" pitchFamily="18" charset="0"/>
              </a:rPr>
              <a:t>Муниципальная программа </a:t>
            </a:r>
            <a:r>
              <a:rPr lang="ru-RU" dirty="0">
                <a:latin typeface="Times New Roman" panose="02020603050405020304" pitchFamily="18" charset="0"/>
                <a:cs typeface="Times New Roman" panose="02020603050405020304" pitchFamily="18" charset="0"/>
              </a:rPr>
              <a:t>представляет собой увязанный по ресурсам, исполнителям и срокам комплекс социально – экономических, организационно – хозяйственных и других мероприятий, обеспечивающих эффективное решение экономических, экологических, социальных и иных проблем развития </a:t>
            </a:r>
            <a:r>
              <a:rPr lang="ru-RU" dirty="0" smtClean="0">
                <a:latin typeface="Times New Roman" panose="02020603050405020304" pitchFamily="18" charset="0"/>
                <a:cs typeface="Times New Roman" panose="02020603050405020304" pitchFamily="18" charset="0"/>
              </a:rPr>
              <a:t>городского округа</a:t>
            </a:r>
            <a:endParaRPr lang="ru-RU"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1680958" y="6164816"/>
            <a:ext cx="300082" cy="230832"/>
          </a:xfrm>
          <a:prstGeom prst="rect">
            <a:avLst/>
          </a:prstGeom>
        </p:spPr>
        <p:txBody>
          <a:bodyPr wrap="none">
            <a:spAutoFit/>
          </a:bodyPr>
          <a:lstStyle/>
          <a:p>
            <a:fld id="{9EC71654-96A5-4280-94F3-931C61A9F92C}" type="slidenum">
              <a:rPr lang="en-US" sz="900">
                <a:solidFill>
                  <a:schemeClr val="bg1"/>
                </a:solidFill>
              </a:rPr>
              <a:pPr/>
              <a:t>111</a:t>
            </a:fld>
            <a:endParaRPr lang="ru-RU" sz="900" dirty="0">
              <a:solidFill>
                <a:schemeClr val="bg1"/>
              </a:solidFill>
            </a:endParaRPr>
          </a:p>
        </p:txBody>
      </p:sp>
      <p:sp>
        <p:nvSpPr>
          <p:cNvPr id="7" name="Блок-схема: узел 6"/>
          <p:cNvSpPr/>
          <p:nvPr/>
        </p:nvSpPr>
        <p:spPr>
          <a:xfrm>
            <a:off x="11581776" y="6392715"/>
            <a:ext cx="531847" cy="31724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lang="en-US" sz="900">
                <a:solidFill>
                  <a:prstClr val="white"/>
                </a:solidFill>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lang="ru-RU" dirty="0"/>
          </a:p>
        </p:txBody>
      </p:sp>
    </p:spTree>
    <p:extLst>
      <p:ext uri="{BB962C8B-B14F-4D97-AF65-F5344CB8AC3E}">
        <p14:creationId xmlns:p14="http://schemas.microsoft.com/office/powerpoint/2010/main" val="24123300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Прямоугольник 2"/>
          <p:cNvSpPr>
            <a:spLocks noChangeArrowheads="1"/>
          </p:cNvSpPr>
          <p:nvPr/>
        </p:nvSpPr>
        <p:spPr bwMode="auto">
          <a:xfrm>
            <a:off x="735495" y="374651"/>
            <a:ext cx="7255565" cy="561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«Здравоохранение» (01)</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улучшение состояния здоровья населения и увеличение ожидаемой продолжительности жизни, развитие первичной медико-санитарной помощи путем развития системы раннего выявления заболеваний, патологических состояний и факторов их развития, включая проведение медицинских осмотров и диспансеризации населения, а также привлечение и закрепление медицинских кадров в учреждениях здравоохранения городского округа Воскресенск</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–3 600,0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3 600,0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3 600,0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p>
        </p:txBody>
      </p:sp>
      <p:pic>
        <p:nvPicPr>
          <p:cNvPr id="112643" name="Picture 2" descr="ЗДРАВООХРАНЕНИЕ-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311" y="3175984"/>
            <a:ext cx="28829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AutoShape 4" descr="Здравоохранение | Общероссийский Народный Фронт"/>
          <p:cNvSpPr>
            <a:spLocks noChangeAspect="1" noChangeArrowheads="1"/>
          </p:cNvSpPr>
          <p:nvPr/>
        </p:nvSpPr>
        <p:spPr bwMode="auto">
          <a:xfrm>
            <a:off x="7391400" y="9080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12645" name="AutoShape 6" descr="Здравоохранение | Общероссийский Народный Фронт"/>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1264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21406" y="908050"/>
            <a:ext cx="2611678" cy="167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вал 1"/>
          <p:cNvSpPr/>
          <p:nvPr/>
        </p:nvSpPr>
        <p:spPr>
          <a:xfrm>
            <a:off x="11443063" y="6391469"/>
            <a:ext cx="556104"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latin typeface="Times New Roman" panose="02020603050405020304" pitchFamily="18" charset="0"/>
                <a:cs typeface="Times New Roman" panose="02020603050405020304" pitchFamily="18" charset="0"/>
              </a:rPr>
              <a:t>112</a:t>
            </a:r>
            <a:endParaRPr lang="ru-RU"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08656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597850" y="1881115"/>
          <a:ext cx="11121352" cy="3995151"/>
        </p:xfrm>
        <a:graphic>
          <a:graphicData uri="http://schemas.openxmlformats.org/drawingml/2006/table">
            <a:tbl>
              <a:tblPr firstRow="1" firstCol="1" lastRow="1" lastCol="1" bandRow="1" bandCol="1">
                <a:tableStyleId>{E8B1032C-EA38-4F05-BA0D-38AFFFC7BED3}</a:tableStyleId>
              </a:tblPr>
              <a:tblGrid>
                <a:gridCol w="4524656">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2"/>
                    </a:ext>
                  </a:extLst>
                </a:gridCol>
                <a:gridCol w="1202125">
                  <a:extLst>
                    <a:ext uri="{9D8B030D-6E8A-4147-A177-3AD203B41FA5}">
                      <a16:colId xmlns:a16="http://schemas.microsoft.com/office/drawing/2014/main" xmlns="" val="20003"/>
                    </a:ext>
                  </a:extLst>
                </a:gridCol>
                <a:gridCol w="1051857">
                  <a:extLst>
                    <a:ext uri="{9D8B030D-6E8A-4147-A177-3AD203B41FA5}">
                      <a16:colId xmlns:a16="http://schemas.microsoft.com/office/drawing/2014/main" xmlns="" val="20004"/>
                    </a:ext>
                  </a:extLst>
                </a:gridCol>
                <a:gridCol w="1104465">
                  <a:extLst>
                    <a:ext uri="{9D8B030D-6E8A-4147-A177-3AD203B41FA5}">
                      <a16:colId xmlns:a16="http://schemas.microsoft.com/office/drawing/2014/main" xmlns="" val="20006"/>
                    </a:ext>
                  </a:extLst>
                </a:gridCol>
                <a:gridCol w="994188">
                  <a:extLst>
                    <a:ext uri="{9D8B030D-6E8A-4147-A177-3AD203B41FA5}">
                      <a16:colId xmlns:a16="http://schemas.microsoft.com/office/drawing/2014/main" xmlns="" val="20007"/>
                    </a:ext>
                  </a:extLst>
                </a:gridCol>
                <a:gridCol w="872461">
                  <a:extLst>
                    <a:ext uri="{9D8B030D-6E8A-4147-A177-3AD203B41FA5}">
                      <a16:colId xmlns:a16="http://schemas.microsoft.com/office/drawing/2014/main" xmlns="" val="20009"/>
                    </a:ext>
                  </a:extLst>
                </a:gridCol>
              </a:tblGrid>
              <a:tr h="583896">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a:t>
                      </a:r>
                    </a:p>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5709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66124">
                <a:tc>
                  <a:txBody>
                    <a:bodyPr/>
                    <a:lstStyle/>
                    <a:p>
                      <a:pP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Диспансеризация определенных групп взрослого населения Московской области </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Процент</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100</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400" b="0" dirty="0" smtClean="0">
                          <a:effectLst/>
                          <a:latin typeface="Times New Roman" panose="02020603050405020304" pitchFamily="18" charset="0"/>
                          <a:cs typeface="Times New Roman" panose="02020603050405020304" pitchFamily="18" charset="0"/>
                        </a:rPr>
                        <a:t>100</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400" b="0" dirty="0" smtClean="0">
                          <a:effectLst/>
                          <a:latin typeface="Times New Roman" panose="02020603050405020304" pitchFamily="18" charset="0"/>
                          <a:cs typeface="Times New Roman" panose="02020603050405020304" pitchFamily="18" charset="0"/>
                        </a:rPr>
                        <a:t>100</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400" b="0" dirty="0" smtClean="0">
                          <a:effectLst/>
                          <a:latin typeface="Times New Roman" panose="02020603050405020304" pitchFamily="18" charset="0"/>
                          <a:cs typeface="Times New Roman" panose="02020603050405020304" pitchFamily="18" charset="0"/>
                        </a:rPr>
                        <a:t>100</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906965">
                <a:tc>
                  <a:txBody>
                    <a:bodyPr/>
                    <a:lstStyle/>
                    <a:p>
                      <a:pPr marL="0" algn="l"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застрахованного населения трудоспособного   возраста на территории Московской области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85</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85</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85</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85</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85</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181072">
                <a:tc>
                  <a:txBody>
                    <a:bodyPr/>
                    <a:lstStyle/>
                    <a:p>
                      <a:pP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Жилье – медикам, первичного звена и узкого профиля, обеспеченных жильем, из числа привлеченных и нуждающихся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Коэффициент</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1</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1</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1</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1</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1</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113714" name="AutoShape 2" descr="Здравоохранение (новости, объявления)"/>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13715" name="Picture 4" descr="здравоохранение.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8977" y="187979"/>
            <a:ext cx="1800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16" name="Прямоугольник 3"/>
          <p:cNvSpPr>
            <a:spLocks noChangeArrowheads="1"/>
          </p:cNvSpPr>
          <p:nvPr/>
        </p:nvSpPr>
        <p:spPr bwMode="auto">
          <a:xfrm>
            <a:off x="2279650" y="160338"/>
            <a:ext cx="6102350"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spcBef>
                <a:spcPct val="0"/>
              </a:spcBef>
              <a:buClrTx/>
              <a:buFontTx/>
              <a:buNone/>
            </a:pPr>
            <a:r>
              <a:rPr lang="ru-RU" altLang="ru-RU"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«Здравоохранение»</a:t>
            </a:r>
            <a:endParaRPr lang="ru-RU" altLang="ru-RU"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3717" name="Picture 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0314" y="365779"/>
            <a:ext cx="221138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81758" y="6391469"/>
            <a:ext cx="517409"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113</a:t>
            </a:r>
            <a:endParaRPr lang="ru-RU" dirty="0"/>
          </a:p>
        </p:txBody>
      </p:sp>
    </p:spTree>
    <p:extLst>
      <p:ext uri="{BB962C8B-B14F-4D97-AF65-F5344CB8AC3E}">
        <p14:creationId xmlns:p14="http://schemas.microsoft.com/office/powerpoint/2010/main" val="38719313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Прямоугольник 1"/>
          <p:cNvSpPr>
            <a:spLocks noChangeArrowheads="1"/>
          </p:cNvSpPr>
          <p:nvPr/>
        </p:nvSpPr>
        <p:spPr bwMode="auto">
          <a:xfrm>
            <a:off x="1837910" y="486121"/>
            <a:ext cx="554355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«Культура» (02)</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доступности населения городского округа Воскресенск Московской области к культурным ценностям и удовлетворение культурных потребностей граждан, повышение качества услуг в сфере культуры в городском округе Воскресенск Московской области</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–791 645,4 тыс. рублей</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779 907,4 тыс. рублей</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792 138,1 тыс. рублей</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5715"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3926" y="287338"/>
            <a:ext cx="15843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2" descr="Культура и искусство - Школьная Истор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093" y="3400839"/>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вал 4"/>
          <p:cNvSpPr/>
          <p:nvPr/>
        </p:nvSpPr>
        <p:spPr>
          <a:xfrm>
            <a:off x="11481758" y="6391469"/>
            <a:ext cx="517409"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114</a:t>
            </a:r>
            <a:endParaRPr lang="ru-RU" dirty="0"/>
          </a:p>
        </p:txBody>
      </p:sp>
    </p:spTree>
    <p:extLst>
      <p:ext uri="{BB962C8B-B14F-4D97-AF65-F5344CB8AC3E}">
        <p14:creationId xmlns:p14="http://schemas.microsoft.com/office/powerpoint/2010/main" val="200265099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90832" y="213713"/>
          <a:ext cx="10652615" cy="4485273"/>
        </p:xfrm>
        <a:graphic>
          <a:graphicData uri="http://schemas.openxmlformats.org/drawingml/2006/table">
            <a:tbl>
              <a:tblPr firstRow="1" firstCol="1" bandRow="1">
                <a:tableStyleId>{68D230F3-CF80-4859-8CE7-A43EE81993B5}</a:tableStyleId>
              </a:tblPr>
              <a:tblGrid>
                <a:gridCol w="4900841">
                  <a:extLst>
                    <a:ext uri="{9D8B030D-6E8A-4147-A177-3AD203B41FA5}">
                      <a16:colId xmlns:a16="http://schemas.microsoft.com/office/drawing/2014/main" xmlns="" val="20000"/>
                    </a:ext>
                  </a:extLst>
                </a:gridCol>
                <a:gridCol w="1017037">
                  <a:extLst>
                    <a:ext uri="{9D8B030D-6E8A-4147-A177-3AD203B41FA5}">
                      <a16:colId xmlns:a16="http://schemas.microsoft.com/office/drawing/2014/main" xmlns="" val="20002"/>
                    </a:ext>
                  </a:extLst>
                </a:gridCol>
                <a:gridCol w="1144372">
                  <a:extLst>
                    <a:ext uri="{9D8B030D-6E8A-4147-A177-3AD203B41FA5}">
                      <a16:colId xmlns:a16="http://schemas.microsoft.com/office/drawing/2014/main" xmlns="" val="20003"/>
                    </a:ext>
                  </a:extLst>
                </a:gridCol>
                <a:gridCol w="926888">
                  <a:extLst>
                    <a:ext uri="{9D8B030D-6E8A-4147-A177-3AD203B41FA5}">
                      <a16:colId xmlns:a16="http://schemas.microsoft.com/office/drawing/2014/main" xmlns="" val="20004"/>
                    </a:ext>
                  </a:extLst>
                </a:gridCol>
                <a:gridCol w="847470">
                  <a:extLst>
                    <a:ext uri="{9D8B030D-6E8A-4147-A177-3AD203B41FA5}">
                      <a16:colId xmlns:a16="http://schemas.microsoft.com/office/drawing/2014/main" xmlns="" val="20005"/>
                    </a:ext>
                  </a:extLst>
                </a:gridCol>
                <a:gridCol w="847470">
                  <a:extLst>
                    <a:ext uri="{9D8B030D-6E8A-4147-A177-3AD203B41FA5}">
                      <a16:colId xmlns:a16="http://schemas.microsoft.com/office/drawing/2014/main" xmlns="" val="20006"/>
                    </a:ext>
                  </a:extLst>
                </a:gridCol>
                <a:gridCol w="968537">
                  <a:extLst>
                    <a:ext uri="{9D8B030D-6E8A-4147-A177-3AD203B41FA5}">
                      <a16:colId xmlns:a16="http://schemas.microsoft.com/office/drawing/2014/main" xmlns="" val="20007"/>
                    </a:ext>
                  </a:extLst>
                </a:gridCol>
              </a:tblGrid>
              <a:tr h="499372">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08105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365918">
                <a:tc>
                  <a:txBody>
                    <a:bodyPr/>
                    <a:lstStyle/>
                    <a:p>
                      <a:pPr>
                        <a:lnSpc>
                          <a:spcPct val="115000"/>
                        </a:lnSpc>
                        <a:spcAft>
                          <a:spcPts val="0"/>
                        </a:spcAft>
                      </a:pPr>
                      <a:r>
                        <a:rPr lang="ru-RU" sz="1400" b="0" dirty="0">
                          <a:effectLst/>
                          <a:latin typeface="Times New Roman" panose="02020603050405020304" pitchFamily="18" charset="0"/>
                          <a:cs typeface="Times New Roman" panose="02020603050405020304" pitchFamily="18" charset="0"/>
                        </a:rPr>
                        <a:t>Увеличение доли объектов культурного наследия, находящихся в собственности муниципального образования, по которым проведены работы по сохранению, в общем количестве объектов культурного наследия, находящихся в собственности муниципального образования, нуждающихся в указанных работах</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cs typeface="Times New Roman" panose="02020603050405020304" pitchFamily="18" charset="0"/>
                        </a:rPr>
                        <a:t>Процент</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26141">
                <a:tc>
                  <a:txBody>
                    <a:bodyPr/>
                    <a:lstStyle/>
                    <a:p>
                      <a:pP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Количество посещений организаций культуры по отношению к уровню 2017 года (в части посещения библиотек)</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Единица</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117</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113</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116</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119</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122</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26141">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Макропоказатель подпрограммы. Обеспечение роста числа пользователей муниципальных библиотек Московской области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Человек</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30 476</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30 495</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30510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30 525</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30 540</a:t>
                      </a:r>
                    </a:p>
                    <a:p>
                      <a:pPr algn="ctr" fontAlgn="t"/>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4337070"/>
                  </a:ext>
                </a:extLst>
              </a:tr>
            </a:tbl>
          </a:graphicData>
        </a:graphic>
      </p:graphicFrame>
      <p:sp>
        <p:nvSpPr>
          <p:cNvPr id="3" name="Овал 2"/>
          <p:cNvSpPr/>
          <p:nvPr/>
        </p:nvSpPr>
        <p:spPr>
          <a:xfrm>
            <a:off x="11464506" y="6391469"/>
            <a:ext cx="534661"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115</a:t>
            </a:r>
            <a:endParaRPr lang="ru-RU" dirty="0"/>
          </a:p>
        </p:txBody>
      </p:sp>
    </p:spTree>
    <p:extLst>
      <p:ext uri="{BB962C8B-B14F-4D97-AF65-F5344CB8AC3E}">
        <p14:creationId xmlns:p14="http://schemas.microsoft.com/office/powerpoint/2010/main" val="13520491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nvPr>
        </p:nvGraphicFramePr>
        <p:xfrm>
          <a:off x="970383" y="546722"/>
          <a:ext cx="10786187" cy="3768060"/>
        </p:xfrm>
        <a:graphic>
          <a:graphicData uri="http://schemas.openxmlformats.org/drawingml/2006/table">
            <a:tbl>
              <a:tblPr firstRow="1" firstCol="1" bandRow="1">
                <a:tableStyleId>{68D230F3-CF80-4859-8CE7-A43EE81993B5}</a:tableStyleId>
              </a:tblPr>
              <a:tblGrid>
                <a:gridCol w="5058577">
                  <a:extLst>
                    <a:ext uri="{9D8B030D-6E8A-4147-A177-3AD203B41FA5}">
                      <a16:colId xmlns:a16="http://schemas.microsoft.com/office/drawing/2014/main" xmlns="" val="20000"/>
                    </a:ext>
                  </a:extLst>
                </a:gridCol>
                <a:gridCol w="887506">
                  <a:extLst>
                    <a:ext uri="{9D8B030D-6E8A-4147-A177-3AD203B41FA5}">
                      <a16:colId xmlns:a16="http://schemas.microsoft.com/office/drawing/2014/main" xmlns="" val="20002"/>
                    </a:ext>
                  </a:extLst>
                </a:gridCol>
                <a:gridCol w="799949">
                  <a:extLst>
                    <a:ext uri="{9D8B030D-6E8A-4147-A177-3AD203B41FA5}">
                      <a16:colId xmlns:a16="http://schemas.microsoft.com/office/drawing/2014/main" xmlns="" val="20003"/>
                    </a:ext>
                  </a:extLst>
                </a:gridCol>
                <a:gridCol w="979715">
                  <a:extLst>
                    <a:ext uri="{9D8B030D-6E8A-4147-A177-3AD203B41FA5}">
                      <a16:colId xmlns:a16="http://schemas.microsoft.com/office/drawing/2014/main" xmlns="" val="20004"/>
                    </a:ext>
                  </a:extLst>
                </a:gridCol>
                <a:gridCol w="970383">
                  <a:extLst>
                    <a:ext uri="{9D8B030D-6E8A-4147-A177-3AD203B41FA5}">
                      <a16:colId xmlns:a16="http://schemas.microsoft.com/office/drawing/2014/main" xmlns="" val="20005"/>
                    </a:ext>
                  </a:extLst>
                </a:gridCol>
                <a:gridCol w="1007706">
                  <a:extLst>
                    <a:ext uri="{9D8B030D-6E8A-4147-A177-3AD203B41FA5}">
                      <a16:colId xmlns:a16="http://schemas.microsoft.com/office/drawing/2014/main" xmlns="" val="20006"/>
                    </a:ext>
                  </a:extLst>
                </a:gridCol>
                <a:gridCol w="1082351">
                  <a:extLst>
                    <a:ext uri="{9D8B030D-6E8A-4147-A177-3AD203B41FA5}">
                      <a16:colId xmlns:a16="http://schemas.microsoft.com/office/drawing/2014/main" xmlns="" val="20007"/>
                    </a:ext>
                  </a:extLst>
                </a:gridCol>
              </a:tblGrid>
              <a:tr h="886852">
                <a:tc>
                  <a:txBody>
                    <a:bodyPr/>
                    <a:lstStyle/>
                    <a:p>
                      <a:pPr marL="0" algn="l"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Число посещений культурных мероприятий </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Тысяча единиц</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1020,152</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1120,366</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1297,743</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1647,262</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1834,64</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37738">
                <a:tc>
                  <a:txBody>
                    <a:bodyPr/>
                    <a:lstStyle/>
                    <a:p>
                      <a:pPr algn="l" fontAlgn="ct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детей в возрасте от 5 до 18 лет, охваченных дополнительным образованием сферы культуры</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p>
                    <a:p>
                      <a:pPr algn="ctr" fontAlgn="ct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13,69</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11,5</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11,7</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11,7</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11,7</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97397">
                <a:tc>
                  <a:txBody>
                    <a:bodyPr/>
                    <a:lstStyle/>
                    <a:p>
                      <a:pP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Доля детей, осваивающих дополнительные предпрофессиональным программы в области искусств за счет бюджетных средств, от общего количества обучающихся в детских школах искусств за счет бюджетных средств</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Процент</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 </a:t>
                      </a: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7,97</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10,06</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11,97</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11,97</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981635">
                <a:tc>
                  <a:txBody>
                    <a:bodyPr/>
                    <a:lstStyle/>
                    <a:p>
                      <a:pPr>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Туристский поток в Московскую область</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Человек</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40878" marR="408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26700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26900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27050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28150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4" name="Овал 3"/>
          <p:cNvSpPr/>
          <p:nvPr/>
        </p:nvSpPr>
        <p:spPr>
          <a:xfrm>
            <a:off x="11473132" y="6391469"/>
            <a:ext cx="526035"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116</a:t>
            </a:r>
            <a:endParaRPr lang="ru-RU" dirty="0"/>
          </a:p>
        </p:txBody>
      </p:sp>
    </p:spTree>
    <p:extLst>
      <p:ext uri="{BB962C8B-B14F-4D97-AF65-F5344CB8AC3E}">
        <p14:creationId xmlns:p14="http://schemas.microsoft.com/office/powerpoint/2010/main" val="12564690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Прямоугольник 1"/>
          <p:cNvSpPr>
            <a:spLocks noChangeArrowheads="1"/>
          </p:cNvSpPr>
          <p:nvPr/>
        </p:nvSpPr>
        <p:spPr bwMode="auto">
          <a:xfrm>
            <a:off x="1554992" y="618849"/>
            <a:ext cx="5343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«Образование» (03)</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b="1" dirty="0">
                <a:solidFill>
                  <a:srgbClr val="000000"/>
                </a:solidFill>
                <a:latin typeface="Times New Roman" panose="02020603050405020304" pitchFamily="18" charset="0"/>
                <a:cs typeface="Times New Roman" panose="02020603050405020304" pitchFamily="18" charset="0"/>
              </a:rPr>
              <a:t> </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Цель программы – создание условий для получения качественного образования и успешной социализации детей и подростков</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На реализацию муниципальной программы предусматриваются средства в сумме:</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2024 году – 3 453 534,3 тыс. рублей;</a:t>
            </a:r>
          </a:p>
          <a:p>
            <a:pPr>
              <a:spcBef>
                <a:spcPct val="0"/>
              </a:spcBef>
              <a:buClrTx/>
              <a:buFontTx/>
              <a:buNone/>
            </a:pPr>
            <a:r>
              <a:rPr lang="ru-RU" altLang="ru-RU" dirty="0" smtClean="0">
                <a:solidFill>
                  <a:srgbClr val="000000"/>
                </a:solidFill>
                <a:latin typeface="Times New Roman" panose="02020603050405020304" pitchFamily="18" charset="0"/>
                <a:cs typeface="Times New Roman" panose="02020603050405020304" pitchFamily="18" charset="0"/>
              </a:rPr>
              <a:t>в 2025 году – 3 792 118,7 тыс. рублей;</a:t>
            </a:r>
          </a:p>
          <a:p>
            <a:pPr>
              <a:spcBef>
                <a:spcPct val="0"/>
              </a:spcBef>
              <a:buClrTx/>
              <a:buFontTx/>
              <a:buNone/>
            </a:pPr>
            <a:r>
              <a:rPr lang="ru-RU" altLang="ru-RU" dirty="0" smtClean="0">
                <a:solidFill>
                  <a:srgbClr val="000000"/>
                </a:solidFill>
                <a:latin typeface="Times New Roman" panose="02020603050405020304" pitchFamily="18" charset="0"/>
                <a:cs typeface="Times New Roman" panose="02020603050405020304" pitchFamily="18" charset="0"/>
              </a:rPr>
              <a:t>в 2026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4 295 402,3 тыс</a:t>
            </a:r>
            <a:r>
              <a:rPr lang="ru-RU" altLang="ru-RU" dirty="0">
                <a:solidFill>
                  <a:srgbClr val="000000"/>
                </a:solidFill>
                <a:latin typeface="Times New Roman" panose="02020603050405020304" pitchFamily="18" charset="0"/>
                <a:cs typeface="Times New Roman" panose="02020603050405020304" pitchFamily="18" charset="0"/>
              </a:rPr>
              <a:t>. рублей.</a:t>
            </a:r>
          </a:p>
        </p:txBody>
      </p:sp>
      <p:pic>
        <p:nvPicPr>
          <p:cNvPr id="128003"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8389" y="4572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2" descr="БИНО - Байкальский институт непрерывного образования: иностранные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30" y="3212824"/>
            <a:ext cx="3009331" cy="25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вал 4"/>
          <p:cNvSpPr/>
          <p:nvPr/>
        </p:nvSpPr>
        <p:spPr>
          <a:xfrm>
            <a:off x="11490385" y="6391469"/>
            <a:ext cx="508782"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117</a:t>
            </a:r>
            <a:endParaRPr lang="ru-RU" dirty="0"/>
          </a:p>
        </p:txBody>
      </p:sp>
    </p:spTree>
    <p:extLst>
      <p:ext uri="{BB962C8B-B14F-4D97-AF65-F5344CB8AC3E}">
        <p14:creationId xmlns:p14="http://schemas.microsoft.com/office/powerpoint/2010/main" val="3531637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05679" y="622784"/>
          <a:ext cx="10694504" cy="5234602"/>
        </p:xfrm>
        <a:graphic>
          <a:graphicData uri="http://schemas.openxmlformats.org/drawingml/2006/table">
            <a:tbl>
              <a:tblPr firstRow="1" firstCol="1" bandRow="1">
                <a:tableStyleId>{68D230F3-CF80-4859-8CE7-A43EE81993B5}</a:tableStyleId>
              </a:tblPr>
              <a:tblGrid>
                <a:gridCol w="4528794">
                  <a:extLst>
                    <a:ext uri="{9D8B030D-6E8A-4147-A177-3AD203B41FA5}">
                      <a16:colId xmlns:a16="http://schemas.microsoft.com/office/drawing/2014/main" xmlns="" val="20000"/>
                    </a:ext>
                  </a:extLst>
                </a:gridCol>
                <a:gridCol w="942392">
                  <a:extLst>
                    <a:ext uri="{9D8B030D-6E8A-4147-A177-3AD203B41FA5}">
                      <a16:colId xmlns:a16="http://schemas.microsoft.com/office/drawing/2014/main" xmlns="" val="20002"/>
                    </a:ext>
                  </a:extLst>
                </a:gridCol>
                <a:gridCol w="1352939">
                  <a:extLst>
                    <a:ext uri="{9D8B030D-6E8A-4147-A177-3AD203B41FA5}">
                      <a16:colId xmlns:a16="http://schemas.microsoft.com/office/drawing/2014/main" xmlns="" val="20003"/>
                    </a:ext>
                  </a:extLst>
                </a:gridCol>
                <a:gridCol w="768192">
                  <a:extLst>
                    <a:ext uri="{9D8B030D-6E8A-4147-A177-3AD203B41FA5}">
                      <a16:colId xmlns:a16="http://schemas.microsoft.com/office/drawing/2014/main" xmlns="" val="20004"/>
                    </a:ext>
                  </a:extLst>
                </a:gridCol>
                <a:gridCol w="1104422">
                  <a:extLst>
                    <a:ext uri="{9D8B030D-6E8A-4147-A177-3AD203B41FA5}">
                      <a16:colId xmlns:a16="http://schemas.microsoft.com/office/drawing/2014/main" xmlns="" val="20005"/>
                    </a:ext>
                  </a:extLst>
                </a:gridCol>
                <a:gridCol w="1103243">
                  <a:extLst>
                    <a:ext uri="{9D8B030D-6E8A-4147-A177-3AD203B41FA5}">
                      <a16:colId xmlns:a16="http://schemas.microsoft.com/office/drawing/2014/main" xmlns="" val="20006"/>
                    </a:ext>
                  </a:extLst>
                </a:gridCol>
                <a:gridCol w="894522">
                  <a:extLst>
                    <a:ext uri="{9D8B030D-6E8A-4147-A177-3AD203B41FA5}">
                      <a16:colId xmlns:a16="http://schemas.microsoft.com/office/drawing/2014/main" xmlns="" val="20007"/>
                    </a:ext>
                  </a:extLst>
                </a:gridCol>
              </a:tblGrid>
              <a:tr h="516605">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Единицы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6357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943292">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Доступность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дошкольного образования для детей в возрасте до 3-х лет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a:t>
                      </a:r>
                      <a:r>
                        <a:rPr lang="en-US" sz="1400" b="0" kern="1200" dirty="0" smtClean="0">
                          <a:solidFill>
                            <a:schemeClr val="tx1"/>
                          </a:solidFill>
                          <a:effectLst/>
                          <a:latin typeface="Times New Roman" panose="02020603050405020304" pitchFamily="18" charset="0"/>
                          <a:ea typeface="+mn-ea"/>
                          <a:cs typeface="Times New Roman" panose="02020603050405020304" pitchFamily="18" charset="0"/>
                        </a:rPr>
                        <a:t>,0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26966" marR="26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8336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Доступность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дошкольного образования для детей в возрасте от трех до семи лет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en-US"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0,0</a:t>
                      </a:r>
                    </a:p>
                  </a:txBody>
                  <a:tcPr marL="26966" marR="26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003852">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отремонтированных дошкольных образовательных организаций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Штука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26966" marR="26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051754">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Отношение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95,7</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a:solidFill>
                            <a:schemeClr val="tx1"/>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100,0</a:t>
                      </a:r>
                    </a:p>
                  </a:txBody>
                  <a:tcPr marL="26966" marR="26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 name="Овал 2"/>
          <p:cNvSpPr/>
          <p:nvPr/>
        </p:nvSpPr>
        <p:spPr>
          <a:xfrm>
            <a:off x="11481758" y="6391469"/>
            <a:ext cx="517409"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118</a:t>
            </a:r>
            <a:endParaRPr lang="ru-RU" dirty="0"/>
          </a:p>
        </p:txBody>
      </p:sp>
    </p:spTree>
    <p:extLst>
      <p:ext uri="{BB962C8B-B14F-4D97-AF65-F5344CB8AC3E}">
        <p14:creationId xmlns:p14="http://schemas.microsoft.com/office/powerpoint/2010/main" val="21332801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811764" y="251927"/>
          <a:ext cx="10754340" cy="6453239"/>
        </p:xfrm>
        <a:graphic>
          <a:graphicData uri="http://schemas.openxmlformats.org/drawingml/2006/table">
            <a:tbl>
              <a:tblPr firstRow="1" firstCol="1" bandRow="1">
                <a:tableStyleId>{68D230F3-CF80-4859-8CE7-A43EE81993B5}</a:tableStyleId>
              </a:tblPr>
              <a:tblGrid>
                <a:gridCol w="5639473">
                  <a:extLst>
                    <a:ext uri="{9D8B030D-6E8A-4147-A177-3AD203B41FA5}">
                      <a16:colId xmlns:a16="http://schemas.microsoft.com/office/drawing/2014/main" xmlns="" val="20000"/>
                    </a:ext>
                  </a:extLst>
                </a:gridCol>
                <a:gridCol w="1049204">
                  <a:extLst>
                    <a:ext uri="{9D8B030D-6E8A-4147-A177-3AD203B41FA5}">
                      <a16:colId xmlns:a16="http://schemas.microsoft.com/office/drawing/2014/main" xmlns="" val="20002"/>
                    </a:ext>
                  </a:extLst>
                </a:gridCol>
                <a:gridCol w="918055">
                  <a:extLst>
                    <a:ext uri="{9D8B030D-6E8A-4147-A177-3AD203B41FA5}">
                      <a16:colId xmlns:a16="http://schemas.microsoft.com/office/drawing/2014/main" xmlns="" val="20003"/>
                    </a:ext>
                  </a:extLst>
                </a:gridCol>
                <a:gridCol w="786902">
                  <a:extLst>
                    <a:ext uri="{9D8B030D-6E8A-4147-A177-3AD203B41FA5}">
                      <a16:colId xmlns:a16="http://schemas.microsoft.com/office/drawing/2014/main" xmlns="" val="20004"/>
                    </a:ext>
                  </a:extLst>
                </a:gridCol>
                <a:gridCol w="786902">
                  <a:extLst>
                    <a:ext uri="{9D8B030D-6E8A-4147-A177-3AD203B41FA5}">
                      <a16:colId xmlns:a16="http://schemas.microsoft.com/office/drawing/2014/main" xmlns="" val="20005"/>
                    </a:ext>
                  </a:extLst>
                </a:gridCol>
                <a:gridCol w="786902">
                  <a:extLst>
                    <a:ext uri="{9D8B030D-6E8A-4147-A177-3AD203B41FA5}">
                      <a16:colId xmlns:a16="http://schemas.microsoft.com/office/drawing/2014/main" xmlns="" val="20006"/>
                    </a:ext>
                  </a:extLst>
                </a:gridCol>
                <a:gridCol w="786902">
                  <a:extLst>
                    <a:ext uri="{9D8B030D-6E8A-4147-A177-3AD203B41FA5}">
                      <a16:colId xmlns:a16="http://schemas.microsoft.com/office/drawing/2014/main" xmlns="" val="20007"/>
                    </a:ext>
                  </a:extLst>
                </a:gridCol>
              </a:tblGrid>
              <a:tr h="765110">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выпускников текущего года, набравших 220 баллов и более по 3 предметам, к общему количеству выпускников текущего года, сдававших ЕГЭ по 3 и более предметам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11,74</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13,75</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13,8</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13,82</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13,82</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6993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обучающихся, получающих начальное общее образование </a:t>
                      </a:r>
                    </a:p>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в государственных и муниципальных образовательных организациях, получающих бесплатное горячее питание, к общему количеству обучающихся, получающих начальное общее образование в государственных и муниципальных образовательных организациях»</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0556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объектов, в которых в полном объеме выполнены мероприятия по капитальному ремонту общеобразовательных организаций</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Штука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2</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0556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Отношение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108,93</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100,4</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66156868"/>
                  </a:ext>
                </a:extLst>
              </a:tr>
              <a:tr h="1402124">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дето-дней, в которые отдельные категории обучающихся муниципальных общеобразовательных организаций в Московской области получали бесплатное питание, от общего количества дето-дней, в которые отдельные категории обучающихся в муниципальных общеобразовательных организаций в Московской области посещали образовательную организацию </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100,00</a:t>
                      </a:r>
                    </a:p>
                    <a:p>
                      <a:pPr algn="ctr" fontAlgn="t"/>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28887571"/>
                  </a:ext>
                </a:extLst>
              </a:tr>
              <a:tr h="733224">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детей в возрасте от 5 до 18 лет, охваченных дополнительным образованием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85,0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86,0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87,0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88,0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88,0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627">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Отношение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Овал 2"/>
          <p:cNvSpPr/>
          <p:nvPr/>
        </p:nvSpPr>
        <p:spPr>
          <a:xfrm>
            <a:off x="11602528" y="6456783"/>
            <a:ext cx="517937"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119</a:t>
            </a:r>
            <a:endParaRPr lang="ru-RU" dirty="0"/>
          </a:p>
        </p:txBody>
      </p:sp>
    </p:spTree>
    <p:extLst>
      <p:ext uri="{BB962C8B-B14F-4D97-AF65-F5344CB8AC3E}">
        <p14:creationId xmlns:p14="http://schemas.microsoft.com/office/powerpoint/2010/main" val="774266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11243387" y="6382139"/>
            <a:ext cx="251927"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12"/>
          <p:cNvSpPr txBox="1">
            <a:spLocks noChangeArrowheads="1"/>
          </p:cNvSpPr>
          <p:nvPr/>
        </p:nvSpPr>
        <p:spPr bwMode="auto">
          <a:xfrm>
            <a:off x="1038225" y="1014412"/>
            <a:ext cx="3597042" cy="1323439"/>
          </a:xfrm>
          <a:prstGeom prst="rect">
            <a:avLst/>
          </a:prstGeom>
          <a:solidFill>
            <a:schemeClr val="bg1"/>
          </a:solidFill>
          <a:ln>
            <a:noFill/>
          </a:ln>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r>
              <a:rPr lang="ru-RU" altLang="ru-RU" sz="1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Доходы бюджета </a:t>
            </a:r>
            <a:r>
              <a:rPr lang="ru-RU" altLang="ru-RU" sz="1600" b="1" dirty="0">
                <a:latin typeface="Times New Roman" panose="02020603050405020304" pitchFamily="18" charset="0"/>
                <a:cs typeface="Times New Roman" panose="02020603050405020304" pitchFamily="18" charset="0"/>
              </a:rPr>
              <a:t>– поступающие в бюджет денежные средства, за исключением средств, являющихся источниками финансирования дефицита бюджета</a:t>
            </a:r>
          </a:p>
        </p:txBody>
      </p:sp>
      <p:sp>
        <p:nvSpPr>
          <p:cNvPr id="4" name="Стрелка вниз 3"/>
          <p:cNvSpPr/>
          <p:nvPr/>
        </p:nvSpPr>
        <p:spPr>
          <a:xfrm rot="2358155">
            <a:off x="1848012" y="2392254"/>
            <a:ext cx="282383" cy="56347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5" name="Стрелка вниз 4"/>
          <p:cNvSpPr/>
          <p:nvPr/>
        </p:nvSpPr>
        <p:spPr>
          <a:xfrm rot="19149427">
            <a:off x="3738141" y="2332626"/>
            <a:ext cx="242085" cy="684487"/>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6" name="Стрелка вниз 5"/>
          <p:cNvSpPr/>
          <p:nvPr/>
        </p:nvSpPr>
        <p:spPr>
          <a:xfrm rot="21108180">
            <a:off x="2839517" y="2497078"/>
            <a:ext cx="221720" cy="38532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7" name="Скругленный прямоугольник 6"/>
          <p:cNvSpPr/>
          <p:nvPr/>
        </p:nvSpPr>
        <p:spPr>
          <a:xfrm>
            <a:off x="899327" y="3047448"/>
            <a:ext cx="1295400" cy="3527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200" b="1" dirty="0">
                <a:solidFill>
                  <a:schemeClr val="tx1"/>
                </a:solidFill>
              </a:rPr>
              <a:t>Налоговые доходы </a:t>
            </a:r>
            <a:r>
              <a:rPr lang="ru-RU" sz="1200" dirty="0">
                <a:solidFill>
                  <a:schemeClr val="tx1"/>
                </a:solidFill>
              </a:rPr>
              <a:t>– это часть доходов граждан и организаций, которые они обязаны заплатить государству </a:t>
            </a:r>
            <a:r>
              <a:rPr lang="ru-RU" sz="1000" dirty="0">
                <a:solidFill>
                  <a:schemeClr val="tx1"/>
                </a:solidFill>
              </a:rPr>
              <a:t>(например, налог на доходы физических лиц, налог на имущество физических лиц, земельный налог и др.) </a:t>
            </a:r>
          </a:p>
        </p:txBody>
      </p:sp>
      <p:sp>
        <p:nvSpPr>
          <p:cNvPr id="8" name="Скругленный прямоугольник 7"/>
          <p:cNvSpPr/>
          <p:nvPr/>
        </p:nvSpPr>
        <p:spPr>
          <a:xfrm>
            <a:off x="2266165" y="3042686"/>
            <a:ext cx="1368425" cy="3527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1050" b="1" dirty="0">
                <a:solidFill>
                  <a:schemeClr val="tx1"/>
                </a:solidFill>
              </a:rPr>
              <a:t>НЕНАЛОГОВЫЕ ДОХОДЫ </a:t>
            </a:r>
            <a:r>
              <a:rPr lang="ru-RU" sz="1050" dirty="0">
                <a:solidFill>
                  <a:schemeClr val="tx1"/>
                </a:solidFill>
              </a:rPr>
              <a:t>– платежи за пользование имуществом, платежи в виде штрафов, санкций за нарушение законодательства </a:t>
            </a:r>
          </a:p>
        </p:txBody>
      </p:sp>
      <p:sp>
        <p:nvSpPr>
          <p:cNvPr id="9" name="Скругленный прямоугольник 8"/>
          <p:cNvSpPr/>
          <p:nvPr/>
        </p:nvSpPr>
        <p:spPr>
          <a:xfrm>
            <a:off x="3707615" y="3042686"/>
            <a:ext cx="1439862" cy="3527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1200" b="1" dirty="0">
                <a:solidFill>
                  <a:schemeClr val="tx1"/>
                </a:solidFill>
              </a:rPr>
              <a:t>БЕЗВОЗМЕЗД-НЫЕ ПОСТУПЛЕ-НИЯ </a:t>
            </a:r>
            <a:r>
              <a:rPr lang="ru-RU" sz="1200" dirty="0">
                <a:solidFill>
                  <a:schemeClr val="tx1"/>
                </a:solidFill>
              </a:rPr>
              <a:t>– средства, которые поступают в бюджет безвозмездно </a:t>
            </a:r>
            <a:r>
              <a:rPr lang="ru-RU" sz="1000" dirty="0">
                <a:solidFill>
                  <a:schemeClr val="tx1"/>
                </a:solidFill>
              </a:rPr>
              <a:t>(денежные средства, поступающие из вышестоящего бюджета (например, дотация из областного бюджета), а также безвозмездные перечисления от физических и юридических лиц) </a:t>
            </a:r>
          </a:p>
        </p:txBody>
      </p:sp>
      <p:sp>
        <p:nvSpPr>
          <p:cNvPr id="10" name="Прямоугольник 24"/>
          <p:cNvSpPr>
            <a:spLocks noChangeArrowheads="1"/>
          </p:cNvSpPr>
          <p:nvPr/>
        </p:nvSpPr>
        <p:spPr bwMode="auto">
          <a:xfrm>
            <a:off x="7724456" y="766762"/>
            <a:ext cx="3448370" cy="2062103"/>
          </a:xfrm>
          <a:prstGeom prst="rect">
            <a:avLst/>
          </a:prstGeom>
          <a:solidFill>
            <a:schemeClr val="bg1"/>
          </a:solidFill>
          <a:ln>
            <a:noFill/>
          </a:ln>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r>
              <a:rPr lang="ru-RU" altLang="ru-RU" sz="1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бюджета </a:t>
            </a:r>
            <a:r>
              <a:rPr lang="ru-RU" altLang="ru-RU" sz="1600" b="1" dirty="0">
                <a:latin typeface="Times New Roman" panose="02020603050405020304" pitchFamily="18" charset="0"/>
                <a:cs typeface="Times New Roman" panose="02020603050405020304" pitchFamily="18" charset="0"/>
              </a:rPr>
              <a:t>– это выплачиваемые из бюджета денежные средства, за исключением средств, являющихся в соответствии с БК РФ источниками финансирования дефицита бюджета</a:t>
            </a:r>
            <a:endParaRPr lang="ru-RU" altLang="ru-RU" sz="1400" b="1" dirty="0">
              <a:latin typeface="Times New Roman" panose="02020603050405020304" pitchFamily="18" charset="0"/>
              <a:cs typeface="Times New Roman" panose="02020603050405020304" pitchFamily="18" charset="0"/>
            </a:endParaRPr>
          </a:p>
          <a:p>
            <a:pPr algn="ctr" eaLnBrk="1" hangingPunct="1"/>
            <a:endParaRPr lang="ru-RU" altLang="ru-RU" sz="1600" b="1" dirty="0">
              <a:latin typeface="Constantia" panose="02030602050306030303" pitchFamily="18" charset="0"/>
            </a:endParaRPr>
          </a:p>
        </p:txBody>
      </p:sp>
      <p:sp>
        <p:nvSpPr>
          <p:cNvPr id="12" name="Прямоугольник 26"/>
          <p:cNvSpPr>
            <a:spLocks noChangeArrowheads="1"/>
          </p:cNvSpPr>
          <p:nvPr/>
        </p:nvSpPr>
        <p:spPr bwMode="auto">
          <a:xfrm>
            <a:off x="10271927" y="5387908"/>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общегосударственные вопросы </a:t>
            </a:r>
          </a:p>
        </p:txBody>
      </p:sp>
      <p:sp>
        <p:nvSpPr>
          <p:cNvPr id="13" name="Прямоугольник 28"/>
          <p:cNvSpPr>
            <a:spLocks noChangeArrowheads="1"/>
          </p:cNvSpPr>
          <p:nvPr/>
        </p:nvSpPr>
        <p:spPr bwMode="auto">
          <a:xfrm>
            <a:off x="9013342" y="5586909"/>
            <a:ext cx="12585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культуру</a:t>
            </a:r>
          </a:p>
        </p:txBody>
      </p:sp>
      <p:sp>
        <p:nvSpPr>
          <p:cNvPr id="14" name="Прямоугольник 31"/>
          <p:cNvSpPr>
            <a:spLocks noChangeArrowheads="1"/>
          </p:cNvSpPr>
          <p:nvPr/>
        </p:nvSpPr>
        <p:spPr bwMode="auto">
          <a:xfrm>
            <a:off x="6072033" y="3790883"/>
            <a:ext cx="16524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образование</a:t>
            </a:r>
          </a:p>
        </p:txBody>
      </p:sp>
      <p:sp>
        <p:nvSpPr>
          <p:cNvPr id="18" name="Прямоугольник 35"/>
          <p:cNvSpPr>
            <a:spLocks noChangeArrowheads="1"/>
          </p:cNvSpPr>
          <p:nvPr/>
        </p:nvSpPr>
        <p:spPr bwMode="auto">
          <a:xfrm>
            <a:off x="10429874" y="3713095"/>
            <a:ext cx="16478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жилищно-коммунальное хозяйство</a:t>
            </a:r>
          </a:p>
        </p:txBody>
      </p:sp>
      <p:sp>
        <p:nvSpPr>
          <p:cNvPr id="19" name="Прямоугольник 40"/>
          <p:cNvSpPr>
            <a:spLocks noChangeArrowheads="1"/>
          </p:cNvSpPr>
          <p:nvPr/>
        </p:nvSpPr>
        <p:spPr bwMode="auto">
          <a:xfrm>
            <a:off x="5455053" y="5472045"/>
            <a:ext cx="11552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охрану </a:t>
            </a:r>
          </a:p>
          <a:p>
            <a:pPr algn="ctr" eaLnBrk="1" hangingPunct="1"/>
            <a:r>
              <a:rPr lang="ru-RU" altLang="ru-RU" sz="1000" b="1" dirty="0">
                <a:latin typeface="Constantia" panose="02030602050306030303" pitchFamily="18" charset="0"/>
              </a:rPr>
              <a:t>окружающей среды</a:t>
            </a:r>
          </a:p>
        </p:txBody>
      </p:sp>
      <p:sp>
        <p:nvSpPr>
          <p:cNvPr id="20" name="Прямоугольник 42"/>
          <p:cNvSpPr>
            <a:spLocks noChangeArrowheads="1"/>
          </p:cNvSpPr>
          <p:nvPr/>
        </p:nvSpPr>
        <p:spPr bwMode="auto">
          <a:xfrm>
            <a:off x="6810254" y="5595155"/>
            <a:ext cx="18841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физическую культуру и спорт</a:t>
            </a:r>
          </a:p>
        </p:txBody>
      </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433" y="348632"/>
            <a:ext cx="2342857" cy="1942857"/>
          </a:xfrm>
          <a:prstGeom prst="rect">
            <a:avLst/>
          </a:prstGeom>
        </p:spPr>
      </p:pic>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927" y="2724150"/>
            <a:ext cx="1692275" cy="1175115"/>
          </a:xfrm>
          <a:prstGeom prst="rect">
            <a:avLst/>
          </a:prstGeom>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053" y="4629083"/>
            <a:ext cx="1445341" cy="969334"/>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7049" y="4629083"/>
            <a:ext cx="881865" cy="906762"/>
          </a:xfrm>
          <a:prstGeom prst="rect">
            <a:avLst/>
          </a:prstGeom>
        </p:spPr>
      </p:pic>
      <p:sp>
        <p:nvSpPr>
          <p:cNvPr id="16" name="Прямоугольник 15"/>
          <p:cNvSpPr/>
          <p:nvPr/>
        </p:nvSpPr>
        <p:spPr>
          <a:xfrm>
            <a:off x="8519006" y="3906320"/>
            <a:ext cx="1532299" cy="407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a:solidFill>
                  <a:schemeClr val="tx1"/>
                </a:solidFill>
              </a:rPr>
              <a:t>Дорожный фонд</a:t>
            </a:r>
          </a:p>
        </p:txBody>
      </p:sp>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9053" y="4521396"/>
            <a:ext cx="1792271" cy="1073759"/>
          </a:xfrm>
          <a:prstGeom prst="rect">
            <a:avLst/>
          </a:prstGeom>
        </p:spPr>
      </p:pic>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6141" y="2883468"/>
            <a:ext cx="2611948" cy="907416"/>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5586" y="4601454"/>
            <a:ext cx="2063468" cy="962019"/>
          </a:xfrm>
          <a:prstGeom prst="rect">
            <a:avLst/>
          </a:prstGeom>
        </p:spPr>
      </p:pic>
      <p:pic>
        <p:nvPicPr>
          <p:cNvPr id="30" name="Рисунок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4270" y="2805484"/>
            <a:ext cx="1677036" cy="1019235"/>
          </a:xfrm>
          <a:prstGeom prst="rect">
            <a:avLst/>
          </a:prstGeom>
        </p:spPr>
      </p:pic>
      <p:sp>
        <p:nvSpPr>
          <p:cNvPr id="11" name="Номер слайда 10"/>
          <p:cNvSpPr>
            <a:spLocks noGrp="1"/>
          </p:cNvSpPr>
          <p:nvPr>
            <p:ph type="sldNum" sz="quarter" idx="12"/>
          </p:nvPr>
        </p:nvSpPr>
        <p:spPr>
          <a:xfrm>
            <a:off x="11187404" y="6356350"/>
            <a:ext cx="335902" cy="365125"/>
          </a:xfrm>
        </p:spPr>
        <p:txBody>
          <a:bodyPr/>
          <a:lstStyle/>
          <a:p>
            <a:pPr>
              <a:defRPr/>
            </a:pPr>
            <a:fld id="{7F932718-8D67-459C-BC5B-FE99B2EC7334}" type="slidenum">
              <a:rPr lang="ru-RU" altLang="ru-RU" sz="900" smtClean="0">
                <a:solidFill>
                  <a:schemeClr val="bg1"/>
                </a:solidFill>
              </a:rPr>
              <a:pPr>
                <a:defRPr/>
              </a:pPr>
              <a:t>12</a:t>
            </a:fld>
            <a:endParaRPr lang="ru-RU" altLang="ru-RU" sz="900" dirty="0">
              <a:solidFill>
                <a:schemeClr val="bg1"/>
              </a:solidFill>
            </a:endParaRPr>
          </a:p>
        </p:txBody>
      </p:sp>
    </p:spTree>
    <p:extLst>
      <p:ext uri="{BB962C8B-B14F-4D97-AF65-F5344CB8AC3E}">
        <p14:creationId xmlns:p14="http://schemas.microsoft.com/office/powerpoint/2010/main" val="32465614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49940" y="574396"/>
          <a:ext cx="10903227" cy="5762194"/>
        </p:xfrm>
        <a:graphic>
          <a:graphicData uri="http://schemas.openxmlformats.org/drawingml/2006/table">
            <a:tbl>
              <a:tblPr firstRow="1" firstCol="1" bandRow="1">
                <a:tableStyleId>{68D230F3-CF80-4859-8CE7-A43EE81993B5}</a:tableStyleId>
              </a:tblPr>
              <a:tblGrid>
                <a:gridCol w="5763217">
                  <a:extLst>
                    <a:ext uri="{9D8B030D-6E8A-4147-A177-3AD203B41FA5}">
                      <a16:colId xmlns:a16="http://schemas.microsoft.com/office/drawing/2014/main" xmlns="" val="20000"/>
                    </a:ext>
                  </a:extLst>
                </a:gridCol>
                <a:gridCol w="1045088">
                  <a:extLst>
                    <a:ext uri="{9D8B030D-6E8A-4147-A177-3AD203B41FA5}">
                      <a16:colId xmlns:a16="http://schemas.microsoft.com/office/drawing/2014/main" xmlns="" val="20001"/>
                    </a:ext>
                  </a:extLst>
                </a:gridCol>
                <a:gridCol w="914812">
                  <a:extLst>
                    <a:ext uri="{9D8B030D-6E8A-4147-A177-3AD203B41FA5}">
                      <a16:colId xmlns:a16="http://schemas.microsoft.com/office/drawing/2014/main" xmlns="" val="20002"/>
                    </a:ext>
                  </a:extLst>
                </a:gridCol>
                <a:gridCol w="908602">
                  <a:extLst>
                    <a:ext uri="{9D8B030D-6E8A-4147-A177-3AD203B41FA5}">
                      <a16:colId xmlns:a16="http://schemas.microsoft.com/office/drawing/2014/main" xmlns="" val="20003"/>
                    </a:ext>
                  </a:extLst>
                </a:gridCol>
                <a:gridCol w="681452">
                  <a:extLst>
                    <a:ext uri="{9D8B030D-6E8A-4147-A177-3AD203B41FA5}">
                      <a16:colId xmlns:a16="http://schemas.microsoft.com/office/drawing/2014/main" xmlns="" val="20004"/>
                    </a:ext>
                  </a:extLst>
                </a:gridCol>
                <a:gridCol w="795028">
                  <a:extLst>
                    <a:ext uri="{9D8B030D-6E8A-4147-A177-3AD203B41FA5}">
                      <a16:colId xmlns:a16="http://schemas.microsoft.com/office/drawing/2014/main" xmlns="" val="20005"/>
                    </a:ext>
                  </a:extLst>
                </a:gridCol>
                <a:gridCol w="795028">
                  <a:extLst>
                    <a:ext uri="{9D8B030D-6E8A-4147-A177-3AD203B41FA5}">
                      <a16:colId xmlns:a16="http://schemas.microsoft.com/office/drawing/2014/main" xmlns="" val="20006"/>
                    </a:ext>
                  </a:extLst>
                </a:gridCol>
              </a:tblGrid>
              <a:tr h="582600">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В государственных и муниципальных общеобразовательных организациях проведены мероприятия по обеспечению деятельности советников директора по воспитанию и взаимодействию с детскими общественными объединениями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Единица</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11</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11</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11</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11</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42392">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педагогических работников образовательных организаций, получивших ежемесячное денежное вознаграждение за классное руководство (из расчета 5 тыс. рублей в месяц с учетом страховых взносов в государственные внебюджетные фонда, а также районных коэффициентов и процентных надбавок в общей численности педагогических работников такой категории)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8515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детей-инвалидов в возрасте от 1,5 года до 7 лет, охваченных дошкольным образованием, в общей численности детей-инвалидов такого возраста в Московской области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80728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детей-инвалидов в возрасте от 5 до 18 лет, получающих дополнительное образование, от общей численности детей-инвалидов данного возраста в Московской области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50,0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50,0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50,0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50,0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6585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детей-инвалидов, которым созданы условия для получения качественного начального общего, основного общего, среднего общего образования, в общей численности детей-инвалидов школьного возраста в Московской области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585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Государственные и муниципальные общеобразовательные организации, в том числе структурные подразделения указанных организаций, оснащены государственными символами Российской Федерации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Единица</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16</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16</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16</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16</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Овал 3"/>
          <p:cNvSpPr/>
          <p:nvPr/>
        </p:nvSpPr>
        <p:spPr>
          <a:xfrm>
            <a:off x="11524891" y="6456783"/>
            <a:ext cx="595574"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120</a:t>
            </a:r>
            <a:endParaRPr lang="ru-RU" dirty="0"/>
          </a:p>
        </p:txBody>
      </p:sp>
    </p:spTree>
    <p:extLst>
      <p:ext uri="{BB962C8B-B14F-4D97-AF65-F5344CB8AC3E}">
        <p14:creationId xmlns:p14="http://schemas.microsoft.com/office/powerpoint/2010/main" val="30712295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Прямоугольник 1"/>
          <p:cNvSpPr>
            <a:spLocks noChangeArrowheads="1"/>
          </p:cNvSpPr>
          <p:nvPr/>
        </p:nvSpPr>
        <p:spPr bwMode="auto">
          <a:xfrm>
            <a:off x="1272210" y="312738"/>
            <a:ext cx="602580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dirty="0">
                <a:solidFill>
                  <a:srgbClr val="000000"/>
                </a:solidFill>
                <a:latin typeface="Arial" panose="020B0604020202020204" pitchFamily="34" charset="0"/>
              </a:rPr>
              <a:t> </a:t>
            </a:r>
          </a:p>
          <a:p>
            <a:pPr>
              <a:spcBef>
                <a:spcPct val="0"/>
              </a:spcBef>
              <a:buClrTx/>
              <a:buFontTx/>
              <a:buNone/>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«Социальная защита населения» (04)</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b="1" dirty="0">
                <a:solidFill>
                  <a:srgbClr val="000000"/>
                </a:solidFill>
                <a:latin typeface="Times New Roman" panose="02020603050405020304" pitchFamily="18" charset="0"/>
                <a:cs typeface="Times New Roman" panose="02020603050405020304" pitchFamily="18" charset="0"/>
              </a:rPr>
              <a:t> </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Цель программы </a:t>
            </a:r>
            <a:r>
              <a:rPr lang="ru-RU" altLang="ru-RU" dirty="0" smtClean="0">
                <a:solidFill>
                  <a:srgbClr val="000000"/>
                </a:solidFill>
                <a:latin typeface="Times New Roman" panose="02020603050405020304" pitchFamily="18" charset="0"/>
                <a:cs typeface="Times New Roman" panose="02020603050405020304" pitchFamily="18" charset="0"/>
              </a:rPr>
              <a:t>– формирование </a:t>
            </a:r>
            <a:r>
              <a:rPr lang="ru-RU" altLang="ru-RU" dirty="0">
                <a:solidFill>
                  <a:srgbClr val="000000"/>
                </a:solidFill>
                <a:latin typeface="Times New Roman" panose="02020603050405020304" pitchFamily="18" charset="0"/>
                <a:cs typeface="Times New Roman" panose="02020603050405020304" pitchFamily="18" charset="0"/>
              </a:rPr>
              <a:t>условий для беспрепятственного доступа инвалидов и других маломобильных групп населения к приоритетным объектам и услугам в сфере культуры, образования, пешеходной инфраструктуры и физической культуры, и спорта в городском округе Воскресенск, создание условий для отдыха и оздоровления детей в возрасте от семи до пятнадцати </a:t>
            </a:r>
            <a:r>
              <a:rPr lang="ru-RU" altLang="ru-RU" dirty="0" smtClean="0">
                <a:solidFill>
                  <a:srgbClr val="000000"/>
                </a:solidFill>
                <a:latin typeface="Times New Roman" panose="02020603050405020304" pitchFamily="18" charset="0"/>
                <a:cs typeface="Times New Roman" panose="02020603050405020304" pitchFamily="18" charset="0"/>
              </a:rPr>
              <a:t>лет.</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На реализацию муниципальной программы предусматриваются средства в сумме:</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2024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44 757,0 тыс</a:t>
            </a:r>
            <a:r>
              <a:rPr lang="ru-RU" altLang="ru-RU" dirty="0">
                <a:solidFill>
                  <a:srgbClr val="000000"/>
                </a:solidFill>
                <a:latin typeface="Times New Roman" panose="02020603050405020304" pitchFamily="18" charset="0"/>
                <a:cs typeface="Times New Roman" panose="02020603050405020304" pitchFamily="18" charset="0"/>
              </a:rPr>
              <a:t>. рублей;</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2025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45 563,4 тыс</a:t>
            </a:r>
            <a:r>
              <a:rPr lang="ru-RU" altLang="ru-RU" dirty="0">
                <a:solidFill>
                  <a:srgbClr val="000000"/>
                </a:solidFill>
                <a:latin typeface="Times New Roman" panose="02020603050405020304" pitchFamily="18" charset="0"/>
                <a:cs typeface="Times New Roman" panose="02020603050405020304" pitchFamily="18" charset="0"/>
              </a:rPr>
              <a:t>. рублей;</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2026 </a:t>
            </a:r>
            <a:r>
              <a:rPr lang="ru-RU" altLang="ru-RU" dirty="0">
                <a:solidFill>
                  <a:srgbClr val="000000"/>
                </a:solidFill>
                <a:latin typeface="Times New Roman" panose="02020603050405020304" pitchFamily="18" charset="0"/>
                <a:cs typeface="Times New Roman" panose="02020603050405020304" pitchFamily="18" charset="0"/>
              </a:rPr>
              <a:t>году </a:t>
            </a:r>
            <a:r>
              <a:rPr lang="ru-RU" altLang="ru-RU" dirty="0" smtClean="0">
                <a:solidFill>
                  <a:srgbClr val="000000"/>
                </a:solidFill>
                <a:latin typeface="Times New Roman" panose="02020603050405020304" pitchFamily="18" charset="0"/>
                <a:cs typeface="Times New Roman" panose="02020603050405020304" pitchFamily="18" charset="0"/>
              </a:rPr>
              <a:t>– 45 875,7 тыс</a:t>
            </a:r>
            <a:r>
              <a:rPr lang="ru-RU" altLang="ru-RU" dirty="0">
                <a:solidFill>
                  <a:srgbClr val="000000"/>
                </a:solidFill>
                <a:latin typeface="Times New Roman" panose="02020603050405020304" pitchFamily="18" charset="0"/>
                <a:cs typeface="Times New Roman" panose="02020603050405020304" pitchFamily="18" charset="0"/>
              </a:rPr>
              <a:t>. рублей.</a:t>
            </a:r>
          </a:p>
        </p:txBody>
      </p:sp>
      <p:sp>
        <p:nvSpPr>
          <p:cNvPr id="137219"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37220"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37221" name="Picture 10" descr="Вороновский отдел социальной защиты населения Управления социальной защиты населения Троицкого и Новомосковского административных округов города Москв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693" y="4084776"/>
            <a:ext cx="2653417" cy="199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s://gubkinadm.ru/images/photos/medium/article53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386" y="675861"/>
            <a:ext cx="2521724" cy="2521724"/>
          </a:xfrm>
          <a:prstGeom prst="rect">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11490385" y="6391469"/>
            <a:ext cx="508782"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121</a:t>
            </a:r>
            <a:endParaRPr lang="ru-RU" dirty="0"/>
          </a:p>
        </p:txBody>
      </p:sp>
    </p:spTree>
    <p:extLst>
      <p:ext uri="{BB962C8B-B14F-4D97-AF65-F5344CB8AC3E}">
        <p14:creationId xmlns:p14="http://schemas.microsoft.com/office/powerpoint/2010/main" val="40388333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95132" y="622784"/>
          <a:ext cx="10614989" cy="4621020"/>
        </p:xfrm>
        <a:graphic>
          <a:graphicData uri="http://schemas.openxmlformats.org/drawingml/2006/table">
            <a:tbl>
              <a:tblPr firstRow="1" firstCol="1" bandRow="1">
                <a:tableStyleId>{68D230F3-CF80-4859-8CE7-A43EE81993B5}</a:tableStyleId>
              </a:tblPr>
              <a:tblGrid>
                <a:gridCol w="4989848">
                  <a:extLst>
                    <a:ext uri="{9D8B030D-6E8A-4147-A177-3AD203B41FA5}">
                      <a16:colId xmlns:a16="http://schemas.microsoft.com/office/drawing/2014/main" xmlns="" val="20000"/>
                    </a:ext>
                  </a:extLst>
                </a:gridCol>
                <a:gridCol w="1026367">
                  <a:extLst>
                    <a:ext uri="{9D8B030D-6E8A-4147-A177-3AD203B41FA5}">
                      <a16:colId xmlns:a16="http://schemas.microsoft.com/office/drawing/2014/main" xmlns="" val="20002"/>
                    </a:ext>
                  </a:extLst>
                </a:gridCol>
                <a:gridCol w="1149896">
                  <a:extLst>
                    <a:ext uri="{9D8B030D-6E8A-4147-A177-3AD203B41FA5}">
                      <a16:colId xmlns:a16="http://schemas.microsoft.com/office/drawing/2014/main" xmlns="" val="20003"/>
                    </a:ext>
                  </a:extLst>
                </a:gridCol>
                <a:gridCol w="993913">
                  <a:extLst>
                    <a:ext uri="{9D8B030D-6E8A-4147-A177-3AD203B41FA5}">
                      <a16:colId xmlns:a16="http://schemas.microsoft.com/office/drawing/2014/main" xmlns="" val="20004"/>
                    </a:ext>
                  </a:extLst>
                </a:gridCol>
                <a:gridCol w="803627">
                  <a:extLst>
                    <a:ext uri="{9D8B030D-6E8A-4147-A177-3AD203B41FA5}">
                      <a16:colId xmlns:a16="http://schemas.microsoft.com/office/drawing/2014/main" xmlns="" val="20005"/>
                    </a:ext>
                  </a:extLst>
                </a:gridCol>
                <a:gridCol w="825669">
                  <a:extLst>
                    <a:ext uri="{9D8B030D-6E8A-4147-A177-3AD203B41FA5}">
                      <a16:colId xmlns:a16="http://schemas.microsoft.com/office/drawing/2014/main" xmlns="" val="20006"/>
                    </a:ext>
                  </a:extLst>
                </a:gridCol>
                <a:gridCol w="825669">
                  <a:extLst>
                    <a:ext uri="{9D8B030D-6E8A-4147-A177-3AD203B41FA5}">
                      <a16:colId xmlns:a16="http://schemas.microsoft.com/office/drawing/2014/main" xmlns="" val="20007"/>
                    </a:ext>
                  </a:extLst>
                </a:gridCol>
              </a:tblGrid>
              <a:tr h="659364">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50019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72821">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доступных для инвалидов и других маломобильных групп населения муниципальных объектов инфраструктуры в общем количестве муниципальных объектов</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79,8</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81,8</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83,8</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85,8</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87,8</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29695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детей, находящихся в трудной жизненной ситуации, охваченных отдыхом и оздоровлением, в общей численности детей в возрасте от 7 до 15 лет, находящихся в трудной жизненной ситуации, подлежащих оздоровлению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97,63</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56,5</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57,0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57,5</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58,0</a:t>
                      </a:r>
                      <a:endParaRPr lang="ru-RU" sz="1400" b="0" i="0" u="none" strike="noStrike" dirty="0">
                        <a:effectLst/>
                        <a:latin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091682">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детей, охваченных отдыхом и оздоровлением, в общей численности детей в возрасте от 7 до 15 лет, подлежащих оздоровлению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88,7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Овал 2"/>
          <p:cNvSpPr/>
          <p:nvPr/>
        </p:nvSpPr>
        <p:spPr>
          <a:xfrm>
            <a:off x="11473132" y="6391469"/>
            <a:ext cx="526035"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122</a:t>
            </a:r>
            <a:endParaRPr lang="ru-RU" dirty="0"/>
          </a:p>
        </p:txBody>
      </p:sp>
    </p:spTree>
    <p:extLst>
      <p:ext uri="{BB962C8B-B14F-4D97-AF65-F5344CB8AC3E}">
        <p14:creationId xmlns:p14="http://schemas.microsoft.com/office/powerpoint/2010/main" val="15376534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Прямоугольник 1"/>
          <p:cNvSpPr>
            <a:spLocks noChangeArrowheads="1"/>
          </p:cNvSpPr>
          <p:nvPr/>
        </p:nvSpPr>
        <p:spPr bwMode="auto">
          <a:xfrm>
            <a:off x="1530626" y="188914"/>
            <a:ext cx="583696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dirty="0">
                <a:solidFill>
                  <a:srgbClr val="000000"/>
                </a:solidFill>
                <a:latin typeface="Arial" panose="020B0604020202020204" pitchFamily="34" charset="0"/>
              </a:rPr>
              <a:t> </a:t>
            </a:r>
          </a:p>
          <a:p>
            <a:pPr>
              <a:spcBef>
                <a:spcPct val="0"/>
              </a:spcBef>
              <a:buClrTx/>
              <a:buFontTx/>
              <a:buNone/>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«Спорт» (05)</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b="1" dirty="0">
                <a:solidFill>
                  <a:srgbClr val="000000"/>
                </a:solidFill>
                <a:latin typeface="Times New Roman" panose="02020603050405020304" pitchFamily="18" charset="0"/>
                <a:cs typeface="Times New Roman" panose="02020603050405020304" pitchFamily="18" charset="0"/>
              </a:rPr>
              <a:t> </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Цель программы – обеспечение возможности жителям городского округа Воскресенск систематически заниматься физической культурой и спортом,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городском округе Воскресенск, обеспечение эффективного финансового, информационного, методического и кадрового сопровождения деятельности</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На реализацию муниципальной программы предусматриваются средства в сумме:</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2024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545 350,4 тыс</a:t>
            </a:r>
            <a:r>
              <a:rPr lang="ru-RU" altLang="ru-RU" dirty="0">
                <a:solidFill>
                  <a:srgbClr val="000000"/>
                </a:solidFill>
                <a:latin typeface="Times New Roman" panose="02020603050405020304" pitchFamily="18" charset="0"/>
                <a:cs typeface="Times New Roman" panose="02020603050405020304" pitchFamily="18" charset="0"/>
              </a:rPr>
              <a:t>. рублей;</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2025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526 431,4 тыс</a:t>
            </a:r>
            <a:r>
              <a:rPr lang="ru-RU" altLang="ru-RU" dirty="0">
                <a:solidFill>
                  <a:srgbClr val="000000"/>
                </a:solidFill>
                <a:latin typeface="Times New Roman" panose="02020603050405020304" pitchFamily="18" charset="0"/>
                <a:cs typeface="Times New Roman" panose="02020603050405020304" pitchFamily="18" charset="0"/>
              </a:rPr>
              <a:t>. рублей;</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2026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538 146,9 тыс</a:t>
            </a:r>
            <a:r>
              <a:rPr lang="ru-RU" altLang="ru-RU" dirty="0">
                <a:solidFill>
                  <a:srgbClr val="000000"/>
                </a:solidFill>
                <a:latin typeface="Times New Roman" panose="02020603050405020304" pitchFamily="18" charset="0"/>
                <a:cs typeface="Times New Roman" panose="02020603050405020304" pitchFamily="18" charset="0"/>
              </a:rPr>
              <a:t>. рублей.</a:t>
            </a:r>
          </a:p>
          <a:p>
            <a:pPr>
              <a:spcBef>
                <a:spcPct val="0"/>
              </a:spcBef>
              <a:buClrTx/>
              <a:buFontTx/>
              <a:buNone/>
            </a:pPr>
            <a:r>
              <a:rPr lang="ru-RU" altLang="ru-RU" dirty="0">
                <a:solidFill>
                  <a:srgbClr val="000000"/>
                </a:solidFill>
                <a:latin typeface="Arial" panose="020B0604020202020204" pitchFamily="34" charset="0"/>
              </a:rPr>
              <a:t> </a:t>
            </a:r>
          </a:p>
        </p:txBody>
      </p:sp>
      <p:sp>
        <p:nvSpPr>
          <p:cNvPr id="14643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4643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46438" name="Picture 2" descr="Спорт — Хакасская Республиканская Детская Библиоте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354" y="4235589"/>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www.sportspng.com/images/11/5fd8b280c175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676" y="844826"/>
            <a:ext cx="2635733" cy="2175015"/>
          </a:xfrm>
          <a:prstGeom prst="rect">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11490385" y="6391469"/>
            <a:ext cx="508782"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123</a:t>
            </a:r>
            <a:endParaRPr lang="ru-RU" dirty="0"/>
          </a:p>
        </p:txBody>
      </p:sp>
    </p:spTree>
    <p:extLst>
      <p:ext uri="{BB962C8B-B14F-4D97-AF65-F5344CB8AC3E}">
        <p14:creationId xmlns:p14="http://schemas.microsoft.com/office/powerpoint/2010/main" val="8203620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35496" y="447262"/>
          <a:ext cx="10853529" cy="6050860"/>
        </p:xfrm>
        <a:graphic>
          <a:graphicData uri="http://schemas.openxmlformats.org/drawingml/2006/table">
            <a:tbl>
              <a:tblPr bandRow="1">
                <a:tableStyleId>{68D230F3-CF80-4859-8CE7-A43EE81993B5}</a:tableStyleId>
              </a:tblPr>
              <a:tblGrid>
                <a:gridCol w="5292080">
                  <a:extLst>
                    <a:ext uri="{9D8B030D-6E8A-4147-A177-3AD203B41FA5}">
                      <a16:colId xmlns:a16="http://schemas.microsoft.com/office/drawing/2014/main" xmlns="" val="20000"/>
                    </a:ext>
                  </a:extLst>
                </a:gridCol>
                <a:gridCol w="961053">
                  <a:extLst>
                    <a:ext uri="{9D8B030D-6E8A-4147-A177-3AD203B41FA5}">
                      <a16:colId xmlns:a16="http://schemas.microsoft.com/office/drawing/2014/main" xmlns="" val="20002"/>
                    </a:ext>
                  </a:extLst>
                </a:gridCol>
                <a:gridCol w="1240971">
                  <a:extLst>
                    <a:ext uri="{9D8B030D-6E8A-4147-A177-3AD203B41FA5}">
                      <a16:colId xmlns:a16="http://schemas.microsoft.com/office/drawing/2014/main" xmlns="" val="20003"/>
                    </a:ext>
                  </a:extLst>
                </a:gridCol>
                <a:gridCol w="874643">
                  <a:extLst>
                    <a:ext uri="{9D8B030D-6E8A-4147-A177-3AD203B41FA5}">
                      <a16:colId xmlns:a16="http://schemas.microsoft.com/office/drawing/2014/main" xmlns="" val="20004"/>
                    </a:ext>
                  </a:extLst>
                </a:gridCol>
                <a:gridCol w="887776">
                  <a:extLst>
                    <a:ext uri="{9D8B030D-6E8A-4147-A177-3AD203B41FA5}">
                      <a16:colId xmlns:a16="http://schemas.microsoft.com/office/drawing/2014/main" xmlns="" val="20005"/>
                    </a:ext>
                  </a:extLst>
                </a:gridCol>
                <a:gridCol w="793417">
                  <a:extLst>
                    <a:ext uri="{9D8B030D-6E8A-4147-A177-3AD203B41FA5}">
                      <a16:colId xmlns:a16="http://schemas.microsoft.com/office/drawing/2014/main" xmlns="" val="20006"/>
                    </a:ext>
                  </a:extLst>
                </a:gridCol>
                <a:gridCol w="803589">
                  <a:extLst>
                    <a:ext uri="{9D8B030D-6E8A-4147-A177-3AD203B41FA5}">
                      <a16:colId xmlns:a16="http://schemas.microsoft.com/office/drawing/2014/main" xmlns="" val="20007"/>
                    </a:ext>
                  </a:extLst>
                </a:gridCol>
              </a:tblGrid>
              <a:tr h="317169">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52691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1"/>
                  </a:ext>
                </a:extLst>
              </a:tr>
              <a:tr h="643812">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граждан, систематически занимающихся физической культурой и спортом</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46,3</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47,03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52,0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53,0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54,0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681135">
                <a:tc>
                  <a:txBody>
                    <a:bodyPr/>
                    <a:lstStyle/>
                    <a:p>
                      <a:pPr marL="0" algn="l"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Доля жителей муниципального образования Московской области, выполнивших нормативы испытаний (тестов) Всероссийского комплекса «Готов к труду и обороне» (ГТО), в общей численности населения, принявшего участие в испытаниях (тестах)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50,0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31,3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31,4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31,5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31,6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3"/>
                  </a:ext>
                </a:extLst>
              </a:tr>
              <a:tr h="69046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лиц с ограниченными возможностями здоровья и инвалидов, систематически занимающихся физической культурой и спортом, в общей численности указанной категории населения, проживающего в Московской области, не имеющего противопоказаний для занятий физической культурой и спортом</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24,1</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17,0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19,0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69046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Уровень обеспеченности граждан спортивными сооружениями исходя из единовременной пропускной способности объектов спорта</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33,64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31,6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31,7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31,7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31,7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6940151"/>
                  </a:ext>
                </a:extLst>
              </a:tr>
              <a:tr h="69046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Эффективность использования существующих объектов спорта (отношение фактической посещаемости к нормативной пропускной способности)</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97,91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84402969"/>
                  </a:ext>
                </a:extLst>
              </a:tr>
              <a:tr h="69046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Сохранена сеть организаций, реализующих дополнительные образовательные программы спортивной подготовки, в ведении органов управления в сфере физической культуры и спорта</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0"/>
                        </a:spcAft>
                        <a:buClrTx/>
                        <a:buSzTx/>
                        <a:buFontTx/>
                        <a:buNone/>
                        <a:tabLst/>
                        <a:defRPr/>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p>
                    <a:p>
                      <a:pPr marL="0" algn="ctr" defTabSz="914400" rtl="0" eaLnBrk="1" fontAlgn="ctr" latinLnBrk="0" hangingPunct="1">
                        <a:lnSpc>
                          <a:spcPct val="115000"/>
                        </a:lnSpc>
                        <a:spcAft>
                          <a:spcPts val="0"/>
                        </a:spcAft>
                      </a:pP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Овал 2"/>
          <p:cNvSpPr/>
          <p:nvPr/>
        </p:nvSpPr>
        <p:spPr>
          <a:xfrm>
            <a:off x="11568023" y="6410131"/>
            <a:ext cx="533781"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124</a:t>
            </a:r>
            <a:endParaRPr lang="ru-RU" dirty="0"/>
          </a:p>
        </p:txBody>
      </p:sp>
    </p:spTree>
    <p:extLst>
      <p:ext uri="{BB962C8B-B14F-4D97-AF65-F5344CB8AC3E}">
        <p14:creationId xmlns:p14="http://schemas.microsoft.com/office/powerpoint/2010/main" val="42355193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Прямоугольник 1"/>
          <p:cNvSpPr>
            <a:spLocks noChangeArrowheads="1"/>
          </p:cNvSpPr>
          <p:nvPr/>
        </p:nvSpPr>
        <p:spPr bwMode="auto">
          <a:xfrm>
            <a:off x="1679575" y="755445"/>
            <a:ext cx="45783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dirty="0">
                <a:solidFill>
                  <a:srgbClr val="000000"/>
                </a:solidFill>
                <a:latin typeface="Arial" panose="020B0604020202020204" pitchFamily="34" charset="0"/>
              </a:rPr>
              <a:t> </a:t>
            </a:r>
          </a:p>
          <a:p>
            <a:pPr>
              <a:spcBef>
                <a:spcPct val="0"/>
              </a:spcBef>
              <a:buClrTx/>
              <a:buFontTx/>
              <a:buNone/>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a:t>
            </a:r>
            <a:endParaRPr lang="ru-RU" altLang="ru-RU" b="1" dirty="0" smtClean="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b="1" dirty="0" smtClean="0">
                <a:solidFill>
                  <a:srgbClr val="000000"/>
                </a:solidFill>
                <a:latin typeface="Times New Roman" panose="02020603050405020304" pitchFamily="18" charset="0"/>
                <a:cs typeface="Times New Roman" panose="02020603050405020304" pitchFamily="18" charset="0"/>
              </a:rPr>
              <a:t>«</a:t>
            </a:r>
            <a:r>
              <a:rPr lang="ru-RU" altLang="ru-RU" b="1" dirty="0">
                <a:solidFill>
                  <a:srgbClr val="000000"/>
                </a:solidFill>
                <a:latin typeface="Times New Roman" panose="02020603050405020304" pitchFamily="18" charset="0"/>
                <a:cs typeface="Times New Roman" panose="02020603050405020304" pitchFamily="18" charset="0"/>
              </a:rPr>
              <a:t>Развитие сельского хозяйства» (06)</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Цель программы – устойчивое развитие сельских территорий, повышение уровня жизни сельского населения</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На реализацию муниципальной программы предусматриваются средства в сумме:</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2024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11 525,6 тыс</a:t>
            </a:r>
            <a:r>
              <a:rPr lang="ru-RU" altLang="ru-RU" dirty="0">
                <a:solidFill>
                  <a:srgbClr val="000000"/>
                </a:solidFill>
                <a:latin typeface="Times New Roman" panose="02020603050405020304" pitchFamily="18" charset="0"/>
                <a:cs typeface="Times New Roman" panose="02020603050405020304" pitchFamily="18" charset="0"/>
              </a:rPr>
              <a:t>. рублей;</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2025 </a:t>
            </a:r>
            <a:r>
              <a:rPr lang="ru-RU" altLang="ru-RU" dirty="0">
                <a:solidFill>
                  <a:srgbClr val="000000"/>
                </a:solidFill>
                <a:latin typeface="Times New Roman" panose="02020603050405020304" pitchFamily="18" charset="0"/>
                <a:cs typeface="Times New Roman" panose="02020603050405020304" pitchFamily="18" charset="0"/>
              </a:rPr>
              <a:t>году </a:t>
            </a:r>
            <a:r>
              <a:rPr lang="ru-RU" altLang="ru-RU" dirty="0" smtClean="0">
                <a:solidFill>
                  <a:srgbClr val="000000"/>
                </a:solidFill>
                <a:latin typeface="Times New Roman" panose="02020603050405020304" pitchFamily="18" charset="0"/>
                <a:cs typeface="Times New Roman" panose="02020603050405020304" pitchFamily="18" charset="0"/>
              </a:rPr>
              <a:t>– 11 562,1 тыс</a:t>
            </a:r>
            <a:r>
              <a:rPr lang="ru-RU" altLang="ru-RU" dirty="0">
                <a:solidFill>
                  <a:srgbClr val="000000"/>
                </a:solidFill>
                <a:latin typeface="Times New Roman" panose="02020603050405020304" pitchFamily="18" charset="0"/>
                <a:cs typeface="Times New Roman" panose="02020603050405020304" pitchFamily="18" charset="0"/>
              </a:rPr>
              <a:t>. рублей;</a:t>
            </a:r>
          </a:p>
          <a:p>
            <a:pPr>
              <a:spcBef>
                <a:spcPct val="0"/>
              </a:spcBef>
              <a:buClrTx/>
              <a:buFontTx/>
              <a:buNone/>
            </a:pPr>
            <a:r>
              <a:rPr lang="ru-RU" altLang="ru-RU" dirty="0">
                <a:solidFill>
                  <a:srgbClr val="000000"/>
                </a:solidFill>
                <a:latin typeface="Times New Roman" panose="02020603050405020304" pitchFamily="18" charset="0"/>
                <a:cs typeface="Times New Roman" panose="02020603050405020304" pitchFamily="18" charset="0"/>
              </a:rPr>
              <a:t>в </a:t>
            </a:r>
            <a:r>
              <a:rPr lang="ru-RU" altLang="ru-RU" dirty="0" smtClean="0">
                <a:solidFill>
                  <a:srgbClr val="000000"/>
                </a:solidFill>
                <a:latin typeface="Times New Roman" panose="02020603050405020304" pitchFamily="18" charset="0"/>
                <a:cs typeface="Times New Roman" panose="02020603050405020304" pitchFamily="18" charset="0"/>
              </a:rPr>
              <a:t>2026 </a:t>
            </a:r>
            <a:r>
              <a:rPr lang="ru-RU" altLang="ru-RU" dirty="0">
                <a:solidFill>
                  <a:srgbClr val="000000"/>
                </a:solidFill>
                <a:latin typeface="Times New Roman" panose="02020603050405020304" pitchFamily="18"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cs typeface="Times New Roman" panose="02020603050405020304" pitchFamily="18" charset="0"/>
              </a:rPr>
              <a:t>11 710,5 </a:t>
            </a:r>
            <a:r>
              <a:rPr lang="ru-RU" altLang="ru-RU" dirty="0">
                <a:solidFill>
                  <a:srgbClr val="000000"/>
                </a:solidFill>
                <a:latin typeface="Times New Roman" panose="02020603050405020304" pitchFamily="18" charset="0"/>
                <a:cs typeface="Times New Roman" panose="02020603050405020304" pitchFamily="18" charset="0"/>
              </a:rPr>
              <a:t>тыс. рублей.</a:t>
            </a:r>
          </a:p>
        </p:txBody>
      </p:sp>
      <p:sp>
        <p:nvSpPr>
          <p:cNvPr id="16179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6179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617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507" y="881651"/>
            <a:ext cx="19970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2" descr="Сельское хозяйство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055" y="3528807"/>
            <a:ext cx="280987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73132" y="6391469"/>
            <a:ext cx="526035"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125</a:t>
            </a:r>
            <a:endParaRPr lang="ru-RU" dirty="0"/>
          </a:p>
        </p:txBody>
      </p:sp>
    </p:spTree>
    <p:extLst>
      <p:ext uri="{BB962C8B-B14F-4D97-AF65-F5344CB8AC3E}">
        <p14:creationId xmlns:p14="http://schemas.microsoft.com/office/powerpoint/2010/main" val="39517861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587829" y="467163"/>
          <a:ext cx="10787405" cy="3638306"/>
        </p:xfrm>
        <a:graphic>
          <a:graphicData uri="http://schemas.openxmlformats.org/drawingml/2006/table">
            <a:tbl>
              <a:tblPr firstRow="1" firstCol="1" bandRow="1">
                <a:tableStyleId>{68D230F3-CF80-4859-8CE7-A43EE81993B5}</a:tableStyleId>
              </a:tblPr>
              <a:tblGrid>
                <a:gridCol w="4823926">
                  <a:extLst>
                    <a:ext uri="{9D8B030D-6E8A-4147-A177-3AD203B41FA5}">
                      <a16:colId xmlns:a16="http://schemas.microsoft.com/office/drawing/2014/main" xmlns="" val="20000"/>
                    </a:ext>
                  </a:extLst>
                </a:gridCol>
                <a:gridCol w="951723">
                  <a:extLst>
                    <a:ext uri="{9D8B030D-6E8A-4147-A177-3AD203B41FA5}">
                      <a16:colId xmlns:a16="http://schemas.microsoft.com/office/drawing/2014/main" xmlns="" val="20002"/>
                    </a:ext>
                  </a:extLst>
                </a:gridCol>
                <a:gridCol w="1234887">
                  <a:extLst>
                    <a:ext uri="{9D8B030D-6E8A-4147-A177-3AD203B41FA5}">
                      <a16:colId xmlns:a16="http://schemas.microsoft.com/office/drawing/2014/main" xmlns="" val="20003"/>
                    </a:ext>
                  </a:extLst>
                </a:gridCol>
                <a:gridCol w="944217">
                  <a:extLst>
                    <a:ext uri="{9D8B030D-6E8A-4147-A177-3AD203B41FA5}">
                      <a16:colId xmlns:a16="http://schemas.microsoft.com/office/drawing/2014/main" xmlns="" val="20004"/>
                    </a:ext>
                  </a:extLst>
                </a:gridCol>
                <a:gridCol w="954157">
                  <a:extLst>
                    <a:ext uri="{9D8B030D-6E8A-4147-A177-3AD203B41FA5}">
                      <a16:colId xmlns:a16="http://schemas.microsoft.com/office/drawing/2014/main" xmlns="" val="20005"/>
                    </a:ext>
                  </a:extLst>
                </a:gridCol>
                <a:gridCol w="884582">
                  <a:extLst>
                    <a:ext uri="{9D8B030D-6E8A-4147-A177-3AD203B41FA5}">
                      <a16:colId xmlns:a16="http://schemas.microsoft.com/office/drawing/2014/main" xmlns="" val="2552337623"/>
                    </a:ext>
                  </a:extLst>
                </a:gridCol>
                <a:gridCol w="993913">
                  <a:extLst>
                    <a:ext uri="{9D8B030D-6E8A-4147-A177-3AD203B41FA5}">
                      <a16:colId xmlns:a16="http://schemas.microsoft.com/office/drawing/2014/main" xmlns="" val="20006"/>
                    </a:ext>
                  </a:extLst>
                </a:gridCol>
              </a:tblGrid>
              <a:tr h="567723">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65399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4762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Индекс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производства продукции сельского хозяйства в хозяйствах всех категорий (в сопоставимых ценах) к предыдущему году</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100,3</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268963">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сельского населения в общей численности населения</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2,41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62559332"/>
                  </a:ext>
                </a:extLst>
              </a:tr>
            </a:tbl>
          </a:graphicData>
        </a:graphic>
      </p:graphicFrame>
      <p:sp>
        <p:nvSpPr>
          <p:cNvPr id="3" name="Овал 2"/>
          <p:cNvSpPr/>
          <p:nvPr/>
        </p:nvSpPr>
        <p:spPr>
          <a:xfrm>
            <a:off x="11481758" y="6391469"/>
            <a:ext cx="517409"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126</a:t>
            </a:r>
            <a:endParaRPr lang="ru-RU" dirty="0"/>
          </a:p>
        </p:txBody>
      </p:sp>
    </p:spTree>
    <p:extLst>
      <p:ext uri="{BB962C8B-B14F-4D97-AF65-F5344CB8AC3E}">
        <p14:creationId xmlns:p14="http://schemas.microsoft.com/office/powerpoint/2010/main" val="9294522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Прямоугольник 1"/>
          <p:cNvSpPr>
            <a:spLocks noChangeArrowheads="1"/>
          </p:cNvSpPr>
          <p:nvPr/>
        </p:nvSpPr>
        <p:spPr bwMode="auto">
          <a:xfrm>
            <a:off x="1679575" y="745505"/>
            <a:ext cx="45783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ru-RU" altLang="ru-RU" dirty="0">
                <a:solidFill>
                  <a:prstClr val="black"/>
                </a:solidFill>
              </a:rPr>
              <a:t> </a:t>
            </a:r>
          </a:p>
          <a:p>
            <a:pPr algn="ctr">
              <a:lnSpc>
                <a:spcPct val="115000"/>
              </a:lnSpc>
              <a:defRPr/>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defRPr/>
            </a:pPr>
            <a:r>
              <a:rPr lang="ru-RU"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Экология и окружающая среда» (07)</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defRPr/>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Цель программы – </a:t>
            </a:r>
            <a:r>
              <a:rPr lang="ru-RU" spc="-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обеспечение конституционного права жителей района на благоприятную окружающую среду</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24 983,0 тыс</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рублей;</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2025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24 991,2 тыс</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рублей;</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2026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году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24 999,8 тыс</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рублей.</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691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6691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66917" name="Picture 4" descr="экология&quot; БАРНАУЛ :: Официальный сайт горо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390" y="954986"/>
            <a:ext cx="2978482" cy="182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экология картинки, Фотографии и изображения - 123R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390" y="3550616"/>
            <a:ext cx="312578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90385" y="6391469"/>
            <a:ext cx="508782"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127</a:t>
            </a:r>
            <a:endParaRPr lang="ru-RU" dirty="0"/>
          </a:p>
        </p:txBody>
      </p:sp>
    </p:spTree>
    <p:extLst>
      <p:ext uri="{BB962C8B-B14F-4D97-AF65-F5344CB8AC3E}">
        <p14:creationId xmlns:p14="http://schemas.microsoft.com/office/powerpoint/2010/main" val="12794774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854765" y="797063"/>
          <a:ext cx="10654749" cy="4421955"/>
        </p:xfrm>
        <a:graphic>
          <a:graphicData uri="http://schemas.openxmlformats.org/drawingml/2006/table">
            <a:tbl>
              <a:tblPr firstRow="1" firstCol="1" lastRow="1" lastCol="1" bandRow="1" bandCol="1">
                <a:tableStyleId>{68D230F3-CF80-4859-8CE7-A43EE81993B5}</a:tableStyleId>
              </a:tblPr>
              <a:tblGrid>
                <a:gridCol w="4855570">
                  <a:extLst>
                    <a:ext uri="{9D8B030D-6E8A-4147-A177-3AD203B41FA5}">
                      <a16:colId xmlns:a16="http://schemas.microsoft.com/office/drawing/2014/main" xmlns="" val="20000"/>
                    </a:ext>
                  </a:extLst>
                </a:gridCol>
                <a:gridCol w="1035698">
                  <a:extLst>
                    <a:ext uri="{9D8B030D-6E8A-4147-A177-3AD203B41FA5}">
                      <a16:colId xmlns:a16="http://schemas.microsoft.com/office/drawing/2014/main" xmlns="" val="20002"/>
                    </a:ext>
                  </a:extLst>
                </a:gridCol>
                <a:gridCol w="1267525">
                  <a:extLst>
                    <a:ext uri="{9D8B030D-6E8A-4147-A177-3AD203B41FA5}">
                      <a16:colId xmlns:a16="http://schemas.microsoft.com/office/drawing/2014/main" xmlns="" val="20003"/>
                    </a:ext>
                  </a:extLst>
                </a:gridCol>
                <a:gridCol w="816331">
                  <a:extLst>
                    <a:ext uri="{9D8B030D-6E8A-4147-A177-3AD203B41FA5}">
                      <a16:colId xmlns:a16="http://schemas.microsoft.com/office/drawing/2014/main" xmlns="" val="20004"/>
                    </a:ext>
                  </a:extLst>
                </a:gridCol>
                <a:gridCol w="900520">
                  <a:extLst>
                    <a:ext uri="{9D8B030D-6E8A-4147-A177-3AD203B41FA5}">
                      <a16:colId xmlns:a16="http://schemas.microsoft.com/office/drawing/2014/main" xmlns="" val="20005"/>
                    </a:ext>
                  </a:extLst>
                </a:gridCol>
                <a:gridCol w="874643">
                  <a:extLst>
                    <a:ext uri="{9D8B030D-6E8A-4147-A177-3AD203B41FA5}">
                      <a16:colId xmlns:a16="http://schemas.microsoft.com/office/drawing/2014/main" xmlns="" val="20006"/>
                    </a:ext>
                  </a:extLst>
                </a:gridCol>
                <a:gridCol w="904462">
                  <a:extLst>
                    <a:ext uri="{9D8B030D-6E8A-4147-A177-3AD203B41FA5}">
                      <a16:colId xmlns:a16="http://schemas.microsoft.com/office/drawing/2014/main" xmlns="" val="20007"/>
                    </a:ext>
                  </a:extLst>
                </a:gridCol>
              </a:tblGrid>
              <a:tr h="420625">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1467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1"/>
                  </a:ext>
                </a:extLst>
              </a:tr>
              <a:tr h="767856">
                <a:tc>
                  <a:txBody>
                    <a:bodyPr/>
                    <a:lstStyle/>
                    <a:p>
                      <a:pPr marL="0" algn="l"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Количество проведенных исследований состояния окружающей среды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67856">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Доля ликвидированных отходов, на лесных участках в составе земель лесного фонда, не предоставленных гражданам и юридическим лицам, в общем объеме обнаруженных отходов</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Процент</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0458">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Численность населения, участвующего в мероприятиях по формированию экологической культуры и образования населения в сфере защиты окружающей среды</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Человек</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310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310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310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310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3"/>
                  </a:ext>
                </a:extLst>
              </a:tr>
            </a:tbl>
          </a:graphicData>
        </a:graphic>
      </p:graphicFrame>
      <p:sp>
        <p:nvSpPr>
          <p:cNvPr id="3" name="Овал 2"/>
          <p:cNvSpPr/>
          <p:nvPr/>
        </p:nvSpPr>
        <p:spPr>
          <a:xfrm>
            <a:off x="11455879" y="6391469"/>
            <a:ext cx="543288"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128</a:t>
            </a:r>
            <a:endParaRPr lang="ru-RU" dirty="0"/>
          </a:p>
        </p:txBody>
      </p:sp>
    </p:spTree>
    <p:extLst>
      <p:ext uri="{BB962C8B-B14F-4D97-AF65-F5344CB8AC3E}">
        <p14:creationId xmlns:p14="http://schemas.microsoft.com/office/powerpoint/2010/main" val="23921537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Прямоугольник 1"/>
          <p:cNvSpPr>
            <a:spLocks noChangeArrowheads="1"/>
          </p:cNvSpPr>
          <p:nvPr/>
        </p:nvSpPr>
        <p:spPr bwMode="auto">
          <a:xfrm>
            <a:off x="1197527" y="489642"/>
            <a:ext cx="5491508" cy="546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dirty="0">
                <a:solidFill>
                  <a:srgbClr val="000000"/>
                </a:solidFill>
                <a:latin typeface="Arial" panose="020B0604020202020204" pitchFamily="34" charset="0"/>
              </a:rPr>
              <a:t> </a:t>
            </a:r>
          </a:p>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«Безопасность и обеспечение безопасности жизнедеятельности населения» (08)</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комплексное обеспечение безопасности населения и объектов на территории городского округа Воскресенск Московской области, повышение уровня и результативности профилактики преступлений и правонарушений</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году –152 917,6 тыс. рублей;</a:t>
            </a:r>
            <a:endParaRPr lang="ru-RU" altLang="ru-RU" sz="16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2025 году – 145 403,3 тыс. рублей;</a:t>
            </a:r>
            <a:endParaRPr lang="ru-RU" altLang="ru-RU" sz="16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2026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148 074,4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101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7101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71013" name="Picture 2" descr="Безопасно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4103" y="1643890"/>
            <a:ext cx="3827407" cy="327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 5"/>
          <p:cNvSpPr/>
          <p:nvPr/>
        </p:nvSpPr>
        <p:spPr>
          <a:xfrm>
            <a:off x="11481758" y="6391469"/>
            <a:ext cx="517409"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129</a:t>
            </a:r>
            <a:endParaRPr lang="ru-RU" dirty="0"/>
          </a:p>
        </p:txBody>
      </p:sp>
    </p:spTree>
    <p:extLst>
      <p:ext uri="{BB962C8B-B14F-4D97-AF65-F5344CB8AC3E}">
        <p14:creationId xmlns:p14="http://schemas.microsoft.com/office/powerpoint/2010/main" val="120406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03A9A18-93E0-4615-B7AA-B8C8FBB14464}"/>
              </a:ext>
            </a:extLst>
          </p:cNvPr>
          <p:cNvSpPr>
            <a:spLocks noGrp="1"/>
          </p:cNvSpPr>
          <p:nvPr>
            <p:ph type="title"/>
          </p:nvPr>
        </p:nvSpPr>
        <p:spPr>
          <a:xfrm>
            <a:off x="515938" y="195943"/>
            <a:ext cx="4937211" cy="1191987"/>
          </a:xfrm>
        </p:spPr>
        <p:txBody>
          <a:bodyPr rtlCol="0"/>
          <a:lstStyle/>
          <a:p>
            <a:pPr rtl="0"/>
            <a:r>
              <a:rPr lang="ru-RU" sz="1600" dirty="0">
                <a:solidFill>
                  <a:schemeClr val="accent6">
                    <a:lumMod val="75000"/>
                  </a:schemeClr>
                </a:solidFill>
                <a:effectLst>
                  <a:outerShdw blurRad="38100" dist="38100" dir="2700000" algn="tl">
                    <a:srgbClr val="000000">
                      <a:alpha val="43137"/>
                    </a:srgbClr>
                  </a:outerShdw>
                </a:effectLst>
              </a:rPr>
              <a:t>В зависимости от соотношения доходной и расходной частей бюджета, можно выделить следующие виды бюджетов</a:t>
            </a:r>
            <a:r>
              <a:rPr lang="ru-RU" dirty="0"/>
              <a:t/>
            </a:r>
            <a:br>
              <a:rPr lang="ru-RU" dirty="0"/>
            </a:br>
            <a:endParaRPr lang="ru-RU" dirty="0"/>
          </a:p>
        </p:txBody>
      </p:sp>
      <p:sp>
        <p:nvSpPr>
          <p:cNvPr id="3" name="Объект 2">
            <a:extLst>
              <a:ext uri="{FF2B5EF4-FFF2-40B4-BE49-F238E27FC236}">
                <a16:creationId xmlns="" xmlns:a16="http://schemas.microsoft.com/office/drawing/2014/main" id="{B91B32C0-5E61-447F-9557-57AF415D6FE9}"/>
              </a:ext>
            </a:extLst>
          </p:cNvPr>
          <p:cNvSpPr>
            <a:spLocks noGrp="1"/>
          </p:cNvSpPr>
          <p:nvPr>
            <p:ph idx="1"/>
          </p:nvPr>
        </p:nvSpPr>
        <p:spPr>
          <a:xfrm>
            <a:off x="538960" y="1061358"/>
            <a:ext cx="4433090" cy="5115606"/>
          </a:xfrm>
        </p:spPr>
        <p:txBody>
          <a:bodyPr rtlCol="0"/>
          <a:lstStyle/>
          <a:p>
            <a:pPr marL="0" indent="0" algn="just">
              <a:buNone/>
            </a:pPr>
            <a:endParaRPr lang="ru-RU" altLang="ru-RU" sz="1200" b="1" u="sng" dirty="0">
              <a:latin typeface="Times New Roman" panose="02020603050405020304" pitchFamily="18" charset="0"/>
              <a:cs typeface="Times New Roman" panose="02020603050405020304" pitchFamily="18" charset="0"/>
            </a:endParaRPr>
          </a:p>
          <a:p>
            <a:pPr marL="0" indent="0" algn="just">
              <a:buNone/>
            </a:pPr>
            <a:r>
              <a:rPr lang="ru-RU" altLang="ru-RU" sz="1200" b="1" u="sng" dirty="0">
                <a:latin typeface="Times New Roman" panose="02020603050405020304" pitchFamily="18" charset="0"/>
                <a:cs typeface="Times New Roman" panose="02020603050405020304" pitchFamily="18" charset="0"/>
              </a:rPr>
              <a:t>Профицитный бюджет </a:t>
            </a:r>
            <a:r>
              <a:rPr lang="ru-RU" altLang="ru-RU" sz="1200" b="1" dirty="0">
                <a:latin typeface="Times New Roman" panose="02020603050405020304" pitchFamily="18" charset="0"/>
                <a:cs typeface="Times New Roman" panose="02020603050405020304" pitchFamily="18" charset="0"/>
              </a:rPr>
              <a:t>– превышение доходов бюджета над его расходами (в указанном случае принимается решение как их использовать, например, накапливать резервы, остатки, либо погашать долг)</a:t>
            </a:r>
          </a:p>
          <a:p>
            <a:pPr marL="0" indent="0" algn="just">
              <a:buNone/>
            </a:pPr>
            <a:endParaRPr lang="ru-RU" altLang="ru-RU" sz="1200" b="1" u="sng" dirty="0">
              <a:latin typeface="Times New Roman" panose="02020603050405020304" pitchFamily="18" charset="0"/>
              <a:cs typeface="Times New Roman" panose="02020603050405020304" pitchFamily="18" charset="0"/>
            </a:endParaRPr>
          </a:p>
          <a:p>
            <a:pPr marL="0" indent="0" algn="just">
              <a:buNone/>
            </a:pPr>
            <a:r>
              <a:rPr lang="ru-RU" altLang="ru-RU" sz="1200" b="1" u="sng" dirty="0">
                <a:latin typeface="Times New Roman" panose="02020603050405020304" pitchFamily="18" charset="0"/>
                <a:cs typeface="Times New Roman" panose="02020603050405020304" pitchFamily="18" charset="0"/>
              </a:rPr>
              <a:t>Дефицитный бюджет </a:t>
            </a:r>
            <a:r>
              <a:rPr lang="ru-RU" altLang="ru-RU" sz="1200" b="1" dirty="0">
                <a:latin typeface="Times New Roman" panose="02020603050405020304" pitchFamily="18" charset="0"/>
                <a:cs typeface="Times New Roman" panose="02020603050405020304" pitchFamily="18" charset="0"/>
              </a:rPr>
              <a:t>– превышение расходов бюджета над его доходами (в указанном случае принимается решение об источниках покрытия дефицита, например, использовать имеющиеся накопления, остатки, взять в долг)</a:t>
            </a:r>
          </a:p>
          <a:p>
            <a:pPr marL="0" indent="0">
              <a:buNone/>
            </a:pPr>
            <a:endParaRPr lang="ru-RU" sz="1200" b="1" dirty="0">
              <a:latin typeface="Times New Roman" pitchFamily="18" charset="0"/>
              <a:cs typeface="Times New Roman" pitchFamily="18" charset="0"/>
            </a:endParaRPr>
          </a:p>
          <a:p>
            <a:pPr marL="0" indent="0" algn="just">
              <a:buNone/>
            </a:pPr>
            <a:r>
              <a:rPr lang="ru-RU" sz="1200" b="1" dirty="0">
                <a:latin typeface="Times New Roman" pitchFamily="18" charset="0"/>
                <a:cs typeface="Times New Roman" pitchFamily="18" charset="0"/>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altLang="ru-RU" sz="1200" b="1" dirty="0">
              <a:latin typeface="Times New Roman" panose="02020603050405020304" pitchFamily="18" charset="0"/>
              <a:cs typeface="Times New Roman" panose="02020603050405020304" pitchFamily="18" charset="0"/>
            </a:endParaRPr>
          </a:p>
          <a:p>
            <a:pPr marL="0" indent="0" algn="just">
              <a:buNone/>
            </a:pPr>
            <a:endParaRPr lang="ru-RU" altLang="ru-RU" sz="1200" b="1" u="sng" dirty="0">
              <a:latin typeface="Times New Roman" panose="02020603050405020304" pitchFamily="18" charset="0"/>
              <a:cs typeface="Times New Roman" panose="02020603050405020304" pitchFamily="18" charset="0"/>
            </a:endParaRPr>
          </a:p>
          <a:p>
            <a:pPr marL="0" indent="0" algn="just">
              <a:buNone/>
            </a:pPr>
            <a:r>
              <a:rPr lang="ru-RU" altLang="ru-RU" sz="1200" b="1" u="sng" dirty="0">
                <a:latin typeface="Times New Roman" panose="02020603050405020304" pitchFamily="18" charset="0"/>
                <a:cs typeface="Times New Roman" panose="02020603050405020304" pitchFamily="18" charset="0"/>
              </a:rPr>
              <a:t>Муниципальный долг </a:t>
            </a:r>
            <a:r>
              <a:rPr lang="ru-RU" altLang="ru-RU" sz="1200" b="1" dirty="0">
                <a:latin typeface="Times New Roman" panose="02020603050405020304" pitchFamily="18" charset="0"/>
                <a:cs typeface="Times New Roman" panose="02020603050405020304" pitchFamily="18" charset="0"/>
              </a:rPr>
              <a:t>– обязательства, возникающие из муниципальных заимствований, гарантий по обязательствам третьих лиц, другие обязательства в соответствии с видами долговых обязательств, принятые на себя муниципальным образованием;</a:t>
            </a:r>
          </a:p>
          <a:p>
            <a:pPr marL="0" indent="0">
              <a:buNone/>
            </a:pPr>
            <a:endParaRPr lang="ru-RU" altLang="ru-RU" sz="1800" b="1" dirty="0">
              <a:latin typeface="Times New Roman" panose="02020603050405020304" pitchFamily="18" charset="0"/>
              <a:cs typeface="Times New Roman" panose="02020603050405020304" pitchFamily="18" charset="0"/>
            </a:endParaRPr>
          </a:p>
          <a:p>
            <a:pPr marL="0" indent="0" rtl="0">
              <a:buNone/>
            </a:pPr>
            <a:endParaRPr lang="ru-RU" sz="1800"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13</a:t>
            </a:fld>
            <a:endParaRPr lang="ru-RU" noProof="0"/>
          </a:p>
        </p:txBody>
      </p:sp>
      <p:pic>
        <p:nvPicPr>
          <p:cNvPr id="7" name="Рисунок 6">
            <a:extLst>
              <a:ext uri="{FF2B5EF4-FFF2-40B4-BE49-F238E27FC236}">
                <a16:creationId xmlns="" xmlns:a16="http://schemas.microsoft.com/office/drawing/2014/main" id="{29305ED8-D39E-4A20-A7CB-7EC58B3E325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453149" y="942535"/>
            <a:ext cx="4884848" cy="4909625"/>
          </a:xfr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1157"/>
            <a:ext cx="2010031" cy="1206843"/>
          </a:xfrm>
          <a:prstGeom prst="rect">
            <a:avLst/>
          </a:prstGeom>
        </p:spPr>
      </p:pic>
    </p:spTree>
    <p:extLst>
      <p:ext uri="{BB962C8B-B14F-4D97-AF65-F5344CB8AC3E}">
        <p14:creationId xmlns:p14="http://schemas.microsoft.com/office/powerpoint/2010/main" val="9617301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834888" y="188914"/>
          <a:ext cx="10903224" cy="5966632"/>
        </p:xfrm>
        <a:graphic>
          <a:graphicData uri="http://schemas.openxmlformats.org/drawingml/2006/table">
            <a:tbl>
              <a:tblPr firstRow="1" firstCol="1" bandRow="1">
                <a:tableStyleId>{68D230F3-CF80-4859-8CE7-A43EE81993B5}</a:tableStyleId>
              </a:tblPr>
              <a:tblGrid>
                <a:gridCol w="5146034">
                  <a:extLst>
                    <a:ext uri="{9D8B030D-6E8A-4147-A177-3AD203B41FA5}">
                      <a16:colId xmlns:a16="http://schemas.microsoft.com/office/drawing/2014/main" xmlns="" val="20000"/>
                    </a:ext>
                  </a:extLst>
                </a:gridCol>
                <a:gridCol w="1054360">
                  <a:extLst>
                    <a:ext uri="{9D8B030D-6E8A-4147-A177-3AD203B41FA5}">
                      <a16:colId xmlns:a16="http://schemas.microsoft.com/office/drawing/2014/main" xmlns="" val="20002"/>
                    </a:ext>
                  </a:extLst>
                </a:gridCol>
                <a:gridCol w="1243737">
                  <a:extLst>
                    <a:ext uri="{9D8B030D-6E8A-4147-A177-3AD203B41FA5}">
                      <a16:colId xmlns:a16="http://schemas.microsoft.com/office/drawing/2014/main" xmlns="" val="20003"/>
                    </a:ext>
                  </a:extLst>
                </a:gridCol>
                <a:gridCol w="981088">
                  <a:extLst>
                    <a:ext uri="{9D8B030D-6E8A-4147-A177-3AD203B41FA5}">
                      <a16:colId xmlns:a16="http://schemas.microsoft.com/office/drawing/2014/main" xmlns="" val="20004"/>
                    </a:ext>
                  </a:extLst>
                </a:gridCol>
                <a:gridCol w="901641">
                  <a:extLst>
                    <a:ext uri="{9D8B030D-6E8A-4147-A177-3AD203B41FA5}">
                      <a16:colId xmlns:a16="http://schemas.microsoft.com/office/drawing/2014/main" xmlns="" val="20005"/>
                    </a:ext>
                  </a:extLst>
                </a:gridCol>
                <a:gridCol w="788182">
                  <a:extLst>
                    <a:ext uri="{9D8B030D-6E8A-4147-A177-3AD203B41FA5}">
                      <a16:colId xmlns:a16="http://schemas.microsoft.com/office/drawing/2014/main" xmlns="" val="3643171893"/>
                    </a:ext>
                  </a:extLst>
                </a:gridCol>
                <a:gridCol w="788182">
                  <a:extLst>
                    <a:ext uri="{9D8B030D-6E8A-4147-A177-3AD203B41FA5}">
                      <a16:colId xmlns:a16="http://schemas.microsoft.com/office/drawing/2014/main" xmlns="" val="20006"/>
                    </a:ext>
                  </a:extLst>
                </a:gridCol>
              </a:tblGrid>
              <a:tr h="439381">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8729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80205">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Благоустроим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кладбища «Доля кладбищ, соответствующих Региональному стандарту»</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66,0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66,0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69,14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72,29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78,57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44218">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Снижение общего количества преступлений, совершенных на территории муниципального образования, не менее чем на 3 % ежегодно</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1257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1462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1418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1375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1 334</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91854">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Увеличение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общего количества видеокамер, введенных в эксплуатацию в систему технологического обеспечения региональной общественной безопасности и оперативного управления "Безопасный регион", не менее чем на 5 % ежегодно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Единица</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1144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1261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730942">
                <a:tc>
                  <a:txBody>
                    <a:bodyPr/>
                    <a:lstStyle/>
                    <a:p>
                      <a:pPr algn="l" fontAlgn="ctr"/>
                      <a:r>
                        <a:rPr lang="ru-RU" sz="1400" b="0" i="0" u="none" strike="noStrike" dirty="0">
                          <a:effectLst/>
                          <a:latin typeface="Times New Roman" panose="02020603050405020304" pitchFamily="18" charset="0"/>
                        </a:rPr>
                        <a:t>Снижение уровня вовлеченности населения в незаконный оборот наркотиков на 100 тыс. населения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Человек </a:t>
                      </a:r>
                      <a:r>
                        <a:rPr lang="ru-RU" sz="1400" b="0" i="0" u="none" strike="noStrike" dirty="0">
                          <a:effectLst/>
                          <a:latin typeface="Times New Roman" panose="02020603050405020304" pitchFamily="18" charset="0"/>
                        </a:rPr>
                        <a:t>на 100 тыс. населения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55,83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730942">
                <a:tc>
                  <a:txBody>
                    <a:bodyPr/>
                    <a:lstStyle/>
                    <a:p>
                      <a:pPr algn="l" fontAlgn="ctr"/>
                      <a:r>
                        <a:rPr lang="ru-RU" sz="1400" b="0" i="0" u="none" strike="noStrike" dirty="0">
                          <a:effectLst/>
                          <a:latin typeface="Times New Roman" panose="02020603050405020304" pitchFamily="18" charset="0"/>
                        </a:rPr>
                        <a:t>Снижение уровня криминогенности наркомании на 100 тыс. 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Человек </a:t>
                      </a:r>
                      <a:r>
                        <a:rPr lang="ru-RU" sz="1400" b="0" i="0" u="none" strike="noStrike" dirty="0">
                          <a:effectLst/>
                          <a:latin typeface="Times New Roman" panose="02020603050405020304" pitchFamily="18" charset="0"/>
                        </a:rPr>
                        <a:t>на 100 тыс. населения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44,05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730942">
                <a:tc>
                  <a:txBody>
                    <a:bodyPr/>
                    <a:lstStyle/>
                    <a:p>
                      <a:pPr algn="l" fontAlgn="ctr"/>
                      <a:r>
                        <a:rPr lang="ru-RU" sz="1400" b="0" i="0" u="none" strike="noStrike" dirty="0">
                          <a:effectLst/>
                          <a:latin typeface="Times New Roman" panose="02020603050405020304" pitchFamily="18" charset="0"/>
                        </a:rPr>
                        <a:t>Прирост уровня безопасности людей на водных объектах, расположенных на территории муниципального образования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3" name="Овал 2"/>
          <p:cNvSpPr/>
          <p:nvPr/>
        </p:nvSpPr>
        <p:spPr>
          <a:xfrm>
            <a:off x="11559396" y="6441642"/>
            <a:ext cx="503207"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130</a:t>
            </a:r>
            <a:endParaRPr lang="ru-RU" dirty="0"/>
          </a:p>
        </p:txBody>
      </p:sp>
    </p:spTree>
    <p:extLst>
      <p:ext uri="{BB962C8B-B14F-4D97-AF65-F5344CB8AC3E}">
        <p14:creationId xmlns:p14="http://schemas.microsoft.com/office/powerpoint/2010/main" val="3350446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65922" y="524083"/>
          <a:ext cx="11032435" cy="5643687"/>
        </p:xfrm>
        <a:graphic>
          <a:graphicData uri="http://schemas.openxmlformats.org/drawingml/2006/table">
            <a:tbl>
              <a:tblPr firstRow="1" firstCol="1" bandRow="1">
                <a:tableStyleId>{68D230F3-CF80-4859-8CE7-A43EE81993B5}</a:tableStyleId>
              </a:tblPr>
              <a:tblGrid>
                <a:gridCol w="5099900">
                  <a:extLst>
                    <a:ext uri="{9D8B030D-6E8A-4147-A177-3AD203B41FA5}">
                      <a16:colId xmlns:a16="http://schemas.microsoft.com/office/drawing/2014/main" xmlns="" val="20000"/>
                    </a:ext>
                  </a:extLst>
                </a:gridCol>
                <a:gridCol w="1141874">
                  <a:extLst>
                    <a:ext uri="{9D8B030D-6E8A-4147-A177-3AD203B41FA5}">
                      <a16:colId xmlns:a16="http://schemas.microsoft.com/office/drawing/2014/main" xmlns="" val="20001"/>
                    </a:ext>
                  </a:extLst>
                </a:gridCol>
                <a:gridCol w="705678">
                  <a:extLst>
                    <a:ext uri="{9D8B030D-6E8A-4147-A177-3AD203B41FA5}">
                      <a16:colId xmlns:a16="http://schemas.microsoft.com/office/drawing/2014/main" xmlns="" val="20002"/>
                    </a:ext>
                  </a:extLst>
                </a:gridCol>
                <a:gridCol w="1063487">
                  <a:extLst>
                    <a:ext uri="{9D8B030D-6E8A-4147-A177-3AD203B41FA5}">
                      <a16:colId xmlns:a16="http://schemas.microsoft.com/office/drawing/2014/main" xmlns="" val="20003"/>
                    </a:ext>
                  </a:extLst>
                </a:gridCol>
                <a:gridCol w="1073426">
                  <a:extLst>
                    <a:ext uri="{9D8B030D-6E8A-4147-A177-3AD203B41FA5}">
                      <a16:colId xmlns:a16="http://schemas.microsoft.com/office/drawing/2014/main" xmlns="" val="20004"/>
                    </a:ext>
                  </a:extLst>
                </a:gridCol>
                <a:gridCol w="1033670">
                  <a:extLst>
                    <a:ext uri="{9D8B030D-6E8A-4147-A177-3AD203B41FA5}">
                      <a16:colId xmlns:a16="http://schemas.microsoft.com/office/drawing/2014/main" xmlns="" val="20005"/>
                    </a:ext>
                  </a:extLst>
                </a:gridCol>
                <a:gridCol w="914400">
                  <a:extLst>
                    <a:ext uri="{9D8B030D-6E8A-4147-A177-3AD203B41FA5}">
                      <a16:colId xmlns:a16="http://schemas.microsoft.com/office/drawing/2014/main" xmlns="" val="20006"/>
                    </a:ext>
                  </a:extLst>
                </a:gridCol>
              </a:tblGrid>
              <a:tr h="748125">
                <a:tc>
                  <a:txBody>
                    <a:bodyPr/>
                    <a:lstStyle/>
                    <a:p>
                      <a:pPr algn="l" fontAlgn="ctr"/>
                      <a:r>
                        <a:rPr lang="ru-RU" sz="1400" b="0" i="0" u="none" strike="noStrike" dirty="0">
                          <a:effectLst/>
                          <a:latin typeface="Times New Roman" panose="02020603050405020304" pitchFamily="18" charset="0"/>
                        </a:rPr>
                        <a:t>Сокращение среднего времени совместного реагирования нескольких экстренных оперативных служб на обращения населения по единому номеру «112» на территории муниципального образования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Минуты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05070">
                <a:tc>
                  <a:txBody>
                    <a:bodyPr/>
                    <a:lstStyle/>
                    <a:p>
                      <a:pPr algn="l" fontAlgn="ctr"/>
                      <a:r>
                        <a:rPr lang="ru-RU" sz="1400" b="0" i="0" u="none" strike="noStrike" dirty="0">
                          <a:effectLst/>
                          <a:latin typeface="Times New Roman" panose="02020603050405020304" pitchFamily="18" charset="0"/>
                        </a:rPr>
                        <a:t>Снижение числа погибших при пожарах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55374">
                <a:tc>
                  <a:txBody>
                    <a:bodyPr/>
                    <a:lstStyle/>
                    <a:p>
                      <a:pPr algn="l" fontAlgn="ctr"/>
                      <a:r>
                        <a:rPr lang="ru-RU" sz="1400" b="0" i="0" u="none" strike="noStrike" dirty="0">
                          <a:effectLst/>
                          <a:latin typeface="Times New Roman" panose="02020603050405020304" pitchFamily="18" charset="0"/>
                        </a:rPr>
                        <a:t>Обеспеченность населения защитными сооружениями гражданской обороны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143000">
                <a:tc>
                  <a:txBody>
                    <a:bodyPr/>
                    <a:lstStyle/>
                    <a:p>
                      <a:pPr algn="l" fontAlgn="ctr"/>
                      <a:r>
                        <a:rPr lang="ru-RU" sz="1400" b="0" i="0" u="none" strike="noStrike">
                          <a:effectLst/>
                          <a:latin typeface="Times New Roman" panose="02020603050405020304" pitchFamily="18" charset="0"/>
                        </a:rPr>
                        <a:t>Укомплектованность резервного фонда материальных ресурсов для ликвидации чрезвычайных ситуаций муниципального характера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282147">
                <a:tc>
                  <a:txBody>
                    <a:bodyPr/>
                    <a:lstStyle/>
                    <a:p>
                      <a:pPr algn="l" fontAlgn="ctr"/>
                      <a:r>
                        <a:rPr lang="ru-RU" sz="1400" b="0" i="0" u="none" strike="noStrike">
                          <a:effectLst/>
                          <a:latin typeface="Times New Roman" panose="02020603050405020304" pitchFamily="18" charset="0"/>
                        </a:rPr>
                        <a:t>Доля населения, проживающего или осуществляющего хозяйственную деятельность в границах зоны действия технических средств оповещения (электрических, электронных сирен и мощных акустических систем) муниципальной автоматизированной системы централизованного оповещения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795131">
                <a:tc>
                  <a:txBody>
                    <a:bodyPr/>
                    <a:lstStyle/>
                    <a:p>
                      <a:pPr algn="l" fontAlgn="ctr"/>
                      <a:r>
                        <a:rPr lang="ru-RU" sz="1400" b="0" i="0" u="none" strike="noStrike">
                          <a:effectLst/>
                          <a:latin typeface="Times New Roman" panose="02020603050405020304" pitchFamily="18" charset="0"/>
                        </a:rPr>
                        <a:t>Обеспеченность населения средствами индивидуальной защиты, медицинскими средствами индивидуальной защиты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 name="Овал 2"/>
          <p:cNvSpPr/>
          <p:nvPr/>
        </p:nvSpPr>
        <p:spPr>
          <a:xfrm>
            <a:off x="11455879" y="6391469"/>
            <a:ext cx="543288"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131</a:t>
            </a:r>
            <a:endParaRPr lang="ru-RU" dirty="0"/>
          </a:p>
        </p:txBody>
      </p:sp>
    </p:spTree>
    <p:extLst>
      <p:ext uri="{BB962C8B-B14F-4D97-AF65-F5344CB8AC3E}">
        <p14:creationId xmlns:p14="http://schemas.microsoft.com/office/powerpoint/2010/main" val="22462128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Прямоугольник 1"/>
          <p:cNvSpPr>
            <a:spLocks noChangeArrowheads="1"/>
          </p:cNvSpPr>
          <p:nvPr/>
        </p:nvSpPr>
        <p:spPr bwMode="auto">
          <a:xfrm>
            <a:off x="1003852" y="546722"/>
            <a:ext cx="5168901" cy="451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dirty="0">
                <a:solidFill>
                  <a:srgbClr val="000000"/>
                </a:solidFill>
                <a:latin typeface="Arial" panose="020B0604020202020204" pitchFamily="34" charset="0"/>
              </a:rPr>
              <a:t> </a:t>
            </a:r>
          </a:p>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«Жилище» (09)</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доступности жилья для населения, обеспечение безопасных и комфортных условий проживания в городском округе Воскресенск</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55 395,8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76 590,0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59 932,7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613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7613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76133" name="Picture 2" descr="Ипотека на улучшение жилищных условий в 2020 году: программ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089" y="899148"/>
            <a:ext cx="273685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4" descr="Новост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667" y="3641932"/>
            <a:ext cx="2906735" cy="184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64506" y="6391469"/>
            <a:ext cx="534661"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132</a:t>
            </a:r>
            <a:endParaRPr lang="ru-RU" dirty="0"/>
          </a:p>
        </p:txBody>
      </p:sp>
    </p:spTree>
    <p:extLst>
      <p:ext uri="{BB962C8B-B14F-4D97-AF65-F5344CB8AC3E}">
        <p14:creationId xmlns:p14="http://schemas.microsoft.com/office/powerpoint/2010/main" val="24391161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546651" y="333375"/>
          <a:ext cx="10863470" cy="4294738"/>
        </p:xfrm>
        <a:graphic>
          <a:graphicData uri="http://schemas.openxmlformats.org/drawingml/2006/table">
            <a:tbl>
              <a:tblPr firstRow="1" firstCol="1" lastRow="1" lastCol="1" bandRow="1" bandCol="1">
                <a:tableStyleId>{68D230F3-CF80-4859-8CE7-A43EE81993B5}</a:tableStyleId>
              </a:tblPr>
              <a:tblGrid>
                <a:gridCol w="4697153">
                  <a:extLst>
                    <a:ext uri="{9D8B030D-6E8A-4147-A177-3AD203B41FA5}">
                      <a16:colId xmlns:a16="http://schemas.microsoft.com/office/drawing/2014/main" xmlns="" val="20000"/>
                    </a:ext>
                  </a:extLst>
                </a:gridCol>
                <a:gridCol w="1007706">
                  <a:extLst>
                    <a:ext uri="{9D8B030D-6E8A-4147-A177-3AD203B41FA5}">
                      <a16:colId xmlns:a16="http://schemas.microsoft.com/office/drawing/2014/main" xmlns="" val="20002"/>
                    </a:ext>
                  </a:extLst>
                </a:gridCol>
                <a:gridCol w="1159179">
                  <a:extLst>
                    <a:ext uri="{9D8B030D-6E8A-4147-A177-3AD203B41FA5}">
                      <a16:colId xmlns:a16="http://schemas.microsoft.com/office/drawing/2014/main" xmlns="" val="20003"/>
                    </a:ext>
                  </a:extLst>
                </a:gridCol>
                <a:gridCol w="999858">
                  <a:extLst>
                    <a:ext uri="{9D8B030D-6E8A-4147-A177-3AD203B41FA5}">
                      <a16:colId xmlns:a16="http://schemas.microsoft.com/office/drawing/2014/main" xmlns="" val="20004"/>
                    </a:ext>
                  </a:extLst>
                </a:gridCol>
                <a:gridCol w="999858">
                  <a:extLst>
                    <a:ext uri="{9D8B030D-6E8A-4147-A177-3AD203B41FA5}">
                      <a16:colId xmlns:a16="http://schemas.microsoft.com/office/drawing/2014/main" xmlns="" val="20005"/>
                    </a:ext>
                  </a:extLst>
                </a:gridCol>
                <a:gridCol w="999858">
                  <a:extLst>
                    <a:ext uri="{9D8B030D-6E8A-4147-A177-3AD203B41FA5}">
                      <a16:colId xmlns:a16="http://schemas.microsoft.com/office/drawing/2014/main" xmlns="" val="20006"/>
                    </a:ext>
                  </a:extLst>
                </a:gridCol>
                <a:gridCol w="999858">
                  <a:extLst>
                    <a:ext uri="{9D8B030D-6E8A-4147-A177-3AD203B41FA5}">
                      <a16:colId xmlns:a16="http://schemas.microsoft.com/office/drawing/2014/main" xmlns="" val="20007"/>
                    </a:ext>
                  </a:extLst>
                </a:gridCol>
              </a:tblGrid>
              <a:tr h="420624">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00469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35698">
                <a:tc>
                  <a:txBody>
                    <a:bodyPr/>
                    <a:lstStyle/>
                    <a:p>
                      <a:pPr algn="l" fontAlgn="ctr"/>
                      <a:r>
                        <a:rPr lang="ru-RU" sz="1400" b="0" i="0" u="none" strike="noStrike" dirty="0">
                          <a:effectLst/>
                          <a:latin typeface="Times New Roman" panose="02020603050405020304" pitchFamily="18" charset="0"/>
                        </a:rPr>
                        <a:t>Количество семей, улучшивших жилищные условия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Тыс. семей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53124012"/>
                  </a:ext>
                </a:extLst>
              </a:tr>
              <a:tr h="1783236">
                <a:tc>
                  <a:txBody>
                    <a:bodyPr/>
                    <a:lstStyle/>
                    <a:p>
                      <a:pPr algn="l" fontAlgn="ctr"/>
                      <a:r>
                        <a:rPr lang="ru-RU" sz="1400" b="0" i="0" u="none" strike="noStrike">
                          <a:effectLst/>
                          <a:latin typeface="Times New Roman" panose="02020603050405020304" pitchFamily="18" charset="0"/>
                        </a:rPr>
                        <a:t>Объем жилищного строительства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Млн</a:t>
                      </a:r>
                      <a:r>
                        <a:rPr lang="ru-RU" sz="1400" b="0" i="0" u="none" strike="noStrike" dirty="0" smtClean="0">
                          <a:effectLst/>
                          <a:latin typeface="Times New Roman" panose="02020603050405020304" pitchFamily="18" charset="0"/>
                        </a:rPr>
                        <a:t>. кв. метров</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0,044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0,044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0,044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0,044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09931945"/>
                  </a:ext>
                </a:extLst>
              </a:tr>
            </a:tbl>
          </a:graphicData>
        </a:graphic>
      </p:graphicFrame>
      <p:sp>
        <p:nvSpPr>
          <p:cNvPr id="3" name="Овал 2"/>
          <p:cNvSpPr/>
          <p:nvPr/>
        </p:nvSpPr>
        <p:spPr>
          <a:xfrm>
            <a:off x="11438626" y="6451854"/>
            <a:ext cx="517409"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133</a:t>
            </a:r>
            <a:endParaRPr lang="ru-RU" dirty="0"/>
          </a:p>
        </p:txBody>
      </p:sp>
    </p:spTree>
    <p:extLst>
      <p:ext uri="{BB962C8B-B14F-4D97-AF65-F5344CB8AC3E}">
        <p14:creationId xmlns:p14="http://schemas.microsoft.com/office/powerpoint/2010/main" val="22941389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Прямоугольник 1"/>
          <p:cNvSpPr>
            <a:spLocks noChangeArrowheads="1"/>
          </p:cNvSpPr>
          <p:nvPr/>
        </p:nvSpPr>
        <p:spPr bwMode="auto">
          <a:xfrm>
            <a:off x="1232451" y="522549"/>
            <a:ext cx="6142383" cy="629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dirty="0">
                <a:solidFill>
                  <a:srgbClr val="000000"/>
                </a:solidFill>
                <a:latin typeface="Arial" panose="020B0604020202020204" pitchFamily="34" charset="0"/>
              </a:rPr>
              <a:t> </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FontTx/>
              <a:buNone/>
            </a:pP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Развитие инженерной инфраструктуры и </a:t>
            </a: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энергоэффективности и отрасли обращения с отходами» </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a:t>
            </a:r>
            <a:endPar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комфортных условий проживания, повышения качества и условий жизни населения на территории городского округа Воскресенск,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 развитие газификации на территории городского округа Воскресенск</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На реализацию муниципальной программы предусматриваются средства в сумме:</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–173 701,8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163 866,8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313 174,2 тыс</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рублей.</a:t>
            </a:r>
          </a:p>
          <a:p>
            <a:pPr>
              <a:lnSpc>
                <a:spcPct val="115000"/>
              </a:lnSpc>
              <a:spcBef>
                <a:spcPct val="0"/>
              </a:spcBef>
              <a:buClrTx/>
              <a:buFontTx/>
              <a:buNone/>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637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8637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86373"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86374"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86375"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86376"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3388" y="617538"/>
            <a:ext cx="2189162"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8" descr="Инфраструктура — что это такое простыми словами | KtoNaNovenkogo.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027" y="3532604"/>
            <a:ext cx="2981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Овал 9"/>
          <p:cNvSpPr/>
          <p:nvPr/>
        </p:nvSpPr>
        <p:spPr>
          <a:xfrm>
            <a:off x="11481758" y="6391469"/>
            <a:ext cx="517409"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134</a:t>
            </a:r>
            <a:endParaRPr lang="ru-RU" dirty="0"/>
          </a:p>
        </p:txBody>
      </p:sp>
    </p:spTree>
    <p:extLst>
      <p:ext uri="{BB962C8B-B14F-4D97-AF65-F5344CB8AC3E}">
        <p14:creationId xmlns:p14="http://schemas.microsoft.com/office/powerpoint/2010/main" val="30339733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830425" y="523393"/>
          <a:ext cx="10530001" cy="5646397"/>
        </p:xfrm>
        <a:graphic>
          <a:graphicData uri="http://schemas.openxmlformats.org/drawingml/2006/table">
            <a:tbl>
              <a:tblPr firstRow="1" firstCol="1" lastRow="1" lastCol="1" bandRow="1" bandCol="1">
                <a:tableStyleId>{68D230F3-CF80-4859-8CE7-A43EE81993B5}</a:tableStyleId>
              </a:tblPr>
              <a:tblGrid>
                <a:gridCol w="4823926">
                  <a:extLst>
                    <a:ext uri="{9D8B030D-6E8A-4147-A177-3AD203B41FA5}">
                      <a16:colId xmlns:a16="http://schemas.microsoft.com/office/drawing/2014/main" xmlns="" val="20000"/>
                    </a:ext>
                  </a:extLst>
                </a:gridCol>
                <a:gridCol w="961053">
                  <a:extLst>
                    <a:ext uri="{9D8B030D-6E8A-4147-A177-3AD203B41FA5}">
                      <a16:colId xmlns:a16="http://schemas.microsoft.com/office/drawing/2014/main" xmlns="" val="20002"/>
                    </a:ext>
                  </a:extLst>
                </a:gridCol>
                <a:gridCol w="1109404">
                  <a:extLst>
                    <a:ext uri="{9D8B030D-6E8A-4147-A177-3AD203B41FA5}">
                      <a16:colId xmlns:a16="http://schemas.microsoft.com/office/drawing/2014/main" xmlns="" val="20003"/>
                    </a:ext>
                  </a:extLst>
                </a:gridCol>
                <a:gridCol w="910289">
                  <a:extLst>
                    <a:ext uri="{9D8B030D-6E8A-4147-A177-3AD203B41FA5}">
                      <a16:colId xmlns:a16="http://schemas.microsoft.com/office/drawing/2014/main" xmlns="" val="20004"/>
                    </a:ext>
                  </a:extLst>
                </a:gridCol>
                <a:gridCol w="910289">
                  <a:extLst>
                    <a:ext uri="{9D8B030D-6E8A-4147-A177-3AD203B41FA5}">
                      <a16:colId xmlns:a16="http://schemas.microsoft.com/office/drawing/2014/main" xmlns="" val="20005"/>
                    </a:ext>
                  </a:extLst>
                </a:gridCol>
                <a:gridCol w="907520">
                  <a:extLst>
                    <a:ext uri="{9D8B030D-6E8A-4147-A177-3AD203B41FA5}">
                      <a16:colId xmlns:a16="http://schemas.microsoft.com/office/drawing/2014/main" xmlns="" val="20006"/>
                    </a:ext>
                  </a:extLst>
                </a:gridCol>
                <a:gridCol w="907520">
                  <a:extLst>
                    <a:ext uri="{9D8B030D-6E8A-4147-A177-3AD203B41FA5}">
                      <a16:colId xmlns:a16="http://schemas.microsoft.com/office/drawing/2014/main" xmlns="" val="20007"/>
                    </a:ext>
                  </a:extLst>
                </a:gridCol>
              </a:tblGrid>
              <a:tr h="576123">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31668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60264">
                <a:tc>
                  <a:txBody>
                    <a:bodyPr/>
                    <a:lstStyle/>
                    <a:p>
                      <a:pPr algn="l" fontAlgn="ctr"/>
                      <a:r>
                        <a:rPr lang="ru-RU" sz="1400" b="0" i="0" u="none" strike="noStrike" dirty="0">
                          <a:effectLst/>
                          <a:latin typeface="Times New Roman" panose="02020603050405020304" pitchFamily="18" charset="0"/>
                        </a:rPr>
                        <a:t>Доля населения, обеспеченного качественной питьевой водой из систем централизованного водоснабжения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99,1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99,1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43813">
                <a:tc>
                  <a:txBody>
                    <a:bodyPr/>
                    <a:lstStyle/>
                    <a:p>
                      <a:pPr algn="l" fontAlgn="ctr"/>
                      <a:r>
                        <a:rPr lang="ru-RU" sz="1400" b="0" i="0" u="none" strike="noStrike" dirty="0">
                          <a:effectLst/>
                          <a:latin typeface="Times New Roman" panose="02020603050405020304" pitchFamily="18" charset="0"/>
                        </a:rPr>
                        <a:t>Увеличение доли сточных вод, очищенных до нормативных значений, в общем объеме сточных вод, пропущенных через очистные сооружения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12665">
                <a:tc>
                  <a:txBody>
                    <a:bodyPr/>
                    <a:lstStyle/>
                    <a:p>
                      <a:pPr algn="l" fontAlgn="ctr"/>
                      <a:r>
                        <a:rPr lang="ru-RU" sz="1400" b="0" i="0" u="none" strike="noStrike" dirty="0">
                          <a:effectLst/>
                          <a:latin typeface="Times New Roman" panose="02020603050405020304" pitchFamily="18" charset="0"/>
                        </a:rPr>
                        <a:t>Доля актуальных схем теплоснабжения, водоснабжения и водоотведения, программ комплексного развития систем коммунальной инфраструктуры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31845">
                <a:tc>
                  <a:txBody>
                    <a:bodyPr/>
                    <a:lstStyle/>
                    <a:p>
                      <a:pPr algn="l" fontAlgn="ctr"/>
                      <a:r>
                        <a:rPr lang="ru-RU" sz="1400" b="0" i="0" u="none" strike="noStrike" dirty="0">
                          <a:effectLst/>
                          <a:latin typeface="Times New Roman" panose="02020603050405020304" pitchFamily="18" charset="0"/>
                        </a:rPr>
                        <a:t>Количество созданных и восстановленных объектов коммунальной инфраструктуры, инженерных коммуникаций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единиц</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6"/>
                  </a:ext>
                </a:extLst>
              </a:tr>
              <a:tr h="531845">
                <a:tc>
                  <a:txBody>
                    <a:bodyPr/>
                    <a:lstStyle/>
                    <a:p>
                      <a:pPr algn="l" fontAlgn="ctr"/>
                      <a:r>
                        <a:rPr lang="ru-RU" sz="1400" b="0" i="0" u="none" strike="noStrike" dirty="0">
                          <a:effectLst/>
                          <a:latin typeface="Times New Roman" panose="02020603050405020304" pitchFamily="18" charset="0"/>
                        </a:rPr>
                        <a:t>Доля зданий, строений, сооружений муниципальной собственности, соответствующих нормальному уровню энергетической эффективности и выше (А, B, C, 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41,5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531845">
                <a:tc>
                  <a:txBody>
                    <a:bodyPr/>
                    <a:lstStyle/>
                    <a:p>
                      <a:pPr algn="l" fontAlgn="ctr"/>
                      <a:r>
                        <a:rPr lang="ru-RU" sz="1400" b="0" i="0" u="none" strike="noStrike">
                          <a:effectLst/>
                          <a:latin typeface="Times New Roman" panose="02020603050405020304" pitchFamily="18" charset="0"/>
                        </a:rPr>
                        <a:t>Доля зданий, строений, сооружений органов местного самоуправления и муниципальных учреждений, оснащенных приборами учета потребляемых энергетических ресурсов.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97,55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
        <p:nvSpPr>
          <p:cNvPr id="3" name="Овал 2"/>
          <p:cNvSpPr/>
          <p:nvPr/>
        </p:nvSpPr>
        <p:spPr>
          <a:xfrm>
            <a:off x="11490385" y="6391469"/>
            <a:ext cx="508782"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135</a:t>
            </a:r>
            <a:endParaRPr lang="ru-RU" dirty="0"/>
          </a:p>
        </p:txBody>
      </p:sp>
    </p:spTree>
    <p:extLst>
      <p:ext uri="{BB962C8B-B14F-4D97-AF65-F5344CB8AC3E}">
        <p14:creationId xmlns:p14="http://schemas.microsoft.com/office/powerpoint/2010/main" val="7789384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Прямоугольник 1"/>
          <p:cNvSpPr>
            <a:spLocks noChangeArrowheads="1"/>
          </p:cNvSpPr>
          <p:nvPr/>
        </p:nvSpPr>
        <p:spPr bwMode="auto">
          <a:xfrm>
            <a:off x="1580322" y="312738"/>
            <a:ext cx="5163379"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«Предпринимательство» (11)</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pPr>
            <a:endParaRPr lang="ru-RU" altLang="ru-RU" dirty="0">
              <a:ea typeface="Calibri" panose="020F0502020204030204" pitchFamily="34" charset="0"/>
            </a:endParaRPr>
          </a:p>
          <a:p>
            <a:pPr algn="just">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Достижение устойчиво высоких темпов экономического роста, обеспечивающих повышение уровня жизни жителей городского округа Воскресенск</a:t>
            </a:r>
            <a:r>
              <a:rPr lang="ru-RU" altLang="ru-RU" sz="16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buClr>
                <a:srgbClr val="A53010"/>
              </a:buClr>
              <a:buFont typeface="Wingdings 3" panose="05040102010807070707" pitchFamily="18" charset="2"/>
              <a:buNone/>
            </a:pPr>
            <a:endParaRPr lang="ru-RU" altLang="ru-RU" dirty="0"/>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Calibri" panose="020F0502020204030204" pitchFamily="34" charset="0"/>
              </a:rPr>
              <a:t>На реализацию муниципальной программы предусматриваются средства в сумме:</a:t>
            </a:r>
            <a:endParaRPr lang="ru-RU" altLang="ru-RU" sz="1600" dirty="0">
              <a:latin typeface="Calibri" panose="020F0502020204030204" pitchFamily="34" charset="0"/>
              <a:ea typeface="Calibri" panose="020F0502020204030204" pitchFamily="34" charset="0"/>
              <a:cs typeface="Calibri" panose="020F0502020204030204" pitchFamily="34" charset="0"/>
            </a:endParaRPr>
          </a:p>
          <a:p>
            <a:pPr>
              <a:lnSpc>
                <a:spcPct val="115000"/>
              </a:lnSpc>
              <a:buClr>
                <a:srgbClr val="A53010"/>
              </a:buClr>
              <a:buFont typeface="Wingdings 3" panose="05040102010807070707" pitchFamily="18" charset="2"/>
              <a:buNone/>
            </a:pPr>
            <a:endParaRPr lang="ru-RU" altLang="ru-RU" sz="1600" dirty="0">
              <a:latin typeface="Calibri" panose="020F0502020204030204" pitchFamily="34" charset="0"/>
              <a:ea typeface="Calibri" panose="020F0502020204030204" pitchFamily="34" charset="0"/>
              <a:cs typeface="Calibri" panose="020F0502020204030204" pitchFamily="34"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Calibri" panose="020F0502020204030204" pitchFamily="34" charset="0"/>
              </a:rPr>
              <a:t>в </a:t>
            </a:r>
            <a:r>
              <a:rPr lang="ru-RU" altLang="ru-RU" dirty="0" smtClean="0">
                <a:latin typeface="Times New Roman" panose="02020603050405020304" pitchFamily="18" charset="0"/>
                <a:ea typeface="Calibri" panose="020F0502020204030204" pitchFamily="34" charset="0"/>
                <a:cs typeface="Calibri" panose="020F0502020204030204" pitchFamily="34" charset="0"/>
              </a:rPr>
              <a:t>2024 </a:t>
            </a:r>
            <a:r>
              <a:rPr lang="ru-RU" altLang="ru-RU" dirty="0">
                <a:latin typeface="Times New Roman" panose="02020603050405020304" pitchFamily="18" charset="0"/>
                <a:ea typeface="Calibri" panose="020F0502020204030204" pitchFamily="34" charset="0"/>
                <a:cs typeface="Calibri" panose="020F0502020204030204" pitchFamily="34" charset="0"/>
              </a:rPr>
              <a:t>году – </a:t>
            </a:r>
            <a:r>
              <a:rPr lang="ru-RU" altLang="ru-RU" dirty="0" smtClean="0">
                <a:latin typeface="Times New Roman" panose="02020603050405020304" pitchFamily="18" charset="0"/>
                <a:ea typeface="Calibri" panose="020F0502020204030204" pitchFamily="34" charset="0"/>
                <a:cs typeface="Calibri" panose="020F0502020204030204" pitchFamily="34" charset="0"/>
              </a:rPr>
              <a:t>2 230,9 тыс</a:t>
            </a:r>
            <a:r>
              <a:rPr lang="ru-RU" altLang="ru-RU" dirty="0">
                <a:latin typeface="Times New Roman" panose="02020603050405020304" pitchFamily="18" charset="0"/>
                <a:ea typeface="Calibri" panose="020F0502020204030204" pitchFamily="34" charset="0"/>
                <a:cs typeface="Calibri" panose="020F0502020204030204" pitchFamily="34" charset="0"/>
              </a:rPr>
              <a:t>. рублей;</a:t>
            </a:r>
            <a:endParaRPr lang="ru-RU" altLang="ru-RU" sz="1600" dirty="0">
              <a:latin typeface="Calibri" panose="020F0502020204030204" pitchFamily="34" charset="0"/>
              <a:ea typeface="Calibri" panose="020F0502020204030204" pitchFamily="34" charset="0"/>
              <a:cs typeface="Calibri" panose="020F0502020204030204" pitchFamily="34"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Calibri" panose="020F0502020204030204" pitchFamily="34" charset="0"/>
              </a:rPr>
              <a:t>в </a:t>
            </a:r>
            <a:r>
              <a:rPr lang="ru-RU" altLang="ru-RU" dirty="0" smtClean="0">
                <a:latin typeface="Times New Roman" panose="02020603050405020304" pitchFamily="18" charset="0"/>
                <a:ea typeface="Calibri" panose="020F0502020204030204" pitchFamily="34" charset="0"/>
                <a:cs typeface="Calibri" panose="020F0502020204030204" pitchFamily="34" charset="0"/>
              </a:rPr>
              <a:t>2025 </a:t>
            </a:r>
            <a:r>
              <a:rPr lang="ru-RU" altLang="ru-RU" dirty="0">
                <a:latin typeface="Times New Roman" panose="02020603050405020304" pitchFamily="18" charset="0"/>
                <a:ea typeface="Calibri" panose="020F0502020204030204" pitchFamily="34" charset="0"/>
                <a:cs typeface="Calibri" panose="020F0502020204030204" pitchFamily="34" charset="0"/>
              </a:rPr>
              <a:t>году – 2 </a:t>
            </a:r>
            <a:r>
              <a:rPr lang="ru-RU" altLang="ru-RU" dirty="0" smtClean="0">
                <a:latin typeface="Times New Roman" panose="02020603050405020304" pitchFamily="18" charset="0"/>
                <a:ea typeface="Calibri" panose="020F0502020204030204" pitchFamily="34" charset="0"/>
                <a:cs typeface="Calibri" panose="020F0502020204030204" pitchFamily="34" charset="0"/>
              </a:rPr>
              <a:t>230,9 </a:t>
            </a:r>
            <a:r>
              <a:rPr lang="ru-RU" altLang="ru-RU" dirty="0">
                <a:latin typeface="Times New Roman" panose="02020603050405020304" pitchFamily="18" charset="0"/>
                <a:ea typeface="Calibri" panose="020F0502020204030204" pitchFamily="34" charset="0"/>
                <a:cs typeface="Calibri" panose="020F0502020204030204" pitchFamily="34" charset="0"/>
              </a:rPr>
              <a:t>тыс. рублей;</a:t>
            </a:r>
            <a:endParaRPr lang="ru-RU" altLang="ru-RU" sz="1600" dirty="0">
              <a:latin typeface="Calibri" panose="020F0502020204030204" pitchFamily="34" charset="0"/>
              <a:ea typeface="Calibri" panose="020F0502020204030204" pitchFamily="34" charset="0"/>
              <a:cs typeface="Calibri" panose="020F0502020204030204" pitchFamily="34"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Calibri" panose="020F0502020204030204" pitchFamily="34" charset="0"/>
              </a:rPr>
              <a:t>в </a:t>
            </a:r>
            <a:r>
              <a:rPr lang="ru-RU" altLang="ru-RU" dirty="0" smtClean="0">
                <a:latin typeface="Times New Roman" panose="02020603050405020304" pitchFamily="18" charset="0"/>
                <a:ea typeface="Calibri" panose="020F0502020204030204" pitchFamily="34" charset="0"/>
                <a:cs typeface="Calibri" panose="020F0502020204030204" pitchFamily="34" charset="0"/>
              </a:rPr>
              <a:t>2026 </a:t>
            </a:r>
            <a:r>
              <a:rPr lang="ru-RU" altLang="ru-RU" dirty="0">
                <a:latin typeface="Times New Roman" panose="02020603050405020304" pitchFamily="18" charset="0"/>
                <a:ea typeface="Calibri" panose="020F0502020204030204" pitchFamily="34" charset="0"/>
                <a:cs typeface="Calibri" panose="020F0502020204030204" pitchFamily="34" charset="0"/>
              </a:rPr>
              <a:t>году – 2 </a:t>
            </a:r>
            <a:r>
              <a:rPr lang="ru-RU" altLang="ru-RU" dirty="0" smtClean="0">
                <a:latin typeface="Times New Roman" panose="02020603050405020304" pitchFamily="18" charset="0"/>
                <a:ea typeface="Calibri" panose="020F0502020204030204" pitchFamily="34" charset="0"/>
                <a:cs typeface="Calibri" panose="020F0502020204030204" pitchFamily="34" charset="0"/>
              </a:rPr>
              <a:t>230,9 </a:t>
            </a:r>
            <a:r>
              <a:rPr lang="ru-RU" altLang="ru-RU" dirty="0">
                <a:latin typeface="Times New Roman" panose="02020603050405020304" pitchFamily="18" charset="0"/>
                <a:ea typeface="Calibri" panose="020F0502020204030204" pitchFamily="34" charset="0"/>
                <a:cs typeface="Calibri" panose="020F0502020204030204" pitchFamily="34" charset="0"/>
              </a:rPr>
              <a:t>тыс. рублей.</a:t>
            </a:r>
            <a:endParaRPr lang="ru-RU" altLang="ru-RU" sz="1600" dirty="0">
              <a:latin typeface="Calibri" panose="020F0502020204030204" pitchFamily="34" charset="0"/>
              <a:ea typeface="Calibri" panose="020F0502020204030204" pitchFamily="34" charset="0"/>
              <a:cs typeface="Calibri" panose="020F0502020204030204" pitchFamily="34" charset="0"/>
            </a:endParaRPr>
          </a:p>
          <a:p>
            <a:pPr>
              <a:lnSpc>
                <a:spcPct val="115000"/>
              </a:lnSpc>
              <a:buClr>
                <a:srgbClr val="A53010"/>
              </a:buClr>
              <a:buFont typeface="Wingdings 3" panose="05040102010807070707" pitchFamily="18" charset="2"/>
              <a:buNone/>
            </a:pPr>
            <a:endParaRPr lang="ru-RU" altLang="ru-RU" sz="1600" dirty="0">
              <a:latin typeface="Calibri" panose="020F0502020204030204" pitchFamily="34" charset="0"/>
              <a:ea typeface="Calibri" panose="020F0502020204030204" pitchFamily="34" charset="0"/>
              <a:cs typeface="Calibri" panose="020F0502020204030204" pitchFamily="34" charset="0"/>
            </a:endParaRPr>
          </a:p>
        </p:txBody>
      </p:sp>
      <p:sp>
        <p:nvSpPr>
          <p:cNvPr id="19456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9456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9456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9456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19456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94568" name="Picture 2" descr="Совместное предпринимательст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88" y="3290094"/>
            <a:ext cx="31654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4" descr="Мероприятия, направленные на поддержку субъектов малого и среднего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039" y="769938"/>
            <a:ext cx="2238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Овал 9"/>
          <p:cNvSpPr/>
          <p:nvPr/>
        </p:nvSpPr>
        <p:spPr>
          <a:xfrm>
            <a:off x="11473132" y="6391469"/>
            <a:ext cx="526035"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136</a:t>
            </a:r>
            <a:endParaRPr lang="ru-RU" dirty="0"/>
          </a:p>
        </p:txBody>
      </p:sp>
    </p:spTree>
    <p:extLst>
      <p:ext uri="{BB962C8B-B14F-4D97-AF65-F5344CB8AC3E}">
        <p14:creationId xmlns:p14="http://schemas.microsoft.com/office/powerpoint/2010/main" val="215381254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65313" y="188914"/>
          <a:ext cx="10734260" cy="5924690"/>
        </p:xfrm>
        <a:graphic>
          <a:graphicData uri="http://schemas.openxmlformats.org/drawingml/2006/table">
            <a:tbl>
              <a:tblPr firstRow="1" firstCol="1" lastRow="1" lastCol="1" bandRow="1" bandCol="1">
                <a:tableStyleId>{68D230F3-CF80-4859-8CE7-A43EE81993B5}</a:tableStyleId>
              </a:tblPr>
              <a:tblGrid>
                <a:gridCol w="4879707">
                  <a:extLst>
                    <a:ext uri="{9D8B030D-6E8A-4147-A177-3AD203B41FA5}">
                      <a16:colId xmlns:a16="http://schemas.microsoft.com/office/drawing/2014/main" xmlns="" val="20000"/>
                    </a:ext>
                  </a:extLst>
                </a:gridCol>
                <a:gridCol w="1054360">
                  <a:extLst>
                    <a:ext uri="{9D8B030D-6E8A-4147-A177-3AD203B41FA5}">
                      <a16:colId xmlns:a16="http://schemas.microsoft.com/office/drawing/2014/main" xmlns="" val="20002"/>
                    </a:ext>
                  </a:extLst>
                </a:gridCol>
                <a:gridCol w="1172411">
                  <a:extLst>
                    <a:ext uri="{9D8B030D-6E8A-4147-A177-3AD203B41FA5}">
                      <a16:colId xmlns:a16="http://schemas.microsoft.com/office/drawing/2014/main" xmlns="" val="20003"/>
                    </a:ext>
                  </a:extLst>
                </a:gridCol>
                <a:gridCol w="874601">
                  <a:extLst>
                    <a:ext uri="{9D8B030D-6E8A-4147-A177-3AD203B41FA5}">
                      <a16:colId xmlns:a16="http://schemas.microsoft.com/office/drawing/2014/main" xmlns="" val="20004"/>
                    </a:ext>
                  </a:extLst>
                </a:gridCol>
                <a:gridCol w="934774">
                  <a:extLst>
                    <a:ext uri="{9D8B030D-6E8A-4147-A177-3AD203B41FA5}">
                      <a16:colId xmlns:a16="http://schemas.microsoft.com/office/drawing/2014/main" xmlns="" val="20005"/>
                    </a:ext>
                  </a:extLst>
                </a:gridCol>
                <a:gridCol w="934774">
                  <a:extLst>
                    <a:ext uri="{9D8B030D-6E8A-4147-A177-3AD203B41FA5}">
                      <a16:colId xmlns:a16="http://schemas.microsoft.com/office/drawing/2014/main" xmlns="" val="20006"/>
                    </a:ext>
                  </a:extLst>
                </a:gridCol>
                <a:gridCol w="883633">
                  <a:extLst>
                    <a:ext uri="{9D8B030D-6E8A-4147-A177-3AD203B41FA5}">
                      <a16:colId xmlns:a16="http://schemas.microsoft.com/office/drawing/2014/main" xmlns="" val="20007"/>
                    </a:ext>
                  </a:extLst>
                </a:gridCol>
              </a:tblGrid>
              <a:tr h="420624">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86204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1"/>
                  </a:ext>
                </a:extLst>
              </a:tr>
              <a:tr h="714500">
                <a:tc>
                  <a:txBody>
                    <a:bodyPr/>
                    <a:lstStyle/>
                    <a:p>
                      <a:pPr algn="l" fontAlgn="ctr"/>
                      <a:r>
                        <a:rPr lang="ru-RU" sz="1400" b="0" i="0" u="none" strike="noStrike" dirty="0">
                          <a:effectLst/>
                          <a:latin typeface="Times New Roman" panose="02020603050405020304" pitchFamily="18" charset="0"/>
                        </a:rPr>
                        <a:t>Количество созданных рабочих мест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51560">
                <a:tc>
                  <a:txBody>
                    <a:bodyPr/>
                    <a:lstStyle/>
                    <a:p>
                      <a:pPr algn="l" fontAlgn="ctr"/>
                      <a:r>
                        <a:rPr lang="ru-RU" sz="1400" b="0" i="0" u="none" strike="noStrike">
                          <a:effectLst/>
                          <a:latin typeface="Times New Roman" panose="02020603050405020304" pitchFamily="18" charset="0"/>
                        </a:rPr>
                        <a:t>Объем инвестиций, привлеченных в основной капитал (без учета бюджетных инвестиций), на душу населения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Тысяча рублей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60,67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24,5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17605">
                <a:tc>
                  <a:txBody>
                    <a:bodyPr/>
                    <a:lstStyle/>
                    <a:p>
                      <a:pPr algn="l" fontAlgn="ctr"/>
                      <a:r>
                        <a:rPr lang="ru-RU" sz="1400" b="0" i="0" u="none" strike="noStrike" dirty="0">
                          <a:effectLst/>
                          <a:latin typeface="Times New Roman" panose="02020603050405020304" pitchFamily="18" charset="0"/>
                        </a:rPr>
                        <a:t>Увеличение среднемесячной заработной платы работников организаций, не относящихся к субъектам малого предпринимательства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073426">
                <a:tc>
                  <a:txBody>
                    <a:bodyPr/>
                    <a:lstStyle/>
                    <a:p>
                      <a:pPr algn="l" fontAlgn="ctr"/>
                      <a:r>
                        <a:rPr lang="ru-RU" sz="1400" b="0" i="0" u="none" strike="noStrike" dirty="0">
                          <a:effectLst/>
                          <a:latin typeface="Times New Roman" panose="02020603050405020304" pitchFamily="18" charset="0"/>
                        </a:rPr>
                        <a:t>Индекс совокупной результативности реализации мероприятий, направленных на развитие конкуренции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034451">
                <a:tc>
                  <a:txBody>
                    <a:bodyPr/>
                    <a:lstStyle/>
                    <a:p>
                      <a:pPr algn="l" fontAlgn="ctr"/>
                      <a:r>
                        <a:rPr lang="ru-RU" sz="1400" b="0" i="0" u="none" strike="noStrike" dirty="0">
                          <a:effectLst/>
                          <a:latin typeface="Times New Roman" panose="02020603050405020304" pitchFamily="18" charset="0"/>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28,89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29,4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29,89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29,92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29,95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3" name="Овал 2"/>
          <p:cNvSpPr/>
          <p:nvPr/>
        </p:nvSpPr>
        <p:spPr>
          <a:xfrm>
            <a:off x="11532635" y="6447454"/>
            <a:ext cx="531845"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137</a:t>
            </a:r>
            <a:endParaRPr lang="ru-RU" dirty="0"/>
          </a:p>
        </p:txBody>
      </p:sp>
    </p:spTree>
    <p:extLst>
      <p:ext uri="{BB962C8B-B14F-4D97-AF65-F5344CB8AC3E}">
        <p14:creationId xmlns:p14="http://schemas.microsoft.com/office/powerpoint/2010/main" val="35183987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15821" y="236986"/>
          <a:ext cx="11084767" cy="5867768"/>
        </p:xfrm>
        <a:graphic>
          <a:graphicData uri="http://schemas.openxmlformats.org/drawingml/2006/table">
            <a:tbl>
              <a:tblPr firstRow="1" firstCol="1" lastRow="1" lastCol="1" bandRow="1" bandCol="1">
                <a:tableStyleId>{68D230F3-CF80-4859-8CE7-A43EE81993B5}</a:tableStyleId>
              </a:tblPr>
              <a:tblGrid>
                <a:gridCol w="5823589">
                  <a:extLst>
                    <a:ext uri="{9D8B030D-6E8A-4147-A177-3AD203B41FA5}">
                      <a16:colId xmlns:a16="http://schemas.microsoft.com/office/drawing/2014/main" xmlns="" val="20000"/>
                    </a:ext>
                  </a:extLst>
                </a:gridCol>
                <a:gridCol w="809147">
                  <a:extLst>
                    <a:ext uri="{9D8B030D-6E8A-4147-A177-3AD203B41FA5}">
                      <a16:colId xmlns:a16="http://schemas.microsoft.com/office/drawing/2014/main" xmlns="" val="20001"/>
                    </a:ext>
                  </a:extLst>
                </a:gridCol>
                <a:gridCol w="756517">
                  <a:extLst>
                    <a:ext uri="{9D8B030D-6E8A-4147-A177-3AD203B41FA5}">
                      <a16:colId xmlns:a16="http://schemas.microsoft.com/office/drawing/2014/main" xmlns="" val="20002"/>
                    </a:ext>
                  </a:extLst>
                </a:gridCol>
                <a:gridCol w="1014029">
                  <a:extLst>
                    <a:ext uri="{9D8B030D-6E8A-4147-A177-3AD203B41FA5}">
                      <a16:colId xmlns:a16="http://schemas.microsoft.com/office/drawing/2014/main" xmlns="" val="20003"/>
                    </a:ext>
                  </a:extLst>
                </a:gridCol>
                <a:gridCol w="889310">
                  <a:extLst>
                    <a:ext uri="{9D8B030D-6E8A-4147-A177-3AD203B41FA5}">
                      <a16:colId xmlns:a16="http://schemas.microsoft.com/office/drawing/2014/main" xmlns="" val="20004"/>
                    </a:ext>
                  </a:extLst>
                </a:gridCol>
                <a:gridCol w="889310">
                  <a:extLst>
                    <a:ext uri="{9D8B030D-6E8A-4147-A177-3AD203B41FA5}">
                      <a16:colId xmlns:a16="http://schemas.microsoft.com/office/drawing/2014/main" xmlns="" val="20005"/>
                    </a:ext>
                  </a:extLst>
                </a:gridCol>
                <a:gridCol w="902865">
                  <a:extLst>
                    <a:ext uri="{9D8B030D-6E8A-4147-A177-3AD203B41FA5}">
                      <a16:colId xmlns:a16="http://schemas.microsoft.com/office/drawing/2014/main" xmlns="" val="20009"/>
                    </a:ext>
                  </a:extLst>
                </a:gridCol>
              </a:tblGrid>
              <a:tr h="737569">
                <a:tc>
                  <a:txBody>
                    <a:bodyPr/>
                    <a:lstStyle/>
                    <a:p>
                      <a:pPr algn="l" fontAlgn="ctr"/>
                      <a:r>
                        <a:rPr lang="ru-RU" sz="1400" b="0" i="0" u="none" strike="noStrike" dirty="0">
                          <a:effectLst/>
                          <a:latin typeface="Times New Roman" panose="02020603050405020304" pitchFamily="18" charset="0"/>
                        </a:rPr>
                        <a:t>Количество вновь созданных субъектов малого и среднего бизнеса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57439">
                <a:tc>
                  <a:txBody>
                    <a:bodyPr/>
                    <a:lstStyle/>
                    <a:p>
                      <a:pPr algn="l" fontAlgn="ctr"/>
                      <a:r>
                        <a:rPr lang="ru-RU" sz="1400" b="0" i="0" u="none" strike="noStrike" dirty="0">
                          <a:effectLst/>
                          <a:latin typeface="Times New Roman" panose="02020603050405020304" pitchFamily="18" charset="0"/>
                        </a:rPr>
                        <a:t>Число субъектов малого и среднего предпринимательства в расчете на 10 тыс. человек населения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единиц</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319,13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319,97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320,82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327957">
                <a:tc>
                  <a:txBody>
                    <a:bodyPr/>
                    <a:lstStyle/>
                    <a:p>
                      <a:pPr algn="l" fontAlgn="ctr"/>
                      <a:r>
                        <a:rPr lang="ru-RU" sz="1400" b="0" i="0" u="none" strike="noStrike">
                          <a:effectLst/>
                          <a:latin typeface="Times New Roman" panose="02020603050405020304" pitchFamily="18" charset="0"/>
                        </a:rPr>
                        <a:t>Количество объектов недвижимого имущества, предоставленных субъектам малого и среднего предпринимательства и физическим лицам, не являющимся индивидуальными предпринимателями и применяющим специальный налоговый режим «налог на профессиональный доход» в рамках оказания имущественной поддержи и (или) предоставления муниципальной преференции для поддержки субъектов малого и среднего предпринимательства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единиц</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07540">
                <a:tc>
                  <a:txBody>
                    <a:bodyPr/>
                    <a:lstStyle/>
                    <a:p>
                      <a:pPr algn="l" fontAlgn="ctr"/>
                      <a:r>
                        <a:rPr lang="ru-RU" sz="1400" b="0" i="0" u="none" strike="noStrike">
                          <a:effectLst/>
                          <a:latin typeface="Times New Roman" panose="02020603050405020304" pitchFamily="18" charset="0"/>
                        </a:rPr>
                        <a:t>Доля обращений по вопросу защиты прав потребителей от общего количества поступивших обращений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62439">
                <a:tc>
                  <a:txBody>
                    <a:bodyPr/>
                    <a:lstStyle/>
                    <a:p>
                      <a:pPr algn="l" fontAlgn="ctr"/>
                      <a:r>
                        <a:rPr lang="ru-RU" sz="1400" b="0" i="0" u="none" strike="noStrike" dirty="0">
                          <a:effectLst/>
                          <a:latin typeface="Times New Roman" panose="02020603050405020304" pitchFamily="18" charset="0"/>
                        </a:rPr>
                        <a:t>Обеспеченность населения площадью торговых объектов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Квадратные метры на 1000 жителей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1283,18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1224,3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1224,3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1224,3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1225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628194">
                <a:tc>
                  <a:txBody>
                    <a:bodyPr/>
                    <a:lstStyle/>
                    <a:p>
                      <a:pPr algn="l" fontAlgn="ctr"/>
                      <a:r>
                        <a:rPr lang="ru-RU" sz="1400" b="0" i="0" u="none" strike="noStrike" dirty="0">
                          <a:effectLst/>
                          <a:latin typeface="Times New Roman" panose="02020603050405020304" pitchFamily="18" charset="0"/>
                        </a:rPr>
                        <a:t>Обеспеченность населения предприятиями общественного питания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пос. мест/1000 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91754">
                <a:tc>
                  <a:txBody>
                    <a:bodyPr/>
                    <a:lstStyle/>
                    <a:p>
                      <a:pPr algn="l" fontAlgn="ctr"/>
                      <a:r>
                        <a:rPr lang="ru-RU" sz="1400" b="0" i="0" u="none" strike="noStrike" dirty="0">
                          <a:effectLst/>
                          <a:latin typeface="Times New Roman" panose="02020603050405020304" pitchFamily="18" charset="0"/>
                        </a:rPr>
                        <a:t>Обеспеченность населения предприятиями бытового обслуживания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раб. мест/1000 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3" name="Овал 2"/>
          <p:cNvSpPr/>
          <p:nvPr/>
        </p:nvSpPr>
        <p:spPr>
          <a:xfrm>
            <a:off x="11569959" y="6391469"/>
            <a:ext cx="522514"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138</a:t>
            </a:r>
            <a:endParaRPr lang="ru-RU" dirty="0"/>
          </a:p>
        </p:txBody>
      </p:sp>
    </p:spTree>
    <p:extLst>
      <p:ext uri="{BB962C8B-B14F-4D97-AF65-F5344CB8AC3E}">
        <p14:creationId xmlns:p14="http://schemas.microsoft.com/office/powerpoint/2010/main" val="4363371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Прямоугольник 1"/>
          <p:cNvSpPr>
            <a:spLocks noChangeArrowheads="1"/>
          </p:cNvSpPr>
          <p:nvPr/>
        </p:nvSpPr>
        <p:spPr bwMode="auto">
          <a:xfrm>
            <a:off x="1302026" y="312739"/>
            <a:ext cx="5009875" cy="551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«Управление имуществом и муниципальными финансами» (12)</a:t>
            </a:r>
          </a:p>
          <a:p>
            <a:pPr algn="ctr">
              <a:buClr>
                <a:srgbClr val="A53010"/>
              </a:buClr>
              <a:buFont typeface="Wingdings 3" panose="05040102010807070707" pitchFamily="18" charset="2"/>
              <a:buNone/>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lgn="just">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эффективности управления имуществом и финансами городского округа Воскресенск Московской области, совершенствование муниципальной службы городского округа Воскресенск.</a:t>
            </a:r>
          </a:p>
          <a:p>
            <a:pPr algn="just">
              <a:buClr>
                <a:srgbClr val="A53010"/>
              </a:buClr>
              <a:buFont typeface="Wingdings 3" panose="05040102010807070707" pitchFamily="18" charset="2"/>
              <a:buNone/>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p>
          <a:p>
            <a:pPr>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–754 717,1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p>
          <a:p>
            <a:pPr>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701 453,1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p>
          <a:p>
            <a:pPr>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699 436,1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p>
          <a:p>
            <a:pPr>
              <a:buClr>
                <a:srgbClr val="A53010"/>
              </a:buClr>
              <a:buFont typeface="Wingdings 3" panose="05040102010807070707" pitchFamily="18" charset="2"/>
              <a:buNone/>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480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0480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0480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0480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0480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04808"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04809" name="Picture 6" descr="Муниципальное имущест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113" y="2887663"/>
            <a:ext cx="3088304" cy="246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0" name="Picture 8" descr="муниципальное имущество | Евпаторийская Здравниц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150" y="617538"/>
            <a:ext cx="2682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Овал 10"/>
          <p:cNvSpPr/>
          <p:nvPr/>
        </p:nvSpPr>
        <p:spPr>
          <a:xfrm>
            <a:off x="11569959" y="6391469"/>
            <a:ext cx="513184"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139</a:t>
            </a:r>
            <a:endParaRPr lang="ru-RU" dirty="0"/>
          </a:p>
        </p:txBody>
      </p:sp>
    </p:spTree>
    <p:extLst>
      <p:ext uri="{BB962C8B-B14F-4D97-AF65-F5344CB8AC3E}">
        <p14:creationId xmlns:p14="http://schemas.microsoft.com/office/powerpoint/2010/main" val="3738081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9EC71654-96A5-4280-94F3-931C61A9F92C}" type="slidenum">
              <a:rPr lang="ru-RU" noProof="0" smtClean="0"/>
              <a:pPr rtl="0"/>
              <a:t>14</a:t>
            </a:fld>
            <a:endParaRPr lang="ru-RU" noProof="0" dirty="0"/>
          </a:p>
        </p:txBody>
      </p:sp>
      <p:pic>
        <p:nvPicPr>
          <p:cNvPr id="22" name="Объект 2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9074" y="1390650"/>
            <a:ext cx="5591175" cy="5467349"/>
          </a:xfrm>
        </p:spPr>
      </p:pic>
      <p:pic>
        <p:nvPicPr>
          <p:cNvPr id="21" name="Объект 2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390650"/>
            <a:ext cx="5494338" cy="4786314"/>
          </a:xfrm>
        </p:spPr>
      </p:pic>
      <p:sp>
        <p:nvSpPr>
          <p:cNvPr id="18" name="Заголовок 17"/>
          <p:cNvSpPr>
            <a:spLocks noGrp="1"/>
          </p:cNvSpPr>
          <p:nvPr>
            <p:ph type="title"/>
          </p:nvPr>
        </p:nvSpPr>
        <p:spPr>
          <a:xfrm>
            <a:off x="515938" y="246620"/>
            <a:ext cx="11150600" cy="667779"/>
          </a:xfrm>
        </p:spPr>
        <p:txBody>
          <a:bodyPr>
            <a:normAutofit fontScale="90000"/>
          </a:bodyPr>
          <a:lstStyle/>
          <a:p>
            <a:pPr algn="ctr"/>
            <a:r>
              <a:rPr lang="ru-RU" sz="2800" dirty="0">
                <a:effectLst>
                  <a:outerShdw blurRad="38100" dist="38100" dir="2700000" algn="tl">
                    <a:srgbClr val="000000">
                      <a:alpha val="43137"/>
                    </a:srgbClr>
                  </a:outerShdw>
                </a:effectLst>
              </a:rPr>
              <a:t>участие в бюджетном процессе </a:t>
            </a:r>
            <a:br>
              <a:rPr lang="ru-RU" sz="2800" dirty="0">
                <a:effectLst>
                  <a:outerShdw blurRad="38100" dist="38100" dir="2700000" algn="tl">
                    <a:srgbClr val="000000">
                      <a:alpha val="43137"/>
                    </a:srgbClr>
                  </a:outerShdw>
                </a:effectLst>
              </a:rPr>
            </a:br>
            <a:r>
              <a:rPr lang="ru-RU" sz="2800" dirty="0">
                <a:effectLst>
                  <a:outerShdw blurRad="38100" dist="38100" dir="2700000" algn="tl">
                    <a:srgbClr val="000000">
                      <a:alpha val="43137"/>
                    </a:srgbClr>
                  </a:outerShdw>
                </a:effectLst>
              </a:rPr>
              <a:t>и влияние гражданина на него</a:t>
            </a:r>
          </a:p>
        </p:txBody>
      </p:sp>
    </p:spTree>
    <p:extLst>
      <p:ext uri="{BB962C8B-B14F-4D97-AF65-F5344CB8AC3E}">
        <p14:creationId xmlns:p14="http://schemas.microsoft.com/office/powerpoint/2010/main" val="15783275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65313" y="188914"/>
          <a:ext cx="10624931" cy="5955123"/>
        </p:xfrm>
        <a:graphic>
          <a:graphicData uri="http://schemas.openxmlformats.org/drawingml/2006/table">
            <a:tbl>
              <a:tblPr firstRow="1" firstCol="1" lastRow="1" lastCol="1" bandRow="1" bandCol="1">
                <a:tableStyleId>{68D230F3-CF80-4859-8CE7-A43EE81993B5}</a:tableStyleId>
              </a:tblPr>
              <a:tblGrid>
                <a:gridCol w="4805063">
                  <a:extLst>
                    <a:ext uri="{9D8B030D-6E8A-4147-A177-3AD203B41FA5}">
                      <a16:colId xmlns:a16="http://schemas.microsoft.com/office/drawing/2014/main" xmlns="" val="20000"/>
                    </a:ext>
                  </a:extLst>
                </a:gridCol>
                <a:gridCol w="1007706">
                  <a:extLst>
                    <a:ext uri="{9D8B030D-6E8A-4147-A177-3AD203B41FA5}">
                      <a16:colId xmlns:a16="http://schemas.microsoft.com/office/drawing/2014/main" xmlns="" val="20002"/>
                    </a:ext>
                  </a:extLst>
                </a:gridCol>
                <a:gridCol w="1267150">
                  <a:extLst>
                    <a:ext uri="{9D8B030D-6E8A-4147-A177-3AD203B41FA5}">
                      <a16:colId xmlns:a16="http://schemas.microsoft.com/office/drawing/2014/main" xmlns="" val="20003"/>
                    </a:ext>
                  </a:extLst>
                </a:gridCol>
                <a:gridCol w="804455">
                  <a:extLst>
                    <a:ext uri="{9D8B030D-6E8A-4147-A177-3AD203B41FA5}">
                      <a16:colId xmlns:a16="http://schemas.microsoft.com/office/drawing/2014/main" xmlns="" val="20004"/>
                    </a:ext>
                  </a:extLst>
                </a:gridCol>
                <a:gridCol w="948654">
                  <a:extLst>
                    <a:ext uri="{9D8B030D-6E8A-4147-A177-3AD203B41FA5}">
                      <a16:colId xmlns:a16="http://schemas.microsoft.com/office/drawing/2014/main" xmlns="" val="20005"/>
                    </a:ext>
                  </a:extLst>
                </a:gridCol>
                <a:gridCol w="948654">
                  <a:extLst>
                    <a:ext uri="{9D8B030D-6E8A-4147-A177-3AD203B41FA5}">
                      <a16:colId xmlns:a16="http://schemas.microsoft.com/office/drawing/2014/main" xmlns="" val="20006"/>
                    </a:ext>
                  </a:extLst>
                </a:gridCol>
                <a:gridCol w="843249">
                  <a:extLst>
                    <a:ext uri="{9D8B030D-6E8A-4147-A177-3AD203B41FA5}">
                      <a16:colId xmlns:a16="http://schemas.microsoft.com/office/drawing/2014/main" xmlns="" val="20007"/>
                    </a:ext>
                  </a:extLst>
                </a:gridCol>
              </a:tblGrid>
              <a:tr h="420624">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01994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87350">
                <a:tc>
                  <a:txBody>
                    <a:bodyPr/>
                    <a:lstStyle/>
                    <a:p>
                      <a:pPr algn="l" fontAlgn="ctr"/>
                      <a:r>
                        <a:rPr lang="ru-RU" sz="1400" b="0" i="0" u="none" strike="noStrike" dirty="0">
                          <a:effectLst/>
                          <a:latin typeface="Times New Roman" panose="02020603050405020304" pitchFamily="18" charset="0"/>
                        </a:rPr>
                        <a:t>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39296">
                <a:tc>
                  <a:txBody>
                    <a:bodyPr/>
                    <a:lstStyle/>
                    <a:p>
                      <a:pPr algn="l" fontAlgn="ctr"/>
                      <a:r>
                        <a:rPr lang="ru-RU" sz="1400" b="0" i="0" u="none" strike="noStrike" dirty="0">
                          <a:effectLst/>
                          <a:latin typeface="Times New Roman" panose="02020603050405020304" pitchFamily="18" charset="0"/>
                        </a:rPr>
                        <a:t>Поступления доходов в бюджет муниципального образования от распоряжения земельными участками, государственная собственность на которые не разграничена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91567">
                <a:tc>
                  <a:txBody>
                    <a:bodyPr/>
                    <a:lstStyle/>
                    <a:p>
                      <a:pPr algn="l" fontAlgn="ctr"/>
                      <a:r>
                        <a:rPr lang="ru-RU" sz="1400" b="0" i="0" u="none" strike="noStrike">
                          <a:effectLst/>
                          <a:latin typeface="Times New Roman" panose="02020603050405020304" pitchFamily="18" charset="0"/>
                        </a:rPr>
                        <a:t>Поступления доходов в бюджет муниципального образования от распоряжения муниципальным имуществом и землей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856628">
                <a:tc>
                  <a:txBody>
                    <a:bodyPr/>
                    <a:lstStyle/>
                    <a:p>
                      <a:pPr algn="l" fontAlgn="ctr"/>
                      <a:r>
                        <a:rPr lang="ru-RU" sz="1400" b="0" i="0" u="none" strike="noStrike">
                          <a:effectLst/>
                          <a:latin typeface="Times New Roman" panose="02020603050405020304" pitchFamily="18" charset="0"/>
                        </a:rPr>
                        <a:t>Предоставление земельных участков многодетным семьям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591567">
                <a:tc>
                  <a:txBody>
                    <a:bodyPr/>
                    <a:lstStyle/>
                    <a:p>
                      <a:pPr algn="l" fontAlgn="ctr"/>
                      <a:r>
                        <a:rPr lang="ru-RU" sz="1400" b="0" i="0" u="none" strike="noStrike">
                          <a:effectLst/>
                          <a:latin typeface="Times New Roman" panose="02020603050405020304" pitchFamily="18" charset="0"/>
                        </a:rPr>
                        <a:t>Прирост земельного налога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887350">
                <a:tc>
                  <a:txBody>
                    <a:bodyPr/>
                    <a:lstStyle/>
                    <a:p>
                      <a:pPr algn="l" fontAlgn="ctr"/>
                      <a:r>
                        <a:rPr lang="ru-RU" sz="1400" b="0" i="0" u="none" strike="noStrike" dirty="0">
                          <a:effectLst/>
                          <a:latin typeface="Times New Roman" panose="02020603050405020304" pitchFamily="18" charset="0"/>
                        </a:rPr>
                        <a:t>Проверка использования земель</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
        <p:nvSpPr>
          <p:cNvPr id="3" name="Овал 2"/>
          <p:cNvSpPr/>
          <p:nvPr/>
        </p:nvSpPr>
        <p:spPr>
          <a:xfrm>
            <a:off x="11569958"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140</a:t>
            </a:r>
            <a:endParaRPr lang="ru-RU" dirty="0"/>
          </a:p>
        </p:txBody>
      </p:sp>
    </p:spTree>
    <p:extLst>
      <p:ext uri="{BB962C8B-B14F-4D97-AF65-F5344CB8AC3E}">
        <p14:creationId xmlns:p14="http://schemas.microsoft.com/office/powerpoint/2010/main" val="7238139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55374" y="576540"/>
          <a:ext cx="10793896" cy="4219395"/>
        </p:xfrm>
        <a:graphic>
          <a:graphicData uri="http://schemas.openxmlformats.org/drawingml/2006/table">
            <a:tbl>
              <a:tblPr firstRow="1" firstCol="1" lastRow="1" lastCol="1" bandRow="1" bandCol="1">
                <a:tableStyleId>{68D230F3-CF80-4859-8CE7-A43EE81993B5}</a:tableStyleId>
              </a:tblPr>
              <a:tblGrid>
                <a:gridCol w="5292925">
                  <a:extLst>
                    <a:ext uri="{9D8B030D-6E8A-4147-A177-3AD203B41FA5}">
                      <a16:colId xmlns:a16="http://schemas.microsoft.com/office/drawing/2014/main" xmlns="" val="20000"/>
                    </a:ext>
                  </a:extLst>
                </a:gridCol>
                <a:gridCol w="1349296">
                  <a:extLst>
                    <a:ext uri="{9D8B030D-6E8A-4147-A177-3AD203B41FA5}">
                      <a16:colId xmlns:a16="http://schemas.microsoft.com/office/drawing/2014/main" xmlns="" val="20001"/>
                    </a:ext>
                  </a:extLst>
                </a:gridCol>
                <a:gridCol w="934127">
                  <a:extLst>
                    <a:ext uri="{9D8B030D-6E8A-4147-A177-3AD203B41FA5}">
                      <a16:colId xmlns:a16="http://schemas.microsoft.com/office/drawing/2014/main" xmlns="" val="20002"/>
                    </a:ext>
                  </a:extLst>
                </a:gridCol>
                <a:gridCol w="830335">
                  <a:extLst>
                    <a:ext uri="{9D8B030D-6E8A-4147-A177-3AD203B41FA5}">
                      <a16:colId xmlns:a16="http://schemas.microsoft.com/office/drawing/2014/main" xmlns="" val="20003"/>
                    </a:ext>
                  </a:extLst>
                </a:gridCol>
                <a:gridCol w="830335">
                  <a:extLst>
                    <a:ext uri="{9D8B030D-6E8A-4147-A177-3AD203B41FA5}">
                      <a16:colId xmlns:a16="http://schemas.microsoft.com/office/drawing/2014/main" xmlns="" val="20004"/>
                    </a:ext>
                  </a:extLst>
                </a:gridCol>
                <a:gridCol w="830335">
                  <a:extLst>
                    <a:ext uri="{9D8B030D-6E8A-4147-A177-3AD203B41FA5}">
                      <a16:colId xmlns:a16="http://schemas.microsoft.com/office/drawing/2014/main" xmlns="" val="20005"/>
                    </a:ext>
                  </a:extLst>
                </a:gridCol>
                <a:gridCol w="726543">
                  <a:extLst>
                    <a:ext uri="{9D8B030D-6E8A-4147-A177-3AD203B41FA5}">
                      <a16:colId xmlns:a16="http://schemas.microsoft.com/office/drawing/2014/main" xmlns="" val="20006"/>
                    </a:ext>
                  </a:extLst>
                </a:gridCol>
              </a:tblGrid>
              <a:tr h="1102970">
                <a:tc>
                  <a:txBody>
                    <a:bodyPr/>
                    <a:lstStyle/>
                    <a:p>
                      <a:pPr algn="l" fontAlgn="ctr"/>
                      <a:r>
                        <a:rPr lang="ru-RU" sz="1400" b="0" i="0" u="none" strike="noStrike" dirty="0">
                          <a:effectLst/>
                          <a:latin typeface="Times New Roman" panose="02020603050405020304" pitchFamily="18" charset="0"/>
                        </a:rPr>
                        <a:t>Эффективность работы по взысканию задолженности по арендной плате за земельные участки, государственная собственность на которые не разграничена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58417">
                <a:tc>
                  <a:txBody>
                    <a:bodyPr/>
                    <a:lstStyle/>
                    <a:p>
                      <a:pPr algn="l" fontAlgn="ctr"/>
                      <a:r>
                        <a:rPr lang="ru-RU" sz="1400" b="0" i="0" u="none" strike="noStrike">
                          <a:effectLst/>
                          <a:latin typeface="Times New Roman" panose="02020603050405020304" pitchFamily="18" charset="0"/>
                        </a:rPr>
                        <a:t>Эффективность работы по взысканию задолженности по арендной плате за муниципальное имущество и землю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26367">
                <a:tc>
                  <a:txBody>
                    <a:bodyPr/>
                    <a:lstStyle/>
                    <a:p>
                      <a:pPr algn="l" fontAlgn="ctr"/>
                      <a:r>
                        <a:rPr lang="ru-RU" sz="1400" b="0" i="0" u="none" strike="noStrike">
                          <a:effectLst/>
                          <a:latin typeface="Times New Roman" panose="02020603050405020304" pitchFamily="18" charset="0"/>
                        </a:rPr>
                        <a:t>Доля незарегистрированных объектов недвижимого имущества, вовлеченных в налоговый оборот по результатам МЗК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231641">
                <a:tc>
                  <a:txBody>
                    <a:bodyPr/>
                    <a:lstStyle/>
                    <a:p>
                      <a:pPr algn="l" fontAlgn="ctr"/>
                      <a:r>
                        <a:rPr lang="ru-RU" sz="1400" b="0" i="0" u="none" strike="noStrike">
                          <a:effectLst/>
                          <a:latin typeface="Times New Roman" panose="02020603050405020304" pitchFamily="18" charset="0"/>
                        </a:rPr>
                        <a:t>Эффективность работы по расторжению договоров аренды земельных участков и размещению земельных участков на Едином инвестиционном портале предпринимателей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Овал 2"/>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141</a:t>
            </a:r>
            <a:endParaRPr lang="ru-RU" dirty="0"/>
          </a:p>
        </p:txBody>
      </p:sp>
    </p:spTree>
    <p:extLst>
      <p:ext uri="{BB962C8B-B14F-4D97-AF65-F5344CB8AC3E}">
        <p14:creationId xmlns:p14="http://schemas.microsoft.com/office/powerpoint/2010/main" val="40520186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Прямоугольник 1"/>
          <p:cNvSpPr>
            <a:spLocks noChangeArrowheads="1"/>
          </p:cNvSpPr>
          <p:nvPr/>
        </p:nvSpPr>
        <p:spPr bwMode="auto">
          <a:xfrm>
            <a:off x="1133061" y="312738"/>
            <a:ext cx="6402802" cy="62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buClr>
                <a:srgbClr val="A53010"/>
              </a:buClr>
              <a:buFont typeface="Wingdings 3" panose="05040102010807070707" pitchFamily="18" charset="2"/>
              <a:buNone/>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Развитие институтов гражданского общества, повышение эффективности местного самоуправления</a:t>
            </a:r>
            <a:r>
              <a:rPr lang="ru-RU" altLang="ru-RU" sz="1600" dirty="0">
                <a:latin typeface="Calibri" panose="020F0502020204030204" pitchFamily="34" charset="0"/>
                <a:ea typeface="Calibri" panose="020F0502020204030204" pitchFamily="34" charset="0"/>
                <a:cs typeface="Times New Roman" panose="02020603050405020304" pitchFamily="18" charset="0"/>
              </a:rPr>
              <a:t> </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и реализации молодежной политики» (13)</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just">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rPr>
              <a:t>Цель программы – доведение до жителей информации о деятельности органов местного самоуправления, важных и значимых событиях на территории Подмосковья, охват молодых жителей мероприятиями по гражданско-патриотическому воспитанию; повышение уровня вовлеченности молодых граждан в добровольческую (волонтерскую) деятельность, формирование положительного имиджа городского округа Воскресенск, благоприятного для путешествий и инвестиций; создание условий для развития внутреннего и въездного туризма</a:t>
            </a:r>
            <a:endParaRPr lang="ru-RU" altLang="ru-RU" sz="1600" dirty="0">
              <a:latin typeface="Arial" panose="020B0604020202020204" pitchFamily="34" charset="0"/>
              <a:ea typeface="Calibri" panose="020F0502020204030204" pitchFamily="34" charset="0"/>
            </a:endParaRPr>
          </a:p>
          <a:p>
            <a:pPr>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70 784,8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73 613,1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76 505,5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197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197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1973"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1974"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1975"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1976"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11977" name="Рисунок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7928" y="922338"/>
            <a:ext cx="198913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8"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11979" name="Picture 6" descr="Молодежная политика » Администрация Усманского муниципального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158" y="3727105"/>
            <a:ext cx="3213100" cy="218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Овал 11"/>
          <p:cNvSpPr/>
          <p:nvPr/>
        </p:nvSpPr>
        <p:spPr>
          <a:xfrm>
            <a:off x="11485984" y="6391469"/>
            <a:ext cx="51318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142</a:t>
            </a:r>
            <a:endParaRPr lang="ru-RU" dirty="0"/>
          </a:p>
        </p:txBody>
      </p:sp>
    </p:spTree>
    <p:extLst>
      <p:ext uri="{BB962C8B-B14F-4D97-AF65-F5344CB8AC3E}">
        <p14:creationId xmlns:p14="http://schemas.microsoft.com/office/powerpoint/2010/main" val="617856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745435" y="188913"/>
          <a:ext cx="10704442" cy="5119246"/>
        </p:xfrm>
        <a:graphic>
          <a:graphicData uri="http://schemas.openxmlformats.org/drawingml/2006/table">
            <a:tbl>
              <a:tblPr firstRow="1" firstCol="1" lastRow="1" lastCol="1" bandRow="1" bandCol="1">
                <a:tableStyleId>{68D230F3-CF80-4859-8CE7-A43EE81993B5}</a:tableStyleId>
              </a:tblPr>
              <a:tblGrid>
                <a:gridCol w="4610336">
                  <a:extLst>
                    <a:ext uri="{9D8B030D-6E8A-4147-A177-3AD203B41FA5}">
                      <a16:colId xmlns:a16="http://schemas.microsoft.com/office/drawing/2014/main" xmlns="" val="20000"/>
                    </a:ext>
                  </a:extLst>
                </a:gridCol>
                <a:gridCol w="1082351">
                  <a:extLst>
                    <a:ext uri="{9D8B030D-6E8A-4147-A177-3AD203B41FA5}">
                      <a16:colId xmlns:a16="http://schemas.microsoft.com/office/drawing/2014/main" xmlns="" val="20002"/>
                    </a:ext>
                  </a:extLst>
                </a:gridCol>
                <a:gridCol w="1173523">
                  <a:extLst>
                    <a:ext uri="{9D8B030D-6E8A-4147-A177-3AD203B41FA5}">
                      <a16:colId xmlns:a16="http://schemas.microsoft.com/office/drawing/2014/main" xmlns="" val="20003"/>
                    </a:ext>
                  </a:extLst>
                </a:gridCol>
                <a:gridCol w="839804">
                  <a:extLst>
                    <a:ext uri="{9D8B030D-6E8A-4147-A177-3AD203B41FA5}">
                      <a16:colId xmlns:a16="http://schemas.microsoft.com/office/drawing/2014/main" xmlns="" val="20004"/>
                    </a:ext>
                  </a:extLst>
                </a:gridCol>
                <a:gridCol w="999476">
                  <a:extLst>
                    <a:ext uri="{9D8B030D-6E8A-4147-A177-3AD203B41FA5}">
                      <a16:colId xmlns:a16="http://schemas.microsoft.com/office/drawing/2014/main" xmlns="" val="20005"/>
                    </a:ext>
                  </a:extLst>
                </a:gridCol>
                <a:gridCol w="999476">
                  <a:extLst>
                    <a:ext uri="{9D8B030D-6E8A-4147-A177-3AD203B41FA5}">
                      <a16:colId xmlns:a16="http://schemas.microsoft.com/office/drawing/2014/main" xmlns="" val="20006"/>
                    </a:ext>
                  </a:extLst>
                </a:gridCol>
                <a:gridCol w="999476">
                  <a:extLst>
                    <a:ext uri="{9D8B030D-6E8A-4147-A177-3AD203B41FA5}">
                      <a16:colId xmlns:a16="http://schemas.microsoft.com/office/drawing/2014/main" xmlns="" val="20007"/>
                    </a:ext>
                  </a:extLst>
                </a:gridCol>
              </a:tblGrid>
              <a:tr h="420622">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73131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1"/>
                  </a:ext>
                </a:extLst>
              </a:tr>
              <a:tr h="800397">
                <a:tc>
                  <a:txBody>
                    <a:bodyPr/>
                    <a:lstStyle/>
                    <a:p>
                      <a:pPr algn="l" fontAlgn="ctr"/>
                      <a:r>
                        <a:rPr lang="ru-RU" sz="1400" b="0" i="0" u="none" strike="noStrike" dirty="0">
                          <a:effectLst/>
                          <a:latin typeface="Times New Roman" panose="02020603050405020304" pitchFamily="18" charset="0"/>
                        </a:rPr>
                        <a:t>Информирование населения в средствах массовой информации и социальных сетях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886408">
                <a:tc>
                  <a:txBody>
                    <a:bodyPr/>
                    <a:lstStyle/>
                    <a:p>
                      <a:pPr algn="l" fontAlgn="ctr"/>
                      <a:r>
                        <a:rPr lang="ru-RU" sz="1400" b="0" i="0" u="none" strike="noStrike" dirty="0">
                          <a:effectLst/>
                          <a:latin typeface="Times New Roman" panose="02020603050405020304" pitchFamily="18" charset="0"/>
                        </a:rPr>
                        <a:t>Количество участников мероприятий, направленных на укрепление общероссийского гражданского единства и этнокультурное развитие народов России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156996">
                <a:tc>
                  <a:txBody>
                    <a:bodyPr/>
                    <a:lstStyle/>
                    <a:p>
                      <a:pPr algn="l" fontAlgn="ctr"/>
                      <a:r>
                        <a:rPr lang="ru-RU" sz="1400" b="0" i="0" u="none" strike="noStrike">
                          <a:effectLst/>
                          <a:latin typeface="Times New Roman" panose="02020603050405020304" pitchFamily="18" charset="0"/>
                        </a:rPr>
                        <a:t>Количество участников мероприятий по сохранению и поддержке русского языка как государственного языка Российской Федерации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073021">
                <a:tc>
                  <a:txBody>
                    <a:bodyPr/>
                    <a:lstStyle/>
                    <a:p>
                      <a:pPr algn="l" fontAlgn="ctr"/>
                      <a:r>
                        <a:rPr lang="ru-RU" sz="1400" b="0" i="0" u="none" strike="noStrike">
                          <a:effectLst/>
                          <a:latin typeface="Times New Roman" panose="02020603050405020304" pitchFamily="18" charset="0"/>
                        </a:rPr>
                        <a:t>Количество участников мероприятий по социально-культурной адаптации и интеграции иностранных граждан в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 name="Овал 2"/>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143</a:t>
            </a:r>
            <a:endParaRPr lang="ru-RU" dirty="0"/>
          </a:p>
        </p:txBody>
      </p:sp>
    </p:spTree>
    <p:extLst>
      <p:ext uri="{BB962C8B-B14F-4D97-AF65-F5344CB8AC3E}">
        <p14:creationId xmlns:p14="http://schemas.microsoft.com/office/powerpoint/2010/main" val="295726376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Прямоугольник 1"/>
          <p:cNvSpPr>
            <a:spLocks noChangeArrowheads="1"/>
          </p:cNvSpPr>
          <p:nvPr/>
        </p:nvSpPr>
        <p:spPr bwMode="auto">
          <a:xfrm>
            <a:off x="1421296" y="495300"/>
            <a:ext cx="5970105" cy="608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Развитие и функционирование дорожно-транспортного комплекса» (14)</a:t>
            </a:r>
          </a:p>
          <a:p>
            <a:pPr algn="just">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Удовлетворение потребностей населения в транспортных услугах, отвечающих требованиям безопасности, а также развитие и обеспечение устойчивого функционирования сети автомобильных дорог общего пользования местного значения городского округа Воскресенск Московской области</a:t>
            </a:r>
            <a:r>
              <a:rPr lang="ru-RU" altLang="ru-RU" sz="16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buClr>
                <a:srgbClr val="A53010"/>
              </a:buClr>
              <a:buFont typeface="Wingdings 3" panose="05040102010807070707" pitchFamily="18" charset="2"/>
              <a:buNone/>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522 640,5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507 692,6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587 572,6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811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811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8117"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8118"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8119"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8120"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18121"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18122" name="Picture 4" descr="Дорожная безопасно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265" y="3713231"/>
            <a:ext cx="2502448" cy="21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265" y="312738"/>
            <a:ext cx="2086413" cy="1739866"/>
          </a:xfrm>
          <a:prstGeom prst="rect">
            <a:avLst/>
          </a:prstGeom>
          <a:effectLst>
            <a:softEdge rad="241300"/>
          </a:effectLst>
        </p:spPr>
      </p:pic>
      <p:sp>
        <p:nvSpPr>
          <p:cNvPr id="12" name="Овал 11"/>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144</a:t>
            </a:r>
            <a:endParaRPr lang="ru-RU" dirty="0"/>
          </a:p>
        </p:txBody>
      </p:sp>
    </p:spTree>
    <p:extLst>
      <p:ext uri="{BB962C8B-B14F-4D97-AF65-F5344CB8AC3E}">
        <p14:creationId xmlns:p14="http://schemas.microsoft.com/office/powerpoint/2010/main" val="18116562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85798" y="457270"/>
          <a:ext cx="10764079" cy="5475958"/>
        </p:xfrm>
        <a:graphic>
          <a:graphicData uri="http://schemas.openxmlformats.org/drawingml/2006/table">
            <a:tbl>
              <a:tblPr firstRow="1" firstCol="1" lastRow="1" lastCol="1" bandRow="1" bandCol="1">
                <a:tableStyleId>{68D230F3-CF80-4859-8CE7-A43EE81993B5}</a:tableStyleId>
              </a:tblPr>
              <a:tblGrid>
                <a:gridCol w="4082145">
                  <a:extLst>
                    <a:ext uri="{9D8B030D-6E8A-4147-A177-3AD203B41FA5}">
                      <a16:colId xmlns:a16="http://schemas.microsoft.com/office/drawing/2014/main" xmlns="" val="20000"/>
                    </a:ext>
                  </a:extLst>
                </a:gridCol>
                <a:gridCol w="1045028">
                  <a:extLst>
                    <a:ext uri="{9D8B030D-6E8A-4147-A177-3AD203B41FA5}">
                      <a16:colId xmlns:a16="http://schemas.microsoft.com/office/drawing/2014/main" xmlns="" val="20002"/>
                    </a:ext>
                  </a:extLst>
                </a:gridCol>
                <a:gridCol w="1315242">
                  <a:extLst>
                    <a:ext uri="{9D8B030D-6E8A-4147-A177-3AD203B41FA5}">
                      <a16:colId xmlns:a16="http://schemas.microsoft.com/office/drawing/2014/main" xmlns="" val="20003"/>
                    </a:ext>
                  </a:extLst>
                </a:gridCol>
                <a:gridCol w="1080416">
                  <a:extLst>
                    <a:ext uri="{9D8B030D-6E8A-4147-A177-3AD203B41FA5}">
                      <a16:colId xmlns:a16="http://schemas.microsoft.com/office/drawing/2014/main" xmlns="" val="20004"/>
                    </a:ext>
                  </a:extLst>
                </a:gridCol>
                <a:gridCol w="1080416">
                  <a:extLst>
                    <a:ext uri="{9D8B030D-6E8A-4147-A177-3AD203B41FA5}">
                      <a16:colId xmlns:a16="http://schemas.microsoft.com/office/drawing/2014/main" xmlns="" val="20005"/>
                    </a:ext>
                  </a:extLst>
                </a:gridCol>
                <a:gridCol w="1080416">
                  <a:extLst>
                    <a:ext uri="{9D8B030D-6E8A-4147-A177-3AD203B41FA5}">
                      <a16:colId xmlns:a16="http://schemas.microsoft.com/office/drawing/2014/main" xmlns="" val="20006"/>
                    </a:ext>
                  </a:extLst>
                </a:gridCol>
                <a:gridCol w="1080416">
                  <a:extLst>
                    <a:ext uri="{9D8B030D-6E8A-4147-A177-3AD203B41FA5}">
                      <a16:colId xmlns:a16="http://schemas.microsoft.com/office/drawing/2014/main" xmlns="" val="20007"/>
                    </a:ext>
                  </a:extLst>
                </a:gridCol>
              </a:tblGrid>
              <a:tr h="420624">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94908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905755">
                <a:tc>
                  <a:txBody>
                    <a:bodyPr/>
                    <a:lstStyle/>
                    <a:p>
                      <a:pPr algn="l" fontAlgn="ctr"/>
                      <a:r>
                        <a:rPr lang="ru-RU" sz="1400" b="0" i="0" u="none" strike="noStrike" dirty="0">
                          <a:effectLst/>
                          <a:latin typeface="Times New Roman" panose="02020603050405020304" pitchFamily="18" charset="0"/>
                        </a:rPr>
                        <a:t>Количество погибших в дорожно-транспортных происшествиях, человек на 100 тысяч населения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чел./100 тыс. населения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7,488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7,488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7,488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7,488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42332">
                <a:tc>
                  <a:txBody>
                    <a:bodyPr/>
                    <a:lstStyle/>
                    <a:p>
                      <a:pPr algn="l" fontAlgn="ctr"/>
                      <a:r>
                        <a:rPr lang="ru-RU" sz="1400" b="0" i="0" u="none" strike="noStrike">
                          <a:effectLst/>
                          <a:latin typeface="Times New Roman" panose="02020603050405020304" pitchFamily="18" charset="0"/>
                        </a:rPr>
                        <a:t>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 включенных в Перечень маршрутов регулярных перевозок по регулируемым тарифам, на которых отдельным категориям граждан предоставляются меры социальной поддержки, утверждаемый Правительством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220249">
                <a:tc>
                  <a:txBody>
                    <a:bodyPr/>
                    <a:lstStyle/>
                    <a:p>
                      <a:pPr algn="l" fontAlgn="ctr"/>
                      <a:r>
                        <a:rPr lang="ru-RU" sz="1400" b="0" i="0" u="none" strike="noStrike">
                          <a:effectLst/>
                          <a:latin typeface="Times New Roman" panose="02020603050405020304" pitchFamily="18" charset="0"/>
                        </a:rPr>
                        <a:t>Доля автомобильных дорог местного значения, соответствующих нормативным требованиям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bl>
          </a:graphicData>
        </a:graphic>
      </p:graphicFrame>
      <p:sp>
        <p:nvSpPr>
          <p:cNvPr id="3" name="Овал 2"/>
          <p:cNvSpPr/>
          <p:nvPr/>
        </p:nvSpPr>
        <p:spPr>
          <a:xfrm>
            <a:off x="11485984" y="6391469"/>
            <a:ext cx="51318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145</a:t>
            </a:r>
            <a:endParaRPr lang="ru-RU" dirty="0"/>
          </a:p>
        </p:txBody>
      </p:sp>
    </p:spTree>
    <p:extLst>
      <p:ext uri="{BB962C8B-B14F-4D97-AF65-F5344CB8AC3E}">
        <p14:creationId xmlns:p14="http://schemas.microsoft.com/office/powerpoint/2010/main" val="195836598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Прямоугольник 1"/>
          <p:cNvSpPr>
            <a:spLocks noChangeArrowheads="1"/>
          </p:cNvSpPr>
          <p:nvPr/>
        </p:nvSpPr>
        <p:spPr bwMode="auto">
          <a:xfrm>
            <a:off x="1351722" y="495300"/>
            <a:ext cx="5896803" cy="582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Цифровое муниципальное образование» (15)</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эффективности муниципального управления, развитие информационного общества в городском округе Воскресенск и создание достаточных условий институционального и инфраструктурного характера для создания и (или) развития цифровой экономики</a:t>
            </a:r>
            <a:r>
              <a:rPr lang="ru-RU" altLang="ru-RU" sz="16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128 014,9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119 641,3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118 655,5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4259"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24260"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24261"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24262"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24263"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24264"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24265"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24266" name="Picture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28025" y="277813"/>
            <a:ext cx="1944688"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7"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24268"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24269" name="Picture 6" descr="Информация для жителей о возможности получения государственных и ..."/>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643525" y="4323922"/>
            <a:ext cx="235743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0" name="Picture 10" descr="Как зарегистрироваться на портале Добродел (официальный сайт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803" y="2790032"/>
            <a:ext cx="2357437"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Овал 14"/>
          <p:cNvSpPr/>
          <p:nvPr/>
        </p:nvSpPr>
        <p:spPr>
          <a:xfrm>
            <a:off x="11476653" y="6391469"/>
            <a:ext cx="522514"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146</a:t>
            </a:r>
            <a:endParaRPr lang="ru-RU" dirty="0"/>
          </a:p>
        </p:txBody>
      </p:sp>
    </p:spTree>
    <p:extLst>
      <p:ext uri="{BB962C8B-B14F-4D97-AF65-F5344CB8AC3E}">
        <p14:creationId xmlns:p14="http://schemas.microsoft.com/office/powerpoint/2010/main" val="60191528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372414" y="415615"/>
          <a:ext cx="10754139" cy="5937572"/>
        </p:xfrm>
        <a:graphic>
          <a:graphicData uri="http://schemas.openxmlformats.org/drawingml/2006/table">
            <a:tbl>
              <a:tblPr bandRow="1">
                <a:tableStyleId>{68D230F3-CF80-4859-8CE7-A43EE81993B5}</a:tableStyleId>
              </a:tblPr>
              <a:tblGrid>
                <a:gridCol w="4955366">
                  <a:extLst>
                    <a:ext uri="{9D8B030D-6E8A-4147-A177-3AD203B41FA5}">
                      <a16:colId xmlns:a16="http://schemas.microsoft.com/office/drawing/2014/main" xmlns="" val="20000"/>
                    </a:ext>
                  </a:extLst>
                </a:gridCol>
                <a:gridCol w="1138334">
                  <a:extLst>
                    <a:ext uri="{9D8B030D-6E8A-4147-A177-3AD203B41FA5}">
                      <a16:colId xmlns:a16="http://schemas.microsoft.com/office/drawing/2014/main" xmlns="" val="20002"/>
                    </a:ext>
                  </a:extLst>
                </a:gridCol>
                <a:gridCol w="1152380">
                  <a:extLst>
                    <a:ext uri="{9D8B030D-6E8A-4147-A177-3AD203B41FA5}">
                      <a16:colId xmlns:a16="http://schemas.microsoft.com/office/drawing/2014/main" xmlns="" val="20003"/>
                    </a:ext>
                  </a:extLst>
                </a:gridCol>
                <a:gridCol w="854226">
                  <a:extLst>
                    <a:ext uri="{9D8B030D-6E8A-4147-A177-3AD203B41FA5}">
                      <a16:colId xmlns:a16="http://schemas.microsoft.com/office/drawing/2014/main" xmlns="" val="20004"/>
                    </a:ext>
                  </a:extLst>
                </a:gridCol>
                <a:gridCol w="854226">
                  <a:extLst>
                    <a:ext uri="{9D8B030D-6E8A-4147-A177-3AD203B41FA5}">
                      <a16:colId xmlns:a16="http://schemas.microsoft.com/office/drawing/2014/main" xmlns="" val="20005"/>
                    </a:ext>
                  </a:extLst>
                </a:gridCol>
                <a:gridCol w="854226">
                  <a:extLst>
                    <a:ext uri="{9D8B030D-6E8A-4147-A177-3AD203B41FA5}">
                      <a16:colId xmlns:a16="http://schemas.microsoft.com/office/drawing/2014/main" xmlns="" val="20006"/>
                    </a:ext>
                  </a:extLst>
                </a:gridCol>
                <a:gridCol w="945381">
                  <a:extLst>
                    <a:ext uri="{9D8B030D-6E8A-4147-A177-3AD203B41FA5}">
                      <a16:colId xmlns:a16="http://schemas.microsoft.com/office/drawing/2014/main" xmlns="" val="20007"/>
                    </a:ext>
                  </a:extLst>
                </a:gridCol>
              </a:tblGrid>
              <a:tr h="420642">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58614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1"/>
                  </a:ext>
                </a:extLst>
              </a:tr>
              <a:tr h="566531">
                <a:tc>
                  <a:txBody>
                    <a:bodyPr/>
                    <a:lstStyle/>
                    <a:p>
                      <a:pPr algn="l" fontAlgn="ctr"/>
                      <a:r>
                        <a:rPr lang="ru-RU" sz="1400" b="0" i="0" u="none" strike="noStrike" dirty="0">
                          <a:effectLst/>
                          <a:latin typeface="Times New Roman" panose="02020603050405020304" pitchFamily="18" charset="0"/>
                        </a:rPr>
                        <a:t>Уровень удовлетворенности граждан качеством предоставления государственных и муниципальных услуг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99,62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99,62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99,62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99,62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16226">
                <a:tc>
                  <a:txBody>
                    <a:bodyPr/>
                    <a:lstStyle/>
                    <a:p>
                      <a:pPr algn="l" fontAlgn="ctr"/>
                      <a:r>
                        <a:rPr lang="ru-RU" sz="1400" b="0" i="0" u="none" strike="noStrike" dirty="0">
                          <a:effectLst/>
                          <a:latin typeface="Times New Roman" panose="02020603050405020304" pitchFamily="18" charset="0"/>
                        </a:rPr>
                        <a:t>Доля муниципальных (государственных) услуг, предоставленных без нарушения регламентного срока при оказании услуг в электронном виде на региональном портале государственных услуг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99,84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29076">
                <a:tc>
                  <a:txBody>
                    <a:bodyPr/>
                    <a:lstStyle/>
                    <a:p>
                      <a:pPr algn="l" fontAlgn="ctr"/>
                      <a:r>
                        <a:rPr lang="ru-RU" sz="1400" b="0" i="0" u="none" strike="noStrike" dirty="0">
                          <a:effectLst/>
                          <a:latin typeface="Times New Roman" panose="02020603050405020304" pitchFamily="18" charset="0"/>
                        </a:rPr>
                        <a:t>Доля обращений за получением муниципальных (государственных)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57349">
                <a:tc>
                  <a:txBody>
                    <a:bodyPr/>
                    <a:lstStyle/>
                    <a:p>
                      <a:pPr algn="l" fontAlgn="ctr"/>
                      <a:r>
                        <a:rPr lang="ru-RU" sz="1400" b="0" i="0" u="none" strike="noStrike" dirty="0">
                          <a:effectLst/>
                          <a:latin typeface="Times New Roman" panose="02020603050405020304" pitchFamily="18" charset="0"/>
                        </a:rPr>
                        <a:t>Доля работников ОМСУ муниципального образования Московской области, обеспеченных средствами электронной подписи в соответствии с установленными требованиями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910639">
                <a:tc>
                  <a:txBody>
                    <a:bodyPr/>
                    <a:lstStyle/>
                    <a:p>
                      <a:pPr algn="l" fontAlgn="ctr"/>
                      <a:r>
                        <a:rPr lang="ru-RU" sz="1400" b="0" i="0" u="none" strike="noStrike">
                          <a:effectLst/>
                          <a:latin typeface="Times New Roman" panose="02020603050405020304" pitchFamily="18" charset="0"/>
                        </a:rPr>
                        <a:t>Доля рабочих мест, обеспеченных необходимым компьютерным оборудованием и услугами связи в соответствии с требованиями нормативных правовых актов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1027612">
                <a:tc>
                  <a:txBody>
                    <a:bodyPr/>
                    <a:lstStyle/>
                    <a:p>
                      <a:pPr algn="l" fontAlgn="ctr"/>
                      <a:r>
                        <a:rPr lang="ru-RU" sz="1400" b="0" i="0" u="none" strike="noStrike" dirty="0">
                          <a:effectLst/>
                          <a:latin typeface="Times New Roman" panose="02020603050405020304" pitchFamily="18" charset="0"/>
                        </a:rPr>
                        <a:t>Доля электронного юридически значимого документооборота в органах местного самоуправления и подведомственных им учреждениях в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3" name="Овал 2"/>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147</a:t>
            </a:r>
            <a:endParaRPr lang="ru-RU" dirty="0"/>
          </a:p>
        </p:txBody>
      </p:sp>
    </p:spTree>
    <p:extLst>
      <p:ext uri="{BB962C8B-B14F-4D97-AF65-F5344CB8AC3E}">
        <p14:creationId xmlns:p14="http://schemas.microsoft.com/office/powerpoint/2010/main" val="5162107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54907" y="727489"/>
          <a:ext cx="10985157" cy="5604510"/>
        </p:xfrm>
        <a:graphic>
          <a:graphicData uri="http://schemas.openxmlformats.org/drawingml/2006/table">
            <a:tbl>
              <a:tblPr bandRow="1">
                <a:tableStyleId>{68D230F3-CF80-4859-8CE7-A43EE81993B5}</a:tableStyleId>
              </a:tblPr>
              <a:tblGrid>
                <a:gridCol w="5401344">
                  <a:extLst>
                    <a:ext uri="{9D8B030D-6E8A-4147-A177-3AD203B41FA5}">
                      <a16:colId xmlns:a16="http://schemas.microsoft.com/office/drawing/2014/main" xmlns="" val="20000"/>
                    </a:ext>
                  </a:extLst>
                </a:gridCol>
                <a:gridCol w="1296322">
                  <a:extLst>
                    <a:ext uri="{9D8B030D-6E8A-4147-A177-3AD203B41FA5}">
                      <a16:colId xmlns:a16="http://schemas.microsoft.com/office/drawing/2014/main" xmlns="" val="20001"/>
                    </a:ext>
                  </a:extLst>
                </a:gridCol>
                <a:gridCol w="972242">
                  <a:extLst>
                    <a:ext uri="{9D8B030D-6E8A-4147-A177-3AD203B41FA5}">
                      <a16:colId xmlns:a16="http://schemas.microsoft.com/office/drawing/2014/main" xmlns="" val="20002"/>
                    </a:ext>
                  </a:extLst>
                </a:gridCol>
                <a:gridCol w="864215">
                  <a:extLst>
                    <a:ext uri="{9D8B030D-6E8A-4147-A177-3AD203B41FA5}">
                      <a16:colId xmlns:a16="http://schemas.microsoft.com/office/drawing/2014/main" xmlns="" val="20003"/>
                    </a:ext>
                  </a:extLst>
                </a:gridCol>
                <a:gridCol w="778274">
                  <a:extLst>
                    <a:ext uri="{9D8B030D-6E8A-4147-A177-3AD203B41FA5}">
                      <a16:colId xmlns:a16="http://schemas.microsoft.com/office/drawing/2014/main" xmlns="" val="20004"/>
                    </a:ext>
                  </a:extLst>
                </a:gridCol>
                <a:gridCol w="836380">
                  <a:extLst>
                    <a:ext uri="{9D8B030D-6E8A-4147-A177-3AD203B41FA5}">
                      <a16:colId xmlns:a16="http://schemas.microsoft.com/office/drawing/2014/main" xmlns="" val="20005"/>
                    </a:ext>
                  </a:extLst>
                </a:gridCol>
                <a:gridCol w="836380">
                  <a:extLst>
                    <a:ext uri="{9D8B030D-6E8A-4147-A177-3AD203B41FA5}">
                      <a16:colId xmlns:a16="http://schemas.microsoft.com/office/drawing/2014/main" xmlns="" val="20006"/>
                    </a:ext>
                  </a:extLst>
                </a:gridCol>
              </a:tblGrid>
              <a:tr h="410846">
                <a:tc>
                  <a:txBody>
                    <a:bodyPr/>
                    <a:lstStyle/>
                    <a:p>
                      <a:pPr algn="l" fontAlgn="ctr"/>
                      <a:r>
                        <a:rPr lang="ru-RU" sz="1400" b="0" i="0" u="none" strike="noStrike" dirty="0">
                          <a:effectLst/>
                          <a:latin typeface="Times New Roman" panose="02020603050405020304" pitchFamily="18" charset="0"/>
                        </a:rPr>
                        <a:t>Стоимостная доля закупаемого и (или) арендуемого ОМСУ муниципального образования Московской области отечественного программного обеспечения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5192">
                <a:tc>
                  <a:txBody>
                    <a:bodyPr/>
                    <a:lstStyle/>
                    <a:p>
                      <a:pPr algn="l" fontAlgn="ctr"/>
                      <a:r>
                        <a:rPr lang="ru-RU" sz="1400" b="0" i="0" u="none" strike="noStrike">
                          <a:effectLst/>
                          <a:latin typeface="Times New Roman" panose="02020603050405020304" pitchFamily="18" charset="0"/>
                        </a:rPr>
                        <a:t>Увеличение доли защищенных по требованиям безопасности информации информационных систем, используемых ОМСУ муниципального образования Московской области, в соответствии с категорией обрабатываемой информации, а также персональных компьютеров, используемых на рабочих местах работников, обеспеченных антивирусным программным обеспечением с регулярным обновлением соответствующих баз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29208">
                <a:tc>
                  <a:txBody>
                    <a:bodyPr/>
                    <a:lstStyle/>
                    <a:p>
                      <a:pPr algn="l" fontAlgn="ctr"/>
                      <a:r>
                        <a:rPr lang="ru-RU" sz="1400" b="0" i="0" u="none" strike="noStrike">
                          <a:effectLst/>
                          <a:latin typeface="Times New Roman" panose="02020603050405020304" pitchFamily="18" charset="0"/>
                        </a:rPr>
                        <a:t>Быстро/качественно решаем – Доля сообщений, отправленных на портал «Добродел» пользователя-ми с подтвержденной учетной записью ЕСИА, которые имеют признак повторной отправки, повторного переноса сроков решения, нарушения срока предоставления ответа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10547">
                <a:tc>
                  <a:txBody>
                    <a:bodyPr/>
                    <a:lstStyle/>
                    <a:p>
                      <a:pPr algn="l" fontAlgn="ctr"/>
                      <a:r>
                        <a:rPr lang="ru-RU" sz="1400" b="0" i="0" u="none" strike="noStrike" dirty="0">
                          <a:effectLst/>
                          <a:latin typeface="Times New Roman" panose="02020603050405020304" pitchFamily="18" charset="0"/>
                        </a:rPr>
                        <a:t>Доля архивных документов, хранящихся в муниципальном архиве в нормативных условиях, обеспечивающих их постоянное (вечное) и долговременное хранение, в общем количестве документов в муниципальном архиве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10547">
                <a:tc>
                  <a:txBody>
                    <a:bodyPr/>
                    <a:lstStyle/>
                    <a:p>
                      <a:pPr algn="l" fontAlgn="ctr"/>
                      <a:r>
                        <a:rPr lang="ru-RU" sz="1400" b="0" i="0" u="none" strike="noStrike" dirty="0">
                          <a:effectLst/>
                          <a:latin typeface="Times New Roman" panose="02020603050405020304" pitchFamily="18" charset="0"/>
                        </a:rPr>
                        <a:t>Доля архивных фондов муниципального архива, внесенных в общеотраслевую базу данных «Архивный фонд», от общего количества архивных фондов, хранящихся в муниципальном архиве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0547">
                <a:tc>
                  <a:txBody>
                    <a:bodyPr/>
                    <a:lstStyle/>
                    <a:p>
                      <a:pPr algn="l" fontAlgn="ctr"/>
                      <a:r>
                        <a:rPr lang="ru-RU" sz="1400" b="0" i="0" u="none" strike="noStrike">
                          <a:effectLst/>
                          <a:latin typeface="Times New Roman" panose="02020603050405020304" pitchFamily="18" charset="0"/>
                        </a:rPr>
                        <a:t>Доля архивных документов, переведенных в электронно-цифровую форму, от общего количества документов, находящихся на хранении в муниципальном архиве муниципального образования</a:t>
                      </a:r>
                      <a:br>
                        <a:rPr lang="ru-RU" sz="1400" b="0" i="0" u="none" strike="noStrike">
                          <a:effectLst/>
                          <a:latin typeface="Times New Roman" panose="02020603050405020304" pitchFamily="18" charset="0"/>
                        </a:rPr>
                      </a:br>
                      <a:endParaRPr lang="ru-RU" sz="1400" b="0" i="0" u="none" strike="noStrike">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0,97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Овал 2"/>
          <p:cNvSpPr/>
          <p:nvPr/>
        </p:nvSpPr>
        <p:spPr>
          <a:xfrm>
            <a:off x="11476653" y="6391469"/>
            <a:ext cx="522514"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148</a:t>
            </a:r>
            <a:endParaRPr lang="ru-RU" dirty="0"/>
          </a:p>
        </p:txBody>
      </p:sp>
    </p:spTree>
    <p:extLst>
      <p:ext uri="{BB962C8B-B14F-4D97-AF65-F5344CB8AC3E}">
        <p14:creationId xmlns:p14="http://schemas.microsoft.com/office/powerpoint/2010/main" val="12512705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Прямоугольник 1"/>
          <p:cNvSpPr>
            <a:spLocks noChangeArrowheads="1"/>
          </p:cNvSpPr>
          <p:nvPr/>
        </p:nvSpPr>
        <p:spPr bwMode="auto">
          <a:xfrm>
            <a:off x="1152939" y="192088"/>
            <a:ext cx="6095586" cy="573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None/>
              <a:defRPr/>
            </a:pPr>
            <a:r>
              <a:rPr 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None/>
              <a:defRPr/>
            </a:pPr>
            <a:r>
              <a:rPr 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b="1" dirty="0">
                <a:latin typeface="Times New Roman" panose="02020603050405020304" pitchFamily="18" charset="0"/>
                <a:ea typeface="Calibri" panose="020F0502020204030204" pitchFamily="34" charset="0"/>
                <a:cs typeface="Times New Roman" panose="02020603050405020304" pitchFamily="18" charset="0"/>
              </a:rPr>
              <a:t>Архитектура и градостроительство» (16)</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None/>
              <a:defRPr/>
            </a:pPr>
            <a:r>
              <a:rPr 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о</a:t>
            </a:r>
            <a:r>
              <a:rPr lang="ru-RU" spc="-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пределение приоритетов и формирование политики пространственного развития городского округа Воскресенск, обеспечивающей градостроительными средствами преодоление негативных тенденций в застройке поселений городского округа, повышение качества жизни населения, формирование условий для устойчивого градостроительного развития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None/>
              <a:defRPr/>
            </a:pP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None/>
              <a:defRPr/>
            </a:pPr>
            <a:r>
              <a:rPr 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None/>
              <a:defRPr/>
            </a:pPr>
            <a:r>
              <a:rPr lang="ru-RU" dirty="0">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dirty="0" smtClean="0">
                <a:latin typeface="Times New Roman" panose="02020603050405020304" pitchFamily="18" charset="0"/>
                <a:ea typeface="Calibri" panose="020F0502020204030204" pitchFamily="34" charset="0"/>
                <a:cs typeface="Times New Roman" panose="02020603050405020304" pitchFamily="18" charset="0"/>
              </a:rPr>
              <a:t>1 563,0 тыс</a:t>
            </a:r>
            <a:r>
              <a:rPr 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None/>
              <a:defRPr/>
            </a:pPr>
            <a:r>
              <a:rPr lang="ru-RU" dirty="0">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dirty="0" smtClean="0">
                <a:latin typeface="Times New Roman" panose="02020603050405020304" pitchFamily="18" charset="0"/>
                <a:ea typeface="Calibri" panose="020F0502020204030204" pitchFamily="34" charset="0"/>
                <a:cs typeface="Times New Roman" panose="02020603050405020304" pitchFamily="18" charset="0"/>
              </a:rPr>
              <a:t>       0,0 тыс</a:t>
            </a:r>
            <a:r>
              <a:rPr 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None/>
              <a:defRPr/>
            </a:pPr>
            <a:r>
              <a:rPr lang="ru-RU" dirty="0">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dirty="0" smtClean="0">
                <a:latin typeface="Times New Roman" panose="02020603050405020304" pitchFamily="18" charset="0"/>
                <a:ea typeface="Calibri" panose="020F0502020204030204" pitchFamily="34" charset="0"/>
                <a:cs typeface="Times New Roman" panose="02020603050405020304" pitchFamily="18" charset="0"/>
              </a:rPr>
              <a:t>       0,0 тыс</a:t>
            </a:r>
            <a:r>
              <a:rPr 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6547"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48"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49"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50"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51"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52"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53"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54"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36555"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36556" name="Рисунок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9561" y="635794"/>
            <a:ext cx="217433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7" name="Picture 2" descr="МУП &quot;Архитектура и Градостроительство&quot; Видное - официальный сай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5110" y="2749939"/>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вал 13"/>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149</a:t>
            </a:r>
            <a:endParaRPr lang="ru-RU" dirty="0"/>
          </a:p>
        </p:txBody>
      </p:sp>
    </p:spTree>
    <p:extLst>
      <p:ext uri="{BB962C8B-B14F-4D97-AF65-F5344CB8AC3E}">
        <p14:creationId xmlns:p14="http://schemas.microsoft.com/office/powerpoint/2010/main" val="674053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79512" y="188640"/>
            <a:ext cx="11755814" cy="648072"/>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3600" dirty="0">
                <a:solidFill>
                  <a:schemeClr val="tx1"/>
                </a:solidFill>
                <a:latin typeface="Times New Roman" panose="02020603050405020304" pitchFamily="18" charset="0"/>
                <a:cs typeface="Times New Roman" panose="02020603050405020304" pitchFamily="18" charset="0"/>
              </a:rPr>
              <a:t>Этапы бюджетного процесса</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9409"/>
            <a:ext cx="1563757" cy="1318591"/>
          </a:xfrm>
          <a:prstGeom prst="rect">
            <a:avLst/>
          </a:prstGeom>
        </p:spPr>
      </p:pic>
      <p:sp>
        <p:nvSpPr>
          <p:cNvPr id="14" name="Прямоугольник 13"/>
          <p:cNvSpPr/>
          <p:nvPr/>
        </p:nvSpPr>
        <p:spPr>
          <a:xfrm>
            <a:off x="8203096" y="967409"/>
            <a:ext cx="3732230" cy="83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Деятельность, направленная на обеспечение соблюдения бюджетного законодательства РФ и ных нормативных правовых актов, регулирующих бюджетные правоотношения</a:t>
            </a:r>
          </a:p>
        </p:txBody>
      </p:sp>
      <p:sp>
        <p:nvSpPr>
          <p:cNvPr id="15" name="Прямоугольник 14"/>
          <p:cNvSpPr/>
          <p:nvPr/>
        </p:nvSpPr>
        <p:spPr>
          <a:xfrm>
            <a:off x="8203096" y="1948072"/>
            <a:ext cx="3732229" cy="100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Проводится подготовка и составление отчетности об исполнении бюджета. Готовиться проект решения Совета депутатов об исполнении бюджета, направляемый для проверки в контрольно-счетную палату, назначаются публичные слушания и по итогу выносится на утверждение Советом депутатов городского округа.</a:t>
            </a:r>
          </a:p>
        </p:txBody>
      </p:sp>
      <p:sp>
        <p:nvSpPr>
          <p:cNvPr id="16" name="Прямоугольник 15"/>
          <p:cNvSpPr/>
          <p:nvPr/>
        </p:nvSpPr>
        <p:spPr>
          <a:xfrm>
            <a:off x="8203095" y="3101011"/>
            <a:ext cx="3732229" cy="1550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 организуется Финансовым управлением Администрации городского округа Воскресенск на основе сводной бюджетной росписи и кассового плана. Бюджет исполняется по доходам, расходам и источникам финансирования дефицита бюджета на основе принципов единства кассы и подведомственности расходов</a:t>
            </a:r>
          </a:p>
        </p:txBody>
      </p:sp>
      <p:sp>
        <p:nvSpPr>
          <p:cNvPr id="17" name="Прямоугольник 16"/>
          <p:cNvSpPr/>
          <p:nvPr/>
        </p:nvSpPr>
        <p:spPr>
          <a:xfrm>
            <a:off x="8203094" y="4651514"/>
            <a:ext cx="3732229" cy="1086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Составляется прогноз социально-экономического развития, определяются основные характеристики бюджета на очередной финансовый год и плановый период, налоговая, бюджетная и долговая политика на предстоящий трехлетний период </a:t>
            </a:r>
          </a:p>
        </p:txBody>
      </p:sp>
      <p:sp>
        <p:nvSpPr>
          <p:cNvPr id="18" name="Прямоугольник 17"/>
          <p:cNvSpPr/>
          <p:nvPr/>
        </p:nvSpPr>
        <p:spPr>
          <a:xfrm>
            <a:off x="8203095" y="5883967"/>
            <a:ext cx="3732228" cy="974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Подготовленный проект бюджета вносится в Совет депутатов городского округа Воскресенск, рассматривается и утверждается до начала очередного финансового года</a:t>
            </a:r>
          </a:p>
        </p:txBody>
      </p:sp>
      <p:graphicFrame>
        <p:nvGraphicFramePr>
          <p:cNvPr id="28" name="Схема 27"/>
          <p:cNvGraphicFramePr/>
          <p:nvPr>
            <p:extLst>
              <p:ext uri="{D42A27DB-BD31-4B8C-83A1-F6EECF244321}">
                <p14:modId xmlns:p14="http://schemas.microsoft.com/office/powerpoint/2010/main" val="3622141285"/>
              </p:ext>
            </p:extLst>
          </p:nvPr>
        </p:nvGraphicFramePr>
        <p:xfrm>
          <a:off x="371063" y="1086678"/>
          <a:ext cx="5517148" cy="5771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Стрелка вниз 29"/>
          <p:cNvSpPr/>
          <p:nvPr/>
        </p:nvSpPr>
        <p:spPr>
          <a:xfrm rot="7958643">
            <a:off x="1563704" y="4671959"/>
            <a:ext cx="484632" cy="978408"/>
          </a:xfrm>
          <a:prstGeom prst="downArrow">
            <a:avLst/>
          </a:prstGeom>
          <a:solidFill>
            <a:srgbClr val="FFFFC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2" name="Стрелка вниз 31"/>
          <p:cNvSpPr/>
          <p:nvPr/>
        </p:nvSpPr>
        <p:spPr>
          <a:xfrm rot="2700785">
            <a:off x="4145934" y="4731764"/>
            <a:ext cx="484632" cy="978408"/>
          </a:xfrm>
          <a:prstGeom prst="downArrow">
            <a:avLst/>
          </a:prstGeom>
          <a:solidFill>
            <a:srgbClr val="FFFFC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3" name="Стрелка вниз 32"/>
          <p:cNvSpPr/>
          <p:nvPr/>
        </p:nvSpPr>
        <p:spPr>
          <a:xfrm rot="18909284">
            <a:off x="4099940" y="2359639"/>
            <a:ext cx="484632" cy="978408"/>
          </a:xfrm>
          <a:prstGeom prst="downArrow">
            <a:avLst/>
          </a:prstGeom>
          <a:solidFill>
            <a:srgbClr val="FFFFC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4" name="Овал 33"/>
          <p:cNvSpPr/>
          <p:nvPr/>
        </p:nvSpPr>
        <p:spPr>
          <a:xfrm>
            <a:off x="6081261" y="889182"/>
            <a:ext cx="2093842" cy="96558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t>непрерывно</a:t>
            </a:r>
          </a:p>
        </p:txBody>
      </p:sp>
      <p:sp>
        <p:nvSpPr>
          <p:cNvPr id="35" name="Овал 34"/>
          <p:cNvSpPr/>
          <p:nvPr/>
        </p:nvSpPr>
        <p:spPr>
          <a:xfrm>
            <a:off x="6109252" y="1948073"/>
            <a:ext cx="2093842" cy="100716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dirty="0"/>
              <a:t>январь-май</a:t>
            </a:r>
          </a:p>
        </p:txBody>
      </p:sp>
      <p:sp>
        <p:nvSpPr>
          <p:cNvPr id="36" name="Овал 35"/>
          <p:cNvSpPr/>
          <p:nvPr/>
        </p:nvSpPr>
        <p:spPr>
          <a:xfrm>
            <a:off x="6016487" y="3101012"/>
            <a:ext cx="2160104" cy="137822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ru-RU" dirty="0"/>
              <a:t>январь-декабрь</a:t>
            </a:r>
          </a:p>
        </p:txBody>
      </p:sp>
      <p:sp>
        <p:nvSpPr>
          <p:cNvPr id="37" name="Овал 36"/>
          <p:cNvSpPr/>
          <p:nvPr/>
        </p:nvSpPr>
        <p:spPr>
          <a:xfrm>
            <a:off x="6109251" y="4625012"/>
            <a:ext cx="2067339" cy="11131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dirty="0"/>
              <a:t>август-ноябрь</a:t>
            </a:r>
          </a:p>
        </p:txBody>
      </p:sp>
      <p:sp>
        <p:nvSpPr>
          <p:cNvPr id="38" name="Овал 37"/>
          <p:cNvSpPr/>
          <p:nvPr/>
        </p:nvSpPr>
        <p:spPr>
          <a:xfrm>
            <a:off x="6109251" y="5883967"/>
            <a:ext cx="2053705" cy="97403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ru-RU" dirty="0"/>
              <a:t>ноябрь-декабрь</a:t>
            </a:r>
          </a:p>
        </p:txBody>
      </p:sp>
    </p:spTree>
    <p:extLst>
      <p:ext uri="{BB962C8B-B14F-4D97-AF65-F5344CB8AC3E}">
        <p14:creationId xmlns:p14="http://schemas.microsoft.com/office/powerpoint/2010/main" val="2806839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65920" y="618160"/>
          <a:ext cx="10893288" cy="2088216"/>
        </p:xfrm>
        <a:graphic>
          <a:graphicData uri="http://schemas.openxmlformats.org/drawingml/2006/table">
            <a:tbl>
              <a:tblPr firstRow="1" firstCol="1" lastRow="1" lastCol="1" bandRow="1" bandCol="1">
                <a:tableStyleId>{68D230F3-CF80-4859-8CE7-A43EE81993B5}</a:tableStyleId>
              </a:tblPr>
              <a:tblGrid>
                <a:gridCol w="4783158">
                  <a:extLst>
                    <a:ext uri="{9D8B030D-6E8A-4147-A177-3AD203B41FA5}">
                      <a16:colId xmlns:a16="http://schemas.microsoft.com/office/drawing/2014/main" xmlns="" val="20000"/>
                    </a:ext>
                  </a:extLst>
                </a:gridCol>
                <a:gridCol w="1082351">
                  <a:extLst>
                    <a:ext uri="{9D8B030D-6E8A-4147-A177-3AD203B41FA5}">
                      <a16:colId xmlns:a16="http://schemas.microsoft.com/office/drawing/2014/main" xmlns="" val="20002"/>
                    </a:ext>
                  </a:extLst>
                </a:gridCol>
                <a:gridCol w="1454604">
                  <a:extLst>
                    <a:ext uri="{9D8B030D-6E8A-4147-A177-3AD203B41FA5}">
                      <a16:colId xmlns:a16="http://schemas.microsoft.com/office/drawing/2014/main" xmlns="" val="20003"/>
                    </a:ext>
                  </a:extLst>
                </a:gridCol>
                <a:gridCol w="820037">
                  <a:extLst>
                    <a:ext uri="{9D8B030D-6E8A-4147-A177-3AD203B41FA5}">
                      <a16:colId xmlns:a16="http://schemas.microsoft.com/office/drawing/2014/main" xmlns="" val="20004"/>
                    </a:ext>
                  </a:extLst>
                </a:gridCol>
                <a:gridCol w="889370">
                  <a:extLst>
                    <a:ext uri="{9D8B030D-6E8A-4147-A177-3AD203B41FA5}">
                      <a16:colId xmlns:a16="http://schemas.microsoft.com/office/drawing/2014/main" xmlns="" val="20005"/>
                    </a:ext>
                  </a:extLst>
                </a:gridCol>
                <a:gridCol w="931884">
                  <a:extLst>
                    <a:ext uri="{9D8B030D-6E8A-4147-A177-3AD203B41FA5}">
                      <a16:colId xmlns:a16="http://schemas.microsoft.com/office/drawing/2014/main" xmlns="" val="20006"/>
                    </a:ext>
                  </a:extLst>
                </a:gridCol>
                <a:gridCol w="931884">
                  <a:extLst>
                    <a:ext uri="{9D8B030D-6E8A-4147-A177-3AD203B41FA5}">
                      <a16:colId xmlns:a16="http://schemas.microsoft.com/office/drawing/2014/main" xmlns="" val="20007"/>
                    </a:ext>
                  </a:extLst>
                </a:gridCol>
              </a:tblGrid>
              <a:tr h="623861">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5625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08105">
                <a:tc>
                  <a:txBody>
                    <a:bodyPr/>
                    <a:lstStyle/>
                    <a:p>
                      <a:pPr algn="l" fontAlgn="ctr"/>
                      <a:r>
                        <a:rPr lang="ru-RU" sz="1400" b="0" i="0" u="none" strike="noStrike" dirty="0">
                          <a:effectLst/>
                          <a:latin typeface="Times New Roman" panose="02020603050405020304" pitchFamily="18" charset="0"/>
                        </a:rPr>
                        <a:t>Обеспеченность актуальными документами территориального планирования и градостроительного зонирования городского округа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процент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smtClean="0">
                          <a:effectLst/>
                          <a:latin typeface="Times New Roman" panose="02020603050405020304" pitchFamily="18" charset="0"/>
                        </a:rPr>
                        <a:t>-</a:t>
                      </a:r>
                      <a:r>
                        <a:rPr lang="ru-RU" sz="1400" b="0" i="0" u="none" strike="noStrike" dirty="0">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 name="Овал 2"/>
          <p:cNvSpPr/>
          <p:nvPr/>
        </p:nvSpPr>
        <p:spPr>
          <a:xfrm>
            <a:off x="11485984" y="6391469"/>
            <a:ext cx="51318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150</a:t>
            </a:r>
            <a:endParaRPr lang="ru-RU" dirty="0"/>
          </a:p>
        </p:txBody>
      </p:sp>
    </p:spTree>
    <p:extLst>
      <p:ext uri="{BB962C8B-B14F-4D97-AF65-F5344CB8AC3E}">
        <p14:creationId xmlns:p14="http://schemas.microsoft.com/office/powerpoint/2010/main" val="12461435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Прямоугольник 1"/>
          <p:cNvSpPr>
            <a:spLocks noChangeArrowheads="1"/>
          </p:cNvSpPr>
          <p:nvPr/>
        </p:nvSpPr>
        <p:spPr bwMode="auto">
          <a:xfrm>
            <a:off x="1033670" y="769938"/>
            <a:ext cx="5595731" cy="506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«Формирование современной комфортной городской среды» (17)</a:t>
            </a:r>
          </a:p>
          <a:p>
            <a:pPr algn="ctr">
              <a:lnSpc>
                <a:spcPct val="115000"/>
              </a:lnSpc>
              <a:buClr>
                <a:srgbClr val="A53010"/>
              </a:buClr>
              <a:buFont typeface="Wingdings 3" panose="05040102010807070707" pitchFamily="18" charset="2"/>
              <a:buNone/>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комфортного, безопасного проживания, повышение качества жизни и обеспечение доступности территорий общего пользования в городском округе Воскресенск</a:t>
            </a:r>
            <a:r>
              <a:rPr lang="ru-RU" altLang="ru-RU" sz="16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buClr>
                <a:srgbClr val="A53010"/>
              </a:buClr>
              <a:buFont typeface="Wingdings 3" panose="05040102010807070707" pitchFamily="18" charset="2"/>
              <a:buNone/>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1 340 943,1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879 173,4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884 382,7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064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4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4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4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4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48"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49"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50"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0651"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240652" name="Picture 2" descr="Комфортная городская сре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826" y="3738771"/>
            <a:ext cx="3351835" cy="201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3" name="AutoShape 4" descr="Комфортная городская среда"/>
          <p:cNvSpPr>
            <a:spLocks noChangeAspect="1" noChangeArrowheads="1"/>
          </p:cNvSpPr>
          <p:nvPr/>
        </p:nvSpPr>
        <p:spPr bwMode="auto">
          <a:xfrm>
            <a:off x="3051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3074" name="Picture 2" descr="https://gubkinadm.ru/images/photos/medium/article47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224" y="590412"/>
            <a:ext cx="3048000" cy="2101453"/>
          </a:xfrm>
          <a:prstGeom prst="rect">
            <a:avLst/>
          </a:prstGeom>
          <a:noFill/>
          <a:extLst>
            <a:ext uri="{909E8E84-426E-40DD-AFC4-6F175D3DCCD1}">
              <a14:hiddenFill xmlns:a14="http://schemas.microsoft.com/office/drawing/2010/main">
                <a:solidFill>
                  <a:srgbClr val="FFFFFF"/>
                </a:solidFill>
              </a14:hiddenFill>
            </a:ext>
          </a:extLst>
        </p:spPr>
      </p:pic>
      <p:sp>
        <p:nvSpPr>
          <p:cNvPr id="15" name="Овал 14"/>
          <p:cNvSpPr/>
          <p:nvPr/>
        </p:nvSpPr>
        <p:spPr>
          <a:xfrm>
            <a:off x="11485984" y="6391469"/>
            <a:ext cx="51318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151</a:t>
            </a:r>
            <a:endParaRPr lang="ru-RU" dirty="0"/>
          </a:p>
        </p:txBody>
      </p:sp>
    </p:spTree>
    <p:extLst>
      <p:ext uri="{BB962C8B-B14F-4D97-AF65-F5344CB8AC3E}">
        <p14:creationId xmlns:p14="http://schemas.microsoft.com/office/powerpoint/2010/main" val="274327378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75862" y="188914"/>
          <a:ext cx="10913166" cy="5673762"/>
        </p:xfrm>
        <a:graphic>
          <a:graphicData uri="http://schemas.openxmlformats.org/drawingml/2006/table">
            <a:tbl>
              <a:tblPr bandRow="1">
                <a:tableStyleId>{68D230F3-CF80-4859-8CE7-A43EE81993B5}</a:tableStyleId>
              </a:tblPr>
              <a:tblGrid>
                <a:gridCol w="4437314">
                  <a:extLst>
                    <a:ext uri="{9D8B030D-6E8A-4147-A177-3AD203B41FA5}">
                      <a16:colId xmlns:a16="http://schemas.microsoft.com/office/drawing/2014/main" xmlns="" val="20000"/>
                    </a:ext>
                  </a:extLst>
                </a:gridCol>
                <a:gridCol w="1138334">
                  <a:extLst>
                    <a:ext uri="{9D8B030D-6E8A-4147-A177-3AD203B41FA5}">
                      <a16:colId xmlns:a16="http://schemas.microsoft.com/office/drawing/2014/main" xmlns="" val="20002"/>
                    </a:ext>
                  </a:extLst>
                </a:gridCol>
                <a:gridCol w="1244065">
                  <a:extLst>
                    <a:ext uri="{9D8B030D-6E8A-4147-A177-3AD203B41FA5}">
                      <a16:colId xmlns:a16="http://schemas.microsoft.com/office/drawing/2014/main" xmlns="" val="20003"/>
                    </a:ext>
                  </a:extLst>
                </a:gridCol>
                <a:gridCol w="1011230">
                  <a:extLst>
                    <a:ext uri="{9D8B030D-6E8A-4147-A177-3AD203B41FA5}">
                      <a16:colId xmlns:a16="http://schemas.microsoft.com/office/drawing/2014/main" xmlns="" val="20004"/>
                    </a:ext>
                  </a:extLst>
                </a:gridCol>
                <a:gridCol w="1011230">
                  <a:extLst>
                    <a:ext uri="{9D8B030D-6E8A-4147-A177-3AD203B41FA5}">
                      <a16:colId xmlns:a16="http://schemas.microsoft.com/office/drawing/2014/main" xmlns="" val="20005"/>
                    </a:ext>
                  </a:extLst>
                </a:gridCol>
                <a:gridCol w="1011230">
                  <a:extLst>
                    <a:ext uri="{9D8B030D-6E8A-4147-A177-3AD203B41FA5}">
                      <a16:colId xmlns:a16="http://schemas.microsoft.com/office/drawing/2014/main" xmlns="" val="20006"/>
                    </a:ext>
                  </a:extLst>
                </a:gridCol>
                <a:gridCol w="1059763">
                  <a:extLst>
                    <a:ext uri="{9D8B030D-6E8A-4147-A177-3AD203B41FA5}">
                      <a16:colId xmlns:a16="http://schemas.microsoft.com/office/drawing/2014/main" xmlns="" val="20007"/>
                    </a:ext>
                  </a:extLst>
                </a:gridCol>
              </a:tblGrid>
              <a:tr h="265068">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a:t>
                      </a:r>
                    </a:p>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99688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1"/>
                  </a:ext>
                </a:extLst>
              </a:tr>
              <a:tr h="749435">
                <a:tc>
                  <a:txBody>
                    <a:bodyPr/>
                    <a:lstStyle/>
                    <a:p>
                      <a:pPr algn="l" fontAlgn="ctr"/>
                      <a:r>
                        <a:rPr lang="ru-RU" sz="1400" b="0" i="0" u="none" strike="noStrike" dirty="0">
                          <a:effectLst/>
                          <a:latin typeface="Times New Roman" panose="02020603050405020304" pitchFamily="18" charset="0"/>
                        </a:rPr>
                        <a:t>Замена детских игровых площадок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821094">
                <a:tc>
                  <a:txBody>
                    <a:bodyPr/>
                    <a:lstStyle/>
                    <a:p>
                      <a:pPr algn="l" fontAlgn="ctr"/>
                      <a:r>
                        <a:rPr lang="ru-RU" sz="1400" b="0" i="0" u="none" strike="noStrike" dirty="0">
                          <a:effectLst/>
                          <a:latin typeface="Times New Roman" panose="02020603050405020304" pitchFamily="18" charset="0"/>
                        </a:rPr>
                        <a:t>Количество благоустроенных общественных территорий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smtClean="0">
                          <a:effectLst/>
                          <a:latin typeface="Times New Roman" panose="02020603050405020304" pitchFamily="18" charset="0"/>
                        </a:rPr>
                        <a:t>3</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smtClean="0">
                          <a:effectLst/>
                          <a:latin typeface="Times New Roman" panose="02020603050405020304" pitchFamily="18" charset="0"/>
                        </a:rPr>
                        <a:t>2</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3"/>
                  </a:ext>
                </a:extLst>
              </a:tr>
              <a:tr h="839755">
                <a:tc>
                  <a:txBody>
                    <a:bodyPr/>
                    <a:lstStyle/>
                    <a:p>
                      <a:pPr algn="l" fontAlgn="ctr"/>
                      <a:r>
                        <a:rPr lang="ru-RU" sz="1400" b="0" i="0" u="none" strike="noStrike" dirty="0">
                          <a:effectLst/>
                          <a:latin typeface="Times New Roman" panose="02020603050405020304" pitchFamily="18" charset="0"/>
                        </a:rPr>
                        <a:t>Количество благоустроенных дворовых территорий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867747">
                <a:tc>
                  <a:txBody>
                    <a:bodyPr/>
                    <a:lstStyle/>
                    <a:p>
                      <a:pPr algn="l" fontAlgn="ctr"/>
                      <a:r>
                        <a:rPr lang="ru-RU" sz="1400" b="0" i="0" u="none" strike="noStrike" dirty="0">
                          <a:effectLst/>
                          <a:latin typeface="Times New Roman" panose="02020603050405020304" pitchFamily="18" charset="0"/>
                        </a:rPr>
                        <a:t>Количество замененных неэнергоэффективных светильников наружного освещения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Штука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5"/>
                  </a:ext>
                </a:extLst>
              </a:tr>
              <a:tr h="927742">
                <a:tc>
                  <a:txBody>
                    <a:bodyPr/>
                    <a:lstStyle/>
                    <a:p>
                      <a:pPr algn="l" fontAlgn="ctr"/>
                      <a:r>
                        <a:rPr lang="ru-RU" sz="1400" b="0" i="0" u="none" strike="noStrike" dirty="0">
                          <a:effectLst/>
                          <a:latin typeface="Times New Roman" panose="02020603050405020304" pitchFamily="18" charset="0"/>
                        </a:rPr>
                        <a:t>Площадь устраненных дефектов асфальтового покрытия дворовых территорий, в том числе проездов на дворовые территории, в том числе внутриквартальных проездов, в рамках проведения ямочного ремонта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Квадратный метр</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27822,9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1045,61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sp>
        <p:nvSpPr>
          <p:cNvPr id="3" name="Овал 2"/>
          <p:cNvSpPr/>
          <p:nvPr/>
        </p:nvSpPr>
        <p:spPr>
          <a:xfrm>
            <a:off x="11485984" y="6391469"/>
            <a:ext cx="51318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152</a:t>
            </a:r>
            <a:endParaRPr lang="ru-RU" dirty="0"/>
          </a:p>
        </p:txBody>
      </p:sp>
    </p:spTree>
    <p:extLst>
      <p:ext uri="{BB962C8B-B14F-4D97-AF65-F5344CB8AC3E}">
        <p14:creationId xmlns:p14="http://schemas.microsoft.com/office/powerpoint/2010/main" val="9777427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Прямоугольник 1"/>
          <p:cNvSpPr>
            <a:spLocks noChangeArrowheads="1"/>
          </p:cNvSpPr>
          <p:nvPr/>
        </p:nvSpPr>
        <p:spPr bwMode="auto">
          <a:xfrm>
            <a:off x="983974" y="465138"/>
            <a:ext cx="5834269"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Строительство объектов социальной инфраструктуры» (18)</a:t>
            </a:r>
          </a:p>
          <a:p>
            <a:pPr algn="ctr">
              <a:lnSpc>
                <a:spcPct val="115000"/>
              </a:lnSpc>
              <a:buClr>
                <a:srgbClr val="A53010"/>
              </a:buClr>
              <a:buFont typeface="Wingdings 3" panose="05040102010807070707" pitchFamily="18" charset="2"/>
              <a:buNone/>
            </a:pPr>
            <a:endParaRPr lang="ru-RU" altLang="ru-RU"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уровня комфортного проживания и обеспеченности населения городского округа Воскресенск объектами социального назначения</a:t>
            </a:r>
          </a:p>
          <a:p>
            <a:pPr algn="just">
              <a:lnSpc>
                <a:spcPct val="115000"/>
              </a:lnSpc>
              <a:buClr>
                <a:srgbClr val="A53010"/>
              </a:buClr>
              <a:buFont typeface="Wingdings 3" panose="05040102010807070707" pitchFamily="18" charset="2"/>
              <a:buNone/>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0,0 </a:t>
            </a:r>
            <a:r>
              <a:rPr lang="ru-RU" altLang="ru-RU" dirty="0">
                <a:latin typeface="Times New Roman" panose="02020603050405020304" pitchFamily="18" charset="0"/>
                <a:ea typeface="Calibri" panose="020F0502020204030204" pitchFamily="34" charset="0"/>
                <a:cs typeface="Times New Roman" panose="02020603050405020304" pitchFamily="18" charset="0"/>
              </a:rPr>
              <a:t>тыс. рублей;</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0,0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0,0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p>
        </p:txBody>
      </p:sp>
      <p:sp>
        <p:nvSpPr>
          <p:cNvPr id="246787"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88"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89"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90"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91"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92"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93"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94"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95"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46796" name="AutoShape 4" descr="Комфортная городская среда"/>
          <p:cNvSpPr>
            <a:spLocks noChangeAspect="1" noChangeArrowheads="1"/>
          </p:cNvSpPr>
          <p:nvPr/>
        </p:nvSpPr>
        <p:spPr bwMode="auto">
          <a:xfrm>
            <a:off x="3051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5" name="Picture 2"/>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8040757" y="240825"/>
            <a:ext cx="2582225" cy="2582225"/>
          </a:xfrm>
          <a:prstGeom prst="rect">
            <a:avLst/>
          </a:prstGeom>
          <a:noFill/>
          <a:ln w="9525">
            <a:noFill/>
            <a:miter lim="800000"/>
            <a:headEnd/>
            <a:tailEnd/>
          </a:ln>
          <a:effectLst/>
        </p:spPr>
      </p:pic>
      <p:pic>
        <p:nvPicPr>
          <p:cNvPr id="246798" name="Picture 2" descr="Инвестиции в строительство жилой недвижимости - совет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609" y="3480560"/>
            <a:ext cx="3019563" cy="241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Овал 15"/>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153</a:t>
            </a:r>
            <a:endParaRPr lang="ru-RU" dirty="0"/>
          </a:p>
        </p:txBody>
      </p:sp>
    </p:spTree>
    <p:extLst>
      <p:ext uri="{BB962C8B-B14F-4D97-AF65-F5344CB8AC3E}">
        <p14:creationId xmlns:p14="http://schemas.microsoft.com/office/powerpoint/2010/main" val="20337555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824949" y="697672"/>
          <a:ext cx="10664684" cy="3031872"/>
        </p:xfrm>
        <a:graphic>
          <a:graphicData uri="http://schemas.openxmlformats.org/drawingml/2006/table">
            <a:tbl>
              <a:tblPr firstRow="1" firstCol="1" bandRow="1">
                <a:tableStyleId>{68D230F3-CF80-4859-8CE7-A43EE81993B5}</a:tableStyleId>
              </a:tblPr>
              <a:tblGrid>
                <a:gridCol w="4605467">
                  <a:extLst>
                    <a:ext uri="{9D8B030D-6E8A-4147-A177-3AD203B41FA5}">
                      <a16:colId xmlns:a16="http://schemas.microsoft.com/office/drawing/2014/main" xmlns="" val="20001"/>
                    </a:ext>
                  </a:extLst>
                </a:gridCol>
                <a:gridCol w="1212980">
                  <a:extLst>
                    <a:ext uri="{9D8B030D-6E8A-4147-A177-3AD203B41FA5}">
                      <a16:colId xmlns:a16="http://schemas.microsoft.com/office/drawing/2014/main" xmlns="" val="20003"/>
                    </a:ext>
                  </a:extLst>
                </a:gridCol>
                <a:gridCol w="1164863">
                  <a:extLst>
                    <a:ext uri="{9D8B030D-6E8A-4147-A177-3AD203B41FA5}">
                      <a16:colId xmlns:a16="http://schemas.microsoft.com/office/drawing/2014/main" xmlns="" val="20004"/>
                    </a:ext>
                  </a:extLst>
                </a:gridCol>
                <a:gridCol w="932329">
                  <a:extLst>
                    <a:ext uri="{9D8B030D-6E8A-4147-A177-3AD203B41FA5}">
                      <a16:colId xmlns:a16="http://schemas.microsoft.com/office/drawing/2014/main" xmlns="" val="20005"/>
                    </a:ext>
                  </a:extLst>
                </a:gridCol>
                <a:gridCol w="968188">
                  <a:extLst>
                    <a:ext uri="{9D8B030D-6E8A-4147-A177-3AD203B41FA5}">
                      <a16:colId xmlns:a16="http://schemas.microsoft.com/office/drawing/2014/main" xmlns="" val="20006"/>
                    </a:ext>
                  </a:extLst>
                </a:gridCol>
                <a:gridCol w="887506">
                  <a:extLst>
                    <a:ext uri="{9D8B030D-6E8A-4147-A177-3AD203B41FA5}">
                      <a16:colId xmlns:a16="http://schemas.microsoft.com/office/drawing/2014/main" xmlns="" val="20007"/>
                    </a:ext>
                  </a:extLst>
                </a:gridCol>
                <a:gridCol w="893351">
                  <a:extLst>
                    <a:ext uri="{9D8B030D-6E8A-4147-A177-3AD203B41FA5}">
                      <a16:colId xmlns:a16="http://schemas.microsoft.com/office/drawing/2014/main" xmlns="" val="20008"/>
                    </a:ext>
                  </a:extLst>
                </a:gridCol>
              </a:tblGrid>
              <a:tr h="427226">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a:t>
                      </a:r>
                    </a:p>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85298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08529">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введенных в эксплуатацию объектов культуры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a:solidFill>
                            <a:schemeClr val="tx1"/>
                          </a:solidFill>
                          <a:effectLst/>
                          <a:latin typeface="Times New Roman" panose="02020603050405020304" pitchFamily="18" charset="0"/>
                          <a:ea typeface="+mn-ea"/>
                          <a:cs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73087462"/>
                  </a:ext>
                </a:extLst>
              </a:tr>
              <a:tr h="699247">
                <a:tc>
                  <a:txBody>
                    <a:bodyPr/>
                    <a:lstStyle/>
                    <a:p>
                      <a:pPr marL="0" algn="l" defTabSz="914400" rtl="0" eaLnBrk="1" fontAlgn="ctr" latinLnBrk="0" hangingPunct="1">
                        <a:lnSpc>
                          <a:spcPct val="115000"/>
                        </a:lnSpc>
                        <a:spcAft>
                          <a:spcPts val="0"/>
                        </a:spcAft>
                      </a:pP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a:t>
                      </a: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введенных в эксплуатацию объектов физической культуры и спорта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Единица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ru-RU" sz="1400" b="0" kern="1200" dirty="0">
                          <a:solidFill>
                            <a:schemeClr val="tx1"/>
                          </a:solidFill>
                          <a:effectLst/>
                          <a:latin typeface="Times New Roman" panose="02020603050405020304" pitchFamily="18" charset="0"/>
                          <a:ea typeface="+mn-ea"/>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5000"/>
                        </a:lnSpc>
                        <a:spcAft>
                          <a:spcPts val="0"/>
                        </a:spcAft>
                      </a:pPr>
                      <a:r>
                        <a:rPr lang="en-US" sz="1400" b="0" kern="1200" dirty="0" smtClean="0">
                          <a:solidFill>
                            <a:schemeClr val="tx1"/>
                          </a:solidFill>
                          <a:effectLst/>
                          <a:latin typeface="Times New Roman" panose="02020603050405020304" pitchFamily="18" charset="0"/>
                          <a:ea typeface="+mn-ea"/>
                          <a:cs typeface="Times New Roman" panose="02020603050405020304" pitchFamily="18" charset="0"/>
                        </a:rPr>
                        <a:t>0</a:t>
                      </a:r>
                      <a:endParaRPr lang="ru-RU"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2624944"/>
                  </a:ext>
                </a:extLst>
              </a:tr>
            </a:tbl>
          </a:graphicData>
        </a:graphic>
      </p:graphicFrame>
      <p:sp>
        <p:nvSpPr>
          <p:cNvPr id="3" name="Овал 2"/>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154</a:t>
            </a:r>
            <a:endParaRPr lang="ru-RU" dirty="0"/>
          </a:p>
        </p:txBody>
      </p:sp>
    </p:spTree>
    <p:extLst>
      <p:ext uri="{BB962C8B-B14F-4D97-AF65-F5344CB8AC3E}">
        <p14:creationId xmlns:p14="http://schemas.microsoft.com/office/powerpoint/2010/main" val="242233859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Прямоугольник 1"/>
          <p:cNvSpPr>
            <a:spLocks noChangeArrowheads="1"/>
          </p:cNvSpPr>
          <p:nvPr/>
        </p:nvSpPr>
        <p:spPr bwMode="auto">
          <a:xfrm>
            <a:off x="1103243" y="192089"/>
            <a:ext cx="6145282" cy="618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Переселение граждан из аварийного жилищного фонда» (19)</a:t>
            </a:r>
          </a:p>
          <a:p>
            <a:pPr algn="just">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расселения многоквартирных домов, признанных в установленном законодательством Российской Федерации порядке аварийными и подлежащими сносу или реконструкции, в связи с физическим износом в процессе эксплуатации, создание безопасных и благоприятных условий проживания граждан и внедрение ресурсосберегающих, энергоэффективных</a:t>
            </a:r>
            <a:r>
              <a:rPr lang="en-US" altLang="ru-RU"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a:latin typeface="Times New Roman" panose="02020603050405020304" pitchFamily="18" charset="0"/>
                <a:ea typeface="Calibri" panose="020F0502020204030204" pitchFamily="34" charset="0"/>
                <a:cs typeface="Times New Roman" panose="02020603050405020304" pitchFamily="18" charset="0"/>
              </a:rPr>
              <a:t>технологий, финансовое и организационное обеспечение переселения граждан из непригодного для проживания жилищного фонда</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предусматриваются средства в сумме:</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125 037,0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2025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0,0 </a:t>
            </a:r>
            <a:r>
              <a:rPr lang="ru-RU" altLang="ru-RU" dirty="0">
                <a:latin typeface="Times New Roman" panose="02020603050405020304" pitchFamily="18" charset="0"/>
                <a:ea typeface="Calibri" panose="020F0502020204030204" pitchFamily="34" charset="0"/>
                <a:cs typeface="Times New Roman" panose="02020603050405020304" pitchFamily="18" charset="0"/>
              </a:rPr>
              <a:t>тыс. рублей;</a:t>
            </a:r>
          </a:p>
          <a:p>
            <a:pPr>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в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2026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году –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 143 720,6 тыс</a:t>
            </a:r>
            <a:r>
              <a:rPr lang="ru-RU" altLang="ru-RU" dirty="0">
                <a:latin typeface="Times New Roman" panose="02020603050405020304" pitchFamily="18" charset="0"/>
                <a:ea typeface="Calibri" panose="020F0502020204030204" pitchFamily="34" charset="0"/>
                <a:cs typeface="Times New Roman" panose="02020603050405020304" pitchFamily="18" charset="0"/>
              </a:rPr>
              <a:t>. рублей.</a:t>
            </a:r>
          </a:p>
        </p:txBody>
      </p:sp>
      <p:sp>
        <p:nvSpPr>
          <p:cNvPr id="25088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8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8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8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8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88"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89"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90"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91"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sp>
        <p:nvSpPr>
          <p:cNvPr id="250892" name="AutoShape 4" descr="Комфортная городская среда"/>
          <p:cNvSpPr>
            <a:spLocks noChangeAspect="1" noChangeArrowheads="1"/>
          </p:cNvSpPr>
          <p:nvPr/>
        </p:nvSpPr>
        <p:spPr bwMode="auto">
          <a:xfrm>
            <a:off x="3051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a:solidFill>
                <a:srgbClr val="000000"/>
              </a:solidFill>
              <a:latin typeface="Arial" panose="020B0604020202020204" pitchFamily="34" charset="0"/>
            </a:endParaRPr>
          </a:p>
        </p:txBody>
      </p:sp>
      <p:pic>
        <p:nvPicPr>
          <p:cNvPr id="16" name="Picture 1"/>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8098057" y="465138"/>
            <a:ext cx="2650685" cy="2220528"/>
          </a:xfrm>
          <a:prstGeom prst="rect">
            <a:avLst/>
          </a:prstGeom>
          <a:noFill/>
          <a:ln w="9525">
            <a:noFill/>
            <a:miter lim="800000"/>
            <a:headEnd/>
            <a:tailEnd/>
          </a:ln>
          <a:effectLst/>
        </p:spPr>
      </p:pic>
      <p:pic>
        <p:nvPicPr>
          <p:cNvPr id="250894" name="Picture 2" descr="На переселение граждан из аварийного жилья Новгородская область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239" y="3638551"/>
            <a:ext cx="38862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Овал 14"/>
          <p:cNvSpPr/>
          <p:nvPr/>
        </p:nvSpPr>
        <p:spPr>
          <a:xfrm>
            <a:off x="11485984" y="6391469"/>
            <a:ext cx="51318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155</a:t>
            </a:r>
            <a:endParaRPr lang="ru-RU" dirty="0"/>
          </a:p>
        </p:txBody>
      </p:sp>
    </p:spTree>
    <p:extLst>
      <p:ext uri="{BB962C8B-B14F-4D97-AF65-F5344CB8AC3E}">
        <p14:creationId xmlns:p14="http://schemas.microsoft.com/office/powerpoint/2010/main" val="41056718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655983" y="364712"/>
          <a:ext cx="10883347" cy="3246235"/>
        </p:xfrm>
        <a:graphic>
          <a:graphicData uri="http://schemas.openxmlformats.org/drawingml/2006/table">
            <a:tbl>
              <a:tblPr firstRow="1" firstCol="1" lastRow="1" lastCol="1" bandRow="1" bandCol="1">
                <a:tableStyleId>{68D230F3-CF80-4859-8CE7-A43EE81993B5}</a:tableStyleId>
              </a:tblPr>
              <a:tblGrid>
                <a:gridCol w="5073013">
                  <a:extLst>
                    <a:ext uri="{9D8B030D-6E8A-4147-A177-3AD203B41FA5}">
                      <a16:colId xmlns:a16="http://schemas.microsoft.com/office/drawing/2014/main" xmlns="" val="20000"/>
                    </a:ext>
                  </a:extLst>
                </a:gridCol>
                <a:gridCol w="1035698">
                  <a:extLst>
                    <a:ext uri="{9D8B030D-6E8A-4147-A177-3AD203B41FA5}">
                      <a16:colId xmlns:a16="http://schemas.microsoft.com/office/drawing/2014/main" xmlns="" val="20002"/>
                    </a:ext>
                  </a:extLst>
                </a:gridCol>
                <a:gridCol w="1335267">
                  <a:extLst>
                    <a:ext uri="{9D8B030D-6E8A-4147-A177-3AD203B41FA5}">
                      <a16:colId xmlns:a16="http://schemas.microsoft.com/office/drawing/2014/main" xmlns="" val="20003"/>
                    </a:ext>
                  </a:extLst>
                </a:gridCol>
                <a:gridCol w="883170">
                  <a:extLst>
                    <a:ext uri="{9D8B030D-6E8A-4147-A177-3AD203B41FA5}">
                      <a16:colId xmlns:a16="http://schemas.microsoft.com/office/drawing/2014/main" xmlns="" val="20004"/>
                    </a:ext>
                  </a:extLst>
                </a:gridCol>
                <a:gridCol w="896364">
                  <a:extLst>
                    <a:ext uri="{9D8B030D-6E8A-4147-A177-3AD203B41FA5}">
                      <a16:colId xmlns:a16="http://schemas.microsoft.com/office/drawing/2014/main" xmlns="" val="20005"/>
                    </a:ext>
                  </a:extLst>
                </a:gridCol>
                <a:gridCol w="864705">
                  <a:extLst>
                    <a:ext uri="{9D8B030D-6E8A-4147-A177-3AD203B41FA5}">
                      <a16:colId xmlns:a16="http://schemas.microsoft.com/office/drawing/2014/main" xmlns="" val="20006"/>
                    </a:ext>
                  </a:extLst>
                </a:gridCol>
                <a:gridCol w="795130">
                  <a:extLst>
                    <a:ext uri="{9D8B030D-6E8A-4147-A177-3AD203B41FA5}">
                      <a16:colId xmlns:a16="http://schemas.microsoft.com/office/drawing/2014/main" xmlns="" val="20007"/>
                    </a:ext>
                  </a:extLst>
                </a:gridCol>
              </a:tblGrid>
              <a:tr h="420624">
                <a:tc rowSpan="2">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Показатель реализации мероприятий </a:t>
                      </a:r>
                    </a:p>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муниципальной программы</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Единица измерения</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Отчетный финансовый  2022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lnSpc>
                          <a:spcPct val="115000"/>
                        </a:lnSpc>
                        <a:spcAft>
                          <a:spcPts val="0"/>
                        </a:spcAft>
                        <a:tabLst>
                          <a:tab pos="2969895" algn="ctr"/>
                          <a:tab pos="5940425" algn="r"/>
                        </a:tabLst>
                      </a:pPr>
                      <a:r>
                        <a:rPr lang="ru-RU" sz="1400" b="0" dirty="0">
                          <a:effectLst/>
                          <a:latin typeface="Times New Roman" panose="02020603050405020304" pitchFamily="18" charset="0"/>
                          <a:cs typeface="Times New Roman" panose="02020603050405020304" pitchFamily="18" charset="0"/>
                        </a:rPr>
                        <a:t>Планируемое значение показателя по годам реализации</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54572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2023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2024 </a:t>
                      </a:r>
                      <a:r>
                        <a:rPr lang="ru-RU" sz="1400" b="0" dirty="0">
                          <a:effectLst/>
                          <a:latin typeface="Times New Roman" panose="02020603050405020304" pitchFamily="18" charset="0"/>
                          <a:cs typeface="Times New Roman" panose="02020603050405020304" pitchFamily="18" charset="0"/>
                        </a:rPr>
                        <a:t>год</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2025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2969895" algn="ctr"/>
                          <a:tab pos="5940425" algn="r"/>
                        </a:tabLst>
                      </a:pPr>
                      <a:r>
                        <a:rPr lang="ru-RU" sz="1400" b="0" dirty="0" smtClean="0">
                          <a:effectLst/>
                          <a:latin typeface="Times New Roman" panose="02020603050405020304" pitchFamily="18" charset="0"/>
                          <a:cs typeface="Times New Roman" panose="02020603050405020304" pitchFamily="18" charset="0"/>
                        </a:rPr>
                        <a:t>2026 год</a:t>
                      </a:r>
                      <a:endParaRPr lang="ru-RU" sz="1400" b="0" dirty="0">
                        <a:effectLst/>
                        <a:latin typeface="Times New Roman" panose="02020603050405020304" pitchFamily="18"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80783">
                <a:tc>
                  <a:txBody>
                    <a:bodyPr/>
                    <a:lstStyle/>
                    <a:p>
                      <a:pPr algn="l" fontAlgn="ctr"/>
                      <a:r>
                        <a:rPr lang="ru-RU" sz="1400" b="0" i="0" u="none" strike="noStrike" dirty="0">
                          <a:effectLst/>
                          <a:latin typeface="Times New Roman" panose="02020603050405020304" pitchFamily="18" charset="0"/>
                        </a:rPr>
                        <a:t>Количество граждан, расселенных из непригодного для проживания жилищного фонда, признанного аварийными после 01.01.2017 года, расселенного по Подпрограмме 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dirty="0">
                          <a:effectLst/>
                          <a:latin typeface="Times New Roman" panose="02020603050405020304" pitchFamily="18" charset="0"/>
                        </a:rPr>
                        <a:t>Тысяча 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a:effectLst/>
                          <a:latin typeface="Times New Roman" panose="02020603050405020304" pitchFamily="18" charset="0"/>
                        </a:rPr>
                        <a:t>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0" i="0" u="none" strike="noStrike">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400" b="0" i="0" u="none" strike="noStrike" dirty="0">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129004">
                <a:tc>
                  <a:txBody>
                    <a:bodyPr/>
                    <a:lstStyle/>
                    <a:p>
                      <a:pPr algn="l" fontAlgn="ctr"/>
                      <a:r>
                        <a:rPr lang="ru-RU" sz="1400" b="0" i="0" u="none" strike="noStrike" dirty="0">
                          <a:effectLst/>
                          <a:latin typeface="Times New Roman" panose="02020603050405020304" pitchFamily="18" charset="0"/>
                        </a:rPr>
                        <a:t>Количество квадратных метров непригодного для проживания жилищного фонда, признанного аварийными после 01.01.2017 года, расселенного по Подпрограмме 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Тысяча квадратных метров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0,26284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0,0867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0,39785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400" b="0" i="0" u="none" strike="noStrike" dirty="0">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
        <p:nvSpPr>
          <p:cNvPr id="3" name="Овал 2"/>
          <p:cNvSpPr/>
          <p:nvPr/>
        </p:nvSpPr>
        <p:spPr>
          <a:xfrm>
            <a:off x="11495314" y="6391469"/>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156</a:t>
            </a:r>
            <a:endParaRPr lang="ru-RU" dirty="0"/>
          </a:p>
        </p:txBody>
      </p:sp>
    </p:spTree>
    <p:extLst>
      <p:ext uri="{BB962C8B-B14F-4D97-AF65-F5344CB8AC3E}">
        <p14:creationId xmlns:p14="http://schemas.microsoft.com/office/powerpoint/2010/main" val="276680317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1758368" y="74645"/>
            <a:ext cx="9109657" cy="139959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None/>
              <a:defRPr/>
            </a:pPr>
            <a:r>
              <a:rPr lang="ru-RU" altLang="ru-RU" sz="1600" b="1" u="sng" dirty="0">
                <a:solidFill>
                  <a:schemeClr val="tx1"/>
                </a:solidFill>
                <a:latin typeface="Times New Roman" panose="02020603050405020304" pitchFamily="18" charset="0"/>
                <a:cs typeface="Times New Roman" panose="02020603050405020304" pitchFamily="18" charset="0"/>
                <a:hlinkClick r:id="rId2" action="ppaction://hlinksldjump"/>
              </a:rPr>
              <a:t>Информация о </a:t>
            </a:r>
            <a:r>
              <a:rPr lang="ru-RU" altLang="ru-RU" sz="1600" b="1" u="sng" dirty="0" smtClean="0">
                <a:solidFill>
                  <a:schemeClr val="tx1"/>
                </a:solidFill>
                <a:latin typeface="Times New Roman" panose="02020603050405020304" pitchFamily="18" charset="0"/>
                <a:cs typeface="Times New Roman" panose="02020603050405020304" pitchFamily="18" charset="0"/>
                <a:hlinkClick r:id="rId2" action="ppaction://hlinksldjump"/>
              </a:rPr>
              <a:t>расходах </a:t>
            </a:r>
            <a:r>
              <a:rPr lang="ru-RU" altLang="ru-RU" sz="1600" b="1" u="sng" dirty="0">
                <a:solidFill>
                  <a:schemeClr val="tx1"/>
                </a:solidFill>
                <a:latin typeface="Times New Roman" panose="02020603050405020304" pitchFamily="18" charset="0"/>
                <a:cs typeface="Times New Roman" panose="02020603050405020304" pitchFamily="18" charset="0"/>
                <a:hlinkClick r:id="rId2" action="ppaction://hlinksldjump"/>
              </a:rPr>
              <a:t>бюджета городского округа Воскресенск</a:t>
            </a:r>
          </a:p>
          <a:p>
            <a:pPr algn="ctr">
              <a:spcBef>
                <a:spcPct val="0"/>
              </a:spcBef>
              <a:buClrTx/>
              <a:buNone/>
              <a:defRPr/>
            </a:pPr>
            <a:r>
              <a:rPr lang="ru-RU" altLang="ru-RU" sz="1600" b="1" u="sng" dirty="0">
                <a:solidFill>
                  <a:schemeClr val="tx1"/>
                </a:solidFill>
                <a:latin typeface="Times New Roman" panose="02020603050405020304" pitchFamily="18" charset="0"/>
                <a:cs typeface="Times New Roman" panose="02020603050405020304" pitchFamily="18" charset="0"/>
                <a:hlinkClick r:id="rId2" action="ppaction://hlinksldjump"/>
              </a:rPr>
              <a:t>с учетом интересов целевых групп </a:t>
            </a:r>
            <a:r>
              <a:rPr lang="ru-RU" altLang="ru-RU" sz="1600" b="1" u="sng" dirty="0" smtClean="0">
                <a:solidFill>
                  <a:schemeClr val="tx1"/>
                </a:solidFill>
                <a:latin typeface="Times New Roman" panose="02020603050405020304" pitchFamily="18" charset="0"/>
                <a:cs typeface="Times New Roman" panose="02020603050405020304" pitchFamily="18" charset="0"/>
                <a:hlinkClick r:id="rId2" action="ppaction://hlinksldjump"/>
              </a:rPr>
              <a:t>пользователей (физические и юридические лица) на которые направлены мероприятия муниципальной программы,</a:t>
            </a:r>
            <a:endParaRPr lang="ru-RU" altLang="ru-RU" sz="1600" b="1" u="sng" dirty="0">
              <a:solidFill>
                <a:schemeClr val="tx1"/>
              </a:solidFill>
              <a:latin typeface="Times New Roman" panose="02020603050405020304" pitchFamily="18" charset="0"/>
              <a:cs typeface="Times New Roman" panose="02020603050405020304" pitchFamily="18" charset="0"/>
              <a:hlinkClick r:id="rId2" action="ppaction://hlinksldjump"/>
            </a:endParaRPr>
          </a:p>
          <a:p>
            <a:pPr algn="ctr">
              <a:spcBef>
                <a:spcPct val="0"/>
              </a:spcBef>
              <a:buClrTx/>
              <a:buNone/>
              <a:defRPr/>
            </a:pPr>
            <a:r>
              <a:rPr lang="ru-RU" altLang="ru-RU" sz="1600" b="1" u="sng" dirty="0">
                <a:solidFill>
                  <a:schemeClr val="tx1"/>
                </a:solidFill>
                <a:latin typeface="Times New Roman" panose="02020603050405020304" pitchFamily="18" charset="0"/>
                <a:cs typeface="Times New Roman" panose="02020603050405020304" pitchFamily="18" charset="0"/>
                <a:hlinkClick r:id="rId2" action="ppaction://hlinksldjump"/>
              </a:rPr>
              <a:t> планируемые к реализации в 2022 -2026 годах</a:t>
            </a:r>
            <a:endParaRPr lang="ru-RU" altLang="ru-RU" sz="1600" b="1" u="sng" dirty="0">
              <a:solidFill>
                <a:schemeClr val="tx1"/>
              </a:solidFill>
              <a:latin typeface="Times New Roman" panose="02020603050405020304" pitchFamily="18" charset="0"/>
              <a:cs typeface="Times New Roman" panose="02020603050405020304" pitchFamily="18" charset="0"/>
            </a:endParaRPr>
          </a:p>
          <a:p>
            <a:pPr algn="ctr">
              <a:spcBef>
                <a:spcPct val="0"/>
              </a:spcBef>
              <a:buClrTx/>
              <a:buNone/>
              <a:defRPr/>
            </a:pPr>
            <a:endParaRPr lang="ru-RU" altLang="ru-RU" sz="2000" b="1" u="sng" dirty="0">
              <a:solidFill>
                <a:schemeClr val="tx1"/>
              </a:solidFill>
              <a:latin typeface="Times New Roman" panose="02020603050405020304" pitchFamily="18" charset="0"/>
              <a:cs typeface="Times New Roman" panose="02020603050405020304" pitchFamily="18" charset="0"/>
            </a:endParaRPr>
          </a:p>
        </p:txBody>
      </p:sp>
      <p:sp>
        <p:nvSpPr>
          <p:cNvPr id="5" name="Стрелка вправо 4"/>
          <p:cNvSpPr>
            <a:spLocks noChangeArrowheads="1"/>
          </p:cNvSpPr>
          <p:nvPr/>
        </p:nvSpPr>
        <p:spPr bwMode="auto">
          <a:xfrm rot="5400000">
            <a:off x="5923290" y="1307936"/>
            <a:ext cx="641033" cy="973639"/>
          </a:xfrm>
          <a:prstGeom prst="rightArrow">
            <a:avLst>
              <a:gd name="adj1" fmla="val 50000"/>
              <a:gd name="adj2" fmla="val 19796"/>
            </a:avLst>
          </a:prstGeom>
          <a:solidFill>
            <a:schemeClr val="tx1"/>
          </a:solidFill>
          <a:ln w="25400" algn="ctr">
            <a:noFill/>
            <a:miter lim="800000"/>
            <a:headEnd/>
            <a:tailEnd/>
          </a:ln>
        </p:spPr>
        <p:txBody>
          <a:bodyPr rot="10800000" vert="eaVert" anchor="ctr"/>
          <a:lstStyle/>
          <a:p>
            <a:pPr algn="ctr">
              <a:defRPr/>
            </a:pPr>
            <a:endParaRPr lang="ru-RU" sz="1350" dirty="0">
              <a:solidFill>
                <a:schemeClr val="lt1"/>
              </a:solidFill>
            </a:endParaRPr>
          </a:p>
        </p:txBody>
      </p:sp>
      <p:sp>
        <p:nvSpPr>
          <p:cNvPr id="111620" name="Rectangle 7"/>
          <p:cNvSpPr>
            <a:spLocks/>
          </p:cNvSpPr>
          <p:nvPr/>
        </p:nvSpPr>
        <p:spPr bwMode="auto">
          <a:xfrm>
            <a:off x="1054359" y="2015412"/>
            <a:ext cx="3937519" cy="4665306"/>
          </a:xfrm>
          <a:prstGeom prst="rect">
            <a:avLst/>
          </a:prstGeom>
          <a:solidFill>
            <a:schemeClr val="accent2">
              <a:lumMod val="20000"/>
              <a:lumOff val="80000"/>
            </a:schemeClr>
          </a:solidFill>
          <a:ln>
            <a:solidFill>
              <a:schemeClr val="accent1"/>
            </a:solidFill>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Муниципальная программа</a:t>
            </a:r>
            <a:endParaRPr lang="ru-RU" altLang="ru-RU" sz="1200"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«Образование</a:t>
            </a:r>
            <a:r>
              <a:rPr lang="ru-RU" altLang="ru-RU" sz="1200" b="1" dirty="0" smtClean="0">
                <a:solidFill>
                  <a:schemeClr val="tx1"/>
                </a:solidFill>
                <a:latin typeface="Times New Roman" panose="02020603050405020304" pitchFamily="18" charset="0"/>
                <a:cs typeface="Times New Roman" panose="02020603050405020304" pitchFamily="18" charset="0"/>
              </a:rPr>
              <a:t>»</a:t>
            </a:r>
            <a:endParaRPr lang="ru-RU"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Выплата компенсации родительской платы за присмотр и уход за детьми, осваивающими образовательные программы дошкольного образования в организациях, осуществляющих образовательную деятельность </a:t>
            </a:r>
            <a:r>
              <a:rPr lang="ru-RU" altLang="ru-RU" sz="1200" b="1" dirty="0" smtClean="0">
                <a:solidFill>
                  <a:schemeClr val="tx1"/>
                </a:solidFill>
                <a:latin typeface="Times New Roman" panose="02020603050405020304" pitchFamily="18" charset="0"/>
                <a:cs typeface="Times New Roman" panose="02020603050405020304" pitchFamily="18" charset="0"/>
              </a:rPr>
              <a:t>:</a:t>
            </a:r>
            <a:endParaRPr lang="en-US"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 2022 год – 31 764,2 тыс</a:t>
            </a:r>
            <a:r>
              <a:rPr lang="ru-RU" altLang="ru-RU" sz="1200" b="1" dirty="0">
                <a:solidFill>
                  <a:schemeClr val="tx1"/>
                </a:solidFill>
                <a:latin typeface="Times New Roman" panose="02020603050405020304" pitchFamily="18" charset="0"/>
                <a:cs typeface="Times New Roman" panose="02020603050405020304" pitchFamily="18" charset="0"/>
              </a:rPr>
              <a:t>. руб. </a:t>
            </a:r>
            <a:r>
              <a:rPr lang="ru-RU" altLang="ru-RU" sz="1200" b="1" dirty="0" smtClean="0">
                <a:solidFill>
                  <a:schemeClr val="tx1"/>
                </a:solidFill>
                <a:latin typeface="Times New Roman" panose="02020603050405020304" pitchFamily="18" charset="0"/>
                <a:cs typeface="Times New Roman" panose="02020603050405020304" pitchFamily="18" charset="0"/>
              </a:rPr>
              <a:t>(5 440 </a:t>
            </a:r>
            <a:r>
              <a:rPr lang="ru-RU" altLang="ru-RU" sz="1200" b="1" dirty="0">
                <a:solidFill>
                  <a:schemeClr val="tx1"/>
                </a:solidFill>
                <a:latin typeface="Times New Roman" panose="02020603050405020304" pitchFamily="18" charset="0"/>
                <a:cs typeface="Times New Roman" panose="02020603050405020304" pitchFamily="18" charset="0"/>
              </a:rPr>
              <a:t>человек)</a:t>
            </a:r>
            <a:r>
              <a:rPr lang="en-US" altLang="ru-RU" sz="1200" b="1" dirty="0" smtClean="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en-US" altLang="ru-RU" sz="1200" b="1" dirty="0" smtClean="0">
                <a:solidFill>
                  <a:schemeClr val="tx1"/>
                </a:solidFill>
                <a:latin typeface="Times New Roman" panose="02020603050405020304" pitchFamily="18" charset="0"/>
                <a:cs typeface="Times New Roman" panose="02020603050405020304" pitchFamily="18" charset="0"/>
              </a:rPr>
              <a:t> </a:t>
            </a:r>
            <a:r>
              <a:rPr lang="ru-RU" altLang="ru-RU" sz="1200" b="1" dirty="0" smtClean="0">
                <a:solidFill>
                  <a:schemeClr val="tx1"/>
                </a:solidFill>
                <a:latin typeface="Times New Roman" panose="02020603050405020304" pitchFamily="18" charset="0"/>
                <a:cs typeface="Times New Roman" panose="02020603050405020304" pitchFamily="18" charset="0"/>
              </a:rPr>
              <a:t>2023</a:t>
            </a:r>
            <a:r>
              <a:rPr lang="en-US" altLang="ru-RU" sz="1200" b="1" dirty="0" smtClean="0">
                <a:solidFill>
                  <a:schemeClr val="tx1"/>
                </a:solidFill>
                <a:latin typeface="Times New Roman" panose="02020603050405020304" pitchFamily="18" charset="0"/>
                <a:cs typeface="Times New Roman" panose="02020603050405020304" pitchFamily="18" charset="0"/>
              </a:rPr>
              <a:t> </a:t>
            </a:r>
            <a:r>
              <a:rPr lang="ru-RU" altLang="ru-RU" sz="1200" b="1" dirty="0" smtClean="0">
                <a:solidFill>
                  <a:schemeClr val="tx1"/>
                </a:solidFill>
                <a:latin typeface="Times New Roman" panose="02020603050405020304" pitchFamily="18" charset="0"/>
                <a:cs typeface="Times New Roman" panose="02020603050405020304" pitchFamily="18" charset="0"/>
              </a:rPr>
              <a:t>год –45 544,0 тыс. руб. (7 400 человек)</a:t>
            </a:r>
            <a:r>
              <a:rPr lang="en-US" altLang="ru-RU" sz="1200" b="1" dirty="0" smtClean="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en-US" altLang="ru-RU" sz="1200" b="1" dirty="0" smtClean="0">
                <a:solidFill>
                  <a:schemeClr val="tx1"/>
                </a:solidFill>
                <a:latin typeface="Times New Roman" panose="02020603050405020304" pitchFamily="18" charset="0"/>
                <a:cs typeface="Times New Roman" panose="02020603050405020304" pitchFamily="18" charset="0"/>
              </a:rPr>
              <a:t>  </a:t>
            </a:r>
            <a:r>
              <a:rPr lang="ru-RU" altLang="ru-RU" sz="1200" b="1" dirty="0" smtClean="0">
                <a:solidFill>
                  <a:schemeClr val="tx1"/>
                </a:solidFill>
                <a:latin typeface="Times New Roman" panose="02020603050405020304" pitchFamily="18" charset="0"/>
                <a:cs typeface="Times New Roman" panose="02020603050405020304" pitchFamily="18" charset="0"/>
              </a:rPr>
              <a:t>   2024 </a:t>
            </a:r>
            <a:r>
              <a:rPr lang="ru-RU" altLang="ru-RU" sz="1200" b="1" dirty="0">
                <a:solidFill>
                  <a:schemeClr val="tx1"/>
                </a:solidFill>
                <a:latin typeface="Times New Roman" panose="02020603050405020304" pitchFamily="18" charset="0"/>
                <a:cs typeface="Times New Roman" panose="02020603050405020304" pitchFamily="18" charset="0"/>
              </a:rPr>
              <a:t>год – </a:t>
            </a:r>
            <a:r>
              <a:rPr lang="ru-RU" altLang="ru-RU" sz="1200" b="1" dirty="0" smtClean="0">
                <a:solidFill>
                  <a:schemeClr val="tx1"/>
                </a:solidFill>
                <a:latin typeface="Times New Roman" panose="02020603050405020304" pitchFamily="18" charset="0"/>
                <a:cs typeface="Times New Roman" panose="02020603050405020304" pitchFamily="18" charset="0"/>
              </a:rPr>
              <a:t>44 171,0,0 тыс</a:t>
            </a:r>
            <a:r>
              <a:rPr lang="ru-RU" altLang="ru-RU" sz="1200" b="1" dirty="0">
                <a:solidFill>
                  <a:schemeClr val="tx1"/>
                </a:solidFill>
                <a:latin typeface="Times New Roman" panose="02020603050405020304" pitchFamily="18" charset="0"/>
                <a:cs typeface="Times New Roman" panose="02020603050405020304" pitchFamily="18" charset="0"/>
              </a:rPr>
              <a:t>. руб. </a:t>
            </a:r>
            <a:r>
              <a:rPr lang="ru-RU" altLang="ru-RU" sz="1200" b="1" dirty="0" smtClean="0">
                <a:solidFill>
                  <a:schemeClr val="tx1"/>
                </a:solidFill>
                <a:latin typeface="Times New Roman" panose="02020603050405020304" pitchFamily="18" charset="0"/>
                <a:cs typeface="Times New Roman" panose="02020603050405020304" pitchFamily="18" charset="0"/>
              </a:rPr>
              <a:t>(7 024 человек</a:t>
            </a:r>
            <a:r>
              <a:rPr lang="en-US" altLang="ru-RU" sz="1200" b="1" dirty="0" smtClean="0">
                <a:solidFill>
                  <a:schemeClr val="tx1"/>
                </a:solidFill>
                <a:latin typeface="Times New Roman" panose="02020603050405020304" pitchFamily="18" charset="0"/>
                <a:cs typeface="Times New Roman" panose="02020603050405020304" pitchFamily="18" charset="0"/>
              </a:rPr>
              <a:t>)</a:t>
            </a:r>
            <a:r>
              <a:rPr lang="ru-RU" altLang="ru-RU" sz="1200" b="1" dirty="0" smtClean="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en-US" altLang="ru-RU" sz="1200" b="1" dirty="0" smtClean="0">
                <a:solidFill>
                  <a:schemeClr val="tx1"/>
                </a:solidFill>
                <a:latin typeface="Times New Roman" panose="02020603050405020304" pitchFamily="18" charset="0"/>
                <a:cs typeface="Times New Roman" panose="02020603050405020304" pitchFamily="18" charset="0"/>
              </a:rPr>
              <a:t>  </a:t>
            </a:r>
            <a:r>
              <a:rPr lang="ru-RU" altLang="ru-RU" sz="1200" b="1" dirty="0" smtClean="0">
                <a:solidFill>
                  <a:schemeClr val="tx1"/>
                </a:solidFill>
                <a:latin typeface="Times New Roman" panose="02020603050405020304" pitchFamily="18" charset="0"/>
                <a:cs typeface="Times New Roman" panose="02020603050405020304" pitchFamily="18" charset="0"/>
              </a:rPr>
              <a:t>2025 год – 44 171,0 </a:t>
            </a:r>
            <a:r>
              <a:rPr lang="ru-RU" altLang="ru-RU" sz="1200" b="1" dirty="0">
                <a:solidFill>
                  <a:schemeClr val="tx1"/>
                </a:solidFill>
                <a:latin typeface="Times New Roman" panose="02020603050405020304" pitchFamily="18" charset="0"/>
                <a:cs typeface="Times New Roman" panose="02020603050405020304" pitchFamily="18" charset="0"/>
              </a:rPr>
              <a:t>тыс. руб. (7 </a:t>
            </a:r>
            <a:r>
              <a:rPr lang="ru-RU" altLang="ru-RU" sz="1200" b="1" dirty="0" smtClean="0">
                <a:solidFill>
                  <a:schemeClr val="tx1"/>
                </a:solidFill>
                <a:latin typeface="Times New Roman" panose="02020603050405020304" pitchFamily="18" charset="0"/>
                <a:cs typeface="Times New Roman" panose="02020603050405020304" pitchFamily="18" charset="0"/>
              </a:rPr>
              <a:t>024 человек</a:t>
            </a:r>
            <a:r>
              <a:rPr lang="en-US" altLang="ru-RU" sz="1200" b="1" dirty="0" smtClean="0">
                <a:solidFill>
                  <a:schemeClr val="tx1"/>
                </a:solidFill>
                <a:latin typeface="Times New Roman" panose="02020603050405020304" pitchFamily="18" charset="0"/>
                <a:cs typeface="Times New Roman" panose="02020603050405020304" pitchFamily="18" charset="0"/>
              </a:rPr>
              <a:t>)</a:t>
            </a:r>
            <a:r>
              <a:rPr lang="ru-RU" altLang="ru-RU" sz="1200" b="1" dirty="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 </a:t>
            </a:r>
            <a:r>
              <a:rPr lang="en-US" altLang="ru-RU" sz="1200" b="1" dirty="0" smtClean="0">
                <a:solidFill>
                  <a:schemeClr val="tx1"/>
                </a:solidFill>
                <a:latin typeface="Times New Roman" panose="02020603050405020304" pitchFamily="18" charset="0"/>
                <a:cs typeface="Times New Roman" panose="02020603050405020304" pitchFamily="18" charset="0"/>
              </a:rPr>
              <a:t> </a:t>
            </a:r>
            <a:r>
              <a:rPr lang="ru-RU" altLang="ru-RU" sz="1200" b="1" dirty="0" smtClean="0">
                <a:solidFill>
                  <a:schemeClr val="tx1"/>
                </a:solidFill>
                <a:latin typeface="Times New Roman" panose="02020603050405020304" pitchFamily="18" charset="0"/>
                <a:cs typeface="Times New Roman" panose="02020603050405020304" pitchFamily="18" charset="0"/>
              </a:rPr>
              <a:t>2026 </a:t>
            </a:r>
            <a:r>
              <a:rPr lang="ru-RU" altLang="ru-RU" sz="1200" b="1" dirty="0">
                <a:solidFill>
                  <a:schemeClr val="tx1"/>
                </a:solidFill>
                <a:latin typeface="Times New Roman" panose="02020603050405020304" pitchFamily="18" charset="0"/>
                <a:cs typeface="Times New Roman" panose="02020603050405020304" pitchFamily="18" charset="0"/>
              </a:rPr>
              <a:t>год </a:t>
            </a:r>
            <a:r>
              <a:rPr lang="ru-RU" altLang="ru-RU" sz="1200" b="1" dirty="0" smtClean="0">
                <a:solidFill>
                  <a:schemeClr val="tx1"/>
                </a:solidFill>
                <a:latin typeface="Times New Roman" panose="02020603050405020304" pitchFamily="18" charset="0"/>
                <a:cs typeface="Times New Roman" panose="02020603050405020304" pitchFamily="18" charset="0"/>
              </a:rPr>
              <a:t>– 44 171,0 </a:t>
            </a:r>
            <a:r>
              <a:rPr lang="ru-RU" altLang="ru-RU" sz="1200" b="1" dirty="0">
                <a:solidFill>
                  <a:schemeClr val="tx1"/>
                </a:solidFill>
                <a:latin typeface="Times New Roman" panose="02020603050405020304" pitchFamily="18" charset="0"/>
                <a:cs typeface="Times New Roman" panose="02020603050405020304" pitchFamily="18" charset="0"/>
              </a:rPr>
              <a:t>тыс. руб. (7 </a:t>
            </a:r>
            <a:r>
              <a:rPr lang="ru-RU" altLang="ru-RU" sz="1200" b="1" dirty="0" smtClean="0">
                <a:solidFill>
                  <a:schemeClr val="tx1"/>
                </a:solidFill>
                <a:latin typeface="Times New Roman" panose="02020603050405020304" pitchFamily="18" charset="0"/>
                <a:cs typeface="Times New Roman" panose="02020603050405020304" pitchFamily="18" charset="0"/>
              </a:rPr>
              <a:t>024 человек</a:t>
            </a:r>
            <a:r>
              <a:rPr lang="en-US" altLang="ru-RU" sz="1200" b="1" dirty="0" smtClean="0">
                <a:solidFill>
                  <a:schemeClr val="tx1"/>
                </a:solidFill>
                <a:latin typeface="Times New Roman" panose="02020603050405020304" pitchFamily="18" charset="0"/>
                <a:cs typeface="Times New Roman" panose="02020603050405020304" pitchFamily="18" charset="0"/>
              </a:rPr>
              <a:t>)</a:t>
            </a:r>
            <a:r>
              <a:rPr lang="ru-RU" altLang="ru-RU" sz="1200" b="1" dirty="0" smtClean="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endParaRPr lang="ru-RU"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None/>
              <a:defRPr/>
            </a:pPr>
            <a:r>
              <a:rPr lang="en-US" altLang="ru-RU" sz="1000" b="1" dirty="0" smtClean="0">
                <a:solidFill>
                  <a:schemeClr val="tx1"/>
                </a:solidFill>
                <a:latin typeface="Times New Roman" panose="02020603050405020304" pitchFamily="18" charset="0"/>
                <a:cs typeface="Times New Roman" panose="02020603050405020304" pitchFamily="18" charset="0"/>
              </a:rPr>
              <a:t>Постановление </a:t>
            </a:r>
            <a:r>
              <a:rPr lang="en-US" altLang="ru-RU" sz="1000" b="1" dirty="0">
                <a:solidFill>
                  <a:schemeClr val="tx1"/>
                </a:solidFill>
                <a:latin typeface="Times New Roman" panose="02020603050405020304" pitchFamily="18" charset="0"/>
                <a:cs typeface="Times New Roman" panose="02020603050405020304" pitchFamily="18" charset="0"/>
              </a:rPr>
              <a:t>Правительства Московской области от 26.05.2014 № </a:t>
            </a:r>
            <a:r>
              <a:rPr lang="en-US" altLang="ru-RU" sz="1000" b="1" dirty="0" smtClean="0">
                <a:solidFill>
                  <a:schemeClr val="tx1"/>
                </a:solidFill>
                <a:latin typeface="Times New Roman" panose="02020603050405020304" pitchFamily="18" charset="0"/>
                <a:cs typeface="Times New Roman" panose="02020603050405020304" pitchFamily="18" charset="0"/>
              </a:rPr>
              <a:t>378/17</a:t>
            </a:r>
            <a:r>
              <a:rPr lang="ru-RU" altLang="ru-RU" sz="1000" b="1" dirty="0" smtClean="0">
                <a:solidFill>
                  <a:schemeClr val="tx1"/>
                </a:solidFill>
                <a:latin typeface="Times New Roman" panose="02020603050405020304" pitchFamily="18" charset="0"/>
                <a:cs typeface="Times New Roman" panose="02020603050405020304" pitchFamily="18" charset="0"/>
              </a:rPr>
              <a:t> «</a:t>
            </a:r>
            <a:r>
              <a:rPr lang="ru-RU" sz="1000" b="1" dirty="0">
                <a:solidFill>
                  <a:schemeClr val="tx1"/>
                </a:solidFill>
                <a:latin typeface="Times New Roman" panose="02020603050405020304" pitchFamily="18" charset="0"/>
                <a:cs typeface="Times New Roman" panose="02020603050405020304" pitchFamily="18" charset="0"/>
              </a:rPr>
              <a:t>Об утверждении порядка обращения за компенсацией родительской платы за присмотр и уход за детьми, осваивающими образовательные программы дошкольного образования в организациях Московской области, осуществляющих образовательную деятельность, и порядка ее выплаты, порядка предоставления субвенций бюджетам муниципальных образований Московской области на выплату  компенсации родительской платы за присмотр и уход за детьми, осваивающими образовательные программы дошкольного образования в организациях Московской области, осуществляющих образовательную </a:t>
            </a:r>
            <a:r>
              <a:rPr lang="ru-RU" sz="1000" b="1" dirty="0" smtClean="0">
                <a:solidFill>
                  <a:schemeClr val="tx1"/>
                </a:solidFill>
                <a:latin typeface="Times New Roman" panose="02020603050405020304" pitchFamily="18" charset="0"/>
                <a:cs typeface="Times New Roman" panose="02020603050405020304" pitchFamily="18" charset="0"/>
              </a:rPr>
              <a:t>деятельность»</a:t>
            </a:r>
            <a:endParaRPr lang="ru-RU" sz="10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en-US" altLang="ru-RU" sz="1000" b="1" dirty="0" smtClean="0">
                <a:solidFill>
                  <a:schemeClr val="tx1"/>
                </a:solidFill>
                <a:latin typeface="Times New Roman" panose="02020603050405020304" pitchFamily="18" charset="0"/>
                <a:cs typeface="Times New Roman" panose="02020603050405020304" pitchFamily="18" charset="0"/>
              </a:rPr>
              <a:t> </a:t>
            </a:r>
            <a:r>
              <a:rPr lang="en-US" altLang="ru-RU" sz="1000" b="1" dirty="0">
                <a:solidFill>
                  <a:schemeClr val="tx1"/>
                </a:solidFill>
                <a:latin typeface="Times New Roman" panose="02020603050405020304" pitchFamily="18" charset="0"/>
                <a:cs typeface="Times New Roman" panose="02020603050405020304" pitchFamily="18" charset="0"/>
              </a:rPr>
              <a:t>(с изменениями)</a:t>
            </a:r>
          </a:p>
          <a:p>
            <a:pPr algn="ctr">
              <a:spcBef>
                <a:spcPct val="0"/>
              </a:spcBef>
              <a:buClrTx/>
              <a:buFontTx/>
              <a:buNone/>
              <a:defRPr/>
            </a:pPr>
            <a:endParaRPr lang="ru-RU" altLang="ru-RU" sz="1200" b="1" dirty="0">
              <a:solidFill>
                <a:schemeClr val="tx1"/>
              </a:solidFill>
              <a:latin typeface="Times New Roman" panose="02020603050405020304" pitchFamily="18" charset="0"/>
              <a:cs typeface="Times New Roman" panose="02020603050405020304" pitchFamily="18" charset="0"/>
            </a:endParaRPr>
          </a:p>
        </p:txBody>
      </p:sp>
      <p:pic>
        <p:nvPicPr>
          <p:cNvPr id="110597" name="Рисунок 2" descr="жкх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282" y="2115271"/>
            <a:ext cx="1543050" cy="228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Прямоугольник 10"/>
          <p:cNvSpPr>
            <a:spLocks noChangeArrowheads="1"/>
          </p:cNvSpPr>
          <p:nvPr/>
        </p:nvSpPr>
        <p:spPr bwMode="auto">
          <a:xfrm>
            <a:off x="7394608" y="2015412"/>
            <a:ext cx="3548061" cy="4592026"/>
          </a:xfrm>
          <a:prstGeom prst="rect">
            <a:avLst/>
          </a:prstGeom>
          <a:solidFill>
            <a:schemeClr val="accent2">
              <a:lumMod val="20000"/>
              <a:lumOff val="80000"/>
            </a:schemeClr>
          </a:solidFill>
          <a:ln>
            <a:solidFill>
              <a:schemeClr val="accent1"/>
            </a:solidFill>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Arial" panose="020B0604020202020204" pitchFamily="34" charset="0"/>
              <a:buNone/>
              <a:defRPr/>
            </a:pPr>
            <a:r>
              <a:rPr lang="ru-RU" altLang="ru-RU" sz="1200" b="1" dirty="0">
                <a:solidFill>
                  <a:schemeClr val="tx1"/>
                </a:solidFill>
                <a:latin typeface="Times New Roman" panose="02020603050405020304" pitchFamily="18" charset="0"/>
                <a:ea typeface="Times New Roman" panose="02020603050405020304" pitchFamily="18" charset="0"/>
              </a:rPr>
              <a:t>Муниципальная программа</a:t>
            </a:r>
            <a:endParaRPr lang="ru-RU" altLang="ru-RU" sz="1200" dirty="0">
              <a:solidFill>
                <a:schemeClr val="tx1"/>
              </a:solidFill>
              <a:latin typeface="Times New Roman" panose="02020603050405020304" pitchFamily="18" charset="0"/>
              <a:ea typeface="Times New Roman" panose="02020603050405020304" pitchFamily="18" charset="0"/>
            </a:endParaRPr>
          </a:p>
          <a:p>
            <a:pPr algn="ctr">
              <a:spcBef>
                <a:spcPct val="20000"/>
              </a:spcBef>
              <a:buClrTx/>
              <a:buFont typeface="Arial" panose="020B0604020202020204" pitchFamily="34" charset="0"/>
              <a:buNone/>
              <a:defRPr/>
            </a:pPr>
            <a:r>
              <a:rPr lang="ru-RU" altLang="ru-RU" sz="1200" b="1" dirty="0">
                <a:solidFill>
                  <a:schemeClr val="tx1"/>
                </a:solidFill>
                <a:latin typeface="Times New Roman" panose="02020603050405020304" pitchFamily="18" charset="0"/>
                <a:ea typeface="Times New Roman" panose="02020603050405020304" pitchFamily="18" charset="0"/>
              </a:rPr>
              <a:t>«Жилище»</a:t>
            </a:r>
            <a:endParaRPr lang="ru-RU" altLang="ru-RU" sz="1200"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r>
              <a:rPr lang="ru-RU" altLang="ru-RU" sz="1200" b="1" dirty="0">
                <a:solidFill>
                  <a:schemeClr val="tx1"/>
                </a:solidFill>
                <a:latin typeface="Times New Roman" panose="02020603050405020304" pitchFamily="18" charset="0"/>
                <a:ea typeface="Times New Roman" panose="02020603050405020304" pitchFamily="18" charset="0"/>
              </a:rPr>
              <a:t>Реализация мер социальной поддержки и социального обеспечения детей сирот и детей, оставшихся без попечения родителей, а также лиц из их числа </a:t>
            </a:r>
            <a:r>
              <a:rPr lang="ru-RU" altLang="ru-RU" sz="1200" b="1" dirty="0" smtClean="0">
                <a:solidFill>
                  <a:schemeClr val="tx1"/>
                </a:solidFill>
                <a:latin typeface="Times New Roman" panose="02020603050405020304" pitchFamily="18" charset="0"/>
                <a:ea typeface="Times New Roman" panose="02020603050405020304" pitchFamily="18" charset="0"/>
              </a:rPr>
              <a:t>:</a:t>
            </a:r>
            <a:endParaRPr lang="ru-RU" altLang="ru-RU" sz="1200" b="1"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r>
              <a:rPr lang="ru-RU" altLang="ru-RU" sz="1200" b="1" dirty="0" smtClean="0">
                <a:solidFill>
                  <a:schemeClr val="tx1"/>
                </a:solidFill>
                <a:latin typeface="Times New Roman" panose="02020603050405020304" pitchFamily="18" charset="0"/>
                <a:ea typeface="Times New Roman" panose="02020603050405020304" pitchFamily="18" charset="0"/>
              </a:rPr>
              <a:t>2022 </a:t>
            </a:r>
            <a:r>
              <a:rPr lang="ru-RU" altLang="ru-RU" sz="1200" b="1" dirty="0">
                <a:solidFill>
                  <a:schemeClr val="tx1"/>
                </a:solidFill>
                <a:latin typeface="Times New Roman" panose="02020603050405020304" pitchFamily="18" charset="0"/>
                <a:ea typeface="Times New Roman" panose="02020603050405020304" pitchFamily="18" charset="0"/>
              </a:rPr>
              <a:t>год – </a:t>
            </a:r>
            <a:r>
              <a:rPr lang="ru-RU" altLang="ru-RU" sz="1200" b="1" dirty="0" smtClean="0">
                <a:solidFill>
                  <a:schemeClr val="tx1"/>
                </a:solidFill>
                <a:latin typeface="Times New Roman" panose="02020603050405020304" pitchFamily="18" charset="0"/>
                <a:ea typeface="Times New Roman" panose="02020603050405020304" pitchFamily="18" charset="0"/>
              </a:rPr>
              <a:t>64 322,7 тыс</a:t>
            </a:r>
            <a:r>
              <a:rPr lang="ru-RU" altLang="ru-RU" sz="1200" b="1" dirty="0">
                <a:solidFill>
                  <a:schemeClr val="tx1"/>
                </a:solidFill>
                <a:latin typeface="Times New Roman" panose="02020603050405020304" pitchFamily="18" charset="0"/>
                <a:ea typeface="Times New Roman" panose="02020603050405020304" pitchFamily="18" charset="0"/>
              </a:rPr>
              <a:t>. руб. </a:t>
            </a:r>
            <a:r>
              <a:rPr lang="ru-RU" altLang="ru-RU" sz="1200" b="1" dirty="0" smtClean="0">
                <a:solidFill>
                  <a:schemeClr val="tx1"/>
                </a:solidFill>
                <a:latin typeface="Times New Roman" panose="02020603050405020304" pitchFamily="18" charset="0"/>
                <a:ea typeface="Times New Roman" panose="02020603050405020304" pitchFamily="18" charset="0"/>
              </a:rPr>
              <a:t>(19 человек);</a:t>
            </a:r>
            <a:endParaRPr lang="en-US" altLang="ru-RU" sz="1200" b="1"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r>
              <a:rPr lang="en-US" altLang="ru-RU" sz="1200" b="1" dirty="0" smtClean="0">
                <a:solidFill>
                  <a:schemeClr val="tx1"/>
                </a:solidFill>
                <a:latin typeface="Times New Roman" panose="02020603050405020304" pitchFamily="18" charset="0"/>
                <a:ea typeface="Times New Roman" panose="02020603050405020304" pitchFamily="18" charset="0"/>
              </a:rPr>
              <a:t>202</a:t>
            </a:r>
            <a:r>
              <a:rPr lang="ru-RU" altLang="ru-RU" sz="1200" b="1" dirty="0" smtClean="0">
                <a:solidFill>
                  <a:schemeClr val="tx1"/>
                </a:solidFill>
                <a:latin typeface="Times New Roman" panose="02020603050405020304" pitchFamily="18" charset="0"/>
                <a:ea typeface="Times New Roman" panose="02020603050405020304" pitchFamily="18" charset="0"/>
              </a:rPr>
              <a:t>3</a:t>
            </a:r>
            <a:r>
              <a:rPr lang="en-US" altLang="ru-RU" sz="1200" b="1" dirty="0" smtClean="0">
                <a:solidFill>
                  <a:schemeClr val="tx1"/>
                </a:solidFill>
                <a:latin typeface="Times New Roman" panose="02020603050405020304" pitchFamily="18" charset="0"/>
                <a:ea typeface="Times New Roman" panose="02020603050405020304" pitchFamily="18" charset="0"/>
              </a:rPr>
              <a:t> </a:t>
            </a:r>
            <a:r>
              <a:rPr lang="en-US" altLang="ru-RU" sz="1200" b="1" dirty="0">
                <a:solidFill>
                  <a:schemeClr val="tx1"/>
                </a:solidFill>
                <a:latin typeface="Times New Roman" panose="02020603050405020304" pitchFamily="18" charset="0"/>
                <a:ea typeface="Times New Roman" panose="02020603050405020304" pitchFamily="18" charset="0"/>
              </a:rPr>
              <a:t>год </a:t>
            </a:r>
            <a:r>
              <a:rPr lang="en-US" altLang="ru-RU" sz="1200" b="1" dirty="0" smtClean="0">
                <a:solidFill>
                  <a:schemeClr val="tx1"/>
                </a:solidFill>
                <a:latin typeface="Times New Roman" panose="02020603050405020304" pitchFamily="18" charset="0"/>
                <a:ea typeface="Times New Roman" panose="02020603050405020304" pitchFamily="18" charset="0"/>
              </a:rPr>
              <a:t>–</a:t>
            </a:r>
            <a:r>
              <a:rPr lang="ru-RU" altLang="ru-RU" sz="1200" b="1" dirty="0" smtClean="0">
                <a:solidFill>
                  <a:schemeClr val="tx1"/>
                </a:solidFill>
                <a:latin typeface="Times New Roman" panose="02020603050405020304" pitchFamily="18" charset="0"/>
                <a:ea typeface="Times New Roman" panose="02020603050405020304" pitchFamily="18" charset="0"/>
              </a:rPr>
              <a:t>55 943,2 </a:t>
            </a:r>
            <a:r>
              <a:rPr lang="en-US" altLang="ru-RU" sz="1200" b="1" dirty="0" smtClean="0">
                <a:solidFill>
                  <a:schemeClr val="tx1"/>
                </a:solidFill>
                <a:latin typeface="Times New Roman" panose="02020603050405020304" pitchFamily="18" charset="0"/>
                <a:ea typeface="Times New Roman" panose="02020603050405020304" pitchFamily="18" charset="0"/>
              </a:rPr>
              <a:t>тыс</a:t>
            </a:r>
            <a:r>
              <a:rPr lang="en-US" altLang="ru-RU" sz="1200" b="1" dirty="0">
                <a:solidFill>
                  <a:schemeClr val="tx1"/>
                </a:solidFill>
                <a:latin typeface="Times New Roman" panose="02020603050405020304" pitchFamily="18" charset="0"/>
                <a:ea typeface="Times New Roman" panose="02020603050405020304" pitchFamily="18" charset="0"/>
              </a:rPr>
              <a:t>. руб. </a:t>
            </a:r>
            <a:r>
              <a:rPr lang="en-US" altLang="ru-RU" sz="1200" b="1" dirty="0" smtClean="0">
                <a:solidFill>
                  <a:schemeClr val="tx1"/>
                </a:solidFill>
                <a:latin typeface="Times New Roman" panose="02020603050405020304" pitchFamily="18" charset="0"/>
                <a:ea typeface="Times New Roman" panose="02020603050405020304" pitchFamily="18" charset="0"/>
              </a:rPr>
              <a:t>(</a:t>
            </a:r>
            <a:r>
              <a:rPr lang="ru-RU" altLang="ru-RU" sz="1200" b="1" dirty="0" smtClean="0">
                <a:solidFill>
                  <a:schemeClr val="tx1"/>
                </a:solidFill>
                <a:latin typeface="Times New Roman" panose="02020603050405020304" pitchFamily="18" charset="0"/>
                <a:ea typeface="Times New Roman" panose="02020603050405020304" pitchFamily="18" charset="0"/>
              </a:rPr>
              <a:t>16 </a:t>
            </a:r>
            <a:r>
              <a:rPr lang="en-US" altLang="ru-RU" sz="1200" b="1" dirty="0" smtClean="0">
                <a:solidFill>
                  <a:schemeClr val="tx1"/>
                </a:solidFill>
                <a:latin typeface="Times New Roman" panose="02020603050405020304" pitchFamily="18" charset="0"/>
                <a:ea typeface="Times New Roman" panose="02020603050405020304" pitchFamily="18" charset="0"/>
              </a:rPr>
              <a:t>человек)</a:t>
            </a:r>
            <a:r>
              <a:rPr lang="ru-RU" altLang="ru-RU" sz="1200" b="1" dirty="0" smtClean="0">
                <a:solidFill>
                  <a:schemeClr val="tx1"/>
                </a:solidFill>
                <a:latin typeface="Times New Roman" panose="02020603050405020304" pitchFamily="18" charset="0"/>
                <a:ea typeface="Times New Roman" panose="02020603050405020304" pitchFamily="18" charset="0"/>
              </a:rPr>
              <a:t>;</a:t>
            </a:r>
            <a:r>
              <a:rPr lang="en-US" altLang="ru-RU" sz="1200" b="1" dirty="0" smtClean="0">
                <a:solidFill>
                  <a:schemeClr val="tx1"/>
                </a:solidFill>
                <a:latin typeface="Times New Roman" panose="02020603050405020304" pitchFamily="18" charset="0"/>
                <a:ea typeface="Times New Roman" panose="02020603050405020304" pitchFamily="18" charset="0"/>
              </a:rPr>
              <a:t> </a:t>
            </a:r>
            <a:endParaRPr lang="en-US" altLang="ru-RU" sz="1200" b="1"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r>
              <a:rPr lang="en-US" altLang="ru-RU" sz="1200" b="1" dirty="0" smtClean="0">
                <a:solidFill>
                  <a:schemeClr val="tx1"/>
                </a:solidFill>
                <a:latin typeface="Times New Roman" panose="02020603050405020304" pitchFamily="18" charset="0"/>
                <a:ea typeface="Times New Roman" panose="02020603050405020304" pitchFamily="18" charset="0"/>
              </a:rPr>
              <a:t>202</a:t>
            </a:r>
            <a:r>
              <a:rPr lang="ru-RU" altLang="ru-RU" sz="1200" b="1" dirty="0" smtClean="0">
                <a:solidFill>
                  <a:schemeClr val="tx1"/>
                </a:solidFill>
                <a:latin typeface="Times New Roman" panose="02020603050405020304" pitchFamily="18" charset="0"/>
                <a:ea typeface="Times New Roman" panose="02020603050405020304" pitchFamily="18" charset="0"/>
              </a:rPr>
              <a:t>4</a:t>
            </a:r>
            <a:r>
              <a:rPr lang="en-US" altLang="ru-RU" sz="1200" b="1" dirty="0" smtClean="0">
                <a:solidFill>
                  <a:schemeClr val="tx1"/>
                </a:solidFill>
                <a:latin typeface="Times New Roman" panose="02020603050405020304" pitchFamily="18" charset="0"/>
                <a:ea typeface="Times New Roman" panose="02020603050405020304" pitchFamily="18" charset="0"/>
              </a:rPr>
              <a:t> </a:t>
            </a:r>
            <a:r>
              <a:rPr lang="en-US" altLang="ru-RU" sz="1200" b="1" dirty="0">
                <a:solidFill>
                  <a:schemeClr val="tx1"/>
                </a:solidFill>
                <a:latin typeface="Times New Roman" panose="02020603050405020304" pitchFamily="18" charset="0"/>
                <a:ea typeface="Times New Roman" panose="02020603050405020304" pitchFamily="18" charset="0"/>
              </a:rPr>
              <a:t>год </a:t>
            </a:r>
            <a:r>
              <a:rPr lang="en-US" altLang="ru-RU" sz="1200" b="1" dirty="0" smtClean="0">
                <a:solidFill>
                  <a:schemeClr val="tx1"/>
                </a:solidFill>
                <a:latin typeface="Times New Roman" panose="02020603050405020304" pitchFamily="18" charset="0"/>
                <a:ea typeface="Times New Roman" panose="02020603050405020304" pitchFamily="18" charset="0"/>
              </a:rPr>
              <a:t>–</a:t>
            </a:r>
            <a:r>
              <a:rPr lang="ru-RU" altLang="ru-RU" sz="1200" b="1" dirty="0" smtClean="0">
                <a:solidFill>
                  <a:schemeClr val="tx1"/>
                </a:solidFill>
                <a:latin typeface="Times New Roman" panose="02020603050405020304" pitchFamily="18" charset="0"/>
                <a:ea typeface="Times New Roman" panose="02020603050405020304" pitchFamily="18" charset="0"/>
              </a:rPr>
              <a:t>51 387,0 </a:t>
            </a:r>
            <a:r>
              <a:rPr lang="en-US" altLang="ru-RU" sz="1200" b="1" dirty="0" smtClean="0">
                <a:solidFill>
                  <a:schemeClr val="tx1"/>
                </a:solidFill>
                <a:latin typeface="Times New Roman" panose="02020603050405020304" pitchFamily="18" charset="0"/>
                <a:ea typeface="Times New Roman" panose="02020603050405020304" pitchFamily="18" charset="0"/>
              </a:rPr>
              <a:t>тыс</a:t>
            </a:r>
            <a:r>
              <a:rPr lang="en-US" altLang="ru-RU" sz="1200" b="1" dirty="0">
                <a:solidFill>
                  <a:schemeClr val="tx1"/>
                </a:solidFill>
                <a:latin typeface="Times New Roman" panose="02020603050405020304" pitchFamily="18" charset="0"/>
                <a:ea typeface="Times New Roman" panose="02020603050405020304" pitchFamily="18" charset="0"/>
              </a:rPr>
              <a:t>. руб. </a:t>
            </a:r>
            <a:r>
              <a:rPr lang="en-US" altLang="ru-RU" sz="1200" b="1" dirty="0" smtClean="0">
                <a:solidFill>
                  <a:schemeClr val="tx1"/>
                </a:solidFill>
                <a:latin typeface="Times New Roman" panose="02020603050405020304" pitchFamily="18" charset="0"/>
                <a:ea typeface="Times New Roman" panose="02020603050405020304" pitchFamily="18" charset="0"/>
              </a:rPr>
              <a:t>(</a:t>
            </a:r>
            <a:r>
              <a:rPr lang="ru-RU" altLang="ru-RU" sz="1200" b="1" dirty="0" smtClean="0">
                <a:solidFill>
                  <a:schemeClr val="tx1"/>
                </a:solidFill>
                <a:latin typeface="Times New Roman" panose="02020603050405020304" pitchFamily="18" charset="0"/>
                <a:ea typeface="Times New Roman" panose="02020603050405020304" pitchFamily="18" charset="0"/>
              </a:rPr>
              <a:t>14 </a:t>
            </a:r>
            <a:r>
              <a:rPr lang="en-US" altLang="ru-RU" sz="1200" b="1" dirty="0" smtClean="0">
                <a:solidFill>
                  <a:schemeClr val="tx1"/>
                </a:solidFill>
                <a:latin typeface="Times New Roman" panose="02020603050405020304" pitchFamily="18" charset="0"/>
                <a:ea typeface="Times New Roman" panose="02020603050405020304" pitchFamily="18" charset="0"/>
              </a:rPr>
              <a:t>человек)</a:t>
            </a:r>
            <a:r>
              <a:rPr lang="ru-RU" altLang="ru-RU" sz="1200" b="1" dirty="0" smtClean="0">
                <a:solidFill>
                  <a:schemeClr val="tx1"/>
                </a:solidFill>
                <a:latin typeface="Times New Roman" panose="02020603050405020304" pitchFamily="18" charset="0"/>
                <a:ea typeface="Times New Roman" panose="02020603050405020304" pitchFamily="18" charset="0"/>
              </a:rPr>
              <a:t>;</a:t>
            </a:r>
          </a:p>
          <a:p>
            <a:pPr algn="just">
              <a:spcBef>
                <a:spcPct val="0"/>
              </a:spcBef>
              <a:buClrTx/>
              <a:buFontTx/>
              <a:buNone/>
              <a:defRPr/>
            </a:pPr>
            <a:r>
              <a:rPr lang="ru-RU" altLang="ru-RU" sz="1200" b="1" dirty="0" smtClean="0">
                <a:solidFill>
                  <a:schemeClr val="tx1"/>
                </a:solidFill>
                <a:latin typeface="Times New Roman" panose="02020603050405020304" pitchFamily="18" charset="0"/>
                <a:ea typeface="Times New Roman" panose="02020603050405020304" pitchFamily="18" charset="0"/>
              </a:rPr>
              <a:t>2025 год -  73 411,0 тыс. руб. (20 человек);</a:t>
            </a:r>
          </a:p>
          <a:p>
            <a:pPr algn="just">
              <a:spcBef>
                <a:spcPct val="0"/>
              </a:spcBef>
              <a:buClrTx/>
              <a:buNone/>
              <a:defRPr/>
            </a:pPr>
            <a:r>
              <a:rPr lang="ru-RU" altLang="ru-RU" sz="1200" b="1" dirty="0" smtClean="0">
                <a:solidFill>
                  <a:schemeClr val="tx1"/>
                </a:solidFill>
                <a:latin typeface="Times New Roman" panose="02020603050405020304" pitchFamily="18" charset="0"/>
                <a:ea typeface="Times New Roman" panose="02020603050405020304" pitchFamily="18" charset="0"/>
              </a:rPr>
              <a:t>2026</a:t>
            </a:r>
            <a:r>
              <a:rPr lang="en-US" altLang="ru-RU" sz="1200" b="1" dirty="0" smtClean="0">
                <a:solidFill>
                  <a:schemeClr val="tx1"/>
                </a:solidFill>
                <a:latin typeface="Times New Roman" panose="02020603050405020304" pitchFamily="18" charset="0"/>
                <a:ea typeface="Times New Roman" panose="02020603050405020304" pitchFamily="18" charset="0"/>
              </a:rPr>
              <a:t> </a:t>
            </a:r>
            <a:r>
              <a:rPr lang="en-US" altLang="ru-RU" sz="1200" b="1" dirty="0">
                <a:solidFill>
                  <a:schemeClr val="tx1"/>
                </a:solidFill>
                <a:latin typeface="Times New Roman" panose="02020603050405020304" pitchFamily="18" charset="0"/>
                <a:ea typeface="Times New Roman" panose="02020603050405020304" pitchFamily="18" charset="0"/>
              </a:rPr>
              <a:t>г</a:t>
            </a:r>
            <a:r>
              <a:rPr lang="ru-RU" altLang="ru-RU" sz="1200" b="1" dirty="0">
                <a:solidFill>
                  <a:schemeClr val="tx1"/>
                </a:solidFill>
                <a:latin typeface="Times New Roman" panose="02020603050405020304" pitchFamily="18" charset="0"/>
                <a:ea typeface="Times New Roman" panose="02020603050405020304" pitchFamily="18" charset="0"/>
              </a:rPr>
              <a:t>од – </a:t>
            </a:r>
            <a:r>
              <a:rPr lang="ru-RU" altLang="ru-RU" sz="1200" b="1" dirty="0" smtClean="0">
                <a:solidFill>
                  <a:schemeClr val="tx1"/>
                </a:solidFill>
                <a:latin typeface="Times New Roman" panose="02020603050405020304" pitchFamily="18" charset="0"/>
                <a:ea typeface="Times New Roman" panose="02020603050405020304" pitchFamily="18" charset="0"/>
              </a:rPr>
              <a:t>40 376,0 </a:t>
            </a:r>
            <a:r>
              <a:rPr lang="ru-RU" altLang="ru-RU" sz="1200" b="1" dirty="0">
                <a:solidFill>
                  <a:schemeClr val="tx1"/>
                </a:solidFill>
                <a:latin typeface="Times New Roman" panose="02020603050405020304" pitchFamily="18" charset="0"/>
                <a:ea typeface="Times New Roman" panose="02020603050405020304" pitchFamily="18" charset="0"/>
              </a:rPr>
              <a:t>тыс. руб. </a:t>
            </a:r>
            <a:r>
              <a:rPr lang="ru-RU" altLang="ru-RU" sz="1200" b="1" dirty="0" smtClean="0">
                <a:solidFill>
                  <a:schemeClr val="tx1"/>
                </a:solidFill>
                <a:latin typeface="Times New Roman" panose="02020603050405020304" pitchFamily="18" charset="0"/>
                <a:ea typeface="Times New Roman" panose="02020603050405020304" pitchFamily="18" charset="0"/>
              </a:rPr>
              <a:t>(11 человек)</a:t>
            </a:r>
          </a:p>
          <a:p>
            <a:pPr algn="just">
              <a:spcBef>
                <a:spcPct val="0"/>
              </a:spcBef>
              <a:buClrTx/>
              <a:buNone/>
              <a:defRPr/>
            </a:pPr>
            <a:endParaRPr lang="en-US" altLang="ru-RU" sz="1200" b="1" dirty="0">
              <a:solidFill>
                <a:schemeClr val="tx1"/>
              </a:solidFill>
              <a:latin typeface="Times New Roman" panose="02020603050405020304" pitchFamily="18" charset="0"/>
              <a:ea typeface="Times New Roman" panose="02020603050405020304" pitchFamily="18" charset="0"/>
            </a:endParaRPr>
          </a:p>
          <a:p>
            <a:pPr algn="ctr">
              <a:spcBef>
                <a:spcPct val="0"/>
              </a:spcBef>
              <a:buClrTx/>
              <a:buFontTx/>
              <a:buNone/>
              <a:defRPr/>
            </a:pPr>
            <a:r>
              <a:rPr lang="en-US" altLang="ru-RU" sz="1000" b="1" dirty="0">
                <a:solidFill>
                  <a:schemeClr val="tx1"/>
                </a:solidFill>
                <a:latin typeface="Times New Roman" panose="02020603050405020304" pitchFamily="18" charset="0"/>
                <a:ea typeface="Times New Roman" panose="02020603050405020304" pitchFamily="18" charset="0"/>
              </a:rPr>
              <a:t>Закон Московской области от 29.12.2007 </a:t>
            </a:r>
            <a:r>
              <a:rPr lang="en-US" altLang="ru-RU" sz="1000" b="1" dirty="0" smtClean="0">
                <a:solidFill>
                  <a:schemeClr val="tx1"/>
                </a:solidFill>
                <a:latin typeface="Times New Roman" panose="02020603050405020304" pitchFamily="18" charset="0"/>
                <a:ea typeface="Times New Roman" panose="02020603050405020304" pitchFamily="18" charset="0"/>
              </a:rPr>
              <a:t>№ 248/2007-ОЗ</a:t>
            </a:r>
            <a:r>
              <a:rPr lang="ru-RU" altLang="ru-RU" sz="1000" b="1" dirty="0" smtClean="0">
                <a:solidFill>
                  <a:schemeClr val="tx1"/>
                </a:solidFill>
                <a:latin typeface="Times New Roman" panose="02020603050405020304" pitchFamily="18" charset="0"/>
                <a:ea typeface="Times New Roman" panose="02020603050405020304" pitchFamily="18" charset="0"/>
              </a:rPr>
              <a:t> </a:t>
            </a:r>
            <a:r>
              <a:rPr lang="ru-RU" altLang="ru-RU" sz="1200" b="1" dirty="0" smtClean="0">
                <a:solidFill>
                  <a:schemeClr val="tx1"/>
                </a:solidFill>
                <a:latin typeface="Times New Roman" panose="02020603050405020304" pitchFamily="18" charset="0"/>
                <a:ea typeface="Times New Roman" panose="02020603050405020304" pitchFamily="18" charset="0"/>
              </a:rPr>
              <a:t>«</a:t>
            </a:r>
            <a:r>
              <a:rPr lang="ru-RU" sz="1000" b="1" dirty="0">
                <a:solidFill>
                  <a:schemeClr val="tx1"/>
                </a:solidFill>
                <a:latin typeface="Times New Roman" panose="02020603050405020304" pitchFamily="18" charset="0"/>
                <a:cs typeface="Times New Roman" panose="02020603050405020304" pitchFamily="18" charset="0"/>
              </a:rPr>
              <a:t>О предоставлении полного государственного обеспечения и дополнительных гарантий по социальной поддержке детям-сиротам и детям, оставшимся без попечения </a:t>
            </a:r>
            <a:r>
              <a:rPr lang="ru-RU" sz="1000" b="1" dirty="0" smtClean="0">
                <a:solidFill>
                  <a:schemeClr val="tx1"/>
                </a:solidFill>
                <a:latin typeface="Times New Roman" panose="02020603050405020304" pitchFamily="18" charset="0"/>
                <a:cs typeface="Times New Roman" panose="02020603050405020304" pitchFamily="18" charset="0"/>
              </a:rPr>
              <a:t>родителей» </a:t>
            </a:r>
          </a:p>
          <a:p>
            <a:pPr algn="ctr">
              <a:spcBef>
                <a:spcPct val="0"/>
              </a:spcBef>
              <a:buClrTx/>
              <a:buFontTx/>
              <a:buNone/>
              <a:defRPr/>
            </a:pPr>
            <a:r>
              <a:rPr lang="ru-RU" sz="1000" b="1" dirty="0" smtClean="0">
                <a:solidFill>
                  <a:schemeClr val="tx1"/>
                </a:solidFill>
                <a:latin typeface="Times New Roman" panose="02020603050405020304" pitchFamily="18" charset="0"/>
                <a:cs typeface="Times New Roman" panose="02020603050405020304" pitchFamily="18" charset="0"/>
              </a:rPr>
              <a:t> </a:t>
            </a:r>
            <a:r>
              <a:rPr lang="ru-RU" altLang="ru-RU" sz="10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(с изменениями)</a:t>
            </a:r>
            <a:endParaRPr lang="ru-RU" altLang="ru-RU" sz="1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ct val="0"/>
              </a:spcBef>
              <a:buClrTx/>
              <a:buFontTx/>
              <a:buNone/>
              <a:defRPr/>
            </a:pPr>
            <a:endParaRPr lang="ru-RU" altLang="ru-RU" sz="1200" b="1" dirty="0" smtClean="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endParaRPr lang="ru-RU" altLang="ru-RU" sz="1200" b="1"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endParaRPr lang="ru-RU" altLang="ru-RU" sz="1200" b="1" dirty="0" smtClean="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endParaRPr lang="ru-RU" altLang="ru-RU" sz="1200" b="1" dirty="0" smtClean="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endParaRPr lang="ru-RU" altLang="ru-RU" sz="1200" b="1"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endParaRPr lang="ru-RU" altLang="ru-RU" sz="1200" b="1" dirty="0" smtClean="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endParaRPr lang="ru-RU" altLang="ru-RU" sz="1200" b="1" dirty="0">
              <a:solidFill>
                <a:schemeClr val="tx1"/>
              </a:solidFill>
              <a:latin typeface="Times New Roman" panose="02020603050405020304" pitchFamily="18" charset="0"/>
              <a:ea typeface="Times New Roman" panose="02020603050405020304" pitchFamily="18" charset="0"/>
            </a:endParaRPr>
          </a:p>
        </p:txBody>
      </p:sp>
      <p:sp>
        <p:nvSpPr>
          <p:cNvPr id="7" name="Овал 6"/>
          <p:cNvSpPr/>
          <p:nvPr/>
        </p:nvSpPr>
        <p:spPr>
          <a:xfrm>
            <a:off x="11457992" y="6391469"/>
            <a:ext cx="541175"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157</a:t>
            </a:r>
            <a:endParaRPr lang="ru-RU" dirty="0"/>
          </a:p>
        </p:txBody>
      </p:sp>
    </p:spTree>
    <p:extLst>
      <p:ext uri="{BB962C8B-B14F-4D97-AF65-F5344CB8AC3E}">
        <p14:creationId xmlns:p14="http://schemas.microsoft.com/office/powerpoint/2010/main" val="355875813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1730376" y="83976"/>
            <a:ext cx="8823325" cy="101616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None/>
              <a:defRPr/>
            </a:pPr>
            <a:r>
              <a:rPr lang="ru-RU" altLang="ru-RU" sz="1600" b="1" u="sng">
                <a:solidFill>
                  <a:schemeClr val="tx1"/>
                </a:solidFill>
                <a:latin typeface="Times New Roman" panose="02020603050405020304" pitchFamily="18" charset="0"/>
                <a:cs typeface="Times New Roman" panose="02020603050405020304" pitchFamily="18" charset="0"/>
              </a:rPr>
              <a:t>Информация о расходах бюджета городского округа Воскресенск</a:t>
            </a:r>
          </a:p>
          <a:p>
            <a:pPr algn="ctr">
              <a:spcBef>
                <a:spcPct val="0"/>
              </a:spcBef>
              <a:buClrTx/>
              <a:buNone/>
              <a:defRPr/>
            </a:pPr>
            <a:r>
              <a:rPr lang="ru-RU" altLang="ru-RU" sz="1600" b="1" u="sng">
                <a:solidFill>
                  <a:schemeClr val="tx1"/>
                </a:solidFill>
                <a:latin typeface="Times New Roman" panose="02020603050405020304" pitchFamily="18" charset="0"/>
                <a:cs typeface="Times New Roman" panose="02020603050405020304" pitchFamily="18" charset="0"/>
              </a:rPr>
              <a:t>с учетом интересов целевых групп пользователей (физические и юридические лица) на которые направлены мероприятия муниципальной программы,</a:t>
            </a:r>
          </a:p>
          <a:p>
            <a:pPr algn="ctr">
              <a:spcBef>
                <a:spcPct val="0"/>
              </a:spcBef>
              <a:buClrTx/>
              <a:buNone/>
              <a:defRPr/>
            </a:pPr>
            <a:r>
              <a:rPr lang="ru-RU" altLang="ru-RU" sz="1600" b="1" u="sng">
                <a:solidFill>
                  <a:schemeClr val="tx1"/>
                </a:solidFill>
                <a:latin typeface="Times New Roman" panose="02020603050405020304" pitchFamily="18" charset="0"/>
                <a:cs typeface="Times New Roman" panose="02020603050405020304" pitchFamily="18" charset="0"/>
              </a:rPr>
              <a:t> планируемые к реализации в 2022 -2026 годах</a:t>
            </a:r>
            <a:endParaRPr lang="ru-RU" altLang="ru-RU" sz="1600" b="1" u="sng" dirty="0">
              <a:solidFill>
                <a:schemeClr val="tx1"/>
              </a:solidFill>
              <a:latin typeface="Times New Roman" panose="02020603050405020304" pitchFamily="18" charset="0"/>
              <a:cs typeface="Times New Roman" panose="02020603050405020304" pitchFamily="18" charset="0"/>
            </a:endParaRPr>
          </a:p>
        </p:txBody>
      </p:sp>
      <p:sp>
        <p:nvSpPr>
          <p:cNvPr id="5" name="Стрелка вправо 4"/>
          <p:cNvSpPr>
            <a:spLocks noChangeArrowheads="1"/>
          </p:cNvSpPr>
          <p:nvPr/>
        </p:nvSpPr>
        <p:spPr bwMode="auto">
          <a:xfrm rot="5400000">
            <a:off x="5712619" y="915194"/>
            <a:ext cx="635000" cy="1055688"/>
          </a:xfrm>
          <a:prstGeom prst="rightArrow">
            <a:avLst>
              <a:gd name="adj1" fmla="val 50000"/>
              <a:gd name="adj2" fmla="val 19796"/>
            </a:avLst>
          </a:prstGeom>
          <a:solidFill>
            <a:schemeClr val="tx1"/>
          </a:solidFill>
          <a:ln w="25400" algn="ctr">
            <a:noFill/>
            <a:miter lim="800000"/>
            <a:headEnd/>
            <a:tailEnd/>
          </a:ln>
        </p:spPr>
        <p:txBody>
          <a:bodyPr rot="10800000" vert="eaVert" anchor="ctr"/>
          <a:lstStyle/>
          <a:p>
            <a:pPr algn="ctr">
              <a:defRPr/>
            </a:pPr>
            <a:endParaRPr lang="ru-RU" sz="1350" dirty="0">
              <a:solidFill>
                <a:schemeClr val="lt1"/>
              </a:solidFill>
            </a:endParaRPr>
          </a:p>
        </p:txBody>
      </p:sp>
      <p:sp>
        <p:nvSpPr>
          <p:cNvPr id="111621" name="Rectangle 8"/>
          <p:cNvSpPr>
            <a:spLocks/>
          </p:cNvSpPr>
          <p:nvPr/>
        </p:nvSpPr>
        <p:spPr bwMode="auto">
          <a:xfrm>
            <a:off x="1847850" y="1760537"/>
            <a:ext cx="2584191" cy="4127079"/>
          </a:xfrm>
          <a:prstGeom prst="rect">
            <a:avLst/>
          </a:prstGeom>
          <a:solidFill>
            <a:schemeClr val="accent2">
              <a:lumMod val="20000"/>
              <a:lumOff val="80000"/>
            </a:schemeClr>
          </a:solidFill>
          <a:ln>
            <a:solidFill>
              <a:schemeClr val="accent1"/>
            </a:solidFill>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Arial" panose="020B0604020202020204" pitchFamily="34" charset="0"/>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Муниципальная программа</a:t>
            </a:r>
            <a:endParaRPr lang="ru-RU" altLang="ru-RU" sz="1200" dirty="0" smtClean="0">
              <a:solidFill>
                <a:schemeClr val="tx1"/>
              </a:solidFill>
              <a:latin typeface="Times New Roman" panose="02020603050405020304" pitchFamily="18" charset="0"/>
              <a:cs typeface="Times New Roman" panose="02020603050405020304" pitchFamily="18" charset="0"/>
            </a:endParaRPr>
          </a:p>
          <a:p>
            <a:pPr algn="ctr">
              <a:spcBef>
                <a:spcPct val="20000"/>
              </a:spcBef>
              <a:buClrTx/>
              <a:buFont typeface="Arial" panose="020B0604020202020204" pitchFamily="34" charset="0"/>
              <a:buNone/>
              <a:defRPr/>
            </a:pPr>
            <a:r>
              <a:rPr lang="ru-RU" altLang="ru-RU" sz="1200" b="1" dirty="0" smtClean="0">
                <a:solidFill>
                  <a:srgbClr val="000000"/>
                </a:solidFill>
                <a:latin typeface="Times New Roman" panose="02020603050405020304" pitchFamily="18" charset="0"/>
                <a:cs typeface="Times New Roman" panose="02020603050405020304" pitchFamily="18" charset="0"/>
              </a:rPr>
              <a:t>«Социальная защита населения»</a:t>
            </a: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Организация отдыха и оздоровления  детей и подростков:</a:t>
            </a:r>
          </a:p>
          <a:p>
            <a:pPr algn="ctr">
              <a:spcBef>
                <a:spcPct val="0"/>
              </a:spcBef>
              <a:buClrTx/>
              <a:buFontTx/>
              <a:buNone/>
              <a:defRPr/>
            </a:pPr>
            <a:endParaRPr lang="ru-RU" altLang="ru-RU" sz="1200" b="1" dirty="0" smtClean="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2022 год – 15 878 тыс. руб.</a:t>
            </a:r>
            <a:endParaRPr lang="en-US" altLang="ru-RU" sz="1200" b="1" dirty="0" smtClean="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 ( 1 384 человека);</a:t>
            </a: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2023 год – 15 666 тыс. руб.</a:t>
            </a:r>
            <a:endParaRPr lang="en-US" altLang="ru-RU" sz="1200" b="1" dirty="0" smtClean="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 (1 274 человека);</a:t>
            </a:r>
          </a:p>
          <a:p>
            <a:pPr algn="ctr">
              <a:spcBef>
                <a:spcPct val="0"/>
              </a:spcBef>
              <a:buClrTx/>
              <a:buFont typeface="Wingdings 3" panose="05040102010807070707" pitchFamily="18" charset="2"/>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2024 год – 17 382 тыс. руб. </a:t>
            </a:r>
            <a:endParaRPr lang="en-US" altLang="ru-RU" sz="1200" b="1" dirty="0" smtClean="0">
              <a:solidFill>
                <a:schemeClr val="tx1"/>
              </a:solidFill>
              <a:latin typeface="Times New Roman" panose="02020603050405020304" pitchFamily="18" charset="0"/>
              <a:cs typeface="Times New Roman" panose="02020603050405020304" pitchFamily="18" charset="0"/>
            </a:endParaRPr>
          </a:p>
          <a:p>
            <a:pPr algn="ctr">
              <a:spcBef>
                <a:spcPct val="0"/>
              </a:spcBef>
              <a:buClrTx/>
              <a:buFont typeface="Wingdings 3" panose="05040102010807070707" pitchFamily="18" charset="2"/>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(1 346 человек)</a:t>
            </a:r>
          </a:p>
          <a:p>
            <a:pPr algn="ctr">
              <a:spcBef>
                <a:spcPct val="0"/>
              </a:spcBef>
              <a:buClrTx/>
              <a:buFont typeface="Wingdings 3" panose="05040102010807070707" pitchFamily="18" charset="2"/>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2025 год – 17 397 тыс. руб. </a:t>
            </a:r>
          </a:p>
          <a:p>
            <a:pPr algn="ctr">
              <a:spcBef>
                <a:spcPct val="0"/>
              </a:spcBef>
              <a:buClrTx/>
              <a:buFont typeface="Wingdings 3" panose="05040102010807070707" pitchFamily="18" charset="2"/>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(1 346 человек)</a:t>
            </a: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2026 год – 18 008 тыс. руб. </a:t>
            </a:r>
            <a:endParaRPr lang="en-US" altLang="ru-RU" sz="1200" b="1" dirty="0" smtClean="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( 1 346 чел</a:t>
            </a:r>
            <a:r>
              <a:rPr lang="en-US" altLang="ru-RU" sz="1200" b="1" dirty="0" smtClean="0">
                <a:solidFill>
                  <a:schemeClr val="tx1"/>
                </a:solidFill>
                <a:latin typeface="Times New Roman" panose="02020603050405020304" pitchFamily="18" charset="0"/>
                <a:cs typeface="Times New Roman" panose="02020603050405020304" pitchFamily="18" charset="0"/>
              </a:rPr>
              <a:t>овек)</a:t>
            </a:r>
            <a:r>
              <a:rPr lang="ru-RU" altLang="ru-RU" sz="1200" b="1" dirty="0" smtClean="0">
                <a:solidFill>
                  <a:schemeClr val="tx1"/>
                </a:solidFill>
                <a:latin typeface="Times New Roman" panose="02020603050405020304" pitchFamily="18" charset="0"/>
                <a:cs typeface="Times New Roman" panose="02020603050405020304" pitchFamily="18" charset="0"/>
              </a:rPr>
              <a:t>;</a:t>
            </a:r>
          </a:p>
          <a:p>
            <a:pPr algn="ctr">
              <a:spcBef>
                <a:spcPct val="0"/>
              </a:spcBef>
              <a:buClr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 </a:t>
            </a:r>
            <a:r>
              <a:rPr lang="ru-RU" altLang="ru-RU" sz="1000" b="1" dirty="0" smtClean="0">
                <a:solidFill>
                  <a:schemeClr val="tx1"/>
                </a:solidFill>
                <a:latin typeface="Times New Roman" panose="02020603050405020304" pitchFamily="18" charset="0"/>
                <a:cs typeface="Times New Roman" panose="02020603050405020304" pitchFamily="18" charset="0"/>
              </a:rPr>
              <a:t>Постановление Правительства МО от 12.03.2012 № 269/8</a:t>
            </a:r>
            <a:r>
              <a:rPr lang="en-US" altLang="ru-RU" sz="1000" b="1" dirty="0" smtClean="0">
                <a:solidFill>
                  <a:schemeClr val="tx1"/>
                </a:solidFill>
                <a:latin typeface="Times New Roman" panose="02020603050405020304" pitchFamily="18" charset="0"/>
                <a:cs typeface="Times New Roman" panose="02020603050405020304" pitchFamily="18" charset="0"/>
              </a:rPr>
              <a:t> </a:t>
            </a:r>
            <a:r>
              <a:rPr lang="ru-RU" altLang="ru-RU" sz="1000" b="1" dirty="0" smtClean="0">
                <a:solidFill>
                  <a:schemeClr val="tx1"/>
                </a:solidFill>
                <a:latin typeface="Times New Roman" panose="02020603050405020304" pitchFamily="18" charset="0"/>
                <a:cs typeface="Times New Roman" panose="02020603050405020304" pitchFamily="18" charset="0"/>
              </a:rPr>
              <a:t>«</a:t>
            </a:r>
            <a:r>
              <a:rPr lang="ru-RU" sz="1000" b="1" dirty="0">
                <a:solidFill>
                  <a:schemeClr val="tx1"/>
                </a:solidFill>
                <a:latin typeface="Times New Roman" panose="02020603050405020304" pitchFamily="18" charset="0"/>
                <a:cs typeface="Times New Roman" panose="02020603050405020304" pitchFamily="18" charset="0"/>
              </a:rPr>
              <a:t>О мерах по организации отдыха и оздоровления детей в Московской </a:t>
            </a:r>
            <a:r>
              <a:rPr lang="ru-RU" sz="1000" b="1" dirty="0" smtClean="0">
                <a:solidFill>
                  <a:schemeClr val="tx1"/>
                </a:solidFill>
                <a:latin typeface="Times New Roman" panose="02020603050405020304" pitchFamily="18" charset="0"/>
                <a:cs typeface="Times New Roman" panose="02020603050405020304" pitchFamily="18" charset="0"/>
              </a:rPr>
              <a:t>области»</a:t>
            </a:r>
          </a:p>
          <a:p>
            <a:pPr algn="ctr">
              <a:spcBef>
                <a:spcPct val="0"/>
              </a:spcBef>
              <a:buClrTx/>
              <a:buNone/>
              <a:defRPr/>
            </a:pPr>
            <a:r>
              <a:rPr lang="en-US" altLang="ru-RU" sz="1000" b="1" dirty="0" smtClean="0">
                <a:solidFill>
                  <a:schemeClr val="tx1"/>
                </a:solidFill>
                <a:latin typeface="Times New Roman" panose="02020603050405020304" pitchFamily="18" charset="0"/>
                <a:cs typeface="Times New Roman" panose="02020603050405020304" pitchFamily="18" charset="0"/>
              </a:rPr>
              <a:t>(</a:t>
            </a:r>
            <a:r>
              <a:rPr lang="ru-RU" altLang="ru-RU" sz="1000" b="1" dirty="0" smtClean="0">
                <a:solidFill>
                  <a:schemeClr val="tx1"/>
                </a:solidFill>
                <a:latin typeface="Times New Roman" panose="02020603050405020304" pitchFamily="18" charset="0"/>
                <a:cs typeface="Times New Roman" panose="02020603050405020304" pitchFamily="18" charset="0"/>
              </a:rPr>
              <a:t>с изменениями)</a:t>
            </a:r>
            <a:endParaRPr lang="ru-RU" altLang="ru-RU" sz="1000" b="1" dirty="0">
              <a:solidFill>
                <a:schemeClr val="tx1"/>
              </a:solidFill>
              <a:latin typeface="Times New Roman" panose="02020603050405020304" pitchFamily="18" charset="0"/>
              <a:cs typeface="Times New Roman" panose="02020603050405020304" pitchFamily="18" charset="0"/>
            </a:endParaRPr>
          </a:p>
        </p:txBody>
      </p:sp>
      <p:sp>
        <p:nvSpPr>
          <p:cNvPr id="111623" name="Rectangle 11"/>
          <p:cNvSpPr>
            <a:spLocks/>
          </p:cNvSpPr>
          <p:nvPr/>
        </p:nvSpPr>
        <p:spPr bwMode="auto">
          <a:xfrm>
            <a:off x="7726363" y="1760537"/>
            <a:ext cx="3115808" cy="4127079"/>
          </a:xfrm>
          <a:prstGeom prst="rect">
            <a:avLst/>
          </a:prstGeom>
          <a:solidFill>
            <a:schemeClr val="accent2">
              <a:lumMod val="20000"/>
              <a:lumOff val="80000"/>
            </a:schemeClr>
          </a:solidFill>
          <a:ln>
            <a:solidFill>
              <a:schemeClr val="accent1"/>
            </a:solidFill>
          </a:ln>
        </p:spPr>
        <p:txBody>
          <a:bodyPr anchor="ctr"/>
          <a:lstStyle>
            <a:lvl1pPr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Arial" panose="020B0604020202020204" pitchFamily="34" charset="0"/>
              <a:buNone/>
              <a:defRPr/>
            </a:pPr>
            <a:endParaRPr lang="ru-RU" altLang="ru-RU" sz="1200" b="1" dirty="0" smtClean="0">
              <a:solidFill>
                <a:schemeClr val="tx1"/>
              </a:solidFill>
              <a:latin typeface="Times New Roman" panose="02020603050405020304" pitchFamily="18" charset="0"/>
              <a:ea typeface="Times New Roman" panose="02020603050405020304" pitchFamily="18" charset="0"/>
            </a:endParaRPr>
          </a:p>
          <a:p>
            <a:pPr algn="ctr">
              <a:spcBef>
                <a:spcPct val="20000"/>
              </a:spcBef>
              <a:buClrTx/>
              <a:buFont typeface="Arial" panose="020B0604020202020204" pitchFamily="34" charset="0"/>
              <a:buNone/>
              <a:defRPr/>
            </a:pPr>
            <a:endParaRPr lang="ru-RU" altLang="ru-RU" sz="1200" b="1" dirty="0">
              <a:solidFill>
                <a:schemeClr val="tx1"/>
              </a:solidFill>
              <a:latin typeface="Times New Roman" panose="02020603050405020304" pitchFamily="18" charset="0"/>
              <a:ea typeface="Times New Roman" panose="02020603050405020304" pitchFamily="18" charset="0"/>
            </a:endParaRPr>
          </a:p>
          <a:p>
            <a:pPr algn="ctr">
              <a:spcBef>
                <a:spcPct val="20000"/>
              </a:spcBef>
              <a:buClrTx/>
              <a:buFont typeface="Arial" panose="020B0604020202020204" pitchFamily="34" charset="0"/>
              <a:buNone/>
              <a:defRPr/>
            </a:pPr>
            <a:r>
              <a:rPr lang="ru-RU" altLang="ru-RU" sz="1200" b="1" dirty="0" smtClean="0">
                <a:solidFill>
                  <a:schemeClr val="tx1"/>
                </a:solidFill>
                <a:latin typeface="Times New Roman" panose="02020603050405020304" pitchFamily="18" charset="0"/>
                <a:ea typeface="Times New Roman" panose="02020603050405020304" pitchFamily="18" charset="0"/>
              </a:rPr>
              <a:t>Муниципальная </a:t>
            </a:r>
            <a:r>
              <a:rPr lang="ru-RU" altLang="ru-RU" sz="1200" b="1" dirty="0">
                <a:solidFill>
                  <a:schemeClr val="tx1"/>
                </a:solidFill>
                <a:latin typeface="Times New Roman" panose="02020603050405020304" pitchFamily="18" charset="0"/>
                <a:ea typeface="Times New Roman" panose="02020603050405020304" pitchFamily="18" charset="0"/>
              </a:rPr>
              <a:t>программа</a:t>
            </a:r>
            <a:endParaRPr lang="ru-RU" altLang="ru-RU" sz="1200" dirty="0">
              <a:solidFill>
                <a:schemeClr val="tx1"/>
              </a:solidFill>
              <a:latin typeface="Times New Roman" panose="02020603050405020304" pitchFamily="18" charset="0"/>
              <a:ea typeface="Times New Roman" panose="02020603050405020304" pitchFamily="18" charset="0"/>
            </a:endParaRPr>
          </a:p>
          <a:p>
            <a:pPr algn="ctr">
              <a:spcBef>
                <a:spcPct val="20000"/>
              </a:spcBef>
              <a:buClrTx/>
              <a:buFont typeface="Arial" panose="020B0604020202020204" pitchFamily="34" charset="0"/>
              <a:buNone/>
              <a:defRPr/>
            </a:pPr>
            <a:r>
              <a:rPr lang="ru-RU" altLang="ru-RU" sz="1200" b="1" dirty="0">
                <a:solidFill>
                  <a:schemeClr val="tx1"/>
                </a:solidFill>
                <a:latin typeface="Times New Roman" panose="02020603050405020304" pitchFamily="18" charset="0"/>
                <a:ea typeface="Times New Roman" panose="02020603050405020304" pitchFamily="18" charset="0"/>
              </a:rPr>
              <a:t>«Жилище»</a:t>
            </a:r>
            <a:endParaRPr lang="ru-RU" altLang="ru-RU" sz="1200"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r>
              <a:rPr lang="ru-RU" altLang="ru-RU" sz="1200" b="1" dirty="0" smtClean="0">
                <a:solidFill>
                  <a:schemeClr val="tx1"/>
                </a:solidFill>
                <a:latin typeface="Times New Roman" panose="02020603050405020304" pitchFamily="18" charset="0"/>
                <a:ea typeface="Times New Roman" panose="02020603050405020304" pitchFamily="18" charset="0"/>
              </a:rPr>
              <a:t>Предоставление молодым семьям  социальных выплат на приобретение жилья или строительство </a:t>
            </a:r>
            <a:r>
              <a:rPr lang="ru-RU" altLang="ru-RU" sz="1200" b="1" dirty="0">
                <a:solidFill>
                  <a:schemeClr val="tx1"/>
                </a:solidFill>
                <a:latin typeface="Times New Roman" panose="02020603050405020304" pitchFamily="18" charset="0"/>
                <a:ea typeface="Times New Roman" panose="02020603050405020304" pitchFamily="18" charset="0"/>
              </a:rPr>
              <a:t>:</a:t>
            </a:r>
          </a:p>
          <a:p>
            <a:pP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2022 год –2 354,5 тыс. руб. </a:t>
            </a:r>
            <a:endParaRPr lang="en-US" altLang="ru-RU" sz="1200" b="1" dirty="0" smtClean="0">
              <a:solidFill>
                <a:schemeClr val="tx1"/>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(1 семья);</a:t>
            </a:r>
          </a:p>
          <a:p>
            <a:pPr>
              <a:spcBef>
                <a:spcPct val="0"/>
              </a:spcBef>
              <a:buClrTx/>
              <a:buFont typeface="Wingdings 3" panose="05040102010807070707" pitchFamily="18" charset="2"/>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2023 год –0,0 тыс. руб. </a:t>
            </a:r>
            <a:endParaRPr lang="en-US" altLang="ru-RU" sz="1200" b="1" dirty="0" smtClean="0">
              <a:solidFill>
                <a:schemeClr val="tx1"/>
              </a:solidFill>
              <a:latin typeface="Times New Roman" panose="02020603050405020304" pitchFamily="18" charset="0"/>
              <a:cs typeface="Times New Roman" panose="02020603050405020304" pitchFamily="18" charset="0"/>
            </a:endParaRPr>
          </a:p>
          <a:p>
            <a:pPr>
              <a:spcBef>
                <a:spcPct val="0"/>
              </a:spcBef>
              <a:buClrTx/>
              <a:buFont typeface="Wingdings 3" panose="05040102010807070707" pitchFamily="18" charset="2"/>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(0 семей);</a:t>
            </a:r>
          </a:p>
          <a:p>
            <a:pPr>
              <a:spcBef>
                <a:spcPct val="0"/>
              </a:spcBef>
              <a:buClrTx/>
              <a:buFont typeface="Wingdings 3" panose="05040102010807070707" pitchFamily="18" charset="2"/>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2024 год – 4 008,8  тыс. руб. (1 семья)</a:t>
            </a:r>
          </a:p>
          <a:p>
            <a:pP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a:t>
            </a:r>
            <a:r>
              <a:rPr lang="en-US" altLang="ru-RU" sz="1200" b="1" dirty="0" smtClean="0">
                <a:solidFill>
                  <a:schemeClr val="tx1"/>
                </a:solidFill>
                <a:latin typeface="Times New Roman" panose="02020603050405020304" pitchFamily="18" charset="0"/>
                <a:cs typeface="Times New Roman" panose="02020603050405020304" pitchFamily="18" charset="0"/>
              </a:rPr>
              <a:t>2</a:t>
            </a:r>
            <a:r>
              <a:rPr lang="ru-RU" altLang="ru-RU" sz="1200" b="1" dirty="0" smtClean="0">
                <a:solidFill>
                  <a:schemeClr val="tx1"/>
                </a:solidFill>
                <a:latin typeface="Times New Roman" panose="02020603050405020304" pitchFamily="18" charset="0"/>
                <a:cs typeface="Times New Roman" panose="02020603050405020304" pitchFamily="18" charset="0"/>
              </a:rPr>
              <a:t>5 год – 3 179,0  тыс. руб. (1 семья)</a:t>
            </a:r>
          </a:p>
          <a:p>
            <a:pPr>
              <a:spcBef>
                <a:spcPct val="0"/>
              </a:spcBef>
              <a:buClr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20</a:t>
            </a:r>
            <a:r>
              <a:rPr lang="en-US" altLang="ru-RU" sz="1200" b="1" dirty="0" smtClean="0">
                <a:solidFill>
                  <a:schemeClr val="tx1"/>
                </a:solidFill>
                <a:latin typeface="Times New Roman" panose="02020603050405020304" pitchFamily="18" charset="0"/>
                <a:cs typeface="Times New Roman" panose="02020603050405020304" pitchFamily="18" charset="0"/>
              </a:rPr>
              <a:t>2</a:t>
            </a:r>
            <a:r>
              <a:rPr lang="ru-RU" altLang="ru-RU" sz="1200" b="1" dirty="0" smtClean="0">
                <a:solidFill>
                  <a:schemeClr val="tx1"/>
                </a:solidFill>
                <a:latin typeface="Times New Roman" panose="02020603050405020304" pitchFamily="18" charset="0"/>
                <a:cs typeface="Times New Roman" panose="02020603050405020304" pitchFamily="18" charset="0"/>
              </a:rPr>
              <a:t>6 год – 3 507,7 тыс. руб. (1 семья) </a:t>
            </a:r>
          </a:p>
          <a:p>
            <a:pPr algn="ctr">
              <a:spcBef>
                <a:spcPct val="0"/>
              </a:spcBef>
              <a:buClrTx/>
              <a:buFontTx/>
              <a:buNone/>
              <a:defRPr/>
            </a:pPr>
            <a:r>
              <a:rPr lang="ru-RU" altLang="ru-RU" sz="1200" b="1" dirty="0" smtClean="0">
                <a:solidFill>
                  <a:schemeClr val="tx1"/>
                </a:solidFill>
                <a:latin typeface="Times New Roman" panose="02020603050405020304" pitchFamily="18" charset="0"/>
                <a:cs typeface="Times New Roman" panose="02020603050405020304" pitchFamily="18" charset="0"/>
              </a:rPr>
              <a:t> </a:t>
            </a:r>
          </a:p>
          <a:p>
            <a:pPr algn="ctr">
              <a:spcBef>
                <a:spcPct val="0"/>
              </a:spcBef>
              <a:buClrTx/>
              <a:buNone/>
              <a:defRPr/>
            </a:pPr>
            <a:r>
              <a:rPr lang="ru-RU" altLang="ru-RU" sz="1000" b="1" dirty="0" smtClean="0">
                <a:solidFill>
                  <a:schemeClr val="tx1"/>
                </a:solidFill>
                <a:latin typeface="Times New Roman" panose="02020603050405020304" pitchFamily="18" charset="0"/>
                <a:cs typeface="Times New Roman" panose="02020603050405020304" pitchFamily="18" charset="0"/>
              </a:rPr>
              <a:t>Постановление Правительства РФ от 13.05.2006 № 285 «</a:t>
            </a:r>
            <a:r>
              <a:rPr lang="ru-RU" sz="1000" b="1" dirty="0">
                <a:solidFill>
                  <a:schemeClr val="tx1"/>
                </a:solidFill>
                <a:latin typeface="Times New Roman" panose="02020603050405020304" pitchFamily="18" charset="0"/>
                <a:cs typeface="Times New Roman" panose="02020603050405020304" pitchFamily="18" charset="0"/>
              </a:rPr>
              <a:t>Об утверждении правил предоставления молодым семьям социальных выплат на приобретение жилья в рамках реализации подпрограммы «Обеспечение жильем молодых семей» Федеральной целевой программы «Жилище</a:t>
            </a:r>
            <a:r>
              <a:rPr lang="ru-RU" sz="1000" b="1" dirty="0" smtClean="0">
                <a:solidFill>
                  <a:schemeClr val="tx1"/>
                </a:solidFill>
                <a:latin typeface="Times New Roman" panose="02020603050405020304" pitchFamily="18" charset="0"/>
                <a:cs typeface="Times New Roman" panose="02020603050405020304" pitchFamily="18" charset="0"/>
              </a:rPr>
              <a:t>» (с изменениями</a:t>
            </a:r>
            <a:r>
              <a:rPr lang="ru-RU" altLang="ru-RU" sz="1000" b="1" dirty="0" smtClean="0">
                <a:solidFill>
                  <a:schemeClr val="tx1"/>
                </a:solidFill>
                <a:latin typeface="Times New Roman" panose="02020603050405020304" pitchFamily="18" charset="0"/>
                <a:cs typeface="Times New Roman" panose="02020603050405020304" pitchFamily="18" charset="0"/>
              </a:rPr>
              <a:t>) </a:t>
            </a:r>
          </a:p>
          <a:p>
            <a:pPr algn="ctr">
              <a:spcBef>
                <a:spcPct val="0"/>
              </a:spcBef>
              <a:buClrTx/>
              <a:buFontTx/>
              <a:buNone/>
              <a:defRPr/>
            </a:pPr>
            <a:endParaRPr lang="ru-RU"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endParaRPr lang="ru-RU" altLang="ru-RU" sz="1200" b="1" dirty="0" smtClean="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endParaRPr lang="ru-RU"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endParaRPr lang="ru-RU" altLang="ru-RU" sz="1200" b="1" dirty="0" smtClean="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endParaRPr lang="ru-RU" altLang="ru-RU" sz="1200" b="1" dirty="0">
              <a:solidFill>
                <a:schemeClr val="tx1"/>
              </a:solidFill>
              <a:latin typeface="Times New Roman" panose="02020603050405020304" pitchFamily="18" charset="0"/>
              <a:cs typeface="Times New Roman" panose="02020603050405020304" pitchFamily="18" charset="0"/>
            </a:endParaRPr>
          </a:p>
        </p:txBody>
      </p:sp>
      <p:pic>
        <p:nvPicPr>
          <p:cNvPr id="2" name="Рисунок 2" descr="жкх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1785939"/>
            <a:ext cx="1512888"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67322" y="6391469"/>
            <a:ext cx="531845"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158</a:t>
            </a:r>
            <a:endParaRPr lang="ru-RU" dirty="0"/>
          </a:p>
        </p:txBody>
      </p:sp>
    </p:spTree>
    <p:extLst>
      <p:ext uri="{BB962C8B-B14F-4D97-AF65-F5344CB8AC3E}">
        <p14:creationId xmlns:p14="http://schemas.microsoft.com/office/powerpoint/2010/main" val="221773876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Box 1"/>
          <p:cNvSpPr txBox="1">
            <a:spLocks noChangeArrowheads="1"/>
          </p:cNvSpPr>
          <p:nvPr/>
        </p:nvSpPr>
        <p:spPr bwMode="auto">
          <a:xfrm>
            <a:off x="1581733" y="0"/>
            <a:ext cx="89598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None/>
            </a:pPr>
            <a:r>
              <a:rPr lang="ru-RU" altLang="ru-RU" sz="2000" b="1" dirty="0">
                <a:solidFill>
                  <a:schemeClr val="tx1"/>
                </a:solidFill>
                <a:latin typeface="Times New Roman" panose="02020603050405020304" pitchFamily="18" charset="0"/>
                <a:cs typeface="Times New Roman" panose="02020603050405020304" pitchFamily="18" charset="0"/>
                <a:hlinkClick r:id="rId3" action="ppaction://hlinksldjump"/>
              </a:rPr>
              <a:t>Информация об общественно значимых проектах, </a:t>
            </a:r>
            <a:endParaRPr lang="ru-RU" altLang="ru-RU" sz="2000" b="1" dirty="0" smtClean="0">
              <a:solidFill>
                <a:schemeClr val="tx1"/>
              </a:solidFill>
              <a:latin typeface="Times New Roman" panose="02020603050405020304" pitchFamily="18" charset="0"/>
              <a:cs typeface="Times New Roman" panose="02020603050405020304" pitchFamily="18" charset="0"/>
              <a:hlinkClick r:id="" action="ppaction://noaction"/>
            </a:endParaRPr>
          </a:p>
          <a:p>
            <a:pPr algn="ctr">
              <a:spcBef>
                <a:spcPct val="0"/>
              </a:spcBef>
              <a:buClrTx/>
              <a:buNone/>
            </a:pPr>
            <a:r>
              <a:rPr lang="ru-RU" altLang="ru-RU" sz="2000" b="1" dirty="0" smtClean="0">
                <a:solidFill>
                  <a:schemeClr val="tx1"/>
                </a:solidFill>
                <a:latin typeface="Times New Roman" panose="02020603050405020304" pitchFamily="18" charset="0"/>
                <a:cs typeface="Times New Roman" panose="02020603050405020304" pitchFamily="18" charset="0"/>
                <a:hlinkClick r:id="" action="ppaction://noaction"/>
              </a:rPr>
              <a:t>реализуемых </a:t>
            </a:r>
            <a:r>
              <a:rPr lang="ru-RU" altLang="ru-RU" sz="2000" b="1" dirty="0">
                <a:solidFill>
                  <a:schemeClr val="tx1"/>
                </a:solidFill>
                <a:latin typeface="Times New Roman" panose="02020603050405020304" pitchFamily="18" charset="0"/>
                <a:cs typeface="Times New Roman" panose="02020603050405020304" pitchFamily="18" charset="0"/>
                <a:hlinkClick r:id="rId3" action="ppaction://hlinksldjump"/>
              </a:rPr>
              <a:t>на территории городского округа </a:t>
            </a:r>
            <a:r>
              <a:rPr lang="ru-RU" altLang="ru-RU" sz="2000" b="1" dirty="0" smtClean="0">
                <a:solidFill>
                  <a:schemeClr val="tx1"/>
                </a:solidFill>
                <a:latin typeface="Times New Roman" panose="02020603050405020304" pitchFamily="18" charset="0"/>
                <a:cs typeface="Times New Roman" panose="02020603050405020304" pitchFamily="18" charset="0"/>
                <a:hlinkClick r:id="" action="ppaction://noaction"/>
              </a:rPr>
              <a:t>Воскресенск </a:t>
            </a:r>
          </a:p>
          <a:p>
            <a:pPr algn="ctr">
              <a:spcBef>
                <a:spcPct val="0"/>
              </a:spcBef>
              <a:buClrTx/>
              <a:buNone/>
            </a:pPr>
            <a:r>
              <a:rPr lang="ru-RU" altLang="ru-RU" sz="2000" b="1" dirty="0" smtClean="0">
                <a:solidFill>
                  <a:schemeClr val="tx1"/>
                </a:solidFill>
                <a:latin typeface="Times New Roman" panose="02020603050405020304" pitchFamily="18" charset="0"/>
                <a:cs typeface="Times New Roman" panose="02020603050405020304" pitchFamily="18" charset="0"/>
                <a:hlinkClick r:id="" action="ppaction://noaction"/>
              </a:rPr>
              <a:t>Московской области в 2022-2026 годах</a:t>
            </a:r>
            <a:endParaRPr lang="ru-RU" altLang="ru-RU" sz="20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572576618"/>
              </p:ext>
            </p:extLst>
          </p:nvPr>
        </p:nvGraphicFramePr>
        <p:xfrm>
          <a:off x="276614" y="1203649"/>
          <a:ext cx="11629246" cy="5061646"/>
        </p:xfrm>
        <a:graphic>
          <a:graphicData uri="http://schemas.openxmlformats.org/drawingml/2006/table">
            <a:tbl>
              <a:tblPr/>
              <a:tblGrid>
                <a:gridCol w="3772871">
                  <a:extLst>
                    <a:ext uri="{9D8B030D-6E8A-4147-A177-3AD203B41FA5}">
                      <a16:colId xmlns:a16="http://schemas.microsoft.com/office/drawing/2014/main" xmlns="" val="20000"/>
                    </a:ext>
                  </a:extLst>
                </a:gridCol>
                <a:gridCol w="1199243">
                  <a:extLst>
                    <a:ext uri="{9D8B030D-6E8A-4147-A177-3AD203B41FA5}">
                      <a16:colId xmlns:a16="http://schemas.microsoft.com/office/drawing/2014/main" xmlns="" val="20001"/>
                    </a:ext>
                  </a:extLst>
                </a:gridCol>
                <a:gridCol w="764433">
                  <a:extLst>
                    <a:ext uri="{9D8B030D-6E8A-4147-A177-3AD203B41FA5}">
                      <a16:colId xmlns:a16="http://schemas.microsoft.com/office/drawing/2014/main" xmlns="" val="20002"/>
                    </a:ext>
                  </a:extLst>
                </a:gridCol>
                <a:gridCol w="699177">
                  <a:extLst>
                    <a:ext uri="{9D8B030D-6E8A-4147-A177-3AD203B41FA5}">
                      <a16:colId xmlns:a16="http://schemas.microsoft.com/office/drawing/2014/main" xmlns="" val="20003"/>
                    </a:ext>
                  </a:extLst>
                </a:gridCol>
                <a:gridCol w="745788">
                  <a:extLst>
                    <a:ext uri="{9D8B030D-6E8A-4147-A177-3AD203B41FA5}">
                      <a16:colId xmlns:a16="http://schemas.microsoft.com/office/drawing/2014/main" xmlns="" val="20004"/>
                    </a:ext>
                  </a:extLst>
                </a:gridCol>
                <a:gridCol w="839011">
                  <a:extLst>
                    <a:ext uri="{9D8B030D-6E8A-4147-A177-3AD203B41FA5}">
                      <a16:colId xmlns:a16="http://schemas.microsoft.com/office/drawing/2014/main" xmlns="" val="20005"/>
                    </a:ext>
                  </a:extLst>
                </a:gridCol>
                <a:gridCol w="866979">
                  <a:extLst>
                    <a:ext uri="{9D8B030D-6E8A-4147-A177-3AD203B41FA5}">
                      <a16:colId xmlns:a16="http://schemas.microsoft.com/office/drawing/2014/main" xmlns="" val="20006"/>
                    </a:ext>
                  </a:extLst>
                </a:gridCol>
                <a:gridCol w="960202">
                  <a:extLst>
                    <a:ext uri="{9D8B030D-6E8A-4147-A177-3AD203B41FA5}">
                      <a16:colId xmlns:a16="http://schemas.microsoft.com/office/drawing/2014/main" xmlns="" val="20007"/>
                    </a:ext>
                  </a:extLst>
                </a:gridCol>
                <a:gridCol w="1781542">
                  <a:extLst>
                    <a:ext uri="{9D8B030D-6E8A-4147-A177-3AD203B41FA5}">
                      <a16:colId xmlns:a16="http://schemas.microsoft.com/office/drawing/2014/main" xmlns="" val="20008"/>
                    </a:ext>
                  </a:extLst>
                </a:gridCol>
              </a:tblGrid>
              <a:tr h="166726">
                <a:tc rowSpan="2">
                  <a:txBody>
                    <a:bodyPr/>
                    <a:lstStyle/>
                    <a:p>
                      <a:pPr algn="ctr" fontAlgn="ctr"/>
                      <a:r>
                        <a:rPr lang="ru-RU" sz="1100" b="1" i="0" u="none" strike="noStrike" dirty="0">
                          <a:latin typeface="Times New Roman"/>
                        </a:rPr>
                        <a:t>Наименование</a:t>
                      </a:r>
                      <a:br>
                        <a:rPr lang="ru-RU" sz="1100" b="1" i="0" u="none" strike="noStrike" dirty="0">
                          <a:latin typeface="Times New Roman"/>
                        </a:rPr>
                      </a:br>
                      <a:r>
                        <a:rPr lang="ru-RU" sz="1100" b="1" i="0" u="none" strike="noStrike" dirty="0">
                          <a:latin typeface="Times New Roman"/>
                        </a:rPr>
                        <a:t>проекта, место реализации</a:t>
                      </a:r>
                      <a:br>
                        <a:rPr lang="ru-RU" sz="1100" b="1" i="0" u="none" strike="noStrike" dirty="0">
                          <a:latin typeface="Times New Roman"/>
                        </a:rPr>
                      </a:b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a:latin typeface="Times New Roman"/>
                        </a:rPr>
                        <a:t>Объем </a:t>
                      </a:r>
                      <a:r>
                        <a:rPr lang="ru-RU" sz="1100" b="1" i="0" u="none" strike="noStrike" smtClean="0">
                          <a:latin typeface="Times New Roman"/>
                        </a:rPr>
                        <a:t>финанси-рования</a:t>
                      </a:r>
                      <a:r>
                        <a:rPr lang="ru-RU" sz="1100" b="1" i="0" u="none" strike="noStrike" dirty="0">
                          <a:latin typeface="Times New Roman"/>
                        </a:rPr>
                        <a:t>, всего (тыс.руб.)</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ru-RU" sz="1100" b="1" i="0" u="none" strike="noStrike" dirty="0" smtClean="0">
                          <a:latin typeface="Times New Roman"/>
                        </a:rPr>
                        <a:t>по годам (тыс. рублей):</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a:latin typeface="Times New Roman"/>
                        </a:rPr>
                        <a:t>Срок ввода объектов</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a:latin typeface="Times New Roman"/>
                        </a:rPr>
                        <a:t>Результаты </a:t>
                      </a:r>
                      <a:endParaRPr lang="ru-RU" sz="1100" b="1" i="0" u="none" strike="noStrike" dirty="0" smtClean="0">
                        <a:latin typeface="Times New Roman"/>
                      </a:endParaRPr>
                    </a:p>
                    <a:p>
                      <a:pPr algn="ctr" fontAlgn="ctr"/>
                      <a:r>
                        <a:rPr lang="ru-RU" sz="1100" b="1" i="0" u="none" strike="noStrike" dirty="0" smtClean="0">
                          <a:latin typeface="Times New Roman"/>
                        </a:rPr>
                        <a:t>реализации </a:t>
                      </a:r>
                      <a:r>
                        <a:rPr lang="ru-RU" sz="1100" b="1" i="0" u="none" strike="noStrike" dirty="0">
                          <a:latin typeface="Times New Roman"/>
                        </a:rPr>
                        <a:t>проекта</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8891">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a:t>
                      </a:r>
                      <a:r>
                        <a:rPr lang="en-US" sz="1100" b="1" i="0" u="none" strike="noStrike" dirty="0" smtClean="0">
                          <a:latin typeface="Times New Roman"/>
                        </a:rPr>
                        <a:t>2</a:t>
                      </a:r>
                      <a:r>
                        <a:rPr lang="ru-RU" sz="1100" b="1" i="0" u="none" strike="noStrike" dirty="0" smtClean="0">
                          <a:latin typeface="Times New Roman"/>
                        </a:rPr>
                        <a:t>2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2023 </a:t>
                      </a:r>
                      <a:r>
                        <a:rPr lang="ru-RU" sz="1100" b="1" i="0" u="none" strike="noStrike" dirty="0">
                          <a:latin typeface="Times New Roman"/>
                        </a:rPr>
                        <a:t>год</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2024 </a:t>
                      </a:r>
                      <a:r>
                        <a:rPr lang="ru-RU" sz="1100" b="1" i="0" u="none" strike="noStrike" dirty="0">
                          <a:latin typeface="Times New Roman"/>
                        </a:rPr>
                        <a:t>год</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2025</a:t>
                      </a:r>
                      <a:r>
                        <a:rPr lang="ru-RU" sz="1100" b="1" i="0" u="none" strike="noStrike" baseline="0" dirty="0" smtClean="0">
                          <a:latin typeface="Times New Roman"/>
                        </a:rPr>
                        <a:t>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2026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276669">
                <a:tc>
                  <a:txBody>
                    <a:bodyPr/>
                    <a:lstStyle/>
                    <a:p>
                      <a:pPr algn="just" fontAlgn="ctr"/>
                      <a:r>
                        <a:rPr lang="ru-RU" sz="1200" kern="1200" dirty="0" smtClean="0">
                          <a:solidFill>
                            <a:schemeClr val="tx1"/>
                          </a:solidFill>
                          <a:effectLst/>
                          <a:latin typeface="Times New Roman" panose="02020603050405020304" pitchFamily="18" charset="0"/>
                          <a:ea typeface="+mn-ea"/>
                          <a:cs typeface="Times New Roman" panose="02020603050405020304" pitchFamily="18" charset="0"/>
                        </a:rPr>
                        <a:t>Мероприятие по сохранению объектов культурного наследия (памятников истории и культуры), находящихся в собственности муниципальных образований Московской области </a:t>
                      </a:r>
                    </a:p>
                    <a:p>
                      <a:pPr marL="0" marR="0" lvl="0" indent="0" algn="just" defTabSz="914400" rtl="0" eaLnBrk="1" fontAlgn="ctr" latinLnBrk="0" hangingPunct="1">
                        <a:lnSpc>
                          <a:spcPct val="100000"/>
                        </a:lnSpc>
                        <a:spcBef>
                          <a:spcPts val="0"/>
                        </a:spcBef>
                        <a:spcAft>
                          <a:spcPts val="0"/>
                        </a:spcAft>
                        <a:buClrTx/>
                        <a:buSzTx/>
                        <a:buFontTx/>
                        <a:buNone/>
                        <a:tabLst/>
                        <a:defRPr/>
                      </a:pPr>
                      <a:r>
                        <a:rPr lang="ru-RU" sz="12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Объект: </a:t>
                      </a:r>
                      <a:r>
                        <a:rPr lang="ru-RU" sz="1200" kern="1200" dirty="0" smtClean="0">
                          <a:solidFill>
                            <a:schemeClr val="tx1"/>
                          </a:solidFill>
                          <a:effectLst/>
                          <a:latin typeface="Times New Roman" panose="02020603050405020304" pitchFamily="18" charset="0"/>
                          <a:ea typeface="+mn-ea"/>
                          <a:cs typeface="Times New Roman" panose="02020603050405020304" pitchFamily="18" charset="0"/>
                        </a:rPr>
                        <a:t>Усадьба «Кривякино»,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XVIII</a:t>
                      </a:r>
                      <a:r>
                        <a:rPr lang="ru-RU" sz="12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XIX</a:t>
                      </a:r>
                      <a:r>
                        <a:rPr lang="ru-RU" sz="1200" kern="1200" dirty="0" smtClean="0">
                          <a:solidFill>
                            <a:schemeClr val="tx1"/>
                          </a:solidFill>
                          <a:effectLst/>
                          <a:latin typeface="Times New Roman" panose="02020603050405020304" pitchFamily="18" charset="0"/>
                          <a:ea typeface="+mn-ea"/>
                          <a:cs typeface="Times New Roman" panose="02020603050405020304" pitchFamily="18" charset="0"/>
                        </a:rPr>
                        <a:t>вв.: Главный дом, середина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XVIII</a:t>
                      </a:r>
                      <a:r>
                        <a:rPr lang="ru-RU" sz="1200" kern="1200" dirty="0" smtClean="0">
                          <a:solidFill>
                            <a:schemeClr val="tx1"/>
                          </a:solidFill>
                          <a:effectLst/>
                          <a:latin typeface="Times New Roman" panose="02020603050405020304" pitchFamily="18" charset="0"/>
                          <a:ea typeface="+mn-ea"/>
                          <a:cs typeface="Times New Roman" panose="02020603050405020304" pitchFamily="18" charset="0"/>
                        </a:rPr>
                        <a:t>в.</a:t>
                      </a:r>
                    </a:p>
                    <a:p>
                      <a:pPr algn="just" fontAlgn="ctr"/>
                      <a:endParaRPr lang="ru-RU" sz="1200" b="1" i="0" u="none" strike="noStrike" dirty="0">
                        <a:solidFill>
                          <a:schemeClr val="tx1"/>
                        </a:solidFill>
                        <a:latin typeface="Times New Roman" panose="02020603050405020304" pitchFamily="18" charset="0"/>
                        <a:cs typeface="Times New Roman" panose="02020603050405020304" pitchFamily="18" charset="0"/>
                      </a:endParaRPr>
                    </a:p>
                  </a:txBody>
                  <a:tcPr marL="108000" marR="108000"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chemeClr val="tx1"/>
                          </a:solidFill>
                          <a:latin typeface="Times New Roman" panose="02020603050405020304" pitchFamily="18" charset="0"/>
                          <a:cs typeface="Times New Roman" panose="02020603050405020304" pitchFamily="18" charset="0"/>
                        </a:rPr>
                        <a:t>135 723,5</a:t>
                      </a:r>
                      <a:endParaRPr lang="ru-RU" sz="12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chemeClr val="tx1"/>
                          </a:solidFill>
                          <a:latin typeface="Times New Roman" panose="02020603050405020304" pitchFamily="18" charset="0"/>
                          <a:cs typeface="Times New Roman" panose="02020603050405020304" pitchFamily="18" charset="0"/>
                        </a:rPr>
                        <a:t>0,0</a:t>
                      </a:r>
                      <a:endParaRPr lang="ru-RU" sz="12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chemeClr val="tx1"/>
                          </a:solidFill>
                          <a:latin typeface="Times New Roman" panose="02020603050405020304" pitchFamily="18" charset="0"/>
                          <a:cs typeface="Times New Roman" panose="02020603050405020304" pitchFamily="18" charset="0"/>
                        </a:rPr>
                        <a:t>40 982,5</a:t>
                      </a:r>
                      <a:endParaRPr lang="ru-RU" sz="12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chemeClr val="tx1"/>
                          </a:solidFill>
                          <a:latin typeface="Times New Roman" panose="02020603050405020304" pitchFamily="18" charset="0"/>
                          <a:cs typeface="Times New Roman" panose="02020603050405020304" pitchFamily="18" charset="0"/>
                        </a:rPr>
                        <a:t>41 534,0</a:t>
                      </a:r>
                      <a:endParaRPr lang="ru-RU" sz="12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chemeClr val="tx1"/>
                          </a:solidFill>
                          <a:latin typeface="Times New Roman" panose="02020603050405020304" pitchFamily="18" charset="0"/>
                          <a:cs typeface="Times New Roman" panose="02020603050405020304" pitchFamily="18" charset="0"/>
                        </a:rPr>
                        <a:t>26 602,0</a:t>
                      </a:r>
                      <a:endParaRPr lang="ru-RU" sz="12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chemeClr val="tx1"/>
                          </a:solidFill>
                          <a:latin typeface="Times New Roman" panose="02020603050405020304" pitchFamily="18" charset="0"/>
                          <a:cs typeface="Times New Roman" panose="02020603050405020304" pitchFamily="18" charset="0"/>
                        </a:rPr>
                        <a:t>26 605,0</a:t>
                      </a:r>
                      <a:endParaRPr lang="ru-RU" sz="12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chemeClr val="tx1"/>
                          </a:solidFill>
                          <a:latin typeface="Times New Roman" panose="02020603050405020304" pitchFamily="18" charset="0"/>
                          <a:cs typeface="Times New Roman" panose="02020603050405020304" pitchFamily="18" charset="0"/>
                        </a:rPr>
                        <a:t>2026 год</a:t>
                      </a:r>
                      <a:endParaRPr lang="ru-RU" sz="12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000" b="0" dirty="0" smtClean="0">
                          <a:effectLst/>
                          <a:latin typeface="Times New Roman" panose="02020603050405020304" pitchFamily="18" charset="0"/>
                          <a:cs typeface="Times New Roman" panose="02020603050405020304" pitchFamily="18" charset="0"/>
                        </a:rPr>
                        <a:t>Увеличение доли объектов культурного наследия, находящихся в собственности муниципального образования, по которым проведены работы по сохранению, в общем количестве объектов культурного наследия, находящихся в собственности муниципального образования, нуждающихся в указанных работах</a:t>
                      </a:r>
                      <a:endParaRPr lang="ru-RU" sz="1200" b="1" i="0" u="none" strike="noStrike" dirty="0">
                        <a:solidFill>
                          <a:srgbClr val="FF0000"/>
                        </a:solidFill>
                        <a:latin typeface="Times New Roman" panose="02020603050405020304" pitchFamily="18" charset="0"/>
                        <a:cs typeface="Times New Roman" panose="02020603050405020304" pitchFamily="18" charset="0"/>
                      </a:endParaRPr>
                    </a:p>
                  </a:txBody>
                  <a:tcPr marL="108000" marR="108000"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27597">
                <a:tc>
                  <a:txBody>
                    <a:bodyPr/>
                    <a:lstStyle/>
                    <a:p>
                      <a:pPr algn="just" fontAlgn="ctr"/>
                      <a:r>
                        <a:rPr lang="ru-RU" sz="1100" b="0" i="0" u="none" strike="noStrike" dirty="0" smtClean="0">
                          <a:solidFill>
                            <a:schemeClr val="tx1"/>
                          </a:solidFill>
                          <a:latin typeface="Times New Roman"/>
                        </a:rPr>
                        <a:t>Благоустройство территории напротив Ледового дворца спорта «Химик» им. Н.С. Эпштейна, по адресу: МО, г. Воскресенск, ул. Менделеева, д.2</a:t>
                      </a: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181 714,1</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181 714,1</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2024 год</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effectLst/>
                          <a:latin typeface="Times New Roman" panose="02020603050405020304" pitchFamily="18" charset="0"/>
                        </a:rPr>
                        <a:t>Количество благоустроенных общественных территорий</a:t>
                      </a: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202228">
                <a:tc>
                  <a:txBody>
                    <a:bodyPr/>
                    <a:lstStyle/>
                    <a:p>
                      <a:pPr algn="just" fontAlgn="ctr"/>
                      <a:r>
                        <a:rPr lang="ru-RU" sz="1100" b="0" i="0" u="none" strike="noStrike" dirty="0" smtClean="0">
                          <a:solidFill>
                            <a:schemeClr val="tx1"/>
                          </a:solidFill>
                          <a:latin typeface="Times New Roman"/>
                        </a:rPr>
                        <a:t>Благоустройство общественных территорий</a:t>
                      </a:r>
                    </a:p>
                    <a:p>
                      <a:pPr algn="just" fontAlgn="ctr"/>
                      <a:endParaRPr lang="ru-RU" sz="1100" b="0" i="0" u="none" strike="noStrike" dirty="0" smtClean="0">
                        <a:solidFill>
                          <a:schemeClr val="tx1"/>
                        </a:solidFill>
                        <a:latin typeface="Times New Roman"/>
                      </a:endParaRPr>
                    </a:p>
                    <a:p>
                      <a:pPr algn="just" fontAlgn="ctr"/>
                      <a:r>
                        <a:rPr lang="ru-RU" sz="1100" b="0" i="0" u="none" strike="noStrike" dirty="0" smtClean="0">
                          <a:solidFill>
                            <a:schemeClr val="tx1"/>
                          </a:solidFill>
                          <a:latin typeface="Times New Roman"/>
                        </a:rPr>
                        <a:t>Объект: </a:t>
                      </a:r>
                      <a:r>
                        <a:rPr lang="ru-RU" sz="1100" b="0" i="0" u="none" strike="noStrike" dirty="0" err="1" smtClean="0">
                          <a:solidFill>
                            <a:schemeClr val="tx1"/>
                          </a:solidFill>
                          <a:latin typeface="Times New Roman"/>
                        </a:rPr>
                        <a:t>г.о</a:t>
                      </a:r>
                      <a:r>
                        <a:rPr lang="ru-RU" sz="1100" b="0" i="0" u="none" strike="noStrike" dirty="0" smtClean="0">
                          <a:solidFill>
                            <a:schemeClr val="tx1"/>
                          </a:solidFill>
                          <a:latin typeface="Times New Roman"/>
                        </a:rPr>
                        <a:t>. Воскресенск, г. Белоозерский, Бульвар Победы </a:t>
                      </a:r>
                      <a:endParaRPr lang="ru-RU" sz="1100" b="0" i="0" u="none" strike="noStrike" dirty="0">
                        <a:solidFill>
                          <a:schemeClr val="tx1"/>
                        </a:solidFill>
                        <a:latin typeface="Times New Roman"/>
                      </a:endParaRP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241 200,0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241 200,0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2024 год</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effectLst/>
                          <a:latin typeface="Times New Roman" panose="02020603050405020304" pitchFamily="18" charset="0"/>
                        </a:rPr>
                        <a:t>Количество благоустроенных общественных территорий</a:t>
                      </a: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6548" name="Номер слайда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C755AA8-F28E-49D3-93F8-FBD33A07C1DF}" type="slidenum">
              <a:rPr lang="ru-RU" altLang="ru-RU" smtClean="0">
                <a:solidFill>
                  <a:srgbClr val="FEFFFF"/>
                </a:solidFill>
                <a:latin typeface="Arial" panose="020B0604020202020204" pitchFamily="34" charset="0"/>
              </a:rPr>
              <a:pPr>
                <a:spcBef>
                  <a:spcPct val="0"/>
                </a:spcBef>
                <a:buClrTx/>
                <a:buFontTx/>
                <a:buNone/>
              </a:pPr>
              <a:t>159</a:t>
            </a:fld>
            <a:endParaRPr lang="ru-RU" altLang="ru-RU" smtClean="0">
              <a:solidFill>
                <a:srgbClr val="FEFFFF"/>
              </a:solidFill>
              <a:latin typeface="Arial" panose="020B0604020202020204" pitchFamily="34"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rcRect l="16699" r="16699"/>
          <a:stretch>
            <a:fillRect/>
          </a:stretch>
        </p:blipFill>
        <p:spPr>
          <a:xfrm>
            <a:off x="295275" y="80815"/>
            <a:ext cx="948815" cy="90661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rcRect l="16660" r="16660"/>
          <a:stretch>
            <a:fillRect/>
          </a:stretch>
        </p:blipFill>
        <p:spPr>
          <a:xfrm>
            <a:off x="10862643" y="80815"/>
            <a:ext cx="982314" cy="979557"/>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p:spPr>
      </p:pic>
      <p:sp>
        <p:nvSpPr>
          <p:cNvPr id="7" name="Овал 6"/>
          <p:cNvSpPr/>
          <p:nvPr/>
        </p:nvSpPr>
        <p:spPr>
          <a:xfrm>
            <a:off x="11355355" y="6428792"/>
            <a:ext cx="51318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159</a:t>
            </a:r>
            <a:endParaRPr lang="ru-RU" dirty="0"/>
          </a:p>
        </p:txBody>
      </p:sp>
    </p:spTree>
    <p:extLst>
      <p:ext uri="{BB962C8B-B14F-4D97-AF65-F5344CB8AC3E}">
        <p14:creationId xmlns:p14="http://schemas.microsoft.com/office/powerpoint/2010/main" val="1266910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6175" y="88287"/>
            <a:ext cx="10515600" cy="827557"/>
          </a:xfrm>
        </p:spPr>
        <p:txBody>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Сведения, необходимые для </a:t>
            </a:r>
            <a:b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составления проекта бюджета</a:t>
            </a:r>
          </a:p>
        </p:txBody>
      </p:sp>
      <p:sp>
        <p:nvSpPr>
          <p:cNvPr id="2" name="Номер слайда 1"/>
          <p:cNvSpPr>
            <a:spLocks noGrp="1"/>
          </p:cNvSpPr>
          <p:nvPr>
            <p:ph type="sldNum" sz="quarter" idx="12"/>
          </p:nvPr>
        </p:nvSpPr>
        <p:spPr/>
        <p:txBody>
          <a:bodyPr/>
          <a:lstStyle/>
          <a:p>
            <a:pPr>
              <a:defRPr/>
            </a:pPr>
            <a:fld id="{7F932718-8D67-459C-BC5B-FE99B2EC7334}" type="slidenum">
              <a:rPr lang="ru-RU" altLang="ru-RU" smtClean="0"/>
              <a:pPr>
                <a:defRPr/>
              </a:pPr>
              <a:t>16</a:t>
            </a:fld>
            <a:endParaRPr lang="ru-RU" altLang="ru-RU"/>
          </a:p>
        </p:txBody>
      </p:sp>
      <p:sp>
        <p:nvSpPr>
          <p:cNvPr id="14" name="Горизонтальный свиток 13"/>
          <p:cNvSpPr/>
          <p:nvPr/>
        </p:nvSpPr>
        <p:spPr>
          <a:xfrm>
            <a:off x="5210628" y="1153346"/>
            <a:ext cx="2830285" cy="3491225"/>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dirty="0"/>
              <a:t>Проект бюджета городского округа Воскресенск Московской области</a:t>
            </a:r>
          </a:p>
        </p:txBody>
      </p:sp>
      <p:sp>
        <p:nvSpPr>
          <p:cNvPr id="18" name="Выноска 1 17"/>
          <p:cNvSpPr/>
          <p:nvPr/>
        </p:nvSpPr>
        <p:spPr>
          <a:xfrm>
            <a:off x="8818733" y="2714170"/>
            <a:ext cx="2528717" cy="1103087"/>
          </a:xfrm>
          <a:prstGeom prst="borderCallout1">
            <a:avLst>
              <a:gd name="adj1" fmla="val 18750"/>
              <a:gd name="adj2" fmla="val -8333"/>
              <a:gd name="adj3" fmla="val 19414"/>
              <a:gd name="adj4" fmla="val -2763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Основные направления бюджетной и налоговой политики</a:t>
            </a:r>
          </a:p>
        </p:txBody>
      </p:sp>
      <p:sp>
        <p:nvSpPr>
          <p:cNvPr id="19" name="Выноска 1 18"/>
          <p:cNvSpPr/>
          <p:nvPr/>
        </p:nvSpPr>
        <p:spPr>
          <a:xfrm>
            <a:off x="5602515" y="5028661"/>
            <a:ext cx="2293256" cy="1462273"/>
          </a:xfrm>
          <a:prstGeom prst="borderCallout1">
            <a:avLst>
              <a:gd name="adj1" fmla="val 18750"/>
              <a:gd name="adj2" fmla="val -8333"/>
              <a:gd name="adj3" fmla="val -47552"/>
              <a:gd name="adj4" fmla="val 1300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Реестр расходных обязательств</a:t>
            </a:r>
          </a:p>
        </p:txBody>
      </p:sp>
      <p:sp>
        <p:nvSpPr>
          <p:cNvPr id="20" name="Выноска 1 19"/>
          <p:cNvSpPr/>
          <p:nvPr/>
        </p:nvSpPr>
        <p:spPr>
          <a:xfrm>
            <a:off x="478970" y="5515428"/>
            <a:ext cx="3953838" cy="1127677"/>
          </a:xfrm>
          <a:prstGeom prst="borderCallout1">
            <a:avLst>
              <a:gd name="adj1" fmla="val 18750"/>
              <a:gd name="adj2" fmla="val -8333"/>
              <a:gd name="adj3" fmla="val -94132"/>
              <a:gd name="adj4" fmla="val 11881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dirty="0"/>
              <a:t>Объем межбюджетных трансфертов  из областного бюджета</a:t>
            </a:r>
          </a:p>
        </p:txBody>
      </p:sp>
      <p:sp>
        <p:nvSpPr>
          <p:cNvPr id="21" name="Выноска 1 20"/>
          <p:cNvSpPr/>
          <p:nvPr/>
        </p:nvSpPr>
        <p:spPr>
          <a:xfrm>
            <a:off x="8818732" y="4031922"/>
            <a:ext cx="2544963" cy="1599621"/>
          </a:xfrm>
          <a:prstGeom prst="borderCallout1">
            <a:avLst>
              <a:gd name="adj1" fmla="val 18750"/>
              <a:gd name="adj2" fmla="val -8333"/>
              <a:gd name="adj3" fmla="val 18017"/>
              <a:gd name="adj4" fmla="val -4306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dirty="0"/>
              <a:t>Муниципальные программы (проекты муниципальных программ) городского округа Воскресенск</a:t>
            </a:r>
          </a:p>
        </p:txBody>
      </p:sp>
      <p:sp>
        <p:nvSpPr>
          <p:cNvPr id="22" name="Выноска 1 21"/>
          <p:cNvSpPr/>
          <p:nvPr/>
        </p:nvSpPr>
        <p:spPr>
          <a:xfrm>
            <a:off x="8808774" y="1153346"/>
            <a:ext cx="2528718" cy="1386652"/>
          </a:xfrm>
          <a:prstGeom prst="borderCallout1">
            <a:avLst>
              <a:gd name="adj1" fmla="val 18750"/>
              <a:gd name="adj2" fmla="val -8333"/>
              <a:gd name="adj3" fmla="val 73772"/>
              <a:gd name="adj4" fmla="val -3074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dirty="0"/>
              <a:t>Прогноз социально-экономического развития городского округа Воскресенск</a:t>
            </a:r>
          </a:p>
        </p:txBody>
      </p:sp>
      <p:sp>
        <p:nvSpPr>
          <p:cNvPr id="23" name="Выноска 3 22"/>
          <p:cNvSpPr/>
          <p:nvPr/>
        </p:nvSpPr>
        <p:spPr>
          <a:xfrm>
            <a:off x="972457" y="2946401"/>
            <a:ext cx="3976915" cy="1407886"/>
          </a:xfrm>
          <a:prstGeom prst="borderCallout3">
            <a:avLst>
              <a:gd name="adj1" fmla="val 18750"/>
              <a:gd name="adj2" fmla="val -8333"/>
              <a:gd name="adj3" fmla="val 18750"/>
              <a:gd name="adj4" fmla="val -16667"/>
              <a:gd name="adj5" fmla="val 100000"/>
              <a:gd name="adj6" fmla="val -16667"/>
              <a:gd name="adj7" fmla="val -40161"/>
              <a:gd name="adj8" fmla="val 10510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Данные об исполнении бюджета в отчетном финансовом году и оценка ожидаемого исполнения в текущем</a:t>
            </a:r>
          </a:p>
        </p:txBody>
      </p:sp>
      <p:sp>
        <p:nvSpPr>
          <p:cNvPr id="24" name="Пятиугольник 23"/>
          <p:cNvSpPr/>
          <p:nvPr/>
        </p:nvSpPr>
        <p:spPr>
          <a:xfrm>
            <a:off x="478970" y="1153346"/>
            <a:ext cx="4339773" cy="108185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Иные документы</a:t>
            </a:r>
          </a:p>
        </p:txBody>
      </p:sp>
    </p:spTree>
    <p:extLst>
      <p:ext uri="{BB962C8B-B14F-4D97-AF65-F5344CB8AC3E}">
        <p14:creationId xmlns:p14="http://schemas.microsoft.com/office/powerpoint/2010/main" val="33751565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1"/>
          <p:cNvSpPr txBox="1">
            <a:spLocks noChangeArrowheads="1"/>
          </p:cNvSpPr>
          <p:nvPr/>
        </p:nvSpPr>
        <p:spPr bwMode="auto">
          <a:xfrm>
            <a:off x="1647047" y="107098"/>
            <a:ext cx="92884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lvl="0" algn="ctr">
              <a:spcBef>
                <a:spcPct val="0"/>
              </a:spcBef>
              <a:buClrTx/>
              <a:buNone/>
            </a:pPr>
            <a:r>
              <a:rPr lang="ru-RU" altLang="ru-RU" sz="2000" b="1" dirty="0">
                <a:solidFill>
                  <a:prstClr val="black"/>
                </a:solidFill>
                <a:latin typeface="Times New Roman" panose="02020603050405020304" pitchFamily="18" charset="0"/>
                <a:cs typeface="Times New Roman" panose="02020603050405020304" pitchFamily="18" charset="0"/>
              </a:rPr>
              <a:t>Информация об общественно значимых проектах, реализуемых на территории городского округа Воскресенск Московской области </a:t>
            </a:r>
          </a:p>
          <a:p>
            <a:pPr lvl="0" algn="ctr">
              <a:spcBef>
                <a:spcPct val="0"/>
              </a:spcBef>
              <a:buClrTx/>
              <a:buNone/>
            </a:pPr>
            <a:r>
              <a:rPr lang="ru-RU" altLang="ru-RU" sz="2000" b="1" dirty="0">
                <a:solidFill>
                  <a:prstClr val="black"/>
                </a:solidFill>
                <a:latin typeface="Times New Roman" panose="02020603050405020304" pitchFamily="18" charset="0"/>
                <a:cs typeface="Times New Roman" panose="02020603050405020304" pitchFamily="18" charset="0"/>
              </a:rPr>
              <a:t>в 2022-2026 годах</a:t>
            </a:r>
            <a:endParaRPr lang="ru-RU" altLang="ru-RU" sz="2000" dirty="0">
              <a:solidFill>
                <a:prstClr val="black"/>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073380405"/>
              </p:ext>
            </p:extLst>
          </p:nvPr>
        </p:nvGraphicFramePr>
        <p:xfrm>
          <a:off x="193674" y="1378466"/>
          <a:ext cx="11791952" cy="5087304"/>
        </p:xfrm>
        <a:graphic>
          <a:graphicData uri="http://schemas.openxmlformats.org/drawingml/2006/table">
            <a:tbl>
              <a:tblPr/>
              <a:tblGrid>
                <a:gridCol w="3650538">
                  <a:extLst>
                    <a:ext uri="{9D8B030D-6E8A-4147-A177-3AD203B41FA5}">
                      <a16:colId xmlns:a16="http://schemas.microsoft.com/office/drawing/2014/main" xmlns="" val="20000"/>
                    </a:ext>
                  </a:extLst>
                </a:gridCol>
                <a:gridCol w="1352939">
                  <a:extLst>
                    <a:ext uri="{9D8B030D-6E8A-4147-A177-3AD203B41FA5}">
                      <a16:colId xmlns:a16="http://schemas.microsoft.com/office/drawing/2014/main" xmlns="" val="20001"/>
                    </a:ext>
                  </a:extLst>
                </a:gridCol>
                <a:gridCol w="895739">
                  <a:extLst>
                    <a:ext uri="{9D8B030D-6E8A-4147-A177-3AD203B41FA5}">
                      <a16:colId xmlns:a16="http://schemas.microsoft.com/office/drawing/2014/main" xmlns="" val="20002"/>
                    </a:ext>
                  </a:extLst>
                </a:gridCol>
                <a:gridCol w="653143">
                  <a:extLst>
                    <a:ext uri="{9D8B030D-6E8A-4147-A177-3AD203B41FA5}">
                      <a16:colId xmlns:a16="http://schemas.microsoft.com/office/drawing/2014/main" xmlns="" val="20003"/>
                    </a:ext>
                  </a:extLst>
                </a:gridCol>
                <a:gridCol w="662473">
                  <a:extLst>
                    <a:ext uri="{9D8B030D-6E8A-4147-A177-3AD203B41FA5}">
                      <a16:colId xmlns:a16="http://schemas.microsoft.com/office/drawing/2014/main" xmlns="" val="20004"/>
                    </a:ext>
                  </a:extLst>
                </a:gridCol>
                <a:gridCol w="783772">
                  <a:extLst>
                    <a:ext uri="{9D8B030D-6E8A-4147-A177-3AD203B41FA5}">
                      <a16:colId xmlns:a16="http://schemas.microsoft.com/office/drawing/2014/main" xmlns="" val="20005"/>
                    </a:ext>
                  </a:extLst>
                </a:gridCol>
                <a:gridCol w="755779">
                  <a:extLst>
                    <a:ext uri="{9D8B030D-6E8A-4147-A177-3AD203B41FA5}">
                      <a16:colId xmlns:a16="http://schemas.microsoft.com/office/drawing/2014/main" xmlns="" val="20006"/>
                    </a:ext>
                  </a:extLst>
                </a:gridCol>
                <a:gridCol w="783772">
                  <a:extLst>
                    <a:ext uri="{9D8B030D-6E8A-4147-A177-3AD203B41FA5}">
                      <a16:colId xmlns:a16="http://schemas.microsoft.com/office/drawing/2014/main" xmlns="" val="20007"/>
                    </a:ext>
                  </a:extLst>
                </a:gridCol>
                <a:gridCol w="2253797">
                  <a:extLst>
                    <a:ext uri="{9D8B030D-6E8A-4147-A177-3AD203B41FA5}">
                      <a16:colId xmlns:a16="http://schemas.microsoft.com/office/drawing/2014/main" xmlns="" val="20008"/>
                    </a:ext>
                  </a:extLst>
                </a:gridCol>
              </a:tblGrid>
              <a:tr h="389742">
                <a:tc rowSpan="2">
                  <a:txBody>
                    <a:bodyPr/>
                    <a:lstStyle/>
                    <a:p>
                      <a:pPr algn="ctr" fontAlgn="ctr"/>
                      <a:r>
                        <a:rPr lang="ru-RU" sz="1100" b="1" i="0" u="none" strike="noStrike" dirty="0">
                          <a:latin typeface="Times New Roman"/>
                        </a:rPr>
                        <a:t>Наименование</a:t>
                      </a:r>
                      <a:br>
                        <a:rPr lang="ru-RU" sz="1100" b="1" i="0" u="none" strike="noStrike" dirty="0">
                          <a:latin typeface="Times New Roman"/>
                        </a:rPr>
                      </a:br>
                      <a:r>
                        <a:rPr lang="ru-RU" sz="1100" b="1" i="0" u="none" strike="noStrike" dirty="0">
                          <a:latin typeface="Times New Roman"/>
                        </a:rPr>
                        <a:t>проекта, место реализации</a:t>
                      </a:r>
                      <a:br>
                        <a:rPr lang="ru-RU" sz="1100" b="1" i="0" u="none" strike="noStrike" dirty="0">
                          <a:latin typeface="Times New Roman"/>
                        </a:rPr>
                      </a:br>
                      <a:endParaRPr lang="ru-RU" sz="1100" b="1" i="0" u="none" strike="noStrike" dirty="0">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smtClean="0">
                          <a:latin typeface="Times New Roman"/>
                        </a:rPr>
                        <a:t>Объем</a:t>
                      </a:r>
                    </a:p>
                    <a:p>
                      <a:pPr algn="ctr" fontAlgn="ctr"/>
                      <a:r>
                        <a:rPr lang="ru-RU" sz="1100" b="1" i="0" u="none" strike="noStrike" dirty="0" smtClean="0">
                          <a:latin typeface="Times New Roman"/>
                        </a:rPr>
                        <a:t> финансирования</a:t>
                      </a:r>
                      <a:r>
                        <a:rPr lang="ru-RU" sz="1100" b="1" i="0" u="none" strike="noStrike" dirty="0">
                          <a:latin typeface="Times New Roman"/>
                        </a:rPr>
                        <a:t>, всего (тыс.руб.)</a:t>
                      </a: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ru-RU" sz="1100" b="1" i="0" u="none" strike="noStrike" dirty="0" smtClean="0">
                          <a:latin typeface="Times New Roman"/>
                        </a:rPr>
                        <a:t>по годам (тыс. рублей):</a:t>
                      </a:r>
                      <a:endParaRPr lang="ru-RU" sz="1100" b="1" i="0" u="none" strike="noStrike" dirty="0">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a:latin typeface="Times New Roman"/>
                        </a:rPr>
                        <a:t>Срок ввода объектов</a:t>
                      </a: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a:latin typeface="Times New Roman"/>
                        </a:rPr>
                        <a:t>Результаты </a:t>
                      </a:r>
                      <a:endParaRPr lang="ru-RU" sz="1100" b="1" i="0" u="none" strike="noStrike" dirty="0" smtClean="0">
                        <a:latin typeface="Times New Roman"/>
                      </a:endParaRPr>
                    </a:p>
                    <a:p>
                      <a:pPr algn="ctr" fontAlgn="ctr"/>
                      <a:r>
                        <a:rPr lang="ru-RU" sz="1100" b="1" i="0" u="none" strike="noStrike" dirty="0" smtClean="0">
                          <a:latin typeface="Times New Roman"/>
                        </a:rPr>
                        <a:t>реализации </a:t>
                      </a:r>
                      <a:r>
                        <a:rPr lang="ru-RU" sz="1100" b="1" i="0" u="none" strike="noStrike" dirty="0">
                          <a:latin typeface="Times New Roman"/>
                        </a:rPr>
                        <a:t>проекта</a:t>
                      </a: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09400">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2022 </a:t>
                      </a:r>
                      <a:r>
                        <a:rPr lang="ru-RU" sz="1100" b="1" i="0" u="none" strike="noStrike" dirty="0">
                          <a:latin typeface="Times New Roman"/>
                        </a:rPr>
                        <a:t>год</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2023 </a:t>
                      </a:r>
                      <a:r>
                        <a:rPr lang="ru-RU" sz="1100" b="1" i="0" u="none" strike="noStrike" dirty="0">
                          <a:latin typeface="Times New Roman"/>
                        </a:rPr>
                        <a:t>год</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2024</a:t>
                      </a:r>
                      <a:r>
                        <a:rPr lang="ru-RU" sz="1100" b="1" i="0" u="none" strike="noStrike" baseline="0" dirty="0" smtClean="0">
                          <a:latin typeface="Times New Roman"/>
                        </a:rPr>
                        <a:t>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2025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2026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21371">
                <a:tc>
                  <a:txBody>
                    <a:bodyPr/>
                    <a:lstStyle/>
                    <a:p>
                      <a:pPr algn="just" fontAlgn="ctr"/>
                      <a:r>
                        <a:rPr lang="ru-RU" sz="1100" b="0" i="0" u="none" strike="noStrike" dirty="0" smtClean="0">
                          <a:solidFill>
                            <a:schemeClr val="tx1"/>
                          </a:solidFill>
                          <a:latin typeface="Times New Roman"/>
                        </a:rPr>
                        <a:t>Реконструкция КНС по адресу: г. Воскресенск,                                     ул. Лермонтова, д. 7а</a:t>
                      </a:r>
                      <a:endParaRPr lang="ru-RU" sz="1100" b="0" i="0" u="none" strike="noStrike" dirty="0">
                        <a:solidFill>
                          <a:schemeClr val="tx1"/>
                        </a:solidFill>
                        <a:latin typeface="Times New Roman"/>
                      </a:endParaRP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15 992,0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72 354,0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15 992,0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2024 год</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effectLst/>
                          <a:latin typeface="Times New Roman" panose="02020603050405020304" pitchFamily="18" charset="0"/>
                        </a:rPr>
                        <a:t>Увеличение доли сточных вод, очищенных до нормативных значений, в общем объеме сточных вод, пропущенных через очистные сооружения</a:t>
                      </a:r>
                    </a:p>
                    <a:p>
                      <a:pPr marL="0" marR="0" lvl="0" indent="0" algn="just" defTabSz="457200" rtl="0" eaLnBrk="1" fontAlgn="ctr" latinLnBrk="0" hangingPunct="1">
                        <a:lnSpc>
                          <a:spcPct val="100000"/>
                        </a:lnSpc>
                        <a:spcBef>
                          <a:spcPts val="0"/>
                        </a:spcBef>
                        <a:spcAft>
                          <a:spcPts val="0"/>
                        </a:spcAft>
                        <a:buClrTx/>
                        <a:buSzTx/>
                        <a:buFontTx/>
                        <a:buNone/>
                        <a:tabLst/>
                        <a:defRPr/>
                      </a:pPr>
                      <a:endParaRPr lang="ru-RU" sz="1100" b="0" i="0" u="none" strike="noStrike" dirty="0" smtClean="0">
                        <a:solidFill>
                          <a:schemeClr val="tx1"/>
                        </a:solidFill>
                        <a:latin typeface="Times New Roman"/>
                      </a:endParaRP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52965">
                <a:tc>
                  <a:txBody>
                    <a:bodyPr/>
                    <a:lstStyle/>
                    <a:p>
                      <a:pPr algn="just" fontAlgn="ctr"/>
                      <a:r>
                        <a:rPr lang="ru-RU" sz="1100" b="0" i="0" u="none" strike="noStrike" dirty="0" smtClean="0">
                          <a:solidFill>
                            <a:schemeClr val="tx1"/>
                          </a:solidFill>
                          <a:latin typeface="Times New Roman"/>
                        </a:rPr>
                        <a:t>Реконструкция самотечного канализационного коллектора по адресу: г. Воскресенск, от ул. Победы вдоль жилого дома №1/2 по ул. Октябрьска до КНС ул. Лермонтова, д.7а</a:t>
                      </a: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12 836,9</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latin typeface="Times New Roman"/>
                        </a:rPr>
                        <a:t>0,0</a:t>
                      </a: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72 354,0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8 039,3</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2024 год</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effectLst/>
                          <a:latin typeface="Times New Roman" panose="02020603050405020304" pitchFamily="18" charset="0"/>
                        </a:rPr>
                        <a:t>Увеличение доли сточных вод, очищенных до нормативных значений, в общем объеме сточных вод, пропущенных через очистные сооружения</a:t>
                      </a:r>
                    </a:p>
                    <a:p>
                      <a:pPr marL="0" marR="0" lvl="0" indent="0" algn="just" defTabSz="457200" rtl="0" eaLnBrk="1" fontAlgn="ctr" latinLnBrk="0" hangingPunct="1">
                        <a:lnSpc>
                          <a:spcPct val="100000"/>
                        </a:lnSpc>
                        <a:spcBef>
                          <a:spcPts val="0"/>
                        </a:spcBef>
                        <a:spcAft>
                          <a:spcPts val="0"/>
                        </a:spcAft>
                        <a:buClrTx/>
                        <a:buSzTx/>
                        <a:buFontTx/>
                        <a:buNone/>
                        <a:tabLst/>
                        <a:defRPr/>
                      </a:pPr>
                      <a:endParaRPr lang="ru-RU" sz="1100" b="0" i="0" u="none" strike="noStrike" dirty="0" smtClean="0">
                        <a:solidFill>
                          <a:schemeClr val="tx1"/>
                        </a:solidFill>
                        <a:latin typeface="Times New Roman"/>
                      </a:endParaRP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83594">
                <a:tc>
                  <a:txBody>
                    <a:bodyPr/>
                    <a:lstStyle/>
                    <a:p>
                      <a:pPr algn="just" fontAlgn="ctr"/>
                      <a:r>
                        <a:rPr lang="ru-RU" sz="1100" b="0" i="0" u="none" strike="noStrike" dirty="0" smtClean="0">
                          <a:solidFill>
                            <a:schemeClr val="tx1"/>
                          </a:solidFill>
                          <a:latin typeface="Times New Roman"/>
                        </a:rPr>
                        <a:t>Реконструкция ВЗУ  г. Воскресенск, ул. Чапаева (в </a:t>
                      </a:r>
                      <a:r>
                        <a:rPr lang="ru-RU" sz="1100" b="0" i="0" u="none" strike="noStrike" dirty="0" err="1" smtClean="0">
                          <a:solidFill>
                            <a:schemeClr val="tx1"/>
                          </a:solidFill>
                          <a:latin typeface="Times New Roman"/>
                        </a:rPr>
                        <a:t>т.ч</a:t>
                      </a:r>
                      <a:r>
                        <a:rPr lang="ru-RU" sz="1100" b="0" i="0" u="none" strike="noStrike" dirty="0" smtClean="0">
                          <a:solidFill>
                            <a:schemeClr val="tx1"/>
                          </a:solidFill>
                          <a:latin typeface="Times New Roman"/>
                        </a:rPr>
                        <a:t>. ПИР)</a:t>
                      </a: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110 000,0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latin typeface="Times New Roman"/>
                        </a:rPr>
                        <a:t>0,0</a:t>
                      </a: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110 000,0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2026 год</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effectLst/>
                          <a:latin typeface="Times New Roman" panose="02020603050405020304" pitchFamily="18" charset="0"/>
                        </a:rPr>
                        <a:t>Доля населения, обеспеченного качественной питьевой водой из систем централизованного водоснабжения</a:t>
                      </a:r>
                    </a:p>
                    <a:p>
                      <a:pPr marL="0" marR="0" lvl="0" indent="0" algn="just" defTabSz="457200" rtl="0" eaLnBrk="1" fontAlgn="ctr" latinLnBrk="0" hangingPunct="1">
                        <a:lnSpc>
                          <a:spcPct val="100000"/>
                        </a:lnSpc>
                        <a:spcBef>
                          <a:spcPts val="0"/>
                        </a:spcBef>
                        <a:spcAft>
                          <a:spcPts val="0"/>
                        </a:spcAft>
                        <a:buClrTx/>
                        <a:buSzTx/>
                        <a:buFontTx/>
                        <a:buNone/>
                        <a:tabLst/>
                        <a:defRPr/>
                      </a:pPr>
                      <a:endParaRPr lang="ru-RU" sz="1100" b="0" i="0" u="none" strike="noStrike" dirty="0" smtClean="0">
                        <a:solidFill>
                          <a:schemeClr val="tx1"/>
                        </a:solidFill>
                        <a:latin typeface="Times New Roman"/>
                      </a:endParaRP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3594">
                <a:tc>
                  <a:txBody>
                    <a:bodyPr/>
                    <a:lstStyle/>
                    <a:p>
                      <a:pPr algn="l" fontAlgn="ctr"/>
                      <a:r>
                        <a:rPr lang="ru-RU" sz="1100" b="0" i="0" u="none" strike="noStrike" dirty="0" smtClean="0">
                          <a:solidFill>
                            <a:schemeClr val="tx1"/>
                          </a:solidFill>
                          <a:latin typeface="Times New Roman"/>
                        </a:rPr>
                        <a:t>Реконструкция сетей холодного водоснабжения</a:t>
                      </a:r>
                    </a:p>
                    <a:p>
                      <a:pPr algn="l" fontAlgn="ctr"/>
                      <a:r>
                        <a:rPr lang="ru-RU" sz="1100" b="0" i="0" u="none" strike="noStrike" dirty="0" smtClean="0">
                          <a:solidFill>
                            <a:schemeClr val="tx1"/>
                          </a:solidFill>
                          <a:latin typeface="Times New Roman"/>
                        </a:rPr>
                        <a:t> (г. Воскресенск, проезд Больничный, ул. Первомайская, ул. Садовая, ул. Советская, пер. Зеленый, ул. Центральная, береговая часть дюкера)</a:t>
                      </a: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31 825,0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latin typeface="Times New Roman"/>
                        </a:rPr>
                        <a:t>0,0</a:t>
                      </a: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31 825,0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2026 год</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effectLst/>
                          <a:latin typeface="Times New Roman" panose="02020603050405020304" pitchFamily="18" charset="0"/>
                        </a:rPr>
                        <a:t>Доля населения, обеспеченного качественной питьевой водой из систем централизованного водоснабжения</a:t>
                      </a:r>
                    </a:p>
                    <a:p>
                      <a:pPr marL="0" marR="0" lvl="0" indent="0" algn="just" defTabSz="457200" rtl="0" eaLnBrk="1" fontAlgn="ctr" latinLnBrk="0" hangingPunct="1">
                        <a:lnSpc>
                          <a:spcPct val="100000"/>
                        </a:lnSpc>
                        <a:spcBef>
                          <a:spcPts val="0"/>
                        </a:spcBef>
                        <a:spcAft>
                          <a:spcPts val="0"/>
                        </a:spcAft>
                        <a:buClrTx/>
                        <a:buSzTx/>
                        <a:buFontTx/>
                        <a:buNone/>
                        <a:tabLst/>
                        <a:defRPr/>
                      </a:pPr>
                      <a:endParaRPr lang="ru-RU" sz="1100" b="0" i="0" u="none" strike="noStrike" dirty="0" smtClean="0">
                        <a:solidFill>
                          <a:schemeClr val="tx1"/>
                        </a:solidFill>
                        <a:latin typeface="Times New Roman"/>
                      </a:endParaRP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8587" name="Номер слайда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72B57E36-20BA-4BE0-A915-931794F9B110}" type="slidenum">
              <a:rPr lang="ru-RU" altLang="ru-RU" smtClean="0">
                <a:solidFill>
                  <a:srgbClr val="FEFFFF"/>
                </a:solidFill>
                <a:latin typeface="Arial" panose="020B0604020202020204" pitchFamily="34" charset="0"/>
              </a:rPr>
              <a:pPr>
                <a:spcBef>
                  <a:spcPct val="0"/>
                </a:spcBef>
                <a:buClrTx/>
                <a:buFontTx/>
                <a:buNone/>
              </a:pPr>
              <a:t>160</a:t>
            </a:fld>
            <a:endParaRPr lang="ru-RU" altLang="ru-RU" smtClean="0">
              <a:solidFill>
                <a:srgbClr val="FEFFFF"/>
              </a:solidFill>
              <a:latin typeface="Arial" panose="020B0604020202020204" pitchFamily="34" charset="0"/>
            </a:endParaRPr>
          </a:p>
        </p:txBody>
      </p:sp>
      <p:sp>
        <p:nvSpPr>
          <p:cNvPr id="5" name="Овал 4"/>
          <p:cNvSpPr/>
          <p:nvPr/>
        </p:nvSpPr>
        <p:spPr>
          <a:xfrm>
            <a:off x="11569959" y="6494106"/>
            <a:ext cx="503853" cy="2892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t>160</a:t>
            </a:r>
            <a:endParaRPr lang="ru-RU" dirty="0"/>
          </a:p>
        </p:txBody>
      </p:sp>
    </p:spTree>
    <p:extLst>
      <p:ext uri="{BB962C8B-B14F-4D97-AF65-F5344CB8AC3E}">
        <p14:creationId xmlns:p14="http://schemas.microsoft.com/office/powerpoint/2010/main" val="137852576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1850" y="182564"/>
            <a:ext cx="10515600" cy="1580922"/>
          </a:xfrm>
        </p:spPr>
        <p:txBody>
          <a:bodyPr/>
          <a:lstStyle/>
          <a:p>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smtClean="0">
                <a:hlinkClick r:id="rId3" action="ppaction://hlinksldjump"/>
              </a:rPr>
              <a:t>Дефицит </a:t>
            </a:r>
            <a:r>
              <a:rPr lang="ru-RU" sz="3200" dirty="0">
                <a:hlinkClick r:id="rId3" action="ppaction://hlinksldjump"/>
              </a:rPr>
              <a:t>бюджета городского округа Воскресенск</a:t>
            </a:r>
            <a:br>
              <a:rPr lang="ru-RU" sz="3200" dirty="0">
                <a:hlinkClick r:id="rId3" action="ppaction://hlinksldjump"/>
              </a:rPr>
            </a:br>
            <a:endParaRPr lang="ru-RU" sz="3200" dirty="0">
              <a:solidFill>
                <a:srgbClr val="33CC33"/>
              </a:solidFill>
            </a:endParaRPr>
          </a:p>
        </p:txBody>
      </p:sp>
      <p:graphicFrame>
        <p:nvGraphicFramePr>
          <p:cNvPr id="7" name="Схема 6"/>
          <p:cNvGraphicFramePr/>
          <p:nvPr>
            <p:extLst>
              <p:ext uri="{D42A27DB-BD31-4B8C-83A1-F6EECF244321}">
                <p14:modId xmlns:p14="http://schemas.microsoft.com/office/powerpoint/2010/main" val="2065606720"/>
              </p:ext>
            </p:extLst>
          </p:nvPr>
        </p:nvGraphicFramePr>
        <p:xfrm>
          <a:off x="1" y="2658794"/>
          <a:ext cx="7624688" cy="41992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4690" y="2242998"/>
            <a:ext cx="4567310" cy="4116533"/>
          </a:xfrm>
          <a:prstGeom prst="rect">
            <a:avLst/>
          </a:prstGeom>
        </p:spPr>
      </p:pic>
      <p:sp>
        <p:nvSpPr>
          <p:cNvPr id="3" name="Прямоугольник 2"/>
          <p:cNvSpPr/>
          <p:nvPr/>
        </p:nvSpPr>
        <p:spPr>
          <a:xfrm>
            <a:off x="11327363" y="6438122"/>
            <a:ext cx="363894" cy="230832"/>
          </a:xfrm>
          <a:prstGeom prst="rect">
            <a:avLst/>
          </a:prstGeom>
        </p:spPr>
        <p:txBody>
          <a:bodyPr wrap="square">
            <a:spAutoFit/>
          </a:bodyPr>
          <a:lstStyle/>
          <a:p>
            <a:r>
              <a:rPr lang="ru-RU" sz="900" dirty="0" smtClean="0"/>
              <a:t>161</a:t>
            </a:r>
            <a:endParaRPr lang="ru-RU" sz="900" dirty="0"/>
          </a:p>
        </p:txBody>
      </p:sp>
    </p:spTree>
    <p:extLst>
      <p:ext uri="{BB962C8B-B14F-4D97-AF65-F5344CB8AC3E}">
        <p14:creationId xmlns:p14="http://schemas.microsoft.com/office/powerpoint/2010/main" val="130598789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1850" y="182563"/>
            <a:ext cx="10515600" cy="746351"/>
          </a:xfrm>
        </p:spPr>
        <p:txBody>
          <a:bodyPr/>
          <a:lstStyle/>
          <a:p>
            <a:r>
              <a:rPr lang="ru-RU" sz="1400" dirty="0">
                <a:solidFill>
                  <a:schemeClr val="tx1"/>
                </a:solidFill>
              </a:rPr>
              <a:t>Сведения об объеме и структуре муниципального долга </a:t>
            </a:r>
            <a:r>
              <a:rPr lang="ru-RU" sz="1400" dirty="0" smtClean="0">
                <a:solidFill>
                  <a:schemeClr val="tx1"/>
                </a:solidFill>
              </a:rPr>
              <a:t>городского</a:t>
            </a:r>
            <a:r>
              <a:rPr lang="ru-RU" sz="1400" dirty="0">
                <a:solidFill>
                  <a:schemeClr val="tx1"/>
                </a:solidFill>
              </a:rPr>
              <a:t/>
            </a:r>
            <a:br>
              <a:rPr lang="ru-RU" sz="1400" dirty="0">
                <a:solidFill>
                  <a:schemeClr val="tx1"/>
                </a:solidFill>
              </a:rPr>
            </a:br>
            <a:r>
              <a:rPr lang="ru-RU" sz="1400" dirty="0">
                <a:solidFill>
                  <a:schemeClr val="tx1"/>
                </a:solidFill>
              </a:rPr>
              <a:t>округа </a:t>
            </a:r>
            <a:r>
              <a:rPr lang="ru-RU" sz="1400" dirty="0" smtClean="0">
                <a:solidFill>
                  <a:schemeClr val="tx1"/>
                </a:solidFill>
              </a:rPr>
              <a:t>Воскресенск Московской </a:t>
            </a:r>
            <a:r>
              <a:rPr lang="ru-RU" sz="1400" dirty="0">
                <a:solidFill>
                  <a:schemeClr val="tx1"/>
                </a:solidFill>
              </a:rPr>
              <a:t>области, </a:t>
            </a:r>
            <a:r>
              <a:rPr lang="ru-RU" sz="1400" dirty="0" smtClean="0">
                <a:solidFill>
                  <a:schemeClr val="tx1"/>
                </a:solidFill>
              </a:rPr>
              <a:t/>
            </a:r>
            <a:br>
              <a:rPr lang="ru-RU" sz="1400" dirty="0" smtClean="0">
                <a:solidFill>
                  <a:schemeClr val="tx1"/>
                </a:solidFill>
              </a:rPr>
            </a:br>
            <a:r>
              <a:rPr lang="ru-RU" sz="1400" dirty="0" smtClean="0">
                <a:solidFill>
                  <a:schemeClr val="tx1"/>
                </a:solidFill>
              </a:rPr>
              <a:t>а </a:t>
            </a:r>
            <a:r>
              <a:rPr lang="ru-RU" sz="1400" dirty="0">
                <a:solidFill>
                  <a:schemeClr val="tx1"/>
                </a:solidFill>
              </a:rPr>
              <a:t>также расходы на его обслуживание в млн</a:t>
            </a:r>
            <a:r>
              <a:rPr lang="ru-RU" sz="1400" dirty="0" smtClean="0">
                <a:solidFill>
                  <a:schemeClr val="tx1"/>
                </a:solidFill>
              </a:rPr>
              <a:t>. руб</a:t>
            </a:r>
            <a:r>
              <a:rPr lang="ru-RU" sz="1400" dirty="0">
                <a:solidFill>
                  <a:schemeClr val="tx1"/>
                </a:solidFill>
              </a:rPr>
              <a:t>.</a:t>
            </a:r>
          </a:p>
        </p:txBody>
      </p:sp>
      <p:sp>
        <p:nvSpPr>
          <p:cNvPr id="3" name="Номер слайда 2"/>
          <p:cNvSpPr>
            <a:spLocks noGrp="1"/>
          </p:cNvSpPr>
          <p:nvPr>
            <p:ph type="sldNum" sz="quarter" idx="12"/>
          </p:nvPr>
        </p:nvSpPr>
        <p:spPr/>
        <p:txBody>
          <a:bodyPr/>
          <a:lstStyle/>
          <a:p>
            <a:r>
              <a:rPr lang="ru-RU" dirty="0" smtClean="0"/>
              <a:t>162</a:t>
            </a:r>
            <a:endParaRPr lang="ru-RU" dirty="0"/>
          </a:p>
        </p:txBody>
      </p:sp>
      <p:sp>
        <p:nvSpPr>
          <p:cNvPr id="6" name="Текст 5"/>
          <p:cNvSpPr>
            <a:spLocks noGrp="1"/>
          </p:cNvSpPr>
          <p:nvPr>
            <p:ph type="body" idx="1"/>
          </p:nvPr>
        </p:nvSpPr>
        <p:spPr>
          <a:xfrm>
            <a:off x="831850" y="1153348"/>
            <a:ext cx="10515600" cy="5592009"/>
          </a:xfrm>
        </p:spPr>
        <p:txBody>
          <a:bodyPr/>
          <a:lstStyle/>
          <a:p>
            <a:endParaRPr lang="ru-RU" dirty="0"/>
          </a:p>
        </p:txBody>
      </p:sp>
      <p:graphicFrame>
        <p:nvGraphicFramePr>
          <p:cNvPr id="8" name="Таблица 7"/>
          <p:cNvGraphicFramePr>
            <a:graphicFrameLocks noGrp="1"/>
          </p:cNvGraphicFramePr>
          <p:nvPr>
            <p:extLst>
              <p:ext uri="{D42A27DB-BD31-4B8C-83A1-F6EECF244321}">
                <p14:modId xmlns:p14="http://schemas.microsoft.com/office/powerpoint/2010/main" val="1698558268"/>
              </p:ext>
            </p:extLst>
          </p:nvPr>
        </p:nvGraphicFramePr>
        <p:xfrm>
          <a:off x="275771" y="1153351"/>
          <a:ext cx="11071679" cy="5497738"/>
        </p:xfrm>
        <a:graphic>
          <a:graphicData uri="http://schemas.openxmlformats.org/drawingml/2006/table">
            <a:tbl>
              <a:tblPr firstRow="1" bandRow="1">
                <a:tableStyleId>{5C22544A-7EE6-4342-B048-85BDC9FD1C3A}</a:tableStyleId>
              </a:tblPr>
              <a:tblGrid>
                <a:gridCol w="1132115">
                  <a:extLst>
                    <a:ext uri="{9D8B030D-6E8A-4147-A177-3AD203B41FA5}">
                      <a16:colId xmlns:a16="http://schemas.microsoft.com/office/drawing/2014/main" xmlns="" val="20000"/>
                    </a:ext>
                  </a:extLst>
                </a:gridCol>
                <a:gridCol w="928914">
                  <a:extLst>
                    <a:ext uri="{9D8B030D-6E8A-4147-A177-3AD203B41FA5}">
                      <a16:colId xmlns:a16="http://schemas.microsoft.com/office/drawing/2014/main" xmlns="" val="20001"/>
                    </a:ext>
                  </a:extLst>
                </a:gridCol>
                <a:gridCol w="1132114">
                  <a:extLst>
                    <a:ext uri="{9D8B030D-6E8A-4147-A177-3AD203B41FA5}">
                      <a16:colId xmlns:a16="http://schemas.microsoft.com/office/drawing/2014/main" xmlns="" val="20002"/>
                    </a:ext>
                  </a:extLst>
                </a:gridCol>
                <a:gridCol w="1259084">
                  <a:extLst>
                    <a:ext uri="{9D8B030D-6E8A-4147-A177-3AD203B41FA5}">
                      <a16:colId xmlns:a16="http://schemas.microsoft.com/office/drawing/2014/main" xmlns="" val="20003"/>
                    </a:ext>
                  </a:extLst>
                </a:gridCol>
                <a:gridCol w="1217043">
                  <a:extLst>
                    <a:ext uri="{9D8B030D-6E8A-4147-A177-3AD203B41FA5}">
                      <a16:colId xmlns:a16="http://schemas.microsoft.com/office/drawing/2014/main" xmlns="" val="20004"/>
                    </a:ext>
                  </a:extLst>
                </a:gridCol>
                <a:gridCol w="1315338">
                  <a:extLst>
                    <a:ext uri="{9D8B030D-6E8A-4147-A177-3AD203B41FA5}">
                      <a16:colId xmlns:a16="http://schemas.microsoft.com/office/drawing/2014/main" xmlns="" val="20005"/>
                    </a:ext>
                  </a:extLst>
                </a:gridCol>
                <a:gridCol w="1070821">
                  <a:extLst>
                    <a:ext uri="{9D8B030D-6E8A-4147-A177-3AD203B41FA5}">
                      <a16:colId xmlns:a16="http://schemas.microsoft.com/office/drawing/2014/main" xmlns="" val="20006"/>
                    </a:ext>
                  </a:extLst>
                </a:gridCol>
                <a:gridCol w="943429">
                  <a:extLst>
                    <a:ext uri="{9D8B030D-6E8A-4147-A177-3AD203B41FA5}">
                      <a16:colId xmlns:a16="http://schemas.microsoft.com/office/drawing/2014/main" xmlns="" val="20007"/>
                    </a:ext>
                  </a:extLst>
                </a:gridCol>
                <a:gridCol w="1082380">
                  <a:extLst>
                    <a:ext uri="{9D8B030D-6E8A-4147-A177-3AD203B41FA5}">
                      <a16:colId xmlns:a16="http://schemas.microsoft.com/office/drawing/2014/main" xmlns="" val="20008"/>
                    </a:ext>
                  </a:extLst>
                </a:gridCol>
                <a:gridCol w="990441">
                  <a:extLst>
                    <a:ext uri="{9D8B030D-6E8A-4147-A177-3AD203B41FA5}">
                      <a16:colId xmlns:a16="http://schemas.microsoft.com/office/drawing/2014/main" xmlns="" val="20009"/>
                    </a:ext>
                  </a:extLst>
                </a:gridCol>
              </a:tblGrid>
              <a:tr h="449218">
                <a:tc rowSpan="2">
                  <a:txBody>
                    <a:bodyPr/>
                    <a:lstStyle/>
                    <a:p>
                      <a:pPr algn="ctr"/>
                      <a:r>
                        <a:rPr lang="ru-RU" sz="1200" dirty="0" smtClean="0">
                          <a:solidFill>
                            <a:schemeClr val="tx1"/>
                          </a:solidFill>
                        </a:rPr>
                        <a:t>Наименование показателя</a:t>
                      </a:r>
                      <a:endParaRPr lang="ru-RU" sz="1200" dirty="0">
                        <a:solidFill>
                          <a:schemeClr val="tx1"/>
                        </a:solidFill>
                      </a:endParaRPr>
                    </a:p>
                  </a:txBody>
                  <a:tcPr anchor="ctr"/>
                </a:tc>
                <a:tc rowSpan="2">
                  <a:txBody>
                    <a:bodyPr/>
                    <a:lstStyle/>
                    <a:p>
                      <a:pPr algn="ctr"/>
                      <a:r>
                        <a:rPr lang="ru-RU" sz="1200" dirty="0" smtClean="0">
                          <a:solidFill>
                            <a:schemeClr val="tx1"/>
                          </a:solidFill>
                        </a:rPr>
                        <a:t>на 01.01.2023</a:t>
                      </a:r>
                      <a:endParaRPr lang="ru-RU" sz="1200" dirty="0">
                        <a:solidFill>
                          <a:schemeClr val="tx1"/>
                        </a:solidFill>
                      </a:endParaRPr>
                    </a:p>
                  </a:txBody>
                  <a:tcPr anchor="ctr"/>
                </a:tc>
                <a:tc rowSpan="2">
                  <a:txBody>
                    <a:bodyPr/>
                    <a:lstStyle/>
                    <a:p>
                      <a:pPr algn="ctr"/>
                      <a:r>
                        <a:rPr lang="ru-RU" sz="1200" dirty="0" smtClean="0">
                          <a:solidFill>
                            <a:schemeClr val="tx1"/>
                          </a:solidFill>
                        </a:rPr>
                        <a:t>на 01.01.2024 (ожидаемый)</a:t>
                      </a:r>
                      <a:endParaRPr lang="ru-RU" sz="1200" dirty="0">
                        <a:solidFill>
                          <a:schemeClr val="tx1"/>
                        </a:solidFill>
                      </a:endParaRPr>
                    </a:p>
                  </a:txBody>
                  <a:tcPr anchor="ctr"/>
                </a:tc>
                <a:tc gridSpan="3">
                  <a:txBody>
                    <a:bodyPr/>
                    <a:lstStyle/>
                    <a:p>
                      <a:pPr algn="ctr"/>
                      <a:r>
                        <a:rPr lang="ru-RU" sz="1200" dirty="0" smtClean="0">
                          <a:solidFill>
                            <a:schemeClr val="tx1"/>
                          </a:solidFill>
                        </a:rPr>
                        <a:t>Прогноз</a:t>
                      </a:r>
                      <a:endParaRPr lang="ru-RU" sz="1200" dirty="0">
                        <a:solidFill>
                          <a:schemeClr val="tx1"/>
                        </a:solidFill>
                      </a:endParaRPr>
                    </a:p>
                  </a:txBody>
                  <a:tcPr anchor="ctr"/>
                </a:tc>
                <a:tc hMerge="1">
                  <a:txBody>
                    <a:bodyPr/>
                    <a:lstStyle/>
                    <a:p>
                      <a:endParaRPr lang="ru-RU"/>
                    </a:p>
                  </a:txBody>
                  <a:tcPr/>
                </a:tc>
                <a:tc hMerge="1">
                  <a:txBody>
                    <a:bodyPr/>
                    <a:lstStyle/>
                    <a:p>
                      <a:endParaRPr lang="ru-RU"/>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rPr>
                        <a:t>Расходы на обслуживание муниципального долга  (Справочно)</a:t>
                      </a:r>
                    </a:p>
                  </a:txBody>
                  <a:tcPr anchor="ctr"/>
                </a:tc>
                <a:tc hMerge="1">
                  <a:txBody>
                    <a:bodyPr/>
                    <a:lstStyle/>
                    <a:p>
                      <a:pPr algn="ctr"/>
                      <a:endParaRPr lang="ru-RU" sz="1200" dirty="0">
                        <a:solidFill>
                          <a:schemeClr val="tx1"/>
                        </a:solidFill>
                      </a:endParaRPr>
                    </a:p>
                  </a:txBody>
                  <a:tcPr anchor="ctr"/>
                </a:tc>
                <a:tc hMerge="1">
                  <a:txBody>
                    <a:bodyPr/>
                    <a:lstStyle/>
                    <a:p>
                      <a:pPr algn="ctr"/>
                      <a:endParaRPr lang="ru-RU" sz="1200" dirty="0">
                        <a:solidFill>
                          <a:schemeClr val="tx1"/>
                        </a:solidFill>
                      </a:endParaRPr>
                    </a:p>
                  </a:txBody>
                  <a:tcPr anchor="ctr"/>
                </a:tc>
                <a:tc hMerge="1">
                  <a:txBody>
                    <a:bodyPr/>
                    <a:lstStyle/>
                    <a:p>
                      <a:pPr algn="ctr"/>
                      <a:endParaRPr lang="ru-RU" sz="1200" dirty="0">
                        <a:solidFill>
                          <a:schemeClr val="tx1"/>
                        </a:solidFill>
                      </a:endParaRPr>
                    </a:p>
                  </a:txBody>
                  <a:tcPr anchor="ctr"/>
                </a:tc>
                <a:extLst>
                  <a:ext uri="{0D108BD9-81ED-4DB2-BD59-A6C34878D82A}">
                    <a16:rowId xmlns:a16="http://schemas.microsoft.com/office/drawing/2014/main" xmlns="" val="10000"/>
                  </a:ext>
                </a:extLst>
              </a:tr>
              <a:tr h="386525">
                <a:tc vMerge="1">
                  <a:txBody>
                    <a:bodyPr/>
                    <a:lstStyle/>
                    <a:p>
                      <a:pPr algn="ctr"/>
                      <a:endParaRPr lang="ru-RU" sz="1200" dirty="0">
                        <a:solidFill>
                          <a:schemeClr val="tx1"/>
                        </a:solidFill>
                      </a:endParaRPr>
                    </a:p>
                  </a:txBody>
                  <a:tcPr anchor="ctr"/>
                </a:tc>
                <a:tc vMerge="1">
                  <a:txBody>
                    <a:bodyPr/>
                    <a:lstStyle/>
                    <a:p>
                      <a:pPr algn="ctr"/>
                      <a:endParaRPr lang="ru-RU" sz="1200" dirty="0">
                        <a:solidFill>
                          <a:schemeClr val="tx1"/>
                        </a:solidFill>
                      </a:endParaRPr>
                    </a:p>
                  </a:txBody>
                  <a:tcPr anchor="ctr"/>
                </a:tc>
                <a:tc vMerge="1">
                  <a:txBody>
                    <a:bodyPr/>
                    <a:lstStyle/>
                    <a:p>
                      <a:pPr algn="ctr"/>
                      <a:endParaRPr lang="ru-RU" sz="1200" dirty="0">
                        <a:solidFill>
                          <a:schemeClr val="tx1"/>
                        </a:solidFill>
                      </a:endParaRPr>
                    </a:p>
                  </a:txBody>
                  <a:tcPr anchor="ctr"/>
                </a:tc>
                <a:tc>
                  <a:txBody>
                    <a:bodyPr/>
                    <a:lstStyle/>
                    <a:p>
                      <a:pPr algn="ctr"/>
                      <a:r>
                        <a:rPr lang="ru-RU" sz="1200" b="1" dirty="0" smtClean="0">
                          <a:solidFill>
                            <a:schemeClr val="tx1"/>
                          </a:solidFill>
                        </a:rPr>
                        <a:t>на</a:t>
                      </a:r>
                      <a:r>
                        <a:rPr lang="ru-RU" sz="1200" b="1" baseline="0" dirty="0" smtClean="0">
                          <a:solidFill>
                            <a:schemeClr val="tx1"/>
                          </a:solidFill>
                        </a:rPr>
                        <a:t> 01.01.2025</a:t>
                      </a:r>
                      <a:endParaRPr lang="ru-RU" sz="1200" b="1" dirty="0">
                        <a:solidFill>
                          <a:schemeClr val="tx1"/>
                        </a:solidFill>
                      </a:endParaRPr>
                    </a:p>
                  </a:txBody>
                  <a:tcPr anchor="ctr"/>
                </a:tc>
                <a:tc>
                  <a:txBody>
                    <a:bodyPr/>
                    <a:lstStyle/>
                    <a:p>
                      <a:pPr algn="ctr"/>
                      <a:r>
                        <a:rPr lang="ru-RU" sz="1200" b="1" dirty="0" smtClean="0">
                          <a:solidFill>
                            <a:schemeClr val="tx1"/>
                          </a:solidFill>
                        </a:rPr>
                        <a:t>на 01.01.2026</a:t>
                      </a:r>
                      <a:endParaRPr lang="ru-RU" sz="1200" b="1" dirty="0">
                        <a:solidFill>
                          <a:schemeClr val="tx1"/>
                        </a:solidFill>
                      </a:endParaRPr>
                    </a:p>
                  </a:txBody>
                  <a:tcPr anchor="ctr"/>
                </a:tc>
                <a:tc>
                  <a:txBody>
                    <a:bodyPr/>
                    <a:lstStyle/>
                    <a:p>
                      <a:pPr algn="ctr"/>
                      <a:r>
                        <a:rPr lang="ru-RU" sz="1200" b="1" dirty="0" smtClean="0">
                          <a:solidFill>
                            <a:schemeClr val="tx1"/>
                          </a:solidFill>
                        </a:rPr>
                        <a:t>на 01.01.2027</a:t>
                      </a:r>
                      <a:endParaRPr lang="ru-RU" sz="1200" b="1" dirty="0">
                        <a:solidFill>
                          <a:schemeClr val="tx1"/>
                        </a:solidFill>
                      </a:endParaRPr>
                    </a:p>
                  </a:txBody>
                  <a:tcPr anchor="ctr"/>
                </a:tc>
                <a:tc>
                  <a:txBody>
                    <a:bodyPr/>
                    <a:lstStyle/>
                    <a:p>
                      <a:pPr algn="ctr"/>
                      <a:r>
                        <a:rPr lang="ru-RU" sz="1200" dirty="0" smtClean="0">
                          <a:solidFill>
                            <a:schemeClr val="tx1"/>
                          </a:solidFill>
                        </a:rPr>
                        <a:t>2023</a:t>
                      </a:r>
                      <a:endParaRPr lang="ru-RU" sz="1200" dirty="0">
                        <a:solidFill>
                          <a:schemeClr val="tx1"/>
                        </a:solidFill>
                      </a:endParaRPr>
                    </a:p>
                  </a:txBody>
                  <a:tcPr anchor="ctr"/>
                </a:tc>
                <a:tc>
                  <a:txBody>
                    <a:bodyPr/>
                    <a:lstStyle/>
                    <a:p>
                      <a:pPr algn="ctr"/>
                      <a:r>
                        <a:rPr lang="ru-RU" sz="1200" dirty="0" smtClean="0">
                          <a:solidFill>
                            <a:schemeClr val="tx1"/>
                          </a:solidFill>
                        </a:rPr>
                        <a:t>2024</a:t>
                      </a:r>
                      <a:endParaRPr lang="ru-RU" sz="1200" dirty="0">
                        <a:solidFill>
                          <a:schemeClr val="tx1"/>
                        </a:solidFill>
                      </a:endParaRPr>
                    </a:p>
                  </a:txBody>
                  <a:tcPr anchor="ctr"/>
                </a:tc>
                <a:tc>
                  <a:txBody>
                    <a:bodyPr/>
                    <a:lstStyle/>
                    <a:p>
                      <a:pPr algn="ctr"/>
                      <a:r>
                        <a:rPr lang="ru-RU" sz="1200" dirty="0" smtClean="0">
                          <a:solidFill>
                            <a:schemeClr val="tx1"/>
                          </a:solidFill>
                        </a:rPr>
                        <a:t>2025</a:t>
                      </a:r>
                      <a:endParaRPr lang="ru-RU" sz="1200" dirty="0">
                        <a:solidFill>
                          <a:schemeClr val="tx1"/>
                        </a:solidFill>
                      </a:endParaRPr>
                    </a:p>
                  </a:txBody>
                  <a:tcPr anchor="ctr"/>
                </a:tc>
                <a:tc>
                  <a:txBody>
                    <a:bodyPr/>
                    <a:lstStyle/>
                    <a:p>
                      <a:pPr algn="ctr"/>
                      <a:r>
                        <a:rPr lang="ru-RU" sz="1200" dirty="0" smtClean="0">
                          <a:solidFill>
                            <a:schemeClr val="tx1"/>
                          </a:solidFill>
                        </a:rPr>
                        <a:t>2026</a:t>
                      </a:r>
                      <a:endParaRPr lang="ru-RU" sz="1200" dirty="0">
                        <a:solidFill>
                          <a:schemeClr val="tx1"/>
                        </a:solidFill>
                      </a:endParaRPr>
                    </a:p>
                  </a:txBody>
                  <a:tcPr anchor="ctr"/>
                </a:tc>
                <a:extLst>
                  <a:ext uri="{0D108BD9-81ED-4DB2-BD59-A6C34878D82A}">
                    <a16:rowId xmlns:a16="http://schemas.microsoft.com/office/drawing/2014/main" xmlns="" val="10001"/>
                  </a:ext>
                </a:extLst>
              </a:tr>
              <a:tr h="677432">
                <a:tc>
                  <a:txBody>
                    <a:bodyPr/>
                    <a:lstStyle/>
                    <a:p>
                      <a:r>
                        <a:rPr lang="ru-RU" sz="1000" dirty="0" smtClean="0"/>
                        <a:t>Муниципальный внутренний долг- всего </a:t>
                      </a:r>
                      <a:endParaRPr lang="ru-RU" sz="1000" dirty="0"/>
                    </a:p>
                  </a:txBody>
                  <a:tcPr anchor="ctr"/>
                </a:tc>
                <a:tc>
                  <a:txBody>
                    <a:bodyPr/>
                    <a:lstStyle/>
                    <a:p>
                      <a:pPr algn="ctr"/>
                      <a:r>
                        <a:rPr lang="ru-RU" sz="1000" dirty="0" smtClean="0"/>
                        <a:t>162,6</a:t>
                      </a:r>
                      <a:endParaRPr lang="ru-RU" sz="1000" dirty="0"/>
                    </a:p>
                  </a:txBody>
                  <a:tcPr anchor="ctr"/>
                </a:tc>
                <a:tc>
                  <a:txBody>
                    <a:bodyPr/>
                    <a:lstStyle/>
                    <a:p>
                      <a:pPr algn="ctr"/>
                      <a:r>
                        <a:rPr lang="ru-RU" sz="1000" dirty="0" smtClean="0"/>
                        <a:t>10,2</a:t>
                      </a:r>
                      <a:endParaRPr lang="ru-RU" sz="1000" dirty="0"/>
                    </a:p>
                  </a:txBody>
                  <a:tcPr anchor="ctr"/>
                </a:tc>
                <a:tc>
                  <a:txBody>
                    <a:bodyPr/>
                    <a:lstStyle/>
                    <a:p>
                      <a:pPr algn="ctr"/>
                      <a:r>
                        <a:rPr lang="ru-RU" sz="1000" dirty="0" smtClean="0"/>
                        <a:t>152,0</a:t>
                      </a:r>
                      <a:endParaRPr lang="ru-RU" sz="1000" dirty="0"/>
                    </a:p>
                  </a:txBody>
                  <a:tcPr anchor="ctr"/>
                </a:tc>
                <a:tc>
                  <a:txBody>
                    <a:bodyPr/>
                    <a:lstStyle/>
                    <a:p>
                      <a:pPr algn="ctr"/>
                      <a:r>
                        <a:rPr lang="ru-RU" sz="1000" dirty="0" smtClean="0"/>
                        <a:t>347,6</a:t>
                      </a:r>
                      <a:endParaRPr lang="ru-RU" sz="1000" dirty="0"/>
                    </a:p>
                  </a:txBody>
                  <a:tcPr anchor="ctr"/>
                </a:tc>
                <a:tc>
                  <a:txBody>
                    <a:bodyPr/>
                    <a:lstStyle/>
                    <a:p>
                      <a:pPr algn="ctr"/>
                      <a:r>
                        <a:rPr lang="ru-RU" sz="1000" dirty="0" smtClean="0"/>
                        <a:t>556,4</a:t>
                      </a: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extLst>
                  <a:ext uri="{0D108BD9-81ED-4DB2-BD59-A6C34878D82A}">
                    <a16:rowId xmlns:a16="http://schemas.microsoft.com/office/drawing/2014/main" xmlns="" val="10002"/>
                  </a:ext>
                </a:extLst>
              </a:tr>
              <a:tr h="259807">
                <a:tc>
                  <a:txBody>
                    <a:bodyPr/>
                    <a:lstStyle/>
                    <a:p>
                      <a:r>
                        <a:rPr lang="ru-RU" sz="1000" dirty="0" smtClean="0"/>
                        <a:t>в том числе</a:t>
                      </a: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extLst>
                  <a:ext uri="{0D108BD9-81ED-4DB2-BD59-A6C34878D82A}">
                    <a16:rowId xmlns:a16="http://schemas.microsoft.com/office/drawing/2014/main" xmlns="" val="10003"/>
                  </a:ext>
                </a:extLst>
              </a:tr>
              <a:tr h="596163">
                <a:tc>
                  <a:txBody>
                    <a:bodyPr/>
                    <a:lstStyle/>
                    <a:p>
                      <a:r>
                        <a:rPr lang="ru-RU" sz="1000" dirty="0" smtClean="0"/>
                        <a:t>Муниципальные ценные бумаги </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smtClean="0"/>
                        <a:t>0,0</a:t>
                      </a:r>
                      <a:endParaRPr lang="ru-RU" sz="1000" dirty="0"/>
                    </a:p>
                  </a:txBody>
                  <a:tcPr anchor="ctr"/>
                </a:tc>
                <a:tc>
                  <a:txBody>
                    <a:bodyPr/>
                    <a:lstStyle/>
                    <a:p>
                      <a:pPr algn="ctr"/>
                      <a:r>
                        <a:rPr lang="ru-RU" sz="100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extLst>
                  <a:ext uri="{0D108BD9-81ED-4DB2-BD59-A6C34878D82A}">
                    <a16:rowId xmlns:a16="http://schemas.microsoft.com/office/drawing/2014/main" xmlns="" val="10004"/>
                  </a:ext>
                </a:extLst>
              </a:tr>
              <a:tr h="415015">
                <a:tc>
                  <a:txBody>
                    <a:bodyPr/>
                    <a:lstStyle/>
                    <a:p>
                      <a:r>
                        <a:rPr lang="ru-RU" sz="1000" dirty="0" smtClean="0"/>
                        <a:t>Бюджетные кредиты</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tc>
                  <a:txBody>
                    <a:bodyPr/>
                    <a:lstStyle/>
                    <a:p>
                      <a:pPr algn="ctr"/>
                      <a:endParaRPr lang="ru-RU" sz="1000" dirty="0"/>
                    </a:p>
                  </a:txBody>
                  <a:tcPr anchor="ctr"/>
                </a:tc>
                <a:extLst>
                  <a:ext uri="{0D108BD9-81ED-4DB2-BD59-A6C34878D82A}">
                    <a16:rowId xmlns:a16="http://schemas.microsoft.com/office/drawing/2014/main" xmlns="" val="10005"/>
                  </a:ext>
                </a:extLst>
              </a:tr>
              <a:tr h="1024571">
                <a:tc>
                  <a:txBody>
                    <a:bodyPr/>
                    <a:lstStyle/>
                    <a:p>
                      <a:r>
                        <a:rPr lang="ru-RU" sz="1000" dirty="0" smtClean="0"/>
                        <a:t>Кредиты коммерческих банков и иных кредитных организаций</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152,0</a:t>
                      </a:r>
                      <a:endParaRPr lang="ru-RU" sz="1000" dirty="0"/>
                    </a:p>
                  </a:txBody>
                  <a:tcPr anchor="ctr"/>
                </a:tc>
                <a:tc>
                  <a:txBody>
                    <a:bodyPr/>
                    <a:lstStyle/>
                    <a:p>
                      <a:pPr algn="ctr"/>
                      <a:r>
                        <a:rPr lang="ru-RU" sz="1000" dirty="0" smtClean="0"/>
                        <a:t>347,6</a:t>
                      </a:r>
                      <a:endParaRPr lang="ru-RU" sz="1000" dirty="0"/>
                    </a:p>
                  </a:txBody>
                  <a:tcPr anchor="ctr"/>
                </a:tc>
                <a:tc>
                  <a:txBody>
                    <a:bodyPr/>
                    <a:lstStyle/>
                    <a:p>
                      <a:pPr algn="ctr"/>
                      <a:r>
                        <a:rPr lang="ru-RU" sz="1000" dirty="0" smtClean="0"/>
                        <a:t>556,4</a:t>
                      </a:r>
                      <a:endParaRPr lang="ru-RU" sz="1000" dirty="0"/>
                    </a:p>
                  </a:txBody>
                  <a:tcPr anchor="ctr"/>
                </a:tc>
                <a:tc>
                  <a:txBody>
                    <a:bodyPr/>
                    <a:lstStyle/>
                    <a:p>
                      <a:pPr algn="ctr"/>
                      <a:r>
                        <a:rPr lang="ru-RU" sz="1000" dirty="0" smtClean="0"/>
                        <a:t>0,1</a:t>
                      </a:r>
                      <a:endParaRPr lang="ru-RU" sz="1000" dirty="0"/>
                    </a:p>
                  </a:txBody>
                  <a:tcPr anchor="ctr"/>
                </a:tc>
                <a:tc>
                  <a:txBody>
                    <a:bodyPr/>
                    <a:lstStyle/>
                    <a:p>
                      <a:pPr algn="ctr"/>
                      <a:r>
                        <a:rPr lang="ru-RU" sz="1000" dirty="0" smtClean="0"/>
                        <a:t>28,0</a:t>
                      </a:r>
                      <a:endParaRPr lang="ru-RU" sz="1000" dirty="0"/>
                    </a:p>
                  </a:txBody>
                  <a:tcPr anchor="ctr"/>
                </a:tc>
                <a:tc>
                  <a:txBody>
                    <a:bodyPr/>
                    <a:lstStyle/>
                    <a:p>
                      <a:pPr algn="ctr"/>
                      <a:r>
                        <a:rPr lang="ru-RU" sz="1000" dirty="0" smtClean="0"/>
                        <a:t>15,7</a:t>
                      </a:r>
                      <a:endParaRPr lang="ru-RU" sz="1000" dirty="0"/>
                    </a:p>
                  </a:txBody>
                  <a:tcPr anchor="ctr"/>
                </a:tc>
                <a:tc>
                  <a:txBody>
                    <a:bodyPr/>
                    <a:lstStyle/>
                    <a:p>
                      <a:pPr algn="ctr"/>
                      <a:r>
                        <a:rPr lang="ru-RU" sz="1000" dirty="0" smtClean="0"/>
                        <a:t>10,0</a:t>
                      </a:r>
                      <a:endParaRPr lang="ru-RU" sz="1000" dirty="0"/>
                    </a:p>
                  </a:txBody>
                  <a:tcPr anchor="ctr"/>
                </a:tc>
                <a:extLst>
                  <a:ext uri="{0D108BD9-81ED-4DB2-BD59-A6C34878D82A}">
                    <a16:rowId xmlns:a16="http://schemas.microsoft.com/office/drawing/2014/main" xmlns="" val="10006"/>
                  </a:ext>
                </a:extLst>
              </a:tr>
              <a:tr h="605544">
                <a:tc>
                  <a:txBody>
                    <a:bodyPr/>
                    <a:lstStyle/>
                    <a:p>
                      <a:r>
                        <a:rPr lang="ru-RU" sz="1000" dirty="0" smtClean="0"/>
                        <a:t>Муниципальные гарантии </a:t>
                      </a:r>
                      <a:endParaRPr lang="ru-RU" sz="1000" dirty="0"/>
                    </a:p>
                  </a:txBody>
                  <a:tcPr anchor="ctr"/>
                </a:tc>
                <a:tc>
                  <a:txBody>
                    <a:bodyPr/>
                    <a:lstStyle/>
                    <a:p>
                      <a:pPr algn="ctr"/>
                      <a:r>
                        <a:rPr lang="ru-RU" sz="1000" dirty="0" smtClean="0"/>
                        <a:t>162,6</a:t>
                      </a:r>
                      <a:endParaRPr lang="ru-RU" sz="1000" dirty="0"/>
                    </a:p>
                  </a:txBody>
                  <a:tcPr anchor="ctr"/>
                </a:tc>
                <a:tc>
                  <a:txBody>
                    <a:bodyPr/>
                    <a:lstStyle/>
                    <a:p>
                      <a:pPr algn="ctr"/>
                      <a:r>
                        <a:rPr lang="ru-RU" sz="1000" dirty="0" smtClean="0"/>
                        <a:t>10,2</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endParaRPr lang="ru-RU" sz="1400" dirty="0"/>
                    </a:p>
                  </a:txBody>
                  <a:tcPr anchor="ctr"/>
                </a:tc>
                <a:tc>
                  <a:txBody>
                    <a:bodyPr/>
                    <a:lstStyle/>
                    <a:p>
                      <a:pPr algn="ctr"/>
                      <a:endParaRPr lang="ru-RU" sz="1400" dirty="0"/>
                    </a:p>
                  </a:txBody>
                  <a:tcPr anchor="ctr"/>
                </a:tc>
                <a:tc>
                  <a:txBody>
                    <a:bodyPr/>
                    <a:lstStyle/>
                    <a:p>
                      <a:pPr algn="ctr"/>
                      <a:endParaRPr lang="ru-RU" sz="1400" dirty="0"/>
                    </a:p>
                  </a:txBody>
                  <a:tcPr anchor="ctr"/>
                </a:tc>
                <a:tc>
                  <a:txBody>
                    <a:bodyPr/>
                    <a:lstStyle/>
                    <a:p>
                      <a:pPr algn="ctr"/>
                      <a:endParaRPr lang="ru-RU" sz="1400" dirty="0"/>
                    </a:p>
                  </a:txBody>
                  <a:tcPr anchor="ctr"/>
                </a:tc>
                <a:extLst>
                  <a:ext uri="{0D108BD9-81ED-4DB2-BD59-A6C34878D82A}">
                    <a16:rowId xmlns:a16="http://schemas.microsoft.com/office/drawing/2014/main" xmlns="" val="10007"/>
                  </a:ext>
                </a:extLst>
              </a:tr>
              <a:tr h="1075481">
                <a:tc>
                  <a:txBody>
                    <a:bodyPr/>
                    <a:lstStyle/>
                    <a:p>
                      <a:r>
                        <a:rPr lang="ru-RU" sz="1000" dirty="0" smtClean="0"/>
                        <a:t>Иные долговые обязательства </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r>
                        <a:rPr lang="ru-RU" sz="1000" dirty="0" smtClean="0"/>
                        <a:t>0,0</a:t>
                      </a:r>
                      <a:endParaRPr lang="ru-RU" sz="1000" dirty="0"/>
                    </a:p>
                  </a:txBody>
                  <a:tcPr anchor="ctr"/>
                </a:tc>
                <a:tc>
                  <a:txBody>
                    <a:bodyPr/>
                    <a:lstStyle/>
                    <a:p>
                      <a:pPr algn="ctr"/>
                      <a:endParaRPr lang="ru-RU" sz="1400" dirty="0"/>
                    </a:p>
                  </a:txBody>
                  <a:tcPr anchor="ctr"/>
                </a:tc>
                <a:tc>
                  <a:txBody>
                    <a:bodyPr/>
                    <a:lstStyle/>
                    <a:p>
                      <a:pPr algn="ctr"/>
                      <a:endParaRPr lang="ru-RU" sz="1400" dirty="0"/>
                    </a:p>
                  </a:txBody>
                  <a:tcPr anchor="ctr"/>
                </a:tc>
                <a:tc>
                  <a:txBody>
                    <a:bodyPr/>
                    <a:lstStyle/>
                    <a:p>
                      <a:pPr algn="ctr"/>
                      <a:endParaRPr lang="ru-RU" sz="1400" dirty="0"/>
                    </a:p>
                  </a:txBody>
                  <a:tcPr anchor="ctr"/>
                </a:tc>
                <a:tc>
                  <a:txBody>
                    <a:bodyPr/>
                    <a:lstStyle/>
                    <a:p>
                      <a:pPr algn="ctr"/>
                      <a:endParaRPr lang="ru-RU" sz="1400" dirty="0"/>
                    </a:p>
                  </a:txBody>
                  <a:tcPr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39142678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FBFCA16-8D78-4A87-9023-708458E3A4F3}"/>
              </a:ext>
            </a:extLst>
          </p:cNvPr>
          <p:cNvSpPr>
            <a:spLocks noGrp="1"/>
          </p:cNvSpPr>
          <p:nvPr>
            <p:ph type="title"/>
          </p:nvPr>
        </p:nvSpPr>
        <p:spPr>
          <a:xfrm>
            <a:off x="515938" y="246621"/>
            <a:ext cx="11150600" cy="684256"/>
          </a:xfrm>
        </p:spPr>
        <p:txBody>
          <a:bodyPr rtlCol="0"/>
          <a:lstStyle/>
          <a:p>
            <a:pPr algn="ctr"/>
            <a:r>
              <a:rPr lang="ru-RU" dirty="0" smtClean="0">
                <a:latin typeface="Times New Roman" panose="02020603050405020304" pitchFamily="18" charset="0"/>
                <a:cs typeface="Times New Roman" panose="02020603050405020304" pitchFamily="18" charset="0"/>
                <a:hlinkClick r:id="rId3" action="ppaction://hlinksldjump"/>
              </a:rPr>
              <a:t>Контактная информация</a:t>
            </a:r>
            <a:endParaRPr lang="ru-RU" dirty="0"/>
          </a:p>
        </p:txBody>
      </p:sp>
      <p:sp>
        <p:nvSpPr>
          <p:cNvPr id="3" name="Номер слайда 2">
            <a:extLst>
              <a:ext uri="{FF2B5EF4-FFF2-40B4-BE49-F238E27FC236}">
                <a16:creationId xmlns:a16="http://schemas.microsoft.com/office/drawing/2014/main" xmlns="" id="{C10F7B49-6C9D-4DBF-AD20-9D4CFAB1CBFD}"/>
              </a:ext>
            </a:extLst>
          </p:cNvPr>
          <p:cNvSpPr>
            <a:spLocks noGrp="1"/>
          </p:cNvSpPr>
          <p:nvPr>
            <p:ph type="sldNum" sz="quarter" idx="12"/>
          </p:nvPr>
        </p:nvSpPr>
        <p:spPr/>
        <p:txBody>
          <a:bodyPr rtlCol="0"/>
          <a:lstStyle/>
          <a:p>
            <a:pPr rtl="0"/>
            <a:fld id="{9EC71654-96A5-4280-94F3-931C61A9F92C}" type="slidenum">
              <a:rPr lang="ru-RU" smtClean="0"/>
              <a:pPr rtl="0"/>
              <a:t>163</a:t>
            </a:fld>
            <a:endParaRPr lang="ru-RU"/>
          </a:p>
        </p:txBody>
      </p:sp>
      <p:pic>
        <p:nvPicPr>
          <p:cNvPr id="19" name="Рисунок 18">
            <a:extLst>
              <a:ext uri="{FF2B5EF4-FFF2-40B4-BE49-F238E27FC236}">
                <a16:creationId xmlns:a16="http://schemas.microsoft.com/office/drawing/2014/main" xmlns="" id="{9F61DE0B-ECF7-B74B-80E5-B602A86B8F8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1270119" y="1885029"/>
            <a:ext cx="1097373" cy="1430337"/>
          </a:xfrm>
        </p:spPr>
      </p:pic>
      <p:sp>
        <p:nvSpPr>
          <p:cNvPr id="8" name="Объект 7">
            <a:extLst>
              <a:ext uri="{FF2B5EF4-FFF2-40B4-BE49-F238E27FC236}">
                <a16:creationId xmlns:a16="http://schemas.microsoft.com/office/drawing/2014/main" xmlns="" id="{5935AC4D-C17D-4827-B693-43A34920A5FD}"/>
              </a:ext>
            </a:extLst>
          </p:cNvPr>
          <p:cNvSpPr>
            <a:spLocks noGrp="1"/>
          </p:cNvSpPr>
          <p:nvPr>
            <p:ph idx="1"/>
          </p:nvPr>
        </p:nvSpPr>
        <p:spPr>
          <a:xfrm>
            <a:off x="524454" y="4052307"/>
            <a:ext cx="2588705" cy="1574136"/>
          </a:xfrm>
        </p:spPr>
        <p:txBody>
          <a:bodyPr rtlCol="0"/>
          <a:lstStyle/>
          <a:p>
            <a:r>
              <a:rPr lang="ru-RU" dirty="0" smtClean="0"/>
              <a:t>Начальник управления</a:t>
            </a:r>
          </a:p>
          <a:p>
            <a:r>
              <a:rPr lang="ru-RU" altLang="ru-RU" sz="1200" dirty="0">
                <a:cs typeface="Times New Roman" panose="02020603050405020304" pitchFamily="18" charset="0"/>
              </a:rPr>
              <a:t>Телефон 8 </a:t>
            </a:r>
            <a:r>
              <a:rPr lang="ru-RU" altLang="ru-RU" sz="1200" dirty="0" smtClean="0">
                <a:cs typeface="Times New Roman" panose="02020603050405020304" pitchFamily="18" charset="0"/>
              </a:rPr>
              <a:t>496 441 15 66</a:t>
            </a:r>
          </a:p>
          <a:p>
            <a:r>
              <a:rPr lang="ru-RU" altLang="ru-RU" sz="1200" dirty="0">
                <a:cs typeface="Times New Roman" panose="02020603050405020304" pitchFamily="18" charset="0"/>
              </a:rPr>
              <a:t>Личный прием:</a:t>
            </a:r>
          </a:p>
          <a:p>
            <a:r>
              <a:rPr lang="ru-RU" altLang="ru-RU" sz="1200" dirty="0">
                <a:cs typeface="Times New Roman" panose="02020603050405020304" pitchFamily="18" charset="0"/>
              </a:rPr>
              <a:t> последняя среда месяца</a:t>
            </a:r>
          </a:p>
          <a:p>
            <a:r>
              <a:rPr lang="ru-RU" altLang="ru-RU" sz="1200" dirty="0">
                <a:cs typeface="Times New Roman" panose="02020603050405020304" pitchFamily="18" charset="0"/>
              </a:rPr>
              <a:t> с 15-00 до 17-00 часов</a:t>
            </a:r>
          </a:p>
          <a:p>
            <a:endParaRPr lang="ru-RU" altLang="ru-RU" sz="1200" dirty="0" smtClean="0">
              <a:latin typeface="Times New Roman" panose="02020603050405020304" pitchFamily="18" charset="0"/>
              <a:cs typeface="Times New Roman" panose="02020603050405020304" pitchFamily="18" charset="0"/>
            </a:endParaRPr>
          </a:p>
          <a:p>
            <a:endParaRPr lang="ru-RU" sz="1200" dirty="0"/>
          </a:p>
        </p:txBody>
      </p:sp>
      <p:sp>
        <p:nvSpPr>
          <p:cNvPr id="9" name="Объект 8">
            <a:extLst>
              <a:ext uri="{FF2B5EF4-FFF2-40B4-BE49-F238E27FC236}">
                <a16:creationId xmlns:a16="http://schemas.microsoft.com/office/drawing/2014/main" xmlns="" id="{D66C6D21-6780-4D8A-9B6F-582E0BD2DC2E}"/>
              </a:ext>
            </a:extLst>
          </p:cNvPr>
          <p:cNvSpPr>
            <a:spLocks noGrp="1"/>
          </p:cNvSpPr>
          <p:nvPr>
            <p:ph idx="17"/>
          </p:nvPr>
        </p:nvSpPr>
        <p:spPr/>
        <p:txBody>
          <a:bodyPr rtlCol="0"/>
          <a:lstStyle/>
          <a:p>
            <a:r>
              <a:rPr lang="ru-RU" dirty="0"/>
              <a:t>Бондарева Елена Александровна</a:t>
            </a:r>
          </a:p>
        </p:txBody>
      </p:sp>
      <p:sp>
        <p:nvSpPr>
          <p:cNvPr id="11" name="Объект 10">
            <a:extLst>
              <a:ext uri="{FF2B5EF4-FFF2-40B4-BE49-F238E27FC236}">
                <a16:creationId xmlns:a16="http://schemas.microsoft.com/office/drawing/2014/main" xmlns="" id="{90DE57B2-448D-4C8D-8B9C-FFDDFB0A9208}"/>
              </a:ext>
            </a:extLst>
          </p:cNvPr>
          <p:cNvSpPr>
            <a:spLocks noGrp="1"/>
          </p:cNvSpPr>
          <p:nvPr>
            <p:ph idx="19"/>
          </p:nvPr>
        </p:nvSpPr>
        <p:spPr/>
        <p:txBody>
          <a:bodyPr rtlCol="0"/>
          <a:lstStyle/>
          <a:p>
            <a:r>
              <a:rPr lang="ru-RU" dirty="0" smtClean="0"/>
              <a:t>Зубцова Евгения Александровна</a:t>
            </a:r>
            <a:endParaRPr lang="ru-RU" dirty="0"/>
          </a:p>
        </p:txBody>
      </p:sp>
      <p:sp>
        <p:nvSpPr>
          <p:cNvPr id="12" name="Объект 11">
            <a:extLst>
              <a:ext uri="{FF2B5EF4-FFF2-40B4-BE49-F238E27FC236}">
                <a16:creationId xmlns:a16="http://schemas.microsoft.com/office/drawing/2014/main" xmlns="" id="{780C3E07-3509-4911-AFF9-20EA8F12D0A4}"/>
              </a:ext>
            </a:extLst>
          </p:cNvPr>
          <p:cNvSpPr>
            <a:spLocks noGrp="1"/>
          </p:cNvSpPr>
          <p:nvPr>
            <p:ph idx="20"/>
          </p:nvPr>
        </p:nvSpPr>
        <p:spPr/>
        <p:txBody>
          <a:bodyPr rtlCol="0"/>
          <a:lstStyle/>
          <a:p>
            <a:r>
              <a:rPr lang="ru-RU" sz="1200" dirty="0"/>
              <a:t>Заместитель начальника управления - начальник отдела главного распорядителя бюджетных </a:t>
            </a:r>
            <a:r>
              <a:rPr lang="ru-RU" sz="1200" dirty="0" smtClean="0"/>
              <a:t>средств</a:t>
            </a:r>
          </a:p>
          <a:p>
            <a:r>
              <a:rPr lang="ru-RU" altLang="ru-RU" sz="1200" dirty="0" smtClean="0">
                <a:cs typeface="Times New Roman" panose="02020603050405020304" pitchFamily="18" charset="0"/>
              </a:rPr>
              <a:t>Телефон </a:t>
            </a:r>
            <a:r>
              <a:rPr lang="ru-RU" altLang="ru-RU" sz="1200" dirty="0">
                <a:cs typeface="Times New Roman" panose="02020603050405020304" pitchFamily="18" charset="0"/>
              </a:rPr>
              <a:t>8 496 442 </a:t>
            </a:r>
            <a:r>
              <a:rPr lang="ru-RU" altLang="ru-RU" sz="1200" dirty="0" smtClean="0">
                <a:cs typeface="Times New Roman" panose="02020603050405020304" pitchFamily="18" charset="0"/>
              </a:rPr>
              <a:t>41 32</a:t>
            </a:r>
            <a:endParaRPr lang="ru-RU" altLang="ru-RU" sz="1200" dirty="0">
              <a:cs typeface="Times New Roman" panose="02020603050405020304" pitchFamily="18" charset="0"/>
            </a:endParaRPr>
          </a:p>
          <a:p>
            <a:r>
              <a:rPr lang="ru-RU" dirty="0"/>
              <a:t> </a:t>
            </a:r>
            <a:endParaRPr lang="ru-RU" dirty="0" smtClean="0"/>
          </a:p>
          <a:p>
            <a:endParaRPr lang="ru-RU" dirty="0"/>
          </a:p>
        </p:txBody>
      </p:sp>
      <p:sp>
        <p:nvSpPr>
          <p:cNvPr id="13" name="Объект 12">
            <a:extLst>
              <a:ext uri="{FF2B5EF4-FFF2-40B4-BE49-F238E27FC236}">
                <a16:creationId xmlns:a16="http://schemas.microsoft.com/office/drawing/2014/main" xmlns="" id="{FB9E2175-1C3C-4B3E-A872-A1B7E6D64D52}"/>
              </a:ext>
            </a:extLst>
          </p:cNvPr>
          <p:cNvSpPr>
            <a:spLocks noGrp="1"/>
          </p:cNvSpPr>
          <p:nvPr>
            <p:ph idx="21"/>
          </p:nvPr>
        </p:nvSpPr>
        <p:spPr/>
        <p:txBody>
          <a:bodyPr rtlCol="0"/>
          <a:lstStyle/>
          <a:p>
            <a:pPr rtl="0"/>
            <a:r>
              <a:rPr lang="ru-RU" dirty="0" smtClean="0"/>
              <a:t>Уварова Елена Борисовна</a:t>
            </a:r>
            <a:endParaRPr lang="ru-RU" dirty="0"/>
          </a:p>
        </p:txBody>
      </p:sp>
      <p:sp>
        <p:nvSpPr>
          <p:cNvPr id="14" name="Объект 13">
            <a:extLst>
              <a:ext uri="{FF2B5EF4-FFF2-40B4-BE49-F238E27FC236}">
                <a16:creationId xmlns:a16="http://schemas.microsoft.com/office/drawing/2014/main" xmlns="" id="{4EAA9254-229F-4C3E-B078-B8912E5BBE98}"/>
              </a:ext>
            </a:extLst>
          </p:cNvPr>
          <p:cNvSpPr>
            <a:spLocks noGrp="1"/>
          </p:cNvSpPr>
          <p:nvPr>
            <p:ph idx="22"/>
          </p:nvPr>
        </p:nvSpPr>
        <p:spPr/>
        <p:txBody>
          <a:bodyPr rtlCol="0"/>
          <a:lstStyle/>
          <a:p>
            <a:r>
              <a:rPr lang="ru-RU" altLang="ru-RU" b="1" dirty="0">
                <a:latin typeface="Times New Roman" panose="02020603050405020304" pitchFamily="18" charset="0"/>
                <a:cs typeface="Times New Roman" panose="02020603050405020304" pitchFamily="18" charset="0"/>
              </a:rPr>
              <a:t/>
            </a:r>
            <a:br>
              <a:rPr lang="ru-RU" altLang="ru-RU" b="1" dirty="0">
                <a:latin typeface="Times New Roman" panose="02020603050405020304" pitchFamily="18" charset="0"/>
                <a:cs typeface="Times New Roman" panose="02020603050405020304" pitchFamily="18" charset="0"/>
              </a:rPr>
            </a:br>
            <a:r>
              <a:rPr lang="ru-RU" altLang="ru-RU" sz="1400" b="1" dirty="0" smtClean="0">
                <a:cs typeface="Times New Roman" panose="02020603050405020304" pitchFamily="18" charset="0"/>
              </a:rPr>
              <a:t>понедельник-четверг </a:t>
            </a:r>
          </a:p>
          <a:p>
            <a:r>
              <a:rPr lang="ru-RU" altLang="ru-RU" sz="1400" b="1" dirty="0" smtClean="0">
                <a:cs typeface="Times New Roman" panose="02020603050405020304" pitchFamily="18" charset="0"/>
              </a:rPr>
              <a:t>с </a:t>
            </a:r>
            <a:r>
              <a:rPr lang="ru-RU" altLang="ru-RU" sz="1400" b="1" dirty="0">
                <a:cs typeface="Times New Roman" panose="02020603050405020304" pitchFamily="18" charset="0"/>
              </a:rPr>
              <a:t>8-30 до 17-30</a:t>
            </a:r>
            <a:br>
              <a:rPr lang="ru-RU" altLang="ru-RU" sz="1400" b="1" dirty="0">
                <a:cs typeface="Times New Roman" panose="02020603050405020304" pitchFamily="18" charset="0"/>
              </a:rPr>
            </a:br>
            <a:r>
              <a:rPr lang="ru-RU" altLang="ru-RU" sz="1400" b="1" dirty="0">
                <a:cs typeface="Times New Roman" panose="02020603050405020304" pitchFamily="18" charset="0"/>
              </a:rPr>
              <a:t>		        пятница, с 8-30 до 16-15,</a:t>
            </a:r>
            <a:br>
              <a:rPr lang="ru-RU" altLang="ru-RU" sz="1400" b="1" dirty="0">
                <a:cs typeface="Times New Roman" panose="02020603050405020304" pitchFamily="18" charset="0"/>
              </a:rPr>
            </a:br>
            <a:endParaRPr lang="ru-RU" altLang="ru-RU" sz="1400" b="1" dirty="0">
              <a:cs typeface="Times New Roman" panose="02020603050405020304" pitchFamily="18" charset="0"/>
            </a:endParaRPr>
          </a:p>
          <a:p>
            <a:r>
              <a:rPr lang="ru-RU" altLang="ru-RU" sz="1400" b="1" dirty="0" smtClean="0">
                <a:cs typeface="Times New Roman" panose="02020603050405020304" pitchFamily="18" charset="0"/>
              </a:rPr>
              <a:t>обеденный </a:t>
            </a:r>
            <a:r>
              <a:rPr lang="ru-RU" altLang="ru-RU" sz="1400" b="1" dirty="0">
                <a:cs typeface="Times New Roman" panose="02020603050405020304" pitchFamily="18" charset="0"/>
              </a:rPr>
              <a:t>перерыв </a:t>
            </a:r>
            <a:endParaRPr lang="ru-RU" altLang="ru-RU" sz="1400" b="1" dirty="0" smtClean="0">
              <a:cs typeface="Times New Roman" panose="02020603050405020304" pitchFamily="18" charset="0"/>
            </a:endParaRPr>
          </a:p>
          <a:p>
            <a:r>
              <a:rPr lang="ru-RU" altLang="ru-RU" sz="1400" b="1" dirty="0" smtClean="0">
                <a:cs typeface="Times New Roman" panose="02020603050405020304" pitchFamily="18" charset="0"/>
              </a:rPr>
              <a:t>с </a:t>
            </a:r>
            <a:r>
              <a:rPr lang="ru-RU" altLang="ru-RU" sz="1400" b="1" dirty="0">
                <a:cs typeface="Times New Roman" panose="02020603050405020304" pitchFamily="18" charset="0"/>
              </a:rPr>
              <a:t>13-00 до 13-45</a:t>
            </a:r>
            <a:br>
              <a:rPr lang="ru-RU" altLang="ru-RU" sz="1400" b="1" dirty="0">
                <a:cs typeface="Times New Roman" panose="02020603050405020304" pitchFamily="18" charset="0"/>
              </a:rPr>
            </a:br>
            <a:endParaRPr lang="ru-RU" sz="1400" dirty="0"/>
          </a:p>
        </p:txBody>
      </p:sp>
      <p:sp>
        <p:nvSpPr>
          <p:cNvPr id="15" name="Объект 14">
            <a:extLst>
              <a:ext uri="{FF2B5EF4-FFF2-40B4-BE49-F238E27FC236}">
                <a16:creationId xmlns:a16="http://schemas.microsoft.com/office/drawing/2014/main" xmlns="" id="{471C9CF1-70B0-46DB-869F-6DC53668898D}"/>
              </a:ext>
            </a:extLst>
          </p:cNvPr>
          <p:cNvSpPr>
            <a:spLocks noGrp="1"/>
          </p:cNvSpPr>
          <p:nvPr>
            <p:ph idx="23"/>
          </p:nvPr>
        </p:nvSpPr>
        <p:spPr/>
        <p:txBody>
          <a:bodyPr rtlCol="0"/>
          <a:lstStyle/>
          <a:p>
            <a:r>
              <a:rPr lang="ru-RU" altLang="ru-RU" dirty="0">
                <a:latin typeface="Times New Roman" panose="02020603050405020304" pitchFamily="18" charset="0"/>
                <a:cs typeface="Times New Roman" panose="02020603050405020304" pitchFamily="18" charset="0"/>
              </a:rPr>
              <a:t>График работы:</a:t>
            </a:r>
            <a:endParaRPr lang="ru-RU" dirty="0"/>
          </a:p>
        </p:txBody>
      </p:sp>
      <p:sp>
        <p:nvSpPr>
          <p:cNvPr id="6" name="Объект 5"/>
          <p:cNvSpPr>
            <a:spLocks noGrp="1"/>
          </p:cNvSpPr>
          <p:nvPr>
            <p:ph idx="18"/>
          </p:nvPr>
        </p:nvSpPr>
        <p:spPr/>
        <p:txBody>
          <a:bodyPr/>
          <a:lstStyle/>
          <a:p>
            <a:r>
              <a:rPr lang="ru-RU" sz="1200" dirty="0" smtClean="0"/>
              <a:t>Заместитель начальника </a:t>
            </a:r>
            <a:r>
              <a:rPr lang="ru-RU" sz="1200" dirty="0"/>
              <a:t>управления</a:t>
            </a:r>
          </a:p>
          <a:p>
            <a:r>
              <a:rPr lang="ru-RU" altLang="ru-RU" sz="1200" dirty="0">
                <a:cs typeface="Times New Roman" panose="02020603050405020304" pitchFamily="18" charset="0"/>
              </a:rPr>
              <a:t>Телефон 8 496 </a:t>
            </a:r>
            <a:r>
              <a:rPr lang="ru-RU" altLang="ru-RU" sz="1200" dirty="0" smtClean="0">
                <a:cs typeface="Times New Roman" panose="02020603050405020304" pitchFamily="18" charset="0"/>
              </a:rPr>
              <a:t>442 </a:t>
            </a:r>
            <a:r>
              <a:rPr lang="ru-RU" altLang="ru-RU" sz="1200" dirty="0">
                <a:cs typeface="Times New Roman" panose="02020603050405020304" pitchFamily="18" charset="0"/>
              </a:rPr>
              <a:t>14 </a:t>
            </a:r>
            <a:r>
              <a:rPr lang="ru-RU" altLang="ru-RU" sz="1200" dirty="0" smtClean="0">
                <a:cs typeface="Times New Roman" panose="02020603050405020304" pitchFamily="18" charset="0"/>
              </a:rPr>
              <a:t>25</a:t>
            </a:r>
            <a:endParaRPr lang="ru-RU" altLang="ru-RU" sz="1200" dirty="0">
              <a:cs typeface="Times New Roman" panose="02020603050405020304" pitchFamily="18" charset="0"/>
            </a:endParaRPr>
          </a:p>
        </p:txBody>
      </p:sp>
      <p:pic>
        <p:nvPicPr>
          <p:cNvPr id="16" name="Рисунок 15"/>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6699" r="16699"/>
          <a:stretch>
            <a:fillRect/>
          </a:stretch>
        </p:blipFill>
        <p:spPr/>
      </p:pic>
      <p:pic>
        <p:nvPicPr>
          <p:cNvPr id="17" name="Рисунок 16"/>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500" b="12500"/>
          <a:stretch>
            <a:fillRect/>
          </a:stretch>
        </p:blipFill>
        <p:spPr>
          <a:xfrm>
            <a:off x="6903308" y="1824365"/>
            <a:ext cx="1293340" cy="1339508"/>
          </a:xfrm>
        </p:spPr>
      </p:pic>
      <p:pic>
        <p:nvPicPr>
          <p:cNvPr id="23" name="Рисунок 22"/>
          <p:cNvPicPr>
            <a:picLocks noGrp="1" noChangeAspect="1"/>
          </p:cNvPicPr>
          <p:nvPr>
            <p:ph type="pic" sz="quarter" idx="13"/>
          </p:nvPr>
        </p:nvPicPr>
        <p:blipFill>
          <a:blip r:embed="rId7">
            <a:extLst>
              <a:ext uri="{28A0092B-C50C-407E-A947-70E740481C1C}">
                <a14:useLocalDpi xmlns:a14="http://schemas.microsoft.com/office/drawing/2010/main" val="0"/>
              </a:ext>
            </a:extLst>
          </a:blip>
          <a:stretch>
            <a:fillRect/>
          </a:stretch>
        </p:blipFill>
        <p:spPr>
          <a:xfrm>
            <a:off x="4135828" y="1897976"/>
            <a:ext cx="1072752" cy="1430337"/>
          </a:xfrm>
        </p:spPr>
      </p:pic>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801310"/>
            <a:ext cx="1754658" cy="1056689"/>
          </a:xfrm>
          <a:prstGeom prst="rect">
            <a:avLst/>
          </a:prstGeom>
        </p:spPr>
      </p:pic>
      <p:sp>
        <p:nvSpPr>
          <p:cNvPr id="5" name="Прямоугольник 4"/>
          <p:cNvSpPr/>
          <p:nvPr/>
        </p:nvSpPr>
        <p:spPr>
          <a:xfrm>
            <a:off x="2470431" y="5752038"/>
            <a:ext cx="7156580" cy="369332"/>
          </a:xfrm>
          <a:prstGeom prst="rect">
            <a:avLst/>
          </a:prstGeom>
        </p:spPr>
        <p:txBody>
          <a:bodyPr wrap="square">
            <a:spAutoFit/>
          </a:bodyPr>
          <a:lstStyle/>
          <a:p>
            <a:r>
              <a:rPr lang="ru-RU" b="1" u="sng" dirty="0">
                <a:solidFill>
                  <a:srgbClr val="000000"/>
                </a:solidFill>
                <a:latin typeface="Times New Roman" panose="02020603050405020304" pitchFamily="18" charset="0"/>
                <a:cs typeface="Times New Roman" panose="02020603050405020304" pitchFamily="18" charset="0"/>
                <a:hlinkClick r:id="rId9"/>
              </a:rPr>
              <a:t>Адрес</a:t>
            </a:r>
            <a:r>
              <a:rPr lang="en-US" b="1" u="sng" dirty="0">
                <a:solidFill>
                  <a:srgbClr val="000000"/>
                </a:solidFill>
                <a:latin typeface="Times New Roman" panose="02020603050405020304" pitchFamily="18" charset="0"/>
                <a:cs typeface="Times New Roman" panose="02020603050405020304" pitchFamily="18" charset="0"/>
                <a:hlinkClick r:id="rId9"/>
              </a:rPr>
              <a:t>:</a:t>
            </a:r>
            <a:r>
              <a:rPr lang="ru-RU" b="1" u="sng" dirty="0">
                <a:solidFill>
                  <a:srgbClr val="000000"/>
                </a:solidFill>
                <a:latin typeface="Times New Roman" panose="02020603050405020304" pitchFamily="18" charset="0"/>
                <a:cs typeface="Times New Roman" panose="02020603050405020304" pitchFamily="18" charset="0"/>
                <a:hlinkClick r:id="rId9"/>
              </a:rPr>
              <a:t> </a:t>
            </a:r>
            <a:r>
              <a:rPr lang="en-US" b="1" u="sng" dirty="0">
                <a:solidFill>
                  <a:srgbClr val="000000"/>
                </a:solidFill>
                <a:latin typeface="Times New Roman" panose="02020603050405020304" pitchFamily="18" charset="0"/>
                <a:cs typeface="Times New Roman" panose="02020603050405020304" pitchFamily="18" charset="0"/>
                <a:hlinkClick r:id="rId9"/>
              </a:rPr>
              <a:t>140200</a:t>
            </a:r>
            <a:r>
              <a:rPr lang="ru-RU" b="1" u="sng" dirty="0">
                <a:solidFill>
                  <a:srgbClr val="000000"/>
                </a:solidFill>
                <a:latin typeface="Times New Roman" panose="02020603050405020304" pitchFamily="18" charset="0"/>
                <a:cs typeface="Times New Roman" panose="02020603050405020304" pitchFamily="18" charset="0"/>
                <a:hlinkClick r:id="rId9"/>
              </a:rPr>
              <a:t>, Московской области, г.  Воскресенск, пл. Ленина д.3</a:t>
            </a:r>
            <a:endParaRPr lang="ru-RU" u="sng" dirty="0">
              <a:solidFill>
                <a:srgbClr val="000000"/>
              </a:solidFill>
              <a:hlinkClick r:id="rId9"/>
            </a:endParaRPr>
          </a:p>
        </p:txBody>
      </p:sp>
      <p:sp>
        <p:nvSpPr>
          <p:cNvPr id="7" name="Прямоугольник 6"/>
          <p:cNvSpPr/>
          <p:nvPr/>
        </p:nvSpPr>
        <p:spPr>
          <a:xfrm>
            <a:off x="3443219" y="6246965"/>
            <a:ext cx="4303679" cy="313932"/>
          </a:xfrm>
          <a:prstGeom prst="rect">
            <a:avLst/>
          </a:prstGeom>
        </p:spPr>
        <p:txBody>
          <a:bodyPr wrap="none">
            <a:spAutoFit/>
          </a:bodyPr>
          <a:lstStyle/>
          <a:p>
            <a:pPr lvl="0">
              <a:lnSpc>
                <a:spcPct val="90000"/>
              </a:lnSpc>
              <a:spcBef>
                <a:spcPts val="1000"/>
              </a:spcBef>
            </a:pPr>
            <a:r>
              <a:rPr lang="ru-RU" sz="1600" cap="all" dirty="0" smtClean="0">
                <a:solidFill>
                  <a:prstClr val="black"/>
                </a:solidFill>
                <a:hlinkClick r:id="rId10"/>
              </a:rPr>
              <a:t>Адрес электронной почты: </a:t>
            </a:r>
            <a:r>
              <a:rPr lang="en-US" sz="1600" cap="all" dirty="0" smtClean="0">
                <a:solidFill>
                  <a:prstClr val="black"/>
                </a:solidFill>
                <a:hlinkClick r:id="rId10"/>
              </a:rPr>
              <a:t>fo@vos-mo.ru</a:t>
            </a:r>
            <a:endParaRPr lang="ru-RU" sz="1600" cap="all" dirty="0">
              <a:solidFill>
                <a:prstClr val="black"/>
              </a:solidFill>
            </a:endParaRPr>
          </a:p>
        </p:txBody>
      </p:sp>
    </p:spTree>
    <p:extLst>
      <p:ext uri="{BB962C8B-B14F-4D97-AF65-F5344CB8AC3E}">
        <p14:creationId xmlns:p14="http://schemas.microsoft.com/office/powerpoint/2010/main" val="320023286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xmlns="" id="{10F9F51E-A3D5-4726-BACE-D5CDD8A46429}"/>
              </a:ext>
            </a:extLst>
          </p:cNvPr>
          <p:cNvSpPr>
            <a:spLocks noGrp="1"/>
          </p:cNvSpPr>
          <p:nvPr>
            <p:ph type="subTitle" idx="1"/>
          </p:nvPr>
        </p:nvSpPr>
        <p:spPr>
          <a:xfrm>
            <a:off x="6936815" y="4509468"/>
            <a:ext cx="4540440" cy="503167"/>
          </a:xfrm>
        </p:spPr>
        <p:txBody>
          <a:bodyPr rtlCol="0"/>
          <a:lstStyle/>
          <a:p>
            <a:r>
              <a:rPr lang="en-US" dirty="0">
                <a:hlinkClick r:id="rId3"/>
              </a:rPr>
              <a:t>fo@vos-mo.ru</a:t>
            </a:r>
            <a:endParaRPr lang="ru-RU" dirty="0"/>
          </a:p>
        </p:txBody>
      </p:sp>
      <p:pic>
        <p:nvPicPr>
          <p:cNvPr id="10" name="Рисунок 9">
            <a:extLst>
              <a:ext uri="{FF2B5EF4-FFF2-40B4-BE49-F238E27FC236}">
                <a16:creationId xmlns:a16="http://schemas.microsoft.com/office/drawing/2014/main" xmlns="" id="{3A7EDB62-3E60-F44C-AE34-9495623E004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753015" y="140678"/>
            <a:ext cx="7434381" cy="4220308"/>
          </a:xfrm>
        </p:spPr>
      </p:pic>
      <p:sp>
        <p:nvSpPr>
          <p:cNvPr id="5" name="Текст 4">
            <a:extLst>
              <a:ext uri="{FF2B5EF4-FFF2-40B4-BE49-F238E27FC236}">
                <a16:creationId xmlns:a16="http://schemas.microsoft.com/office/drawing/2014/main" xmlns="" id="{F91501E1-4EA1-44EB-AF62-6F74678A2331}"/>
              </a:ext>
            </a:extLst>
          </p:cNvPr>
          <p:cNvSpPr>
            <a:spLocks noGrp="1"/>
          </p:cNvSpPr>
          <p:nvPr>
            <p:ph type="body" sz="quarter" idx="11"/>
          </p:nvPr>
        </p:nvSpPr>
        <p:spPr>
          <a:xfrm>
            <a:off x="6850965" y="5012635"/>
            <a:ext cx="5190979" cy="1279108"/>
          </a:xfrm>
        </p:spPr>
        <p:txBody>
          <a:bodyPr rtlCol="0"/>
          <a:lstStyle/>
          <a:p>
            <a:r>
              <a:rPr lang="en-US" altLang="ru-RU" sz="1000" b="1" dirty="0">
                <a:latin typeface="Times New Roman" panose="02020603050405020304" pitchFamily="18" charset="0"/>
                <a:cs typeface="Times New Roman" panose="02020603050405020304" pitchFamily="18" charset="0"/>
              </a:rPr>
              <a:t>Telegram: </a:t>
            </a:r>
            <a:r>
              <a:rPr lang="en-US" sz="1000" dirty="0">
                <a:hlinkClick r:id="rId5"/>
              </a:rPr>
              <a:t>https://t.me/+bC-GtCC9YHFlOTky</a:t>
            </a:r>
            <a:endParaRPr lang="ru-RU" altLang="ru-RU" sz="1000" b="1" u="sng" dirty="0" smtClean="0">
              <a:solidFill>
                <a:schemeClr val="accent6"/>
              </a:solidFill>
              <a:latin typeface="Times New Roman" panose="02020603050405020304" pitchFamily="18" charset="0"/>
              <a:cs typeface="Times New Roman" panose="02020603050405020304" pitchFamily="18" charset="0"/>
            </a:endParaRPr>
          </a:p>
          <a:p>
            <a:r>
              <a:rPr lang="ru-RU" altLang="ru-RU" sz="1000" b="1" dirty="0" err="1">
                <a:latin typeface="Times New Roman" panose="02020603050405020304" pitchFamily="18" charset="0"/>
                <a:cs typeface="Times New Roman" panose="02020603050405020304" pitchFamily="18" charset="0"/>
              </a:rPr>
              <a:t>ВКонтакте</a:t>
            </a:r>
            <a:r>
              <a:rPr lang="en-US" altLang="ru-RU" sz="1000" b="1" dirty="0" smtClean="0">
                <a:latin typeface="Times New Roman" panose="02020603050405020304" pitchFamily="18" charset="0"/>
                <a:cs typeface="Times New Roman" panose="02020603050405020304" pitchFamily="18" charset="0"/>
              </a:rPr>
              <a:t>:</a:t>
            </a:r>
            <a:r>
              <a:rPr lang="ru-RU" altLang="ru-RU" sz="1000" b="1" dirty="0" smtClean="0">
                <a:latin typeface="Times New Roman" panose="02020603050405020304" pitchFamily="18" charset="0"/>
                <a:cs typeface="Times New Roman" panose="02020603050405020304" pitchFamily="18" charset="0"/>
              </a:rPr>
              <a:t> </a:t>
            </a:r>
            <a:r>
              <a:rPr lang="en-US" sz="1000" dirty="0">
                <a:hlinkClick r:id="rId6"/>
              </a:rPr>
              <a:t>https://vk.com/club211411090</a:t>
            </a:r>
            <a:endParaRPr lang="en-US" altLang="ru-RU" sz="1000" b="1" dirty="0" smtClean="0">
              <a:latin typeface="Times New Roman" panose="02020603050405020304" pitchFamily="18" charset="0"/>
              <a:cs typeface="Times New Roman" panose="02020603050405020304" pitchFamily="18" charset="0"/>
            </a:endParaRPr>
          </a:p>
          <a:p>
            <a:r>
              <a:rPr lang="ru-RU" sz="1000" b="1" u="sng" dirty="0" smtClean="0">
                <a:solidFill>
                  <a:srgbClr val="000000"/>
                </a:solidFill>
                <a:latin typeface="Times New Roman" panose="02020603050405020304" pitchFamily="18" charset="0"/>
                <a:cs typeface="Times New Roman" panose="02020603050405020304" pitchFamily="18" charset="0"/>
                <a:hlinkClick r:id="rId7"/>
              </a:rPr>
              <a:t>Адрес</a:t>
            </a:r>
            <a:r>
              <a:rPr lang="en-US" sz="1000" b="1" u="sng" dirty="0" smtClean="0">
                <a:solidFill>
                  <a:srgbClr val="000000"/>
                </a:solidFill>
                <a:latin typeface="Times New Roman" panose="02020603050405020304" pitchFamily="18" charset="0"/>
                <a:cs typeface="Times New Roman" panose="02020603050405020304" pitchFamily="18" charset="0"/>
                <a:hlinkClick r:id="rId7"/>
              </a:rPr>
              <a:t>:</a:t>
            </a:r>
            <a:r>
              <a:rPr lang="ru-RU" sz="1000" b="1" u="sng" dirty="0" smtClean="0">
                <a:solidFill>
                  <a:srgbClr val="000000"/>
                </a:solidFill>
                <a:latin typeface="Times New Roman" panose="02020603050405020304" pitchFamily="18" charset="0"/>
                <a:cs typeface="Times New Roman" panose="02020603050405020304" pitchFamily="18" charset="0"/>
                <a:hlinkClick r:id="rId7"/>
              </a:rPr>
              <a:t> </a:t>
            </a:r>
            <a:r>
              <a:rPr lang="en-US" sz="1000" b="1" u="sng" dirty="0" smtClean="0">
                <a:solidFill>
                  <a:srgbClr val="000000"/>
                </a:solidFill>
                <a:latin typeface="Times New Roman" panose="02020603050405020304" pitchFamily="18" charset="0"/>
                <a:cs typeface="Times New Roman" panose="02020603050405020304" pitchFamily="18" charset="0"/>
                <a:hlinkClick r:id="rId7"/>
              </a:rPr>
              <a:t>140200</a:t>
            </a:r>
            <a:r>
              <a:rPr lang="ru-RU" sz="1000" b="1" u="sng" dirty="0" smtClean="0">
                <a:solidFill>
                  <a:srgbClr val="000000"/>
                </a:solidFill>
                <a:latin typeface="Times New Roman" panose="02020603050405020304" pitchFamily="18" charset="0"/>
                <a:cs typeface="Times New Roman" panose="02020603050405020304" pitchFamily="18" charset="0"/>
                <a:hlinkClick r:id="rId7"/>
              </a:rPr>
              <a:t>, Московской области, г.  Воскресенск, пл. Ленина д.3</a:t>
            </a:r>
            <a:endParaRPr lang="ru-RU" sz="1000" u="sng" dirty="0">
              <a:solidFill>
                <a:srgbClr val="000000"/>
              </a:solidFill>
              <a:hlinkClick r:id="rId7"/>
            </a:endParaRPr>
          </a:p>
        </p:txBody>
      </p:sp>
      <p:sp>
        <p:nvSpPr>
          <p:cNvPr id="7" name="Заголовок 6">
            <a:extLst>
              <a:ext uri="{FF2B5EF4-FFF2-40B4-BE49-F238E27FC236}">
                <a16:creationId xmlns:a16="http://schemas.microsoft.com/office/drawing/2014/main" xmlns="" id="{39B0EC6D-03DD-4CEE-9979-34A964DCA45D}"/>
              </a:ext>
            </a:extLst>
          </p:cNvPr>
          <p:cNvSpPr>
            <a:spLocks noGrp="1"/>
          </p:cNvSpPr>
          <p:nvPr>
            <p:ph type="title"/>
          </p:nvPr>
        </p:nvSpPr>
        <p:spPr>
          <a:xfrm>
            <a:off x="8187396" y="3429000"/>
            <a:ext cx="3742007" cy="651448"/>
          </a:xfrm>
        </p:spPr>
        <p:txBody>
          <a:bodyPr rtlCol="0"/>
          <a:lstStyle/>
          <a:p>
            <a:pPr rtl="0"/>
            <a:r>
              <a:rPr lang="ru-RU" dirty="0"/>
              <a:t>Спасибо</a:t>
            </a:r>
          </a:p>
        </p:txBody>
      </p:sp>
    </p:spTree>
    <p:extLst>
      <p:ext uri="{BB962C8B-B14F-4D97-AF65-F5344CB8AC3E}">
        <p14:creationId xmlns:p14="http://schemas.microsoft.com/office/powerpoint/2010/main" val="449620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792117620"/>
              </p:ext>
            </p:extLst>
          </p:nvPr>
        </p:nvGraphicFramePr>
        <p:xfrm>
          <a:off x="185526" y="1167617"/>
          <a:ext cx="11113846" cy="5475779"/>
        </p:xfrm>
        <a:graphic>
          <a:graphicData uri="http://schemas.openxmlformats.org/drawingml/2006/table">
            <a:tbl>
              <a:tblPr firstRow="1" bandRow="1">
                <a:tableStyleId>{5C22544A-7EE6-4342-B048-85BDC9FD1C3A}</a:tableStyleId>
              </a:tblPr>
              <a:tblGrid>
                <a:gridCol w="2605706">
                  <a:extLst>
                    <a:ext uri="{9D8B030D-6E8A-4147-A177-3AD203B41FA5}">
                      <a16:colId xmlns="" xmlns:a16="http://schemas.microsoft.com/office/drawing/2014/main" val="20000"/>
                    </a:ext>
                  </a:extLst>
                </a:gridCol>
                <a:gridCol w="788634">
                  <a:extLst>
                    <a:ext uri="{9D8B030D-6E8A-4147-A177-3AD203B41FA5}">
                      <a16:colId xmlns="" xmlns:a16="http://schemas.microsoft.com/office/drawing/2014/main" val="20001"/>
                    </a:ext>
                  </a:extLst>
                </a:gridCol>
                <a:gridCol w="1061623">
                  <a:extLst>
                    <a:ext uri="{9D8B030D-6E8A-4147-A177-3AD203B41FA5}">
                      <a16:colId xmlns="" xmlns:a16="http://schemas.microsoft.com/office/drawing/2014/main" val="20006"/>
                    </a:ext>
                  </a:extLst>
                </a:gridCol>
                <a:gridCol w="1055984">
                  <a:extLst>
                    <a:ext uri="{9D8B030D-6E8A-4147-A177-3AD203B41FA5}">
                      <a16:colId xmlns="" xmlns:a16="http://schemas.microsoft.com/office/drawing/2014/main" val="20002"/>
                    </a:ext>
                  </a:extLst>
                </a:gridCol>
                <a:gridCol w="1089677">
                  <a:extLst>
                    <a:ext uri="{9D8B030D-6E8A-4147-A177-3AD203B41FA5}">
                      <a16:colId xmlns="" xmlns:a16="http://schemas.microsoft.com/office/drawing/2014/main" val="20007"/>
                    </a:ext>
                  </a:extLst>
                </a:gridCol>
                <a:gridCol w="902712">
                  <a:extLst>
                    <a:ext uri="{9D8B030D-6E8A-4147-A177-3AD203B41FA5}">
                      <a16:colId xmlns="" xmlns:a16="http://schemas.microsoft.com/office/drawing/2014/main" val="20003"/>
                    </a:ext>
                  </a:extLst>
                </a:gridCol>
                <a:gridCol w="1198116">
                  <a:extLst>
                    <a:ext uri="{9D8B030D-6E8A-4147-A177-3AD203B41FA5}">
                      <a16:colId xmlns="" xmlns:a16="http://schemas.microsoft.com/office/drawing/2014/main" val="20004"/>
                    </a:ext>
                  </a:extLst>
                </a:gridCol>
                <a:gridCol w="803798">
                  <a:extLst>
                    <a:ext uri="{9D8B030D-6E8A-4147-A177-3AD203B41FA5}">
                      <a16:colId xmlns="" xmlns:a16="http://schemas.microsoft.com/office/drawing/2014/main" val="20008"/>
                    </a:ext>
                  </a:extLst>
                </a:gridCol>
                <a:gridCol w="803798">
                  <a:extLst>
                    <a:ext uri="{9D8B030D-6E8A-4147-A177-3AD203B41FA5}">
                      <a16:colId xmlns="" xmlns:a16="http://schemas.microsoft.com/office/drawing/2014/main" val="20009"/>
                    </a:ext>
                  </a:extLst>
                </a:gridCol>
                <a:gridCol w="803798">
                  <a:extLst>
                    <a:ext uri="{9D8B030D-6E8A-4147-A177-3AD203B41FA5}">
                      <a16:colId xmlns="" xmlns:a16="http://schemas.microsoft.com/office/drawing/2014/main" val="20010"/>
                    </a:ext>
                  </a:extLst>
                </a:gridCol>
              </a:tblGrid>
              <a:tr h="327470">
                <a:tc row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Наименование показателей</a:t>
                      </a:r>
                    </a:p>
                  </a:txBody>
                  <a:tcPr marL="5837" marR="5837" marT="5839" marB="0" anchor="ctr" horzOverflow="overflow">
                    <a:solidFill>
                      <a:schemeClr val="accent2">
                        <a:lumMod val="60000"/>
                        <a:lumOff val="40000"/>
                      </a:schemeClr>
                    </a:solidFill>
                  </a:tcPr>
                </a:tc>
                <a:tc rowSpan="3">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Единица измерения</a:t>
                      </a:r>
                    </a:p>
                  </a:txBody>
                  <a:tcPr marL="91448" marR="91448" marT="45726" marB="45726" anchor="ctr">
                    <a:solidFill>
                      <a:schemeClr val="accent2">
                        <a:lumMod val="60000"/>
                        <a:lumOff val="40000"/>
                      </a:schemeClr>
                    </a:solidFill>
                  </a:tcPr>
                </a:tc>
                <a:tc grid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Факт</a:t>
                      </a:r>
                    </a:p>
                  </a:txBody>
                  <a:tcPr marL="5837" marR="5837" marT="5839" marB="0" anchor="ctr" horzOverflow="overflow">
                    <a:solidFill>
                      <a:schemeClr val="accent2">
                        <a:lumMod val="60000"/>
                        <a:lumOff val="40000"/>
                      </a:schemeClr>
                    </a:solidFill>
                  </a:tcPr>
                </a:tc>
                <a:tc h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rowSpan="3">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a:t>
                      </a:r>
                    </a:p>
                    <a:p>
                      <a:pPr algn="ctr"/>
                      <a:r>
                        <a:rPr lang="ru-RU" sz="1200" b="0" dirty="0">
                          <a:solidFill>
                            <a:schemeClr val="tx1"/>
                          </a:solidFill>
                          <a:effectLst/>
                          <a:latin typeface="Times New Roman" panose="02020603050405020304" pitchFamily="18" charset="0"/>
                          <a:cs typeface="Times New Roman" panose="02020603050405020304" pitchFamily="18" charset="0"/>
                        </a:rPr>
                        <a:t>2022 к 2021</a:t>
                      </a:r>
                    </a:p>
                  </a:txBody>
                  <a:tcPr marL="5837" marR="5837" marT="5839" marB="0" anchor="ctr" horzOverflow="overflow">
                    <a:solidFill>
                      <a:schemeClr val="accent2">
                        <a:lumMod val="60000"/>
                        <a:lumOff val="40000"/>
                      </a:schemeClr>
                    </a:solidFill>
                  </a:tcPr>
                </a:tc>
                <a:tc rowSpan="3">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Плановые </a:t>
                      </a:r>
                    </a:p>
                    <a:p>
                      <a:pPr algn="ctr"/>
                      <a:r>
                        <a:rPr lang="ru-RU" sz="1200" b="0" dirty="0">
                          <a:solidFill>
                            <a:schemeClr val="tx1"/>
                          </a:solidFill>
                          <a:effectLst/>
                          <a:latin typeface="Times New Roman" panose="02020603050405020304" pitchFamily="18" charset="0"/>
                          <a:cs typeface="Times New Roman" panose="02020603050405020304" pitchFamily="18" charset="0"/>
                        </a:rPr>
                        <a:t> 2023 год</a:t>
                      </a:r>
                    </a:p>
                  </a:txBody>
                  <a:tcPr marL="5837" marR="5837" marT="5839" marB="0" anchor="ctr" horzOverflow="overflow">
                    <a:solidFill>
                      <a:schemeClr val="accent2">
                        <a:lumMod val="60000"/>
                        <a:lumOff val="40000"/>
                      </a:schemeClr>
                    </a:solidFill>
                  </a:tcPr>
                </a:tc>
                <a:tc rowSpan="3">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Ожидаемые итоги исполнения 2023 года</a:t>
                      </a:r>
                    </a:p>
                  </a:txBody>
                  <a:tcPr marL="5837" marR="5837" marT="5839" marB="0" anchor="ctr" horzOverflow="overflow">
                    <a:solidFill>
                      <a:schemeClr val="accent2">
                        <a:lumMod val="60000"/>
                        <a:lumOff val="40000"/>
                      </a:schemeClr>
                    </a:solidFill>
                  </a:tcPr>
                </a:tc>
                <a:tc rowSpan="2" gridSpan="3">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Прогноз</a:t>
                      </a:r>
                    </a:p>
                  </a:txBody>
                  <a:tcPr marL="5837" marR="5837" marT="5839" marB="0" anchor="ctr" horzOverflow="overflow">
                    <a:solidFill>
                      <a:schemeClr val="accent2">
                        <a:lumMod val="60000"/>
                        <a:lumOff val="40000"/>
                      </a:schemeClr>
                    </a:solidFill>
                  </a:tcPr>
                </a:tc>
                <a:tc rowSpan="2" hMerge="1">
                  <a:txBody>
                    <a:bodyPr/>
                    <a:lstStyle/>
                    <a:p>
                      <a:endParaRPr lang="ru-RU"/>
                    </a:p>
                  </a:txBody>
                  <a:tcPr/>
                </a:tc>
                <a:tc rowSpan="2" hMerge="1">
                  <a:txBody>
                    <a:bodyPr/>
                    <a:lstStyle/>
                    <a:p>
                      <a:endParaRPr lang="ru-RU"/>
                    </a:p>
                  </a:txBody>
                  <a:tcPr/>
                </a:tc>
                <a:extLst>
                  <a:ext uri="{0D108BD9-81ED-4DB2-BD59-A6C34878D82A}">
                    <a16:rowId xmlns="" xmlns:a16="http://schemas.microsoft.com/office/drawing/2014/main" val="10004"/>
                  </a:ext>
                </a:extLst>
              </a:tr>
              <a:tr h="82442">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algn="ctr"/>
                      <a:endParaRPr lang="ru-RU" sz="900" b="0" dirty="0">
                        <a:solidFill>
                          <a:schemeClr val="tx1"/>
                        </a:solidFill>
                        <a:effectLst/>
                        <a:latin typeface="Times New Roman" panose="02020603050405020304" pitchFamily="18" charset="0"/>
                        <a:cs typeface="Times New Roman" panose="02020603050405020304" pitchFamily="18" charset="0"/>
                      </a:endParaRPr>
                    </a:p>
                  </a:txBody>
                  <a:tcPr marL="91448" marR="91448" marT="45726" marB="45726" anchor="ctr">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2021 год</a:t>
                      </a:r>
                    </a:p>
                  </a:txBody>
                  <a:tcPr marL="5837" marR="5837" marT="5839" marB="0" anchor="ctr" horzOverflow="overflow">
                    <a:solidFill>
                      <a:schemeClr val="accent2">
                        <a:lumMod val="60000"/>
                        <a:lumOff val="40000"/>
                      </a:schemeClr>
                    </a:solidFill>
                  </a:tcPr>
                </a:tc>
                <a:tc rowSpan="2">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2022 год</a:t>
                      </a:r>
                    </a:p>
                  </a:txBody>
                  <a:tcPr marL="5837" marR="5837" marT="5839" marB="0" anchor="ctr" horzOverflow="overflow">
                    <a:solidFill>
                      <a:schemeClr val="accent2">
                        <a:lumMod val="60000"/>
                        <a:lumOff val="40000"/>
                      </a:schemeClr>
                    </a:solidFill>
                  </a:tcPr>
                </a:tc>
                <a:tc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gridSpan="3"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hMerge="1"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hMerge="1"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extLst>
                  <a:ext uri="{0D108BD9-81ED-4DB2-BD59-A6C34878D82A}">
                    <a16:rowId xmlns="" xmlns:a16="http://schemas.microsoft.com/office/drawing/2014/main" val="10000"/>
                  </a:ext>
                </a:extLst>
              </a:tr>
              <a:tr h="336368">
                <a:tc v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91448" marR="91448" marT="45726" marB="45726" anchor="ctr">
                    <a:solidFill>
                      <a:schemeClr val="accent2">
                        <a:lumMod val="60000"/>
                        <a:lumOff val="40000"/>
                      </a:schemeClr>
                    </a:solidFill>
                  </a:tcPr>
                </a:tc>
                <a:tc vMerge="1">
                  <a:txBody>
                    <a:bodyPr/>
                    <a:lstStyle/>
                    <a:p>
                      <a:endParaRPr lang="ru-RU"/>
                    </a:p>
                  </a:txBody>
                  <a:tcPr/>
                </a:tc>
                <a:tc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2024 год</a:t>
                      </a:r>
                    </a:p>
                  </a:txBody>
                  <a:tcPr marL="5837" marR="5837" marT="5839" marB="0" anchor="ctr" horzOverflow="overflow">
                    <a:solidFill>
                      <a:schemeClr val="accent2">
                        <a:lumMod val="60000"/>
                        <a:lumOff val="40000"/>
                      </a:schemeClr>
                    </a:solidFill>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2025 год</a:t>
                      </a:r>
                    </a:p>
                  </a:txBody>
                  <a:tcPr marL="5837" marR="5837" marT="5839" marB="0" anchor="ctr" horzOverflow="overflow">
                    <a:solidFill>
                      <a:schemeClr val="accent2">
                        <a:lumMod val="60000"/>
                        <a:lumOff val="40000"/>
                      </a:schemeClr>
                    </a:solidFill>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2026 год</a:t>
                      </a:r>
                    </a:p>
                  </a:txBody>
                  <a:tcPr marL="5837" marR="5837" marT="5839" marB="0" anchor="ctr" horzOverflow="overflow">
                    <a:solidFill>
                      <a:schemeClr val="accent2">
                        <a:lumMod val="60000"/>
                        <a:lumOff val="40000"/>
                      </a:schemeClr>
                    </a:solidFill>
                  </a:tcPr>
                </a:tc>
                <a:extLst>
                  <a:ext uri="{0D108BD9-81ED-4DB2-BD59-A6C34878D82A}">
                    <a16:rowId xmlns="" xmlns:a16="http://schemas.microsoft.com/office/drawing/2014/main" val="10005"/>
                  </a:ext>
                </a:extLst>
              </a:tr>
              <a:tr h="826288">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Фонд начисленной заработной платы всех работников </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млн. руб.</a:t>
                      </a:r>
                    </a:p>
                    <a:p>
                      <a:pPr algn="ctr"/>
                      <a:endParaRPr lang="ru-RU" sz="900" b="0" dirty="0">
                        <a:solidFill>
                          <a:schemeClr val="tx1"/>
                        </a:solidFill>
                        <a:effectLst/>
                        <a:latin typeface="Times New Roman" panose="02020603050405020304" pitchFamily="18" charset="0"/>
                        <a:cs typeface="Times New Roman" panose="02020603050405020304" pitchFamily="18" charset="0"/>
                      </a:endParaRPr>
                    </a:p>
                  </a:txBody>
                  <a:tcPr marL="91448" marR="91448" marT="45726" marB="45726" anchor="ct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18 410,8</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20 974,1</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113,9%</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23 447,3</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23 447,3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26 120,2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28 439,9</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31 022,6</a:t>
                      </a:r>
                    </a:p>
                  </a:txBody>
                  <a:tcPr marL="5837" marR="5837" marT="5839" marB="0" anchor="ctr" horzOverflow="overflow"/>
                </a:tc>
                <a:extLst>
                  <a:ext uri="{0D108BD9-81ED-4DB2-BD59-A6C34878D82A}">
                    <a16:rowId xmlns="" xmlns:a16="http://schemas.microsoft.com/office/drawing/2014/main" val="10001"/>
                  </a:ext>
                </a:extLst>
              </a:tr>
              <a:tr h="687313">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Справочно</a:t>
                      </a:r>
                      <a:r>
                        <a:rPr lang="en-US" sz="1200" b="0" dirty="0">
                          <a:solidFill>
                            <a:schemeClr val="tx1"/>
                          </a:solidFill>
                          <a:effectLst/>
                          <a:latin typeface="Times New Roman" panose="02020603050405020304" pitchFamily="18" charset="0"/>
                          <a:cs typeface="Times New Roman" panose="02020603050405020304" pitchFamily="18" charset="0"/>
                        </a:rPr>
                        <a:t>:</a:t>
                      </a:r>
                      <a:r>
                        <a:rPr lang="ru-RU" sz="1200" b="0" dirty="0">
                          <a:solidFill>
                            <a:schemeClr val="tx1"/>
                          </a:solidFill>
                          <a:effectLst/>
                          <a:latin typeface="Times New Roman" panose="02020603050405020304" pitchFamily="18" charset="0"/>
                          <a:cs typeface="Times New Roman" panose="02020603050405020304" pitchFamily="18" charset="0"/>
                        </a:rPr>
                        <a:t> Фонд заработной платы по крупным и средним организациям</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млн. руб.</a:t>
                      </a:r>
                    </a:p>
                  </a:txBody>
                  <a:tcPr marL="91448" marR="91448" marT="45726" marB="45726" anchor="ct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15 668,0</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17 932,5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114,5%</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20 197,3</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20 197,3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22 640,2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24 709,9</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27 032,6</a:t>
                      </a:r>
                    </a:p>
                  </a:txBody>
                  <a:tcPr marL="5837" marR="5837" marT="5839" marB="0" anchor="ctr" horzOverflow="overflow"/>
                </a:tc>
                <a:extLst>
                  <a:ext uri="{0D108BD9-81ED-4DB2-BD59-A6C34878D82A}">
                    <a16:rowId xmlns="" xmlns:a16="http://schemas.microsoft.com/office/drawing/2014/main" val="10002"/>
                  </a:ext>
                </a:extLst>
              </a:tr>
              <a:tr h="1085616">
                <a:tc>
                  <a:txBody>
                    <a:body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Справочно</a:t>
                      </a:r>
                      <a:r>
                        <a:rPr lang="en-US" sz="1200" b="0" dirty="0">
                          <a:solidFill>
                            <a:schemeClr val="tx1"/>
                          </a:solidFill>
                          <a:effectLst/>
                          <a:latin typeface="Times New Roman" panose="02020603050405020304" pitchFamily="18" charset="0"/>
                          <a:cs typeface="Times New Roman" panose="02020603050405020304" pitchFamily="18" charset="0"/>
                        </a:rPr>
                        <a:t>: </a:t>
                      </a:r>
                      <a:r>
                        <a:rPr lang="ru-RU" sz="1200" b="0" dirty="0">
                          <a:solidFill>
                            <a:schemeClr val="tx1"/>
                          </a:solidFill>
                          <a:effectLst/>
                          <a:latin typeface="Times New Roman" panose="02020603050405020304" pitchFamily="18" charset="0"/>
                          <a:cs typeface="Times New Roman" panose="02020603050405020304" pitchFamily="18" charset="0"/>
                        </a:rPr>
                        <a:t>Фонд заработной платы по малым предприятиям (включая микро предприятия)</a:t>
                      </a:r>
                      <a:r>
                        <a:rPr lang="ru-RU" sz="1200" b="0" baseline="0" dirty="0">
                          <a:solidFill>
                            <a:schemeClr val="tx1"/>
                          </a:solidFill>
                          <a:effectLst/>
                          <a:latin typeface="Times New Roman" panose="02020603050405020304" pitchFamily="18" charset="0"/>
                          <a:cs typeface="Times New Roman" panose="02020603050405020304" pitchFamily="18" charset="0"/>
                        </a:rPr>
                        <a:t> </a:t>
                      </a:r>
                      <a:r>
                        <a:rPr lang="ru-RU" sz="1200" b="0" dirty="0">
                          <a:solidFill>
                            <a:schemeClr val="tx1"/>
                          </a:solidFill>
                          <a:effectLst/>
                          <a:latin typeface="Times New Roman" panose="02020603050405020304" pitchFamily="18" charset="0"/>
                          <a:cs typeface="Times New Roman" panose="02020603050405020304" pitchFamily="18" charset="0"/>
                        </a:rPr>
                        <a:t>–данные приведены оценочно</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млн. руб.</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2 742,8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3 041,6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110,9%</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3 250,0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3 250,0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3 480,0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3 730,0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3 990,0</a:t>
                      </a:r>
                    </a:p>
                  </a:txBody>
                  <a:tcPr marL="5837" marR="5837" marT="5839" marB="0" anchor="ctr" horzOverflow="overflow"/>
                </a:tc>
                <a:extLst>
                  <a:ext uri="{0D108BD9-81ED-4DB2-BD59-A6C34878D82A}">
                    <a16:rowId xmlns="" xmlns:a16="http://schemas.microsoft.com/office/drawing/2014/main" val="10006"/>
                  </a:ext>
                </a:extLst>
              </a:tr>
              <a:tr h="687313">
                <a:tc>
                  <a:txBody>
                    <a:body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Среднемесячная заработная плата работников по крупным и средним организациям  </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млн. руб.</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56 179,5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63 742,3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113,5%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71 152,3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71 152,3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78 967,2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85 251,2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92 158,3</a:t>
                      </a:r>
                    </a:p>
                  </a:txBody>
                  <a:tcPr marL="5837" marR="5837" marT="5839" marB="0" anchor="ctr" horzOverflow="overflow"/>
                </a:tc>
                <a:extLst>
                  <a:ext uri="{0D108BD9-81ED-4DB2-BD59-A6C34878D82A}">
                    <a16:rowId xmlns="" xmlns:a16="http://schemas.microsoft.com/office/drawing/2014/main" val="10007"/>
                  </a:ext>
                </a:extLst>
              </a:tr>
              <a:tr h="1442969">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just"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Объем отгруженных товаров собственного производства, выполненных работ и услуг собственными силами по промышленным видам деятельности</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млн. руб.</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70 730,9</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77 969,3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110,2%</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81 502,0</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81 502,0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89 036,8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99 298,2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113 244,4</a:t>
                      </a:r>
                    </a:p>
                  </a:txBody>
                  <a:tcPr marL="5837" marR="5837" marT="5839" marB="0" anchor="ctr" horzOverflow="overflow"/>
                </a:tc>
                <a:extLst>
                  <a:ext uri="{0D108BD9-81ED-4DB2-BD59-A6C34878D82A}">
                    <a16:rowId xmlns="" xmlns:a16="http://schemas.microsoft.com/office/drawing/2014/main" val="10003"/>
                  </a:ext>
                </a:extLst>
              </a:tr>
            </a:tbl>
          </a:graphicData>
        </a:graphic>
      </p:graphicFrame>
      <p:sp>
        <p:nvSpPr>
          <p:cNvPr id="4" name="Заголовок 3"/>
          <p:cNvSpPr>
            <a:spLocks noGrp="1"/>
          </p:cNvSpPr>
          <p:nvPr>
            <p:ph type="title"/>
          </p:nvPr>
        </p:nvSpPr>
        <p:spPr>
          <a:xfrm>
            <a:off x="1162712" y="125322"/>
            <a:ext cx="9366421" cy="923153"/>
          </a:xfrm>
        </p:spPr>
        <p:txBody>
          <a:bodyPr anchor="ctr"/>
          <a:lstStyle/>
          <a:p>
            <a:pPr algn="ctr"/>
            <a:r>
              <a:rPr lang="ru-RU" alt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Информация об основных показателях </a:t>
            </a:r>
            <a:br>
              <a:rPr lang="ru-RU" alt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br>
            <a:r>
              <a:rPr lang="ru-RU" alt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социально-экономического развития </a:t>
            </a:r>
            <a:r>
              <a:rPr 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
            </a:r>
            <a:br>
              <a:rPr 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br>
            <a:r>
              <a:rPr 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городского округа Воскресенск</a:t>
            </a:r>
            <a:endParaRPr lang="ru-RU" sz="2000" dirty="0">
              <a:latin typeface="Times New Roman" panose="02020603050405020304" pitchFamily="18" charset="0"/>
              <a:cs typeface="Times New Roman" panose="02020603050405020304" pitchFamily="18" charset="0"/>
            </a:endParaRPr>
          </a:p>
        </p:txBody>
      </p:sp>
      <p:sp>
        <p:nvSpPr>
          <p:cNvPr id="5" name="Номер слайда 2"/>
          <p:cNvSpPr>
            <a:spLocks noGrp="1"/>
          </p:cNvSpPr>
          <p:nvPr>
            <p:ph type="sldNum" sz="quarter" idx="12"/>
          </p:nvPr>
        </p:nvSpPr>
        <p:spPr>
          <a:xfrm>
            <a:off x="11363696" y="6455739"/>
            <a:ext cx="294460" cy="187367"/>
          </a:xfrm>
        </p:spPr>
        <p:txBody>
          <a:bodyPr/>
          <a:lstStyle/>
          <a:p>
            <a:r>
              <a:rPr lang="ru-RU" dirty="0">
                <a:solidFill>
                  <a:prstClr val="white"/>
                </a:solidFill>
              </a:rPr>
              <a:t>17</a:t>
            </a:r>
            <a:endParaRPr lang="en-US" dirty="0">
              <a:solidFill>
                <a:prstClr val="white"/>
              </a:solidFill>
            </a:endParaRPr>
          </a:p>
        </p:txBody>
      </p:sp>
    </p:spTree>
    <p:extLst>
      <p:ext uri="{BB962C8B-B14F-4D97-AF65-F5344CB8AC3E}">
        <p14:creationId xmlns:p14="http://schemas.microsoft.com/office/powerpoint/2010/main" val="212033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9EC71654-96A5-4280-94F3-931C61A9F92C}" type="slidenum">
              <a:rPr lang="en-US" smtClean="0">
                <a:solidFill>
                  <a:prstClr val="white"/>
                </a:solidFill>
              </a:rPr>
              <a:pPr/>
              <a:t>18</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1556608"/>
              </p:ext>
            </p:extLst>
          </p:nvPr>
        </p:nvGraphicFramePr>
        <p:xfrm>
          <a:off x="271848" y="1243913"/>
          <a:ext cx="11008861" cy="5427475"/>
        </p:xfrm>
        <a:graphic>
          <a:graphicData uri="http://schemas.openxmlformats.org/drawingml/2006/table">
            <a:tbl>
              <a:tblPr firstRow="1" bandRow="1">
                <a:tableStyleId>{5C22544A-7EE6-4342-B048-85BDC9FD1C3A}</a:tableStyleId>
              </a:tblPr>
              <a:tblGrid>
                <a:gridCol w="2396189">
                  <a:extLst>
                    <a:ext uri="{9D8B030D-6E8A-4147-A177-3AD203B41FA5}">
                      <a16:colId xmlns="" xmlns:a16="http://schemas.microsoft.com/office/drawing/2014/main" val="20000"/>
                    </a:ext>
                  </a:extLst>
                </a:gridCol>
                <a:gridCol w="756081">
                  <a:extLst>
                    <a:ext uri="{9D8B030D-6E8A-4147-A177-3AD203B41FA5}">
                      <a16:colId xmlns="" xmlns:a16="http://schemas.microsoft.com/office/drawing/2014/main" val="20006"/>
                    </a:ext>
                  </a:extLst>
                </a:gridCol>
                <a:gridCol w="1081412">
                  <a:extLst>
                    <a:ext uri="{9D8B030D-6E8A-4147-A177-3AD203B41FA5}">
                      <a16:colId xmlns="" xmlns:a16="http://schemas.microsoft.com/office/drawing/2014/main" val="20001"/>
                    </a:ext>
                  </a:extLst>
                </a:gridCol>
                <a:gridCol w="1030486">
                  <a:extLst>
                    <a:ext uri="{9D8B030D-6E8A-4147-A177-3AD203B41FA5}">
                      <a16:colId xmlns="" xmlns:a16="http://schemas.microsoft.com/office/drawing/2014/main" val="20007"/>
                    </a:ext>
                  </a:extLst>
                </a:gridCol>
                <a:gridCol w="1004729">
                  <a:extLst>
                    <a:ext uri="{9D8B030D-6E8A-4147-A177-3AD203B41FA5}">
                      <a16:colId xmlns="" xmlns:a16="http://schemas.microsoft.com/office/drawing/2014/main" val="20002"/>
                    </a:ext>
                  </a:extLst>
                </a:gridCol>
                <a:gridCol w="1034061">
                  <a:extLst>
                    <a:ext uri="{9D8B030D-6E8A-4147-A177-3AD203B41FA5}">
                      <a16:colId xmlns="" xmlns:a16="http://schemas.microsoft.com/office/drawing/2014/main" val="20008"/>
                    </a:ext>
                  </a:extLst>
                </a:gridCol>
                <a:gridCol w="1034061">
                  <a:extLst>
                    <a:ext uri="{9D8B030D-6E8A-4147-A177-3AD203B41FA5}">
                      <a16:colId xmlns="" xmlns:a16="http://schemas.microsoft.com/office/drawing/2014/main" val="20003"/>
                    </a:ext>
                  </a:extLst>
                </a:gridCol>
                <a:gridCol w="890614">
                  <a:extLst>
                    <a:ext uri="{9D8B030D-6E8A-4147-A177-3AD203B41FA5}">
                      <a16:colId xmlns="" xmlns:a16="http://schemas.microsoft.com/office/drawing/2014/main" val="20005"/>
                    </a:ext>
                  </a:extLst>
                </a:gridCol>
                <a:gridCol w="890614">
                  <a:extLst>
                    <a:ext uri="{9D8B030D-6E8A-4147-A177-3AD203B41FA5}">
                      <a16:colId xmlns="" xmlns:a16="http://schemas.microsoft.com/office/drawing/2014/main" val="20009"/>
                    </a:ext>
                  </a:extLst>
                </a:gridCol>
                <a:gridCol w="890614">
                  <a:extLst>
                    <a:ext uri="{9D8B030D-6E8A-4147-A177-3AD203B41FA5}">
                      <a16:colId xmlns="" xmlns:a16="http://schemas.microsoft.com/office/drawing/2014/main" val="20010"/>
                    </a:ext>
                  </a:extLst>
                </a:gridCol>
              </a:tblGrid>
              <a:tr h="456191">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Наименование показателей</a:t>
                      </a:r>
                    </a:p>
                  </a:txBody>
                  <a:tcPr marL="5837" marR="5837" marT="5839" marB="0" anchor="ctr" horzOverflow="overflow">
                    <a:solidFill>
                      <a:schemeClr val="accent2">
                        <a:lumMod val="60000"/>
                        <a:lumOff val="40000"/>
                      </a:schemeClr>
                    </a:solidFill>
                  </a:tcPr>
                </a:tc>
                <a:tc rowSpan="2">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Единица измерения</a:t>
                      </a:r>
                    </a:p>
                  </a:txBody>
                  <a:tcPr marL="91448" marR="91448" marT="45726" marB="45726" anchor="ctr">
                    <a:solidFill>
                      <a:schemeClr val="accent2">
                        <a:lumMod val="60000"/>
                        <a:lumOff val="40000"/>
                      </a:schemeClr>
                    </a:solidFill>
                  </a:tcPr>
                </a:tc>
                <a:tc grid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Факт</a:t>
                      </a:r>
                    </a:p>
                  </a:txBody>
                  <a:tcPr marL="5837" marR="5837" marT="5839" marB="0" anchor="ctr" horzOverflow="overflow">
                    <a:solidFill>
                      <a:schemeClr val="accent2">
                        <a:lumMod val="60000"/>
                        <a:lumOff val="40000"/>
                      </a:schemeClr>
                    </a:solidFill>
                  </a:tcPr>
                </a:tc>
                <a:tc h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a:t>
                      </a:r>
                    </a:p>
                    <a:p>
                      <a:pPr algn="ctr"/>
                      <a:r>
                        <a:rPr lang="ru-RU" sz="1200" b="0" dirty="0">
                          <a:solidFill>
                            <a:schemeClr val="tx1"/>
                          </a:solidFill>
                          <a:effectLst/>
                          <a:latin typeface="Times New Roman" panose="02020603050405020304" pitchFamily="18" charset="0"/>
                          <a:cs typeface="Times New Roman" panose="02020603050405020304" pitchFamily="18" charset="0"/>
                        </a:rPr>
                        <a:t>2022 к 2021</a:t>
                      </a: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Плановые показатели </a:t>
                      </a:r>
                    </a:p>
                    <a:p>
                      <a:pPr algn="ctr"/>
                      <a:r>
                        <a:rPr lang="ru-RU" sz="1200" b="0" dirty="0">
                          <a:solidFill>
                            <a:schemeClr val="tx1"/>
                          </a:solidFill>
                          <a:effectLst/>
                          <a:latin typeface="Times New Roman" panose="02020603050405020304" pitchFamily="18" charset="0"/>
                          <a:cs typeface="Times New Roman" panose="02020603050405020304" pitchFamily="18" charset="0"/>
                        </a:rPr>
                        <a:t> 2023 год</a:t>
                      </a: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Ожидаемые итоги исполнения 2023 года</a:t>
                      </a:r>
                    </a:p>
                  </a:txBody>
                  <a:tcPr marL="5837" marR="5837" marT="5839" marB="0" anchor="ctr" horzOverflow="overflow">
                    <a:solidFill>
                      <a:schemeClr val="accent2">
                        <a:lumMod val="60000"/>
                        <a:lumOff val="40000"/>
                      </a:schemeClr>
                    </a:solidFill>
                  </a:tcPr>
                </a:tc>
                <a:tc gridSpan="3">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Прогноз</a:t>
                      </a:r>
                    </a:p>
                  </a:txBody>
                  <a:tcPr marL="5837" marR="5837" marT="5839" marB="0" anchor="ctr" horzOverflow="overflow">
                    <a:solidFill>
                      <a:schemeClr val="accent2">
                        <a:lumMod val="60000"/>
                        <a:lumOff val="40000"/>
                      </a:schemeClr>
                    </a:solidFill>
                  </a:tcPr>
                </a:tc>
                <a:tc hMerge="1">
                  <a:txBody>
                    <a:bodyPr/>
                    <a:lstStyle/>
                    <a:p>
                      <a:endParaRPr lang="ru-RU"/>
                    </a:p>
                  </a:txBody>
                  <a:tcPr>
                    <a:solidFill>
                      <a:schemeClr val="accent2">
                        <a:lumMod val="60000"/>
                        <a:lumOff val="40000"/>
                      </a:schemeClr>
                    </a:solidFill>
                  </a:tcPr>
                </a:tc>
                <a:tc hMerge="1">
                  <a:txBody>
                    <a:bodyPr/>
                    <a:lstStyle/>
                    <a:p>
                      <a:endParaRPr lang="ru-RU"/>
                    </a:p>
                  </a:txBody>
                  <a:tcPr>
                    <a:solidFill>
                      <a:schemeClr val="accent2">
                        <a:lumMod val="60000"/>
                        <a:lumOff val="40000"/>
                      </a:schemeClr>
                    </a:solidFill>
                  </a:tcPr>
                </a:tc>
                <a:extLst>
                  <a:ext uri="{0D108BD9-81ED-4DB2-BD59-A6C34878D82A}">
                    <a16:rowId xmlns="" xmlns:a16="http://schemas.microsoft.com/office/drawing/2014/main" val="10000"/>
                  </a:ext>
                </a:extLst>
              </a:tr>
              <a:tr h="616159">
                <a:tc vMerge="1">
                  <a:txBody>
                    <a:bodyPr/>
                    <a:lstStyle/>
                    <a:p>
                      <a:endParaRPr lang="ru-RU"/>
                    </a:p>
                  </a:txBody>
                  <a:tcPr/>
                </a:tc>
                <a:tc vMerge="1">
                  <a:txBody>
                    <a:bodyPr/>
                    <a:lstStyle/>
                    <a:p>
                      <a:endParaRPr lang="ru-RU"/>
                    </a:p>
                  </a:txBody>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2021 год</a:t>
                      </a:r>
                    </a:p>
                  </a:txBody>
                  <a:tcPr marL="5837" marR="5837" marT="5839" marB="0" anchor="ctr" horzOverflow="overflow">
                    <a:solidFill>
                      <a:schemeClr val="accent2">
                        <a:lumMod val="60000"/>
                        <a:lumOff val="40000"/>
                      </a:schemeClr>
                    </a:solidFill>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2022 год</a:t>
                      </a:r>
                    </a:p>
                  </a:txBody>
                  <a:tcPr marL="5837" marR="5837" marT="5839" marB="0" anchor="ctr" horzOverflow="overflow">
                    <a:solidFill>
                      <a:schemeClr val="accent2">
                        <a:lumMod val="60000"/>
                        <a:lumOff val="40000"/>
                      </a:schemeClr>
                    </a:solid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2024 год</a:t>
                      </a:r>
                    </a:p>
                  </a:txBody>
                  <a:tcPr marL="5837" marR="5837" marT="5839" marB="0" anchor="ctr" horzOverflow="overflow">
                    <a:solidFill>
                      <a:schemeClr val="accent2">
                        <a:lumMod val="60000"/>
                        <a:lumOff val="40000"/>
                      </a:schemeClr>
                    </a:solidFill>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2025 год</a:t>
                      </a:r>
                    </a:p>
                  </a:txBody>
                  <a:tcPr marL="5837" marR="5837" marT="5839" marB="0" anchor="ctr" horzOverflow="overflow">
                    <a:solidFill>
                      <a:schemeClr val="accent2">
                        <a:lumMod val="60000"/>
                        <a:lumOff val="40000"/>
                      </a:schemeClr>
                    </a:solidFill>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2026 год</a:t>
                      </a:r>
                    </a:p>
                  </a:txBody>
                  <a:tcPr marL="5837" marR="5837" marT="5839" marB="0" anchor="ctr" horzOverflow="overflow">
                    <a:solidFill>
                      <a:schemeClr val="accent2">
                        <a:lumMod val="60000"/>
                        <a:lumOff val="40000"/>
                      </a:schemeClr>
                    </a:solidFill>
                  </a:tcPr>
                </a:tc>
                <a:extLst>
                  <a:ext uri="{0D108BD9-81ED-4DB2-BD59-A6C34878D82A}">
                    <a16:rowId xmlns="" xmlns:a16="http://schemas.microsoft.com/office/drawing/2014/main" val="10001"/>
                  </a:ext>
                </a:extLst>
              </a:tr>
              <a:tr h="695137">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r>
                        <a:rPr lang="ru-RU" sz="1200" b="0" dirty="0">
                          <a:solidFill>
                            <a:schemeClr val="tx1"/>
                          </a:solidFill>
                          <a:effectLst/>
                          <a:latin typeface="Times New Roman" panose="02020603050405020304" pitchFamily="18" charset="0"/>
                          <a:cs typeface="Times New Roman" panose="02020603050405020304" pitchFamily="18" charset="0"/>
                        </a:rPr>
                        <a:t>Численность постоянного населения (на</a:t>
                      </a:r>
                      <a:r>
                        <a:rPr lang="ru-RU" sz="1200" b="0" baseline="0" dirty="0">
                          <a:solidFill>
                            <a:schemeClr val="tx1"/>
                          </a:solidFill>
                          <a:effectLst/>
                          <a:latin typeface="Times New Roman" panose="02020603050405020304" pitchFamily="18" charset="0"/>
                          <a:cs typeface="Times New Roman" panose="02020603050405020304" pitchFamily="18" charset="0"/>
                        </a:rPr>
                        <a:t> конец года)</a:t>
                      </a: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161 271</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160 613</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99,6%</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160 219</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160 219</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159 866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159 595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159 376</a:t>
                      </a:r>
                    </a:p>
                  </a:txBody>
                  <a:tcPr marL="5837" marR="5837" marT="5839" marB="0" anchor="ctr" horzOverflow="overflow"/>
                </a:tc>
                <a:extLst>
                  <a:ext uri="{0D108BD9-81ED-4DB2-BD59-A6C34878D82A}">
                    <a16:rowId xmlns="" xmlns:a16="http://schemas.microsoft.com/office/drawing/2014/main" val="10002"/>
                  </a:ext>
                </a:extLst>
              </a:tr>
              <a:tr h="527733">
                <a:tc>
                  <a:txBody>
                    <a:bodyPr/>
                    <a:lstStyle/>
                    <a:p>
                      <a:r>
                        <a:rPr lang="ru-RU" sz="1200" b="0" dirty="0">
                          <a:solidFill>
                            <a:schemeClr val="tx1"/>
                          </a:solidFill>
                          <a:effectLst/>
                          <a:latin typeface="Times New Roman" panose="02020603050405020304" pitchFamily="18" charset="0"/>
                          <a:cs typeface="Times New Roman" panose="02020603050405020304" pitchFamily="18" charset="0"/>
                        </a:rPr>
                        <a:t>Справочно</a:t>
                      </a:r>
                      <a:r>
                        <a:rPr lang="en-US" sz="1200" b="0" dirty="0">
                          <a:solidFill>
                            <a:schemeClr val="tx1"/>
                          </a:solidFill>
                          <a:effectLst/>
                          <a:latin typeface="Times New Roman" panose="02020603050405020304" pitchFamily="18" charset="0"/>
                          <a:cs typeface="Times New Roman" panose="02020603050405020304" pitchFamily="18" charset="0"/>
                        </a:rPr>
                        <a:t>: </a:t>
                      </a:r>
                      <a:r>
                        <a:rPr lang="ru-RU" sz="1200" b="0" dirty="0">
                          <a:solidFill>
                            <a:schemeClr val="tx1"/>
                          </a:solidFill>
                          <a:effectLst/>
                          <a:latin typeface="Times New Roman" panose="02020603050405020304" pitchFamily="18" charset="0"/>
                          <a:cs typeface="Times New Roman" panose="02020603050405020304" pitchFamily="18" charset="0"/>
                        </a:rPr>
                        <a:t>Число</a:t>
                      </a:r>
                      <a:r>
                        <a:rPr lang="ru-RU" sz="1200" b="0" baseline="0" dirty="0">
                          <a:solidFill>
                            <a:schemeClr val="tx1"/>
                          </a:solidFill>
                          <a:effectLst/>
                          <a:latin typeface="Times New Roman" panose="02020603050405020304" pitchFamily="18" charset="0"/>
                          <a:cs typeface="Times New Roman" panose="02020603050405020304" pitchFamily="18" charset="0"/>
                        </a:rPr>
                        <a:t> родившихся</a:t>
                      </a: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1 239</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1 178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95,1%</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1 132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1 132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1 133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1 157</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1 162</a:t>
                      </a:r>
                    </a:p>
                  </a:txBody>
                  <a:tcPr marL="5837" marR="5837" marT="5839" marB="0" anchor="ctr" horzOverflow="overflow"/>
                </a:tc>
                <a:extLst>
                  <a:ext uri="{0D108BD9-81ED-4DB2-BD59-A6C34878D82A}">
                    <a16:rowId xmlns="" xmlns:a16="http://schemas.microsoft.com/office/drawing/2014/main" val="10004"/>
                  </a:ext>
                </a:extLst>
              </a:tr>
              <a:tr h="613000">
                <a:tc>
                  <a:txBody>
                    <a:bodyPr/>
                    <a:lstStyle/>
                    <a:p>
                      <a:r>
                        <a:rPr lang="ru-RU" sz="1200" b="0" dirty="0">
                          <a:solidFill>
                            <a:schemeClr val="tx1"/>
                          </a:solidFill>
                          <a:effectLst/>
                          <a:latin typeface="Times New Roman" panose="02020603050405020304" pitchFamily="18" charset="0"/>
                          <a:cs typeface="Times New Roman" panose="02020603050405020304" pitchFamily="18" charset="0"/>
                        </a:rPr>
                        <a:t>Справочно: Число умерших</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2 937</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2 260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76,9%</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2 147</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2 147</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2 136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2 108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2 081</a:t>
                      </a:r>
                    </a:p>
                  </a:txBody>
                  <a:tcPr marL="5837" marR="5837" marT="5839" marB="0" anchor="ctr" horzOverflow="overflow"/>
                </a:tc>
                <a:extLst>
                  <a:ext uri="{0D108BD9-81ED-4DB2-BD59-A6C34878D82A}">
                    <a16:rowId xmlns="" xmlns:a16="http://schemas.microsoft.com/office/drawing/2014/main" val="10005"/>
                  </a:ext>
                </a:extLst>
              </a:tr>
              <a:tr h="547818">
                <a:tc>
                  <a:txBody>
                    <a:bodyPr/>
                    <a:lstStyle/>
                    <a:p>
                      <a:r>
                        <a:rPr lang="ru-RU" sz="1200" b="0" dirty="0">
                          <a:solidFill>
                            <a:schemeClr val="tx1"/>
                          </a:solidFill>
                          <a:effectLst/>
                          <a:latin typeface="Times New Roman" panose="02020603050405020304" pitchFamily="18" charset="0"/>
                          <a:cs typeface="Times New Roman" panose="02020603050405020304" pitchFamily="18" charset="0"/>
                        </a:rPr>
                        <a:t>Справочно: Миграционный прирост (убыль) населения</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1 608</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424</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26,4%</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621 </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621</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650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680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700</a:t>
                      </a:r>
                    </a:p>
                  </a:txBody>
                  <a:tcPr marL="5837" marR="5837" marT="5839" marB="0" anchor="ctr" horzOverflow="overflow"/>
                </a:tc>
                <a:extLst>
                  <a:ext uri="{0D108BD9-81ED-4DB2-BD59-A6C34878D82A}">
                    <a16:rowId xmlns="" xmlns:a16="http://schemas.microsoft.com/office/drawing/2014/main" val="10006"/>
                  </a:ext>
                </a:extLst>
              </a:tr>
              <a:tr h="915390">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Ввод в эксплуатацию жилых домов, построенных за счет всех источников финансирования</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тыс. кв. м. общей площади</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105,24</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164,91</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156,7%</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100,00</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100,00</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100,00</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100,00</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100,00</a:t>
                      </a:r>
                    </a:p>
                  </a:txBody>
                  <a:tcPr marL="5837" marR="5837" marT="5839" marB="0" anchor="ctr" horzOverflow="overflow"/>
                </a:tc>
                <a:extLst>
                  <a:ext uri="{0D108BD9-81ED-4DB2-BD59-A6C34878D82A}">
                    <a16:rowId xmlns="" xmlns:a16="http://schemas.microsoft.com/office/drawing/2014/main" val="10003"/>
                  </a:ext>
                </a:extLst>
              </a:tr>
              <a:tr h="1056047">
                <a:tc>
                  <a:txBody>
                    <a:bodyPr/>
                    <a:lstStyle/>
                    <a:p>
                      <a:pPr marL="0" marR="0" lvl="0" indent="0" algn="just"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Инвестиции в основной капитал за счет всех источников финансирования</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млн. руб.</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13 407,67</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17 101,38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127,5%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17 761,75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17 761,75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17 895,52</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18 076,26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18 185,33</a:t>
                      </a:r>
                    </a:p>
                  </a:txBody>
                  <a:tcPr marL="5837" marR="5837" marT="5839" marB="0" anchor="ctr" horzOverflow="overflow"/>
                </a:tc>
                <a:extLst>
                  <a:ext uri="{0D108BD9-81ED-4DB2-BD59-A6C34878D82A}">
                    <a16:rowId xmlns="" xmlns:a16="http://schemas.microsoft.com/office/drawing/2014/main" val="10007"/>
                  </a:ext>
                </a:extLst>
              </a:tr>
            </a:tbl>
          </a:graphicData>
        </a:graphic>
      </p:graphicFrame>
      <p:sp>
        <p:nvSpPr>
          <p:cNvPr id="4" name="Заголовок 3"/>
          <p:cNvSpPr>
            <a:spLocks noGrp="1"/>
          </p:cNvSpPr>
          <p:nvPr>
            <p:ph type="title"/>
          </p:nvPr>
        </p:nvSpPr>
        <p:spPr>
          <a:xfrm>
            <a:off x="1433300" y="190636"/>
            <a:ext cx="9366421" cy="923153"/>
          </a:xfrm>
        </p:spPr>
        <p:txBody>
          <a:bodyPr/>
          <a:lstStyle/>
          <a:p>
            <a:pPr algn="ctr"/>
            <a:r>
              <a:rPr lang="ru-RU" altLang="ru-RU" sz="2000" u="sng" dirty="0">
                <a:solidFill>
                  <a:srgbClr val="0072C7"/>
                </a:solidFill>
                <a:latin typeface="Times New Roman" panose="02020603050405020304" pitchFamily="18" charset="0"/>
                <a:cs typeface="Times New Roman" panose="02020603050405020304" pitchFamily="18" charset="0"/>
              </a:rPr>
              <a:t>Информация об </a:t>
            </a:r>
            <a:r>
              <a:rPr lang="ru-RU" altLang="ru-RU" sz="2000" u="sng">
                <a:solidFill>
                  <a:srgbClr val="0072C7"/>
                </a:solidFill>
                <a:latin typeface="Times New Roman" panose="02020603050405020304" pitchFamily="18" charset="0"/>
                <a:cs typeface="Times New Roman" panose="02020603050405020304" pitchFamily="18" charset="0"/>
              </a:rPr>
              <a:t>основных показателях</a:t>
            </a:r>
            <a:br>
              <a:rPr lang="ru-RU" altLang="ru-RU" sz="2000" u="sng">
                <a:solidFill>
                  <a:srgbClr val="0072C7"/>
                </a:solidFill>
                <a:latin typeface="Times New Roman" panose="02020603050405020304" pitchFamily="18" charset="0"/>
                <a:cs typeface="Times New Roman" panose="02020603050405020304" pitchFamily="18" charset="0"/>
              </a:rPr>
            </a:br>
            <a:r>
              <a:rPr lang="ru-RU" altLang="ru-RU" sz="2000" u="sng">
                <a:solidFill>
                  <a:srgbClr val="0072C7"/>
                </a:solidFill>
                <a:latin typeface="Times New Roman" panose="02020603050405020304" pitchFamily="18" charset="0"/>
                <a:cs typeface="Times New Roman" panose="02020603050405020304" pitchFamily="18" charset="0"/>
              </a:rPr>
              <a:t> </a:t>
            </a:r>
            <a:r>
              <a:rPr lang="ru-RU" altLang="ru-RU" sz="2000" u="sng" dirty="0">
                <a:solidFill>
                  <a:srgbClr val="0072C7"/>
                </a:solidFill>
                <a:latin typeface="Times New Roman" panose="02020603050405020304" pitchFamily="18" charset="0"/>
                <a:cs typeface="Times New Roman" panose="02020603050405020304" pitchFamily="18" charset="0"/>
              </a:rPr>
              <a:t>социально-экономического </a:t>
            </a:r>
            <a:r>
              <a:rPr lang="ru-RU" altLang="ru-RU" sz="2000" u="sng">
                <a:solidFill>
                  <a:srgbClr val="0072C7"/>
                </a:solidFill>
                <a:latin typeface="Times New Roman" panose="02020603050405020304" pitchFamily="18" charset="0"/>
                <a:cs typeface="Times New Roman" panose="02020603050405020304" pitchFamily="18" charset="0"/>
              </a:rPr>
              <a:t>развития </a:t>
            </a:r>
            <a:r>
              <a:rPr lang="ru-RU" sz="2000" u="sng">
                <a:solidFill>
                  <a:srgbClr val="0072C7"/>
                </a:solidFill>
                <a:latin typeface="Times New Roman" panose="02020603050405020304" pitchFamily="18" charset="0"/>
                <a:cs typeface="Times New Roman" panose="02020603050405020304" pitchFamily="18" charset="0"/>
              </a:rPr>
              <a:t> </a:t>
            </a:r>
            <a:r>
              <a:rPr lang="ru-RU" sz="2000" u="sng" dirty="0">
                <a:solidFill>
                  <a:srgbClr val="0072C7"/>
                </a:solidFill>
                <a:latin typeface="Times New Roman" panose="02020603050405020304" pitchFamily="18" charset="0"/>
                <a:cs typeface="Times New Roman" panose="02020603050405020304" pitchFamily="18" charset="0"/>
              </a:rPr>
              <a:t/>
            </a:r>
            <a:br>
              <a:rPr lang="ru-RU" sz="2000" u="sng" dirty="0">
                <a:solidFill>
                  <a:srgbClr val="0072C7"/>
                </a:solidFill>
                <a:latin typeface="Times New Roman" panose="02020603050405020304" pitchFamily="18" charset="0"/>
                <a:cs typeface="Times New Roman" panose="02020603050405020304" pitchFamily="18" charset="0"/>
              </a:rPr>
            </a:br>
            <a:r>
              <a:rPr lang="ru-RU" sz="2000" u="sng" dirty="0">
                <a:solidFill>
                  <a:srgbClr val="0072C7"/>
                </a:solidFill>
                <a:latin typeface="Times New Roman" panose="02020603050405020304" pitchFamily="18" charset="0"/>
                <a:cs typeface="Times New Roman" panose="02020603050405020304" pitchFamily="18" charset="0"/>
              </a:rPr>
              <a:t>городского округа Воскресенск</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39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19</a:t>
            </a:fld>
            <a:endParaRPr lang="en-US" dirty="0">
              <a:solidFill>
                <a:prstClr val="white"/>
              </a:solidFill>
            </a:endParaRPr>
          </a:p>
        </p:txBody>
      </p:sp>
      <p:sp>
        <p:nvSpPr>
          <p:cNvPr id="3" name="Объект 2"/>
          <p:cNvSpPr>
            <a:spLocks noGrp="1"/>
          </p:cNvSpPr>
          <p:nvPr>
            <p:ph idx="1"/>
          </p:nvPr>
        </p:nvSpPr>
        <p:spPr>
          <a:xfrm>
            <a:off x="515938" y="745590"/>
            <a:ext cx="11272788" cy="5500465"/>
          </a:xfrm>
        </p:spPr>
        <p:txBody>
          <a:bodyPr>
            <a:normAutofit/>
          </a:bodyPr>
          <a:lstStyle/>
          <a:p>
            <a:pPr marL="0" indent="0" algn="just">
              <a:buNone/>
            </a:pPr>
            <a:r>
              <a:rPr lang="ru-RU" sz="1200" dirty="0"/>
              <a:t>Под</a:t>
            </a:r>
            <a:r>
              <a:rPr lang="ru-RU" sz="1200" u="sng" dirty="0"/>
              <a:t> долговой политикой </a:t>
            </a:r>
            <a:r>
              <a:rPr lang="ru-RU" sz="1200" dirty="0"/>
              <a:t>понимается стратегия управления муниципальными заимствованиями городского округа Воскресенск Московской области, направленная на эффективное регулирование муниципального долга городского округа, поддержание его объема на оптимальном уровне, минимизацию стоимости его обслуживания и равномерного распределения во времени платежей, связанных с погашением и обслуживанием муниципального долга, а также снижения влияния долговой нагрузки на бюджет городского округа.</a:t>
            </a:r>
          </a:p>
          <a:p>
            <a:pPr marL="0" indent="0" algn="ctr">
              <a:lnSpc>
                <a:spcPct val="110000"/>
              </a:lnSpc>
              <a:spcBef>
                <a:spcPts val="0"/>
              </a:spcBef>
              <a:buNone/>
            </a:pPr>
            <a:r>
              <a:rPr lang="ru-RU" sz="1200" dirty="0"/>
              <a:t>Долговая политика городского округа за 2022 год была направлена на:</a:t>
            </a:r>
          </a:p>
          <a:p>
            <a:pPr marL="0" indent="0">
              <a:lnSpc>
                <a:spcPct val="110000"/>
              </a:lnSpc>
              <a:spcBef>
                <a:spcPts val="0"/>
              </a:spcBef>
              <a:buNone/>
            </a:pPr>
            <a:r>
              <a:rPr lang="ru-RU" sz="1200" dirty="0"/>
              <a:t>-поддержание умеренной долговой нагрузки;</a:t>
            </a:r>
          </a:p>
          <a:p>
            <a:pPr marL="0" indent="0" algn="just">
              <a:lnSpc>
                <a:spcPct val="110000"/>
              </a:lnSpc>
              <a:spcBef>
                <a:spcPts val="0"/>
              </a:spcBef>
              <a:buNone/>
            </a:pPr>
            <a:r>
              <a:rPr lang="ru-RU" sz="1200" dirty="0"/>
              <a:t>-обеспечение показателей долговой устойчивости на уровне, позволяющем отнести городской округ к группе муниципальных образований Московской области с высоким уровнем долговой устойчивости (согласно информации Министерства экономики и финансов Московской области, размещенной на официальном сайте).</a:t>
            </a:r>
          </a:p>
          <a:p>
            <a:pPr marL="0" indent="0">
              <a:lnSpc>
                <a:spcPct val="100000"/>
              </a:lnSpc>
              <a:spcBef>
                <a:spcPts val="0"/>
              </a:spcBef>
              <a:buNone/>
            </a:pPr>
            <a:endParaRPr lang="ru-RU" sz="1200" dirty="0"/>
          </a:p>
          <a:p>
            <a:pPr marL="0" indent="0">
              <a:lnSpc>
                <a:spcPct val="100000"/>
              </a:lnSpc>
              <a:spcBef>
                <a:spcPts val="0"/>
              </a:spcBef>
              <a:buNone/>
            </a:pPr>
            <a:r>
              <a:rPr lang="ru-RU" sz="1200" dirty="0"/>
              <a:t>Доходы бюджета городского округа Воскресенск на отчетную дату исполнены в сумме 7 221,7 млн. рублей, что составляет 99,0 % к уточненному годовому плану. Сумма поступлений налоговых и неналоговых доходов составила 4 039,5 млн. рублей или 104,8 % к годовому плану, безвозмездных поступлений – 3 182,2 млн. рублей или 92,5 % к годовому плану. </a:t>
            </a:r>
          </a:p>
          <a:p>
            <a:pPr marL="0" indent="0">
              <a:lnSpc>
                <a:spcPct val="100000"/>
              </a:lnSpc>
              <a:spcBef>
                <a:spcPts val="0"/>
              </a:spcBef>
              <a:buNone/>
            </a:pPr>
            <a:r>
              <a:rPr lang="ru-RU" sz="1200" dirty="0"/>
              <a:t>Расходная часть бюджета исполнена на 97,9 % к годовому плану или в сумме 6 890,1 млн. рублей. </a:t>
            </a:r>
          </a:p>
          <a:p>
            <a:pPr marL="0" indent="0">
              <a:lnSpc>
                <a:spcPct val="100000"/>
              </a:lnSpc>
              <a:spcBef>
                <a:spcPts val="0"/>
              </a:spcBef>
              <a:buNone/>
            </a:pPr>
            <a:r>
              <a:rPr lang="ru-RU" sz="1200" dirty="0"/>
              <a:t>В 2022 году городским округом Воскресенск заимствования не осуществлялись ввиду отсутствия потребности в привлечении кредитных ресурсов.</a:t>
            </a:r>
          </a:p>
          <a:p>
            <a:pPr marL="0" indent="0">
              <a:lnSpc>
                <a:spcPct val="100000"/>
              </a:lnSpc>
              <a:spcBef>
                <a:spcPts val="0"/>
              </a:spcBef>
              <a:buNone/>
            </a:pPr>
            <a:r>
              <a:rPr lang="ru-RU" sz="1200" dirty="0"/>
              <a:t>Объем муниципального долга на отчетную дату составил 162,6 млн. рублей, в том числе по представленным муниципальным гарантиям – 162,6 млн. рублей.</a:t>
            </a:r>
          </a:p>
          <a:p>
            <a:pPr marL="0" indent="0">
              <a:lnSpc>
                <a:spcPct val="110000"/>
              </a:lnSpc>
              <a:spcBef>
                <a:spcPts val="0"/>
              </a:spcBef>
              <a:buNone/>
            </a:pPr>
            <a:endParaRPr lang="ru-RU" sz="1200" dirty="0"/>
          </a:p>
          <a:p>
            <a:pPr marL="0" indent="0" algn="ctr">
              <a:lnSpc>
                <a:spcPct val="110000"/>
              </a:lnSpc>
              <a:spcBef>
                <a:spcPts val="0"/>
              </a:spcBef>
              <a:buNone/>
            </a:pPr>
            <a:r>
              <a:rPr lang="ru-RU" sz="1200" u="sng" dirty="0">
                <a:latin typeface="Times New Roman" panose="02020603050405020304" pitchFamily="18" charset="0"/>
                <a:cs typeface="Times New Roman" panose="02020603050405020304" pitchFamily="18" charset="0"/>
              </a:rPr>
              <a:t>Основными задачами и приоритетами долговой политики являются:</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-минимизация рисков, связанных с осуществлением заимствований;</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-своевременное и полное погашение муниципальных долговых обязательств;</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-учет информации о муниципальном долге городского округа;</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-формирование отчетности о муниципальных долговых обязательствах городского округа;</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-обеспечение соответствия размера дефицита бюджета городского округа требованиям, установленным бюджетным законодательством Российской Федерации;</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-раскрытие информации о муниципальном долге городского округа.</a:t>
            </a:r>
          </a:p>
          <a:p>
            <a:pPr marL="0" indent="0">
              <a:lnSpc>
                <a:spcPct val="110000"/>
              </a:lnSpc>
              <a:spcBef>
                <a:spcPts val="0"/>
              </a:spcBef>
              <a:buNone/>
            </a:pPr>
            <a:r>
              <a:rPr lang="ru-RU" sz="1200" dirty="0">
                <a:latin typeface="Times New Roman" panose="02020603050405020304" pitchFamily="18" charset="0"/>
                <a:cs typeface="Times New Roman" panose="02020603050405020304" pitchFamily="18" charset="0"/>
              </a:rPr>
              <a:t>Информация о долговой политике городского округа является открытой и общедоступной. </a:t>
            </a:r>
          </a:p>
          <a:p>
            <a:pPr marL="0" indent="0">
              <a:lnSpc>
                <a:spcPct val="110000"/>
              </a:lnSpc>
              <a:spcBef>
                <a:spcPts val="0"/>
              </a:spcBef>
              <a:buNone/>
            </a:pPr>
            <a:r>
              <a:rPr lang="ru-RU" sz="1200" dirty="0">
                <a:latin typeface="Times New Roman" panose="02020603050405020304" pitchFamily="18" charset="0"/>
                <a:cs typeface="Times New Roman" panose="02020603050405020304" pitchFamily="18" charset="0"/>
              </a:rPr>
              <a:t>Сведения о муниципальных долговых обязательствах размещаются на официальном сайте городского округа в информационно-телекоммуникационной сети «Интернет» 	</a:t>
            </a:r>
            <a:r>
              <a:rPr lang="en-US" sz="1200" dirty="0">
                <a:latin typeface="Times New Roman" panose="02020603050405020304" pitchFamily="18" charset="0"/>
                <a:cs typeface="Times New Roman" panose="02020603050405020304" pitchFamily="18" charset="0"/>
              </a:rPr>
              <a:t>https://vos-mo.ru/napravleniya/finansy/otkrytyy-byudzhet/ispolnenie-byudzheta/sostoyanie-munitsipalnogo-dolga/</a:t>
            </a:r>
            <a:r>
              <a:rPr lang="ru-RU" sz="1200" dirty="0">
                <a:latin typeface="Times New Roman" panose="02020603050405020304" pitchFamily="18" charset="0"/>
                <a:cs typeface="Times New Roman" panose="02020603050405020304" pitchFamily="18" charset="0"/>
              </a:rPr>
              <a:t>.</a:t>
            </a:r>
          </a:p>
          <a:p>
            <a:pPr marL="0" indent="0">
              <a:buNone/>
            </a:pPr>
            <a:endParaRPr lang="ru-RU" sz="1200" dirty="0">
              <a:latin typeface="Times New Roman" panose="02020603050405020304" pitchFamily="18" charset="0"/>
              <a:cs typeface="Times New Roman" panose="02020603050405020304" pitchFamily="18" charset="0"/>
            </a:endParaRPr>
          </a:p>
          <a:p>
            <a:endParaRPr lang="ru-RU" dirty="0"/>
          </a:p>
        </p:txBody>
      </p:sp>
      <p:sp>
        <p:nvSpPr>
          <p:cNvPr id="4" name="Заголовок 3"/>
          <p:cNvSpPr>
            <a:spLocks noGrp="1"/>
          </p:cNvSpPr>
          <p:nvPr>
            <p:ph type="title"/>
          </p:nvPr>
        </p:nvSpPr>
        <p:spPr>
          <a:xfrm>
            <a:off x="515938" y="1"/>
            <a:ext cx="11150600" cy="745588"/>
          </a:xfrm>
        </p:spPr>
        <p:txBody>
          <a:bodyPr anchor="ctr"/>
          <a:lstStyle/>
          <a:p>
            <a:pPr algn="ctr"/>
            <a:r>
              <a:rPr lang="ru-RU" sz="2000" dirty="0">
                <a:latin typeface="Times New Roman" panose="02020603050405020304" pitchFamily="18" charset="0"/>
                <a:cs typeface="Times New Roman" panose="02020603050405020304" pitchFamily="18" charset="0"/>
                <a:hlinkClick r:id="rId3" action="ppaction://hlinksldjump"/>
              </a:rPr>
              <a:t>Информация об основных задачах и приоритетах ДОЛГОВОЙ политики городского округа на 2024 год и плановый период 2025 и 2026 годов</a:t>
            </a:r>
            <a:endParaRPr lang="ru-RU"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78768"/>
            <a:ext cx="1659988" cy="879231"/>
          </a:xfrm>
          <a:prstGeom prst="rect">
            <a:avLst/>
          </a:prstGeom>
        </p:spPr>
      </p:pic>
    </p:spTree>
    <p:extLst>
      <p:ext uri="{BB962C8B-B14F-4D97-AF65-F5344CB8AC3E}">
        <p14:creationId xmlns:p14="http://schemas.microsoft.com/office/powerpoint/2010/main" val="556843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BAB08B8-3DB3-4637-AE23-B8DB96D9FCEC}"/>
              </a:ext>
            </a:extLst>
          </p:cNvPr>
          <p:cNvSpPr>
            <a:spLocks noGrp="1"/>
          </p:cNvSpPr>
          <p:nvPr>
            <p:ph type="ctrTitle"/>
          </p:nvPr>
        </p:nvSpPr>
        <p:spPr>
          <a:xfrm>
            <a:off x="6898821" y="1387177"/>
            <a:ext cx="5143500" cy="2744556"/>
          </a:xfrm>
        </p:spPr>
        <p:txBody>
          <a:bodyPr rtlCol="0"/>
          <a:lstStyle/>
          <a:p>
            <a:pPr rtl="0"/>
            <a:r>
              <a:rPr lang="ru-RU" sz="2800" dirty="0"/>
              <a:t>БЮДЖЕТ ДЛЯ ГРАЖДАН </a:t>
            </a:r>
            <a:br>
              <a:rPr lang="ru-RU" sz="2800" dirty="0"/>
            </a:br>
            <a:r>
              <a:rPr lang="ru-RU" sz="2800" dirty="0"/>
              <a:t/>
            </a:r>
            <a:br>
              <a:rPr lang="ru-RU" sz="2800" dirty="0"/>
            </a:br>
            <a:r>
              <a:rPr lang="ru-RU" sz="2000" dirty="0">
                <a:latin typeface="Times New Roman" panose="02020603050405020304" pitchFamily="18" charset="0"/>
                <a:cs typeface="Times New Roman" panose="02020603050405020304" pitchFamily="18" charset="0"/>
              </a:rPr>
              <a:t>бюджет городского округа воскресенск московской области на 2024 год и плановый период 2025 и 2026 годов</a:t>
            </a:r>
          </a:p>
        </p:txBody>
      </p:sp>
      <p:sp>
        <p:nvSpPr>
          <p:cNvPr id="3" name="Подзаголовок 2">
            <a:extLst>
              <a:ext uri="{FF2B5EF4-FFF2-40B4-BE49-F238E27FC236}">
                <a16:creationId xmlns="" xmlns:a16="http://schemas.microsoft.com/office/drawing/2014/main" id="{2198AA37-E298-4CD8-9F0F-2123ACFD9653}"/>
              </a:ext>
            </a:extLst>
          </p:cNvPr>
          <p:cNvSpPr>
            <a:spLocks noGrp="1"/>
          </p:cNvSpPr>
          <p:nvPr>
            <p:ph type="subTitle" idx="1"/>
          </p:nvPr>
        </p:nvSpPr>
        <p:spPr>
          <a:xfrm>
            <a:off x="6677025" y="4371974"/>
            <a:ext cx="5201707" cy="1638301"/>
          </a:xfrm>
        </p:spPr>
        <p:txBody>
          <a:bodyPr rtlCol="0"/>
          <a:lstStyle/>
          <a:p>
            <a:r>
              <a:rPr lang="ru-RU" dirty="0"/>
              <a:t>Разработан на основе утвержденного решения Совета депутатов ГОРОДСКОГО округа Воскресенск от 11.12.2023 №873/116 «О бюджете городского округа Воскресенск Московской области на 2024 год и на плановый период 2025 и 2026 годов</a:t>
            </a:r>
          </a:p>
        </p:txBody>
      </p:sp>
      <p:pic>
        <p:nvPicPr>
          <p:cNvPr id="10" name="Рисунок 9">
            <a:extLst>
              <a:ext uri="{FF2B5EF4-FFF2-40B4-BE49-F238E27FC236}">
                <a16:creationId xmlns="" xmlns:a16="http://schemas.microsoft.com/office/drawing/2014/main" id="{ABD7F97D-15E8-4032-B615-0562046B75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87" r="16687"/>
          <a:stretch>
            <a:fillRect/>
          </a:stretch>
        </p:blipFill>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275" y="0"/>
            <a:ext cx="2371725" cy="1610686"/>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054" y="0"/>
            <a:ext cx="3089945" cy="1719743"/>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8821" y="0"/>
            <a:ext cx="5293178" cy="1719743"/>
          </a:xfrm>
          <a:prstGeom prst="rect">
            <a:avLst/>
          </a:prstGeom>
        </p:spPr>
      </p:pic>
    </p:spTree>
    <p:extLst>
      <p:ext uri="{BB962C8B-B14F-4D97-AF65-F5344CB8AC3E}">
        <p14:creationId xmlns:p14="http://schemas.microsoft.com/office/powerpoint/2010/main" val="3167172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20</a:t>
            </a:fld>
            <a:endParaRPr lang="en-US" dirty="0">
              <a:solidFill>
                <a:prstClr val="white"/>
              </a:solidFill>
            </a:endParaRPr>
          </a:p>
        </p:txBody>
      </p:sp>
      <p:sp>
        <p:nvSpPr>
          <p:cNvPr id="3" name="Объект 2"/>
          <p:cNvSpPr>
            <a:spLocks noGrp="1"/>
          </p:cNvSpPr>
          <p:nvPr>
            <p:ph idx="1"/>
          </p:nvPr>
        </p:nvSpPr>
        <p:spPr>
          <a:xfrm>
            <a:off x="515938" y="745590"/>
            <a:ext cx="11272788" cy="5500465"/>
          </a:xfrm>
        </p:spPr>
        <p:txBody>
          <a:bodyPr>
            <a:normAutofit/>
          </a:bodyPr>
          <a:lstStyle/>
          <a:p>
            <a:pPr marL="0" indent="0">
              <a:lnSpc>
                <a:spcPct val="110000"/>
              </a:lnSpc>
              <a:buNone/>
            </a:pPr>
            <a:endParaRPr lang="ru-RU" sz="1200" dirty="0">
              <a:latin typeface="Times New Roman" panose="02020603050405020304" pitchFamily="18" charset="0"/>
              <a:cs typeface="Times New Roman" panose="02020603050405020304" pitchFamily="18" charset="0"/>
            </a:endParaRPr>
          </a:p>
          <a:p>
            <a:pPr marL="0" indent="0">
              <a:buNone/>
            </a:pPr>
            <a:endParaRPr lang="ru-RU" sz="1200" dirty="0">
              <a:latin typeface="Times New Roman" panose="02020603050405020304" pitchFamily="18" charset="0"/>
              <a:cs typeface="Times New Roman" panose="02020603050405020304" pitchFamily="18" charset="0"/>
            </a:endParaRPr>
          </a:p>
          <a:p>
            <a:endParaRPr lang="ru-RU" dirty="0"/>
          </a:p>
        </p:txBody>
      </p:sp>
      <p:sp>
        <p:nvSpPr>
          <p:cNvPr id="4" name="Заголовок 3"/>
          <p:cNvSpPr>
            <a:spLocks noGrp="1"/>
          </p:cNvSpPr>
          <p:nvPr>
            <p:ph type="title"/>
          </p:nvPr>
        </p:nvSpPr>
        <p:spPr>
          <a:xfrm>
            <a:off x="515938" y="1"/>
            <a:ext cx="11150600" cy="745588"/>
          </a:xfrm>
        </p:spPr>
        <p:txBody>
          <a:bodyPr anchor="ctr">
            <a:normAutofit/>
          </a:bodyPr>
          <a:lstStyle/>
          <a:p>
            <a:pPr algn="ctr"/>
            <a:r>
              <a:rPr lang="ru-RU" sz="2000" dirty="0">
                <a:latin typeface="Times New Roman" panose="02020603050405020304" pitchFamily="18" charset="0"/>
                <a:cs typeface="Times New Roman" panose="02020603050405020304" pitchFamily="18" charset="0"/>
                <a:hlinkClick r:id="rId3" action="ppaction://hlinksldjump"/>
              </a:rPr>
              <a:t>Информация об основных задачах и приоритетах  бюджетной политики городского округа на 2024 год и плановый период 2025 и 2026 годов</a:t>
            </a:r>
            <a:endParaRPr lang="ru-RU"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78768"/>
            <a:ext cx="1659988" cy="879231"/>
          </a:xfrm>
          <a:prstGeom prst="rect">
            <a:avLst/>
          </a:prstGeom>
        </p:spPr>
      </p:pic>
      <p:sp>
        <p:nvSpPr>
          <p:cNvPr id="8" name="Прямоугольник 7"/>
          <p:cNvSpPr/>
          <p:nvPr/>
        </p:nvSpPr>
        <p:spPr>
          <a:xfrm>
            <a:off x="528733" y="787925"/>
            <a:ext cx="11461104" cy="5346079"/>
          </a:xfrm>
          <a:prstGeom prst="rect">
            <a:avLst/>
          </a:prstGeom>
        </p:spPr>
        <p:txBody>
          <a:bodyPr wrap="square">
            <a:spAutoFit/>
          </a:bodyPr>
          <a:lstStyle/>
          <a:p>
            <a:pPr algn="just">
              <a:lnSpc>
                <a:spcPct val="115000"/>
              </a:lnSpc>
              <a:spcAft>
                <a:spcPts val="0"/>
              </a:spcAft>
            </a:pPr>
            <a:r>
              <a:rPr lang="ru-RU" sz="1200" dirty="0">
                <a:ea typeface="Calibri" panose="020F0502020204030204" pitchFamily="34" charset="0"/>
                <a:cs typeface="Times New Roman" panose="02020603050405020304" pitchFamily="18" charset="0"/>
              </a:rPr>
              <a:t>Целью бюджетной политики является определение условий, подходов, основных характеристик бюджета, используемых при составлении бюджета городского округа на 2024 год и на плановый период 2025 и 2026 годов.</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Основной задачей бюджетной политики является обеспечение сбалансированности бюджета городского округа, включая следующие направления:</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соблюдение предельных значений, установленных Бюджетным кодексом Российской Федерации;</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закрепление положительных результатов, достигнутых при формировании и исполнении местного бюджета за предыдущие годы;</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снижение неэффективных трат бюджета городского округа, обеспечение исполнения гарантированных расходных обязательств городского округа, одновременный пересмотр бюджетных трат на закупку товаров, работ и услуг для муниципальных нужд и нужд муниципальных учреждений, объемов субсидий из бюджета городского округа иным некоммерческим организациям, юридическим лицам (кроме муниципальных учреждений), индивидуальным предпринимателям, а также иных возможных к сокращению расходов;</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принятие решений, направленных на достижение в полном объеме уровня оплаты труда работников муниципальных учреждений социальной сферы;</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повышение уровня эффективности функционирования контрактной системы в части совершенствования системы организации закупок товаров, работ, услуг для обеспечения муниципальных нужд;</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совершенствование механизмов контроля за соблюдением требований законодательства в сфере закупок и исполнением условий контрактов, соотнесение фактических расходов и нормативных затрат на оказание муниципальных услуг, оказываемых муниципальными учреждениями;</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соответствие муниципальных заданий на оказание муниципальных услуг с целями муниципальных программ;</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обеспечение выполнения ключевых и целевых показателей муниципальных программ, преемственности показателей достижения определенных целей, обозначенных в муниципальных программах, целям и задачам, обозначенным в государственных программах, для обеспечения их увязки;</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 усиление контроля за выполнением муниципальными учреждениями городского округа муниципальных заданий на оказание муниципальных услуг (выполнение работ), включая проведение оценки соответствия качества фактически оказанных муниципальных услуг (выполнение работ) утвержденным требованиям к качеству, с изучением мнения населения о качестве оказываемых муниципальных услуг (выполняемых работ);</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 планирование в полном объеме расходов на социальные выплаты с учетом изменения численности их получателей и критериев для предоставления соответствующих социальных выплат гражданам городского округа;</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anose="020B0604020202020204" pitchFamily="34" charset="0"/>
              <a:buChar char="•"/>
            </a:pPr>
            <a:r>
              <a:rPr lang="ru-RU" sz="1200" dirty="0">
                <a:latin typeface="Times New Roman" panose="02020603050405020304" pitchFamily="18" charset="0"/>
                <a:ea typeface="Calibri" panose="020F0502020204030204" pitchFamily="34" charset="0"/>
                <a:cs typeface="Times New Roman" panose="02020603050405020304" pitchFamily="18" charset="0"/>
              </a:rPr>
              <a:t> принятие новых расходных обязательств с учетом их эффективности и возможных сроков, и механизмов реализации в пределах имеющихся ресурсов;</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ru-RU" sz="1200" dirty="0">
                <a:latin typeface="Times New Roman" panose="02020603050405020304" pitchFamily="18" charset="0"/>
                <a:ea typeface="Calibri" panose="020F0502020204030204" pitchFamily="34" charset="0"/>
              </a:rPr>
              <a:t> прозрачность и открытость бюджетного процесса, возможность участия граждан и общественных организаций в формировании местного бюджета. </a:t>
            </a:r>
            <a:endParaRPr lang="ru-RU"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0438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11364687" y="6391469"/>
            <a:ext cx="279918" cy="297571"/>
          </a:xfrm>
        </p:spPr>
        <p:txBody>
          <a:bodyPr/>
          <a:lstStyle/>
          <a:p>
            <a:pPr rtl="0"/>
            <a:fld id="{9EC71654-96A5-4280-94F3-931C61A9F92C}" type="slidenum">
              <a:rPr lang="en-US" noProof="0" smtClean="0"/>
              <a:pPr rtl="0"/>
              <a:t>21</a:t>
            </a:fld>
            <a:endParaRPr lang="en-US" noProof="0" dirty="0"/>
          </a:p>
        </p:txBody>
      </p:sp>
      <p:graphicFrame>
        <p:nvGraphicFramePr>
          <p:cNvPr id="6" name="Объект 6"/>
          <p:cNvGraphicFramePr>
            <a:graphicFrameLocks noGrp="1"/>
          </p:cNvGraphicFramePr>
          <p:nvPr>
            <p:ph idx="1"/>
            <p:extLst>
              <p:ext uri="{D42A27DB-BD31-4B8C-83A1-F6EECF244321}">
                <p14:modId xmlns:p14="http://schemas.microsoft.com/office/powerpoint/2010/main" val="3113304283"/>
              </p:ext>
            </p:extLst>
          </p:nvPr>
        </p:nvGraphicFramePr>
        <p:xfrm>
          <a:off x="867747" y="914400"/>
          <a:ext cx="9876453" cy="5561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Заголовок 3"/>
          <p:cNvSpPr>
            <a:spLocks noGrp="1"/>
          </p:cNvSpPr>
          <p:nvPr>
            <p:ph type="title"/>
          </p:nvPr>
        </p:nvSpPr>
        <p:spPr>
          <a:xfrm>
            <a:off x="1138335" y="0"/>
            <a:ext cx="10692882" cy="861029"/>
          </a:xfrm>
        </p:spPr>
        <p:txBody>
          <a:bodyPr>
            <a:noAutofit/>
          </a:bodyPr>
          <a:lstStyle/>
          <a:p>
            <a:pPr algn="ctr"/>
            <a: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a:r>
            <a:b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br>
            <a: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a:r>
            <a:b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br>
            <a: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a:r>
            <a:b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br>
            <a: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Основные задачи и приоритеты бюджетной политики</a:t>
            </a:r>
            <a:b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br>
            <a: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городского округа Воскресенск московской области</a:t>
            </a:r>
            <a:b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br>
            <a: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на 2024 год и плановый период 2025 и 2026 годов</a:t>
            </a:r>
            <a:endParaRPr lang="ru-RU" sz="1800" dirty="0">
              <a:solidFill>
                <a:srgbClr val="0070C0"/>
              </a:solidFill>
              <a:latin typeface="Times New Roman" panose="02020603050405020304" pitchFamily="18" charset="0"/>
              <a:cs typeface="Times New Roman" panose="02020603050405020304" pitchFamily="18" charset="0"/>
            </a:endParaRPr>
          </a:p>
        </p:txBody>
      </p:sp>
      <p:sp>
        <p:nvSpPr>
          <p:cNvPr id="7" name="Равнобедренный треугольник 6"/>
          <p:cNvSpPr/>
          <p:nvPr/>
        </p:nvSpPr>
        <p:spPr>
          <a:xfrm>
            <a:off x="242597" y="625151"/>
            <a:ext cx="1026367" cy="1530220"/>
          </a:xfrm>
          <a:prstGeom prst="triangl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363894" y="6074229"/>
            <a:ext cx="1408922" cy="718457"/>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8"/>
          <a:stretch>
            <a:fillRect/>
          </a:stretch>
        </p:blipFill>
        <p:spPr>
          <a:xfrm>
            <a:off x="4991878" y="2700464"/>
            <a:ext cx="2042987" cy="1750237"/>
          </a:xfrm>
          <a:prstGeom prst="rect">
            <a:avLst/>
          </a:prstGeom>
        </p:spPr>
      </p:pic>
    </p:spTree>
    <p:extLst>
      <p:ext uri="{BB962C8B-B14F-4D97-AF65-F5344CB8AC3E}">
        <p14:creationId xmlns:p14="http://schemas.microsoft.com/office/powerpoint/2010/main" val="3851024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22</a:t>
            </a:fld>
            <a:endParaRPr lang="ru-RU"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611970616"/>
              </p:ext>
            </p:extLst>
          </p:nvPr>
        </p:nvGraphicFramePr>
        <p:xfrm>
          <a:off x="1304923" y="872198"/>
          <a:ext cx="9850756" cy="5711483"/>
        </p:xfrm>
        <a:graphic>
          <a:graphicData uri="http://schemas.openxmlformats.org/drawingml/2006/table">
            <a:tbl>
              <a:tblPr firstRow="1" bandRow="1">
                <a:tableStyleId>{5C22544A-7EE6-4342-B048-85BDC9FD1C3A}</a:tableStyleId>
              </a:tblPr>
              <a:tblGrid>
                <a:gridCol w="365393">
                  <a:extLst>
                    <a:ext uri="{9D8B030D-6E8A-4147-A177-3AD203B41FA5}">
                      <a16:colId xmlns="" xmlns:a16="http://schemas.microsoft.com/office/drawing/2014/main" val="20000"/>
                    </a:ext>
                  </a:extLst>
                </a:gridCol>
                <a:gridCol w="1372980">
                  <a:extLst>
                    <a:ext uri="{9D8B030D-6E8A-4147-A177-3AD203B41FA5}">
                      <a16:colId xmlns="" xmlns:a16="http://schemas.microsoft.com/office/drawing/2014/main" val="20001"/>
                    </a:ext>
                  </a:extLst>
                </a:gridCol>
                <a:gridCol w="927928">
                  <a:extLst>
                    <a:ext uri="{9D8B030D-6E8A-4147-A177-3AD203B41FA5}">
                      <a16:colId xmlns="" xmlns:a16="http://schemas.microsoft.com/office/drawing/2014/main" val="20002"/>
                    </a:ext>
                  </a:extLst>
                </a:gridCol>
                <a:gridCol w="766172">
                  <a:extLst>
                    <a:ext uri="{9D8B030D-6E8A-4147-A177-3AD203B41FA5}">
                      <a16:colId xmlns="" xmlns:a16="http://schemas.microsoft.com/office/drawing/2014/main" val="20006"/>
                    </a:ext>
                  </a:extLst>
                </a:gridCol>
                <a:gridCol w="1088640">
                  <a:extLst>
                    <a:ext uri="{9D8B030D-6E8A-4147-A177-3AD203B41FA5}">
                      <a16:colId xmlns="" xmlns:a16="http://schemas.microsoft.com/office/drawing/2014/main" val="20012"/>
                    </a:ext>
                  </a:extLst>
                </a:gridCol>
                <a:gridCol w="898785">
                  <a:extLst>
                    <a:ext uri="{9D8B030D-6E8A-4147-A177-3AD203B41FA5}">
                      <a16:colId xmlns="" xmlns:a16="http://schemas.microsoft.com/office/drawing/2014/main" val="20003"/>
                    </a:ext>
                  </a:extLst>
                </a:gridCol>
                <a:gridCol w="804177">
                  <a:extLst>
                    <a:ext uri="{9D8B030D-6E8A-4147-A177-3AD203B41FA5}">
                      <a16:colId xmlns="" xmlns:a16="http://schemas.microsoft.com/office/drawing/2014/main" val="20009"/>
                    </a:ext>
                  </a:extLst>
                </a:gridCol>
                <a:gridCol w="883018">
                  <a:extLst>
                    <a:ext uri="{9D8B030D-6E8A-4147-A177-3AD203B41FA5}">
                      <a16:colId xmlns="" xmlns:a16="http://schemas.microsoft.com/office/drawing/2014/main" val="20004"/>
                    </a:ext>
                  </a:extLst>
                </a:gridCol>
                <a:gridCol w="851481">
                  <a:extLst>
                    <a:ext uri="{9D8B030D-6E8A-4147-A177-3AD203B41FA5}">
                      <a16:colId xmlns="" xmlns:a16="http://schemas.microsoft.com/office/drawing/2014/main" val="20010"/>
                    </a:ext>
                  </a:extLst>
                </a:gridCol>
                <a:gridCol w="1040700">
                  <a:extLst>
                    <a:ext uri="{9D8B030D-6E8A-4147-A177-3AD203B41FA5}">
                      <a16:colId xmlns="" xmlns:a16="http://schemas.microsoft.com/office/drawing/2014/main" val="20005"/>
                    </a:ext>
                  </a:extLst>
                </a:gridCol>
                <a:gridCol w="851482">
                  <a:extLst>
                    <a:ext uri="{9D8B030D-6E8A-4147-A177-3AD203B41FA5}">
                      <a16:colId xmlns="" xmlns:a16="http://schemas.microsoft.com/office/drawing/2014/main" val="20011"/>
                    </a:ext>
                  </a:extLst>
                </a:gridCol>
              </a:tblGrid>
              <a:tr h="655378">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п/п</a:t>
                      </a:r>
                    </a:p>
                  </a:txBody>
                  <a:tcPr marL="5837" marR="5837" marT="5839" marB="0" anchor="ctr" horzOverflow="overflow">
                    <a:solidFill>
                      <a:schemeClr val="accent2">
                        <a:lumMod val="60000"/>
                        <a:lumOff val="40000"/>
                      </a:schemeClr>
                    </a:solid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Наименование показателей</a:t>
                      </a:r>
                    </a:p>
                  </a:txBody>
                  <a:tcPr marL="5837" marR="5837" marT="5839" marB="0" anchor="ctr" horzOverflow="overflow">
                    <a:solidFill>
                      <a:schemeClr val="accent2">
                        <a:lumMod val="60000"/>
                        <a:lumOff val="40000"/>
                      </a:schemeClr>
                    </a:solid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Факт </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2021 год</a:t>
                      </a:r>
                    </a:p>
                  </a:txBody>
                  <a:tcPr marL="5837" marR="5837" marT="5839" marB="0" anchor="ctr" horzOverflow="overflow">
                    <a:solidFill>
                      <a:schemeClr val="accent2">
                        <a:lumMod val="60000"/>
                        <a:lumOff val="40000"/>
                      </a:schemeClr>
                    </a:solid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Факт</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2022 год</a:t>
                      </a:r>
                    </a:p>
                  </a:txBody>
                  <a:tcPr marL="5837" marR="5837" marT="5839" marB="0" anchor="ctr" horzOverflow="overflow">
                    <a:solidFill>
                      <a:schemeClr val="accent2">
                        <a:lumMod val="60000"/>
                        <a:lumOff val="40000"/>
                      </a:schemeClr>
                    </a:solid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Утвержденный бюджет с изменениями</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2023 год</a:t>
                      </a:r>
                    </a:p>
                  </a:txBody>
                  <a:tcPr marL="5837" marR="5837" marT="5839" marB="0" anchor="ctr" horzOverflow="overflow">
                    <a:solidFill>
                      <a:schemeClr val="accent2">
                        <a:lumMod val="60000"/>
                        <a:lumOff val="40000"/>
                      </a:schemeClr>
                    </a:solidFill>
                  </a:tcPr>
                </a:tc>
                <a:tc gridSpan="6">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Решение Совета депутатов городского округа Воскресенск </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Московской области от 11.12.2023 № 873/116</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 бюджете городского округа Воскресенск</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Московской области на 2024 год и на плановый период 2025 и 2026 годов»</a:t>
                      </a:r>
                    </a:p>
                  </a:txBody>
                  <a:tcPr marL="5837" marR="5837" marT="5839" marB="0" anchor="ctr" horzOverflow="overflow">
                    <a:solidFill>
                      <a:schemeClr val="accent2">
                        <a:lumMod val="60000"/>
                        <a:lumOff val="40000"/>
                      </a:schemeClr>
                    </a:solidFill>
                  </a:tcPr>
                </a:tc>
                <a:tc h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h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h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h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h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extLst>
                  <a:ext uri="{0D108BD9-81ED-4DB2-BD59-A6C34878D82A}">
                    <a16:rowId xmlns="" xmlns:a16="http://schemas.microsoft.com/office/drawing/2014/main" val="10005"/>
                  </a:ext>
                </a:extLst>
              </a:tr>
              <a:tr h="655378">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endParaRPr lang="ru-RU"/>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2024</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млн. руб.</a:t>
                      </a:r>
                    </a:p>
                  </a:txBody>
                  <a:tcPr marL="5837" marR="5837" marT="5839" marB="0" anchor="ctr" horzOverflow="overflow">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2024 к 2023 году (%)</a:t>
                      </a:r>
                    </a:p>
                  </a:txBody>
                  <a:tcPr marL="5837" marR="5837" marT="5839" marB="0" anchor="ctr" horzOverflow="overflow">
                    <a:solidFill>
                      <a:schemeClr val="accent2">
                        <a:lumMod val="60000"/>
                        <a:lumOff val="4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2025</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млн. руб.</a:t>
                      </a:r>
                    </a:p>
                  </a:txBody>
                  <a:tcPr marL="5837" marR="5837" marT="5839" marB="0" anchor="ctr" horzOverflow="overflow">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2025 к</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2024 году (%)</a:t>
                      </a:r>
                    </a:p>
                  </a:txBody>
                  <a:tcPr marL="5837" marR="5837" marT="5839" marB="0" anchor="ctr" horzOverflow="overflow">
                    <a:solidFill>
                      <a:schemeClr val="accent2">
                        <a:lumMod val="60000"/>
                        <a:lumOff val="4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2026</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млн. руб.</a:t>
                      </a:r>
                    </a:p>
                  </a:txBody>
                  <a:tcPr marL="5837" marR="5837" marT="5839" marB="0" anchor="ctr" horzOverflow="overflow">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2026 к </a:t>
                      </a:r>
                    </a:p>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2025 году (%)</a:t>
                      </a:r>
                    </a:p>
                  </a:txBody>
                  <a:tcPr marL="5837" marR="5837" marT="5839" marB="0" anchor="ctr" horzOverflow="overflow">
                    <a:solidFill>
                      <a:schemeClr val="accent2">
                        <a:lumMod val="60000"/>
                        <a:lumOff val="40000"/>
                      </a:schemeClr>
                    </a:solidFill>
                  </a:tcPr>
                </a:tc>
                <a:extLst>
                  <a:ext uri="{0D108BD9-81ED-4DB2-BD59-A6C34878D82A}">
                    <a16:rowId xmlns="" xmlns:a16="http://schemas.microsoft.com/office/drawing/2014/main" val="10000"/>
                  </a:ext>
                </a:extLst>
              </a:tr>
              <a:tr h="703588">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Общий объем ДОХОДОВ, </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6 074,0</a:t>
                      </a:r>
                    </a:p>
                  </a:txBody>
                  <a:tcPr marL="5837" marR="5837" marT="5839" marB="0" anchor="ctr" horzOverflow="overflow"/>
                </a:tc>
                <a:tc>
                  <a:txBody>
                    <a:bodyPr/>
                    <a:lstStyle/>
                    <a:p>
                      <a:pPr algn="ctr"/>
                      <a:r>
                        <a:rPr lang="ru-RU" sz="1000" b="1" dirty="0">
                          <a:latin typeface="Times New Roman" panose="02020603050405020304" pitchFamily="18" charset="0"/>
                          <a:cs typeface="Times New Roman" panose="02020603050405020304" pitchFamily="18" charset="0"/>
                        </a:rPr>
                        <a:t>7 221,7</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8 279,3</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8 151,9</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98,5</a:t>
                      </a: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7 974,8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97,8</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8 943,4</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112,1</a:t>
                      </a:r>
                    </a:p>
                  </a:txBody>
                  <a:tcPr marL="5837" marR="5837" marT="5839" marB="0" anchor="ctr" horzOverflow="overflow"/>
                </a:tc>
                <a:extLst>
                  <a:ext uri="{0D108BD9-81ED-4DB2-BD59-A6C34878D82A}">
                    <a16:rowId xmlns="" xmlns:a16="http://schemas.microsoft.com/office/drawing/2014/main" val="10001"/>
                  </a:ext>
                </a:extLst>
              </a:tr>
              <a:tr h="284650">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в том числе</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endParaRPr lang="ru-RU" sz="1000" b="1"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 xmlns:a16="http://schemas.microsoft.com/office/drawing/2014/main" val="10004"/>
                  </a:ext>
                </a:extLst>
              </a:tr>
              <a:tr h="720374">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налоговые и неналоговые доходы</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3 366,8</a:t>
                      </a:r>
                    </a:p>
                  </a:txBody>
                  <a:tcPr marL="5837" marR="5837" marT="5839" marB="0" anchor="ctr" horzOverflow="overflow"/>
                </a:tc>
                <a:tc>
                  <a:txBody>
                    <a:bodyPr/>
                    <a:lstStyle/>
                    <a:p>
                      <a:pPr algn="ctr"/>
                      <a:r>
                        <a:rPr lang="ru-RU" sz="1000" b="1" dirty="0">
                          <a:latin typeface="Times New Roman" panose="02020603050405020304" pitchFamily="18" charset="0"/>
                          <a:cs typeface="Times New Roman" panose="02020603050405020304" pitchFamily="18" charset="0"/>
                        </a:rPr>
                        <a:t>4 039,5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4 353,5</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4 826,6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110,09</a:t>
                      </a: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4 781,7</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99,1</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5 129,0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107,3</a:t>
                      </a:r>
                    </a:p>
                  </a:txBody>
                  <a:tcPr marL="5837" marR="5837" marT="5839" marB="0" anchor="ctr" horzOverflow="overflow"/>
                </a:tc>
                <a:extLst>
                  <a:ext uri="{0D108BD9-81ED-4DB2-BD59-A6C34878D82A}">
                    <a16:rowId xmlns="" xmlns:a16="http://schemas.microsoft.com/office/drawing/2014/main" val="3930455553"/>
                  </a:ext>
                </a:extLst>
              </a:tr>
              <a:tr h="636244">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безвозмездные поступления</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2 707,2</a:t>
                      </a:r>
                    </a:p>
                  </a:txBody>
                  <a:tcPr marL="5837" marR="5837" marT="5839" marB="0" anchor="ctr" horzOverflow="overflow"/>
                </a:tc>
                <a:tc>
                  <a:txBody>
                    <a:bodyPr/>
                    <a:lstStyle/>
                    <a:p>
                      <a:pPr algn="ctr"/>
                      <a:r>
                        <a:rPr lang="ru-RU" sz="1000" b="1" dirty="0">
                          <a:latin typeface="Times New Roman" panose="02020603050405020304" pitchFamily="18" charset="0"/>
                          <a:cs typeface="Times New Roman" panose="02020603050405020304" pitchFamily="18" charset="0"/>
                        </a:rPr>
                        <a:t>3 182,2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3 925,8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3 325,3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84,7</a:t>
                      </a: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3 193,1</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96,0</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3 814,4</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119,5</a:t>
                      </a:r>
                    </a:p>
                  </a:txBody>
                  <a:tcPr marL="5837" marR="5837" marT="5839" marB="0" anchor="ctr" horzOverflow="overflow"/>
                </a:tc>
                <a:extLst>
                  <a:ext uri="{0D108BD9-81ED-4DB2-BD59-A6C34878D82A}">
                    <a16:rowId xmlns="" xmlns:a16="http://schemas.microsoft.com/office/drawing/2014/main" val="2010133509"/>
                  </a:ext>
                </a:extLst>
              </a:tr>
              <a:tr h="609526">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II</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РАСХОДЫ</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6 286,9</a:t>
                      </a:r>
                    </a:p>
                  </a:txBody>
                  <a:tcPr marL="5837" marR="5837" marT="5839" marB="0" anchor="ctr" horzOverflow="overflow"/>
                </a:tc>
                <a:tc>
                  <a:txBody>
                    <a:bodyPr/>
                    <a:lstStyle/>
                    <a:p>
                      <a:pPr algn="ctr"/>
                      <a:r>
                        <a:rPr lang="ru-RU" sz="1000" b="1" dirty="0">
                          <a:latin typeface="Times New Roman" panose="02020603050405020304" pitchFamily="18" charset="0"/>
                          <a:cs typeface="Times New Roman" panose="02020603050405020304" pitchFamily="18" charset="0"/>
                        </a:rPr>
                        <a:t>6 890,1</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8 421,4</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8 544,2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101,5</a:t>
                      </a: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8 170,4</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95,6</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9 152,2</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112,0</a:t>
                      </a:r>
                    </a:p>
                  </a:txBody>
                  <a:tcPr marL="5837" marR="5837" marT="5839" marB="0" anchor="ctr" horzOverflow="overflow"/>
                </a:tc>
                <a:extLst>
                  <a:ext uri="{0D108BD9-81ED-4DB2-BD59-A6C34878D82A}">
                    <a16:rowId xmlns="" xmlns:a16="http://schemas.microsoft.com/office/drawing/2014/main" val="10002"/>
                  </a:ext>
                </a:extLst>
              </a:tr>
              <a:tr h="504804">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III</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ДЕФИЦИТ</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-212,9</a:t>
                      </a:r>
                    </a:p>
                  </a:txBody>
                  <a:tcPr marL="5837" marR="5837" marT="5839" marB="0" anchor="ctr" horzOverflow="overflow"/>
                </a:tc>
                <a:tc>
                  <a:txBody>
                    <a:bodyPr/>
                    <a:lstStyle/>
                    <a:p>
                      <a:pPr algn="ctr"/>
                      <a:r>
                        <a:rPr lang="ru-RU" sz="1000" b="1" dirty="0">
                          <a:latin typeface="Times New Roman" panose="02020603050405020304" pitchFamily="18" charset="0"/>
                          <a:cs typeface="Times New Roman" panose="02020603050405020304" pitchFamily="18" charset="0"/>
                        </a:rPr>
                        <a:t>331,6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-142,1</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-392,3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-195,6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-208,8</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 xmlns:a16="http://schemas.microsoft.com/office/drawing/2014/main" val="10003"/>
                  </a:ext>
                </a:extLst>
              </a:tr>
              <a:tr h="941541">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IV</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Объем муниципального долга</a:t>
                      </a: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172,6</a:t>
                      </a:r>
                    </a:p>
                  </a:txBody>
                  <a:tcPr marL="5274" marR="5274" marT="5276" marB="0" anchor="ctr" horzOverflow="overflow"/>
                </a:tc>
                <a:tc>
                  <a:txBody>
                    <a:bodyPr/>
                    <a:lstStyle/>
                    <a:p>
                      <a:pPr algn="ctr"/>
                      <a:r>
                        <a:rPr lang="ru-RU" sz="1000" b="1" dirty="0">
                          <a:latin typeface="Times New Roman" panose="02020603050405020304" pitchFamily="18" charset="0"/>
                          <a:cs typeface="Times New Roman" panose="02020603050405020304" pitchFamily="18" charset="0"/>
                        </a:rPr>
                        <a:t>162,6</a:t>
                      </a: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10,2</a:t>
                      </a: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152,0</a:t>
                      </a: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347,6</a:t>
                      </a: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556,4</a:t>
                      </a: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274" marR="5274" marT="5276" marB="0" anchor="ctr" horzOverflow="overflow"/>
                </a:tc>
                <a:extLst>
                  <a:ext uri="{0D108BD9-81ED-4DB2-BD59-A6C34878D82A}">
                    <a16:rowId xmlns="" xmlns:a16="http://schemas.microsoft.com/office/drawing/2014/main" val="1338453778"/>
                  </a:ext>
                </a:extLst>
              </a:tr>
            </a:tbl>
          </a:graphicData>
        </a:graphic>
      </p:graphicFrame>
      <p:sp>
        <p:nvSpPr>
          <p:cNvPr id="4" name="Заголовок 3"/>
          <p:cNvSpPr>
            <a:spLocks noGrp="1"/>
          </p:cNvSpPr>
          <p:nvPr>
            <p:ph type="title"/>
          </p:nvPr>
        </p:nvSpPr>
        <p:spPr>
          <a:xfrm>
            <a:off x="886408" y="242678"/>
            <a:ext cx="10795519" cy="587746"/>
          </a:xfrm>
        </p:spPr>
        <p:txBody>
          <a:bodyPr/>
          <a:lstStyle/>
          <a:p>
            <a:pPr algn="ct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t> </a:t>
            </a:r>
            <a:br>
              <a:rPr lang="ru-RU" dirty="0"/>
            </a:br>
            <a:endParaRPr lang="ru-RU" sz="3000" u="sng" dirty="0">
              <a:solidFill>
                <a:schemeClr val="accent2"/>
              </a:solidFill>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49371"/>
            <a:ext cx="1611086" cy="1908629"/>
          </a:xfrm>
          <a:prstGeom prst="rect">
            <a:avLst/>
          </a:prstGeom>
        </p:spPr>
      </p:pic>
      <p:sp>
        <p:nvSpPr>
          <p:cNvPr id="7" name="Заголовок 3"/>
          <p:cNvSpPr txBox="1">
            <a:spLocks/>
          </p:cNvSpPr>
          <p:nvPr/>
        </p:nvSpPr>
        <p:spPr>
          <a:xfrm>
            <a:off x="854333" y="95250"/>
            <a:ext cx="10817453" cy="57150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ru-RU" sz="2400" dirty="0"/>
              <a:t/>
            </a:r>
            <a:br>
              <a:rPr lang="ru-RU" sz="2400" dirty="0"/>
            </a:br>
            <a:r>
              <a:rPr lang="ru-RU" sz="2400" dirty="0"/>
              <a:t/>
            </a:r>
            <a:br>
              <a:rPr lang="ru-RU" sz="2400" dirty="0"/>
            </a:br>
            <a:r>
              <a:rPr lang="ru-RU" sz="2400" dirty="0"/>
              <a:t/>
            </a:r>
            <a:br>
              <a:rPr lang="ru-RU" sz="2400" dirty="0"/>
            </a:br>
            <a:r>
              <a:rPr lang="ru-RU" sz="2000" dirty="0"/>
              <a:t/>
            </a:r>
            <a:br>
              <a:rPr lang="ru-RU" sz="2000" dirty="0"/>
            </a:br>
            <a:r>
              <a:rPr lang="ru-RU" sz="1800" dirty="0">
                <a:latin typeface="Times New Roman" panose="02020603050405020304" pitchFamily="18" charset="0"/>
                <a:cs typeface="Times New Roman" panose="02020603050405020304" pitchFamily="18" charset="0"/>
                <a:hlinkClick r:id="rId3" action="ppaction://hlinksldjump"/>
              </a:rPr>
              <a:t>информация о выполнении  Основных характеристик  Бюджета</a:t>
            </a:r>
            <a:br>
              <a:rPr lang="ru-RU" sz="1800" dirty="0">
                <a:latin typeface="Times New Roman" panose="02020603050405020304" pitchFamily="18" charset="0"/>
                <a:cs typeface="Times New Roman" panose="02020603050405020304" pitchFamily="18" charset="0"/>
                <a:hlinkClick r:id="rId3" action="ppaction://hlinksldjump"/>
              </a:rPr>
            </a:br>
            <a:r>
              <a:rPr lang="ru-RU" sz="1800" dirty="0">
                <a:latin typeface="Times New Roman" panose="02020603050405020304" pitchFamily="18" charset="0"/>
                <a:cs typeface="Times New Roman" panose="02020603050405020304" pitchFamily="18" charset="0"/>
                <a:hlinkClick r:id="rId3" action="ppaction://hlinksldjump"/>
              </a:rPr>
              <a:t> </a:t>
            </a:r>
            <a:r>
              <a:rPr lang="ru-RU" sz="1800" dirty="0">
                <a:solidFill>
                  <a:srgbClr val="0070C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на 2024 год и плановый период 2025 и 2026 годов</a:t>
            </a:r>
            <a:endParaRPr lang="ru-RU" sz="1800" u="sng"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614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332B532-EB3E-428B-9224-EFA237D16A73}"/>
              </a:ext>
            </a:extLst>
          </p:cNvPr>
          <p:cNvSpPr>
            <a:spLocks noGrp="1"/>
          </p:cNvSpPr>
          <p:nvPr>
            <p:ph type="title"/>
          </p:nvPr>
        </p:nvSpPr>
        <p:spPr>
          <a:xfrm>
            <a:off x="562591" y="0"/>
            <a:ext cx="11150600" cy="1343571"/>
          </a:xfrm>
        </p:spPr>
        <p:txBody>
          <a:bodyPr rtlCol="0">
            <a:normAutofit/>
          </a:bodyPr>
          <a:lstStyle/>
          <a:p>
            <a:pPr algn="ctr" rtl="0"/>
            <a:r>
              <a:rPr lang="ru-RU" sz="2000" dirty="0">
                <a:latin typeface="Times New Roman" panose="02020603050405020304" pitchFamily="18" charset="0"/>
                <a:cs typeface="Times New Roman" panose="02020603050405020304" pitchFamily="18" charset="0"/>
              </a:rPr>
              <a:t>Основные характеристики  Бюджета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городского округа Воскресенск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на 2024 год и на плановый период 2025 и 2026 годов</a:t>
            </a:r>
            <a:r>
              <a:rPr lang="ru-RU" dirty="0"/>
              <a:t/>
            </a:r>
            <a:br>
              <a:rPr lang="ru-RU" dirty="0"/>
            </a:br>
            <a:r>
              <a:rPr lang="ru-RU" dirty="0"/>
              <a:t>                                                                                                              </a:t>
            </a:r>
            <a:r>
              <a:rPr lang="ru-RU" sz="1600" dirty="0"/>
              <a:t>(в млн. рублях)</a:t>
            </a:r>
          </a:p>
        </p:txBody>
      </p:sp>
      <p:sp>
        <p:nvSpPr>
          <p:cNvPr id="3" name="Номер слайда 2">
            <a:extLst>
              <a:ext uri="{FF2B5EF4-FFF2-40B4-BE49-F238E27FC236}">
                <a16:creationId xmlns="" xmlns:a16="http://schemas.microsoft.com/office/drawing/2014/main" id="{EB5F9B50-CED9-4961-91E8-058BE256771F}"/>
              </a:ext>
            </a:extLst>
          </p:cNvPr>
          <p:cNvSpPr>
            <a:spLocks noGrp="1"/>
          </p:cNvSpPr>
          <p:nvPr>
            <p:ph type="sldNum" sz="quarter" idx="12"/>
          </p:nvPr>
        </p:nvSpPr>
        <p:spPr/>
        <p:txBody>
          <a:bodyPr rtlCol="0"/>
          <a:lstStyle/>
          <a:p>
            <a:fld id="{9EC71654-96A5-4280-94F3-931C61A9F92C}" type="slidenum">
              <a:rPr lang="ru-RU" smtClean="0">
                <a:solidFill>
                  <a:prstClr val="white"/>
                </a:solidFill>
              </a:rPr>
              <a:pPr/>
              <a:t>23</a:t>
            </a:fld>
            <a:endParaRPr lang="ru-RU" dirty="0">
              <a:solidFill>
                <a:prstClr val="white"/>
              </a:solidFill>
            </a:endParaRPr>
          </a:p>
        </p:txBody>
      </p:sp>
      <p:graphicFrame>
        <p:nvGraphicFramePr>
          <p:cNvPr id="7" name="Диаграмма 5" descr="гистограмма">
            <a:extLst>
              <a:ext uri="{FF2B5EF4-FFF2-40B4-BE49-F238E27FC236}">
                <a16:creationId xmlns="" xmlns:a16="http://schemas.microsoft.com/office/drawing/2014/main" id="{78E7B74A-8101-4729-9BB1-B0ECB679E215}"/>
              </a:ext>
            </a:extLst>
          </p:cNvPr>
          <p:cNvGraphicFramePr/>
          <p:nvPr/>
        </p:nvGraphicFramePr>
        <p:xfrm>
          <a:off x="609244" y="1513463"/>
          <a:ext cx="6400677" cy="5026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descr="круговая диаграмма">
            <a:extLst>
              <a:ext uri="{FF2B5EF4-FFF2-40B4-BE49-F238E27FC236}">
                <a16:creationId xmlns="" xmlns:a16="http://schemas.microsoft.com/office/drawing/2014/main" id="{DCCB6637-D8E6-4BF1-9EF6-E5654DE57B60}"/>
              </a:ext>
            </a:extLst>
          </p:cNvPr>
          <p:cNvGraphicFramePr/>
          <p:nvPr/>
        </p:nvGraphicFramePr>
        <p:xfrm>
          <a:off x="6796584" y="1603524"/>
          <a:ext cx="5395415" cy="4071125"/>
        </p:xfrm>
        <a:graphic>
          <a:graphicData uri="http://schemas.openxmlformats.org/drawingml/2006/chart">
            <c:chart xmlns:c="http://schemas.openxmlformats.org/drawingml/2006/chart" xmlns:r="http://schemas.openxmlformats.org/officeDocument/2006/relationships" r:id="rId4"/>
          </a:graphicData>
        </a:graphic>
      </p:graphicFrame>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72174"/>
            <a:ext cx="1600200" cy="885825"/>
          </a:xfrm>
          <a:prstGeom prst="rect">
            <a:avLst/>
          </a:prstGeom>
        </p:spPr>
      </p:pic>
    </p:spTree>
    <p:extLst>
      <p:ext uri="{BB962C8B-B14F-4D97-AF65-F5344CB8AC3E}">
        <p14:creationId xmlns:p14="http://schemas.microsoft.com/office/powerpoint/2010/main" val="2832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155553" y="139959"/>
            <a:ext cx="11880894" cy="589769"/>
          </a:xfrm>
        </p:spPr>
        <p:txBody>
          <a:bodyPr rtlCol="0"/>
          <a:lstStyle/>
          <a:p>
            <a:pPr algn="ctr"/>
            <a:r>
              <a:rPr lang="ru-RU" sz="1350" dirty="0">
                <a:latin typeface="Times New Roman" panose="02020603050405020304" pitchFamily="18" charset="0"/>
                <a:cs typeface="Times New Roman" panose="02020603050405020304" pitchFamily="18" charset="0"/>
                <a:hlinkClick r:id="rId3" action="ppaction://hlinksldjump"/>
              </a:rPr>
              <a:t>Информация об объеме и структуре налоговых и неналоговых доходов, </a:t>
            </a:r>
            <a:br>
              <a:rPr lang="ru-RU" sz="1350" dirty="0">
                <a:latin typeface="Times New Roman" panose="02020603050405020304" pitchFamily="18" charset="0"/>
                <a:cs typeface="Times New Roman" panose="02020603050405020304" pitchFamily="18" charset="0"/>
                <a:hlinkClick r:id="rId3" action="ppaction://hlinksldjump"/>
              </a:rPr>
            </a:br>
            <a:r>
              <a:rPr lang="ru-RU" sz="1350" dirty="0">
                <a:latin typeface="Times New Roman" panose="02020603050405020304" pitchFamily="18" charset="0"/>
                <a:cs typeface="Times New Roman" panose="02020603050405020304" pitchFamily="18" charset="0"/>
                <a:hlinkClick r:id="rId3" action="ppaction://hlinksldjump"/>
              </a:rPr>
              <a:t>а также межбюджетных трансфертов, поступивших в бюджет </a:t>
            </a:r>
            <a:br>
              <a:rPr lang="ru-RU" sz="1350" dirty="0">
                <a:latin typeface="Times New Roman" panose="02020603050405020304" pitchFamily="18" charset="0"/>
                <a:cs typeface="Times New Roman" panose="02020603050405020304" pitchFamily="18" charset="0"/>
                <a:hlinkClick r:id="rId3" action="ppaction://hlinksldjump"/>
              </a:rPr>
            </a:br>
            <a:r>
              <a:rPr lang="ru-RU" sz="1350" dirty="0">
                <a:latin typeface="Times New Roman" panose="02020603050405020304" pitchFamily="18" charset="0"/>
                <a:cs typeface="Times New Roman" panose="02020603050405020304" pitchFamily="18" charset="0"/>
                <a:hlinkClick r:id="rId3" action="ppaction://hlinksldjump"/>
              </a:rPr>
              <a:t> городского округа </a:t>
            </a:r>
            <a:r>
              <a:rPr lang="ru-RU" sz="1350" dirty="0" err="1">
                <a:latin typeface="Times New Roman" panose="02020603050405020304" pitchFamily="18" charset="0"/>
                <a:cs typeface="Times New Roman" panose="02020603050405020304" pitchFamily="18" charset="0"/>
                <a:hlinkClick r:id="rId3" action="ppaction://hlinksldjump"/>
              </a:rPr>
              <a:t>воскресенск</a:t>
            </a:r>
            <a:r>
              <a:rPr lang="ru-RU" sz="1350" dirty="0">
                <a:latin typeface="Times New Roman" panose="02020603050405020304" pitchFamily="18" charset="0"/>
                <a:cs typeface="Times New Roman" panose="02020603050405020304" pitchFamily="18" charset="0"/>
                <a:hlinkClick r:id="rId3" action="ppaction://hlinksldjump"/>
              </a:rPr>
              <a:t> Московской области   (в тыс.рублях) </a:t>
            </a:r>
            <a:endParaRPr lang="ru-RU" sz="135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rtlCol="0"/>
          <a:lstStyle/>
          <a:p>
            <a:fld id="{312E4AE0-C14D-49C8-A8AF-2AF7842C3D22}" type="slidenum">
              <a:rPr lang="ru-RU" smtClean="0">
                <a:solidFill>
                  <a:prstClr val="white"/>
                </a:solidFill>
              </a:rPr>
              <a:pPr/>
              <a:t>24</a:t>
            </a:fld>
            <a:endParaRPr lang="ru-RU" dirty="0">
              <a:solidFill>
                <a:prstClr val="white"/>
              </a:solidFill>
            </a:endParaRPr>
          </a:p>
        </p:txBody>
      </p:sp>
      <p:graphicFrame>
        <p:nvGraphicFramePr>
          <p:cNvPr id="6" name="Таблица 5">
            <a:extLst>
              <a:ext uri="{FF2B5EF4-FFF2-40B4-BE49-F238E27FC236}">
                <a16:creationId xmlns="" xmlns:a16="http://schemas.microsoft.com/office/drawing/2014/main" id="{BEE52E89-C526-4F73-86FB-0EB31587CD33}"/>
              </a:ext>
            </a:extLst>
          </p:cNvPr>
          <p:cNvGraphicFramePr>
            <a:graphicFrameLocks noGrp="1"/>
          </p:cNvGraphicFramePr>
          <p:nvPr>
            <p:extLst>
              <p:ext uri="{D42A27DB-BD31-4B8C-83A1-F6EECF244321}">
                <p14:modId xmlns:p14="http://schemas.microsoft.com/office/powerpoint/2010/main" val="3302686357"/>
              </p:ext>
            </p:extLst>
          </p:nvPr>
        </p:nvGraphicFramePr>
        <p:xfrm>
          <a:off x="533844" y="992030"/>
          <a:ext cx="10491107" cy="5463709"/>
        </p:xfrm>
        <a:graphic>
          <a:graphicData uri="http://schemas.openxmlformats.org/drawingml/2006/table">
            <a:tbl>
              <a:tblPr firstRow="1" bandRow="1">
                <a:tableStyleId>{5C22544A-7EE6-4342-B048-85BDC9FD1C3A}</a:tableStyleId>
              </a:tblPr>
              <a:tblGrid>
                <a:gridCol w="2494772">
                  <a:extLst>
                    <a:ext uri="{9D8B030D-6E8A-4147-A177-3AD203B41FA5}">
                      <a16:colId xmlns="" xmlns:a16="http://schemas.microsoft.com/office/drawing/2014/main" val="2785900615"/>
                    </a:ext>
                  </a:extLst>
                </a:gridCol>
                <a:gridCol w="1138335">
                  <a:extLst>
                    <a:ext uri="{9D8B030D-6E8A-4147-A177-3AD203B41FA5}">
                      <a16:colId xmlns="" xmlns:a16="http://schemas.microsoft.com/office/drawing/2014/main" val="2287965835"/>
                    </a:ext>
                  </a:extLst>
                </a:gridCol>
                <a:gridCol w="1138335">
                  <a:extLst>
                    <a:ext uri="{9D8B030D-6E8A-4147-A177-3AD203B41FA5}">
                      <a16:colId xmlns="" xmlns:a16="http://schemas.microsoft.com/office/drawing/2014/main" val="1756528531"/>
                    </a:ext>
                  </a:extLst>
                </a:gridCol>
                <a:gridCol w="1156996">
                  <a:extLst>
                    <a:ext uri="{9D8B030D-6E8A-4147-A177-3AD203B41FA5}">
                      <a16:colId xmlns="" xmlns:a16="http://schemas.microsoft.com/office/drawing/2014/main" val="20003"/>
                    </a:ext>
                  </a:extLst>
                </a:gridCol>
                <a:gridCol w="1045028">
                  <a:extLst>
                    <a:ext uri="{9D8B030D-6E8A-4147-A177-3AD203B41FA5}">
                      <a16:colId xmlns="" xmlns:a16="http://schemas.microsoft.com/office/drawing/2014/main" val="20004"/>
                    </a:ext>
                  </a:extLst>
                </a:gridCol>
                <a:gridCol w="1014107">
                  <a:extLst>
                    <a:ext uri="{9D8B030D-6E8A-4147-A177-3AD203B41FA5}">
                      <a16:colId xmlns="" xmlns:a16="http://schemas.microsoft.com/office/drawing/2014/main" val="2511997639"/>
                    </a:ext>
                  </a:extLst>
                </a:gridCol>
                <a:gridCol w="1020603">
                  <a:extLst>
                    <a:ext uri="{9D8B030D-6E8A-4147-A177-3AD203B41FA5}">
                      <a16:colId xmlns="" xmlns:a16="http://schemas.microsoft.com/office/drawing/2014/main" val="20007"/>
                    </a:ext>
                  </a:extLst>
                </a:gridCol>
                <a:gridCol w="1482931">
                  <a:extLst>
                    <a:ext uri="{9D8B030D-6E8A-4147-A177-3AD203B41FA5}">
                      <a16:colId xmlns="" xmlns:a16="http://schemas.microsoft.com/office/drawing/2014/main" val="20008"/>
                    </a:ext>
                  </a:extLst>
                </a:gridCol>
              </a:tblGrid>
              <a:tr h="518207">
                <a:tc rowSpan="2">
                  <a:txBody>
                    <a:bodyPr/>
                    <a:lstStyle/>
                    <a:p>
                      <a:pPr algn="ctr" rtl="0"/>
                      <a:r>
                        <a:rPr lang="ru-RU" sz="1200" noProof="0" dirty="0">
                          <a:latin typeface="Times New Roman" panose="02020603050405020304" pitchFamily="18" charset="0"/>
                          <a:cs typeface="Times New Roman" panose="02020603050405020304" pitchFamily="18" charset="0"/>
                        </a:rPr>
                        <a:t>Наименование доходов</a:t>
                      </a:r>
                    </a:p>
                  </a:txBody>
                  <a:tcPr anchor="ctr">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Фактическое исполнение 2021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Фактическое исполнение </a:t>
                      </a:r>
                    </a:p>
                    <a:p>
                      <a:pPr algn="ctr" rtl="0"/>
                      <a:r>
                        <a:rPr lang="ru-RU" sz="1200" noProof="0" dirty="0">
                          <a:latin typeface="Times New Roman" panose="02020603050405020304" pitchFamily="18" charset="0"/>
                          <a:cs typeface="Times New Roman" panose="02020603050405020304" pitchFamily="18" charset="0"/>
                        </a:rPr>
                        <a:t>2022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План в соответствии с решением о бюджете (уточненный) </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Ожидаемое исполнение за 2023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algn="ctr" rtl="0"/>
                      <a:r>
                        <a:rPr lang="ru-RU" sz="1200" noProof="0" dirty="0">
                          <a:latin typeface="Times New Roman" panose="02020603050405020304" pitchFamily="18" charset="0"/>
                          <a:cs typeface="Times New Roman" panose="02020603050405020304" pitchFamily="18" charset="0"/>
                        </a:rPr>
                        <a:t>Прогноз</a:t>
                      </a:r>
                    </a:p>
                  </a:txBody>
                  <a:tcPr anchor="ctr">
                    <a:lnL w="6350" cap="flat" cmpd="sng" algn="ctr">
                      <a:solidFill>
                        <a:schemeClr val="bg1">
                          <a:lumMod val="65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84505">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2026</a:t>
                      </a:r>
                    </a:p>
                  </a:txBody>
                  <a:tcPr anchor="ctr">
                    <a:lnL w="635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16049">
                <a:tc>
                  <a:txBody>
                    <a:bodyPr/>
                    <a:lstStyle/>
                    <a:p>
                      <a:pPr algn="ctr" rtl="0"/>
                      <a:r>
                        <a:rPr lang="ru-RU" sz="1200" b="1" noProof="0" dirty="0">
                          <a:latin typeface="Times New Roman" panose="02020603050405020304" pitchFamily="18" charset="0"/>
                          <a:cs typeface="Times New Roman" panose="02020603050405020304" pitchFamily="18" charset="0"/>
                        </a:rPr>
                        <a:t>НАЛОГОВЫЕ И НЕНАЛОГОВЫЕ ДОХОДЫ</a:t>
                      </a: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3 366</a:t>
                      </a:r>
                      <a:r>
                        <a:rPr lang="ru-RU" sz="1200" b="1" baseline="0" noProof="0" dirty="0">
                          <a:latin typeface="Times New Roman" panose="02020603050405020304" pitchFamily="18" charset="0"/>
                          <a:cs typeface="Times New Roman" panose="02020603050405020304" pitchFamily="18" charset="0"/>
                        </a:rPr>
                        <a:t> 828,6</a:t>
                      </a:r>
                      <a:endParaRPr lang="ru-RU" sz="1200" b="1"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b="1" dirty="0">
                          <a:latin typeface="Times New Roman" panose="02020603050405020304" pitchFamily="18" charset="0"/>
                          <a:cs typeface="Times New Roman" panose="02020603050405020304" pitchFamily="18" charset="0"/>
                        </a:rPr>
                        <a:t>4 039 564,7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4 353 496,7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4 386 545,0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4 826 629,0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4 781 668,0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5 129 017,0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3205186774"/>
                  </a:ext>
                </a:extLst>
              </a:tr>
              <a:tr h="316811">
                <a:tc>
                  <a:txBody>
                    <a:bodyPr/>
                    <a:lstStyle/>
                    <a:p>
                      <a:pPr algn="just" fontAlgn="t"/>
                      <a:r>
                        <a:rPr lang="ru-RU" sz="1200" u="none" strike="noStrike" dirty="0">
                          <a:effectLst/>
                          <a:latin typeface="Times New Roman" panose="02020603050405020304" pitchFamily="18" charset="0"/>
                          <a:cs typeface="Times New Roman" panose="02020603050405020304" pitchFamily="18" charset="0"/>
                        </a:rPr>
                        <a:t>Налог на доходы физических лиц</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2 355</a:t>
                      </a:r>
                      <a:r>
                        <a:rPr lang="ru-RU" sz="1200" baseline="0" noProof="0" dirty="0">
                          <a:latin typeface="Times New Roman" panose="02020603050405020304" pitchFamily="18" charset="0"/>
                          <a:cs typeface="Times New Roman" panose="02020603050405020304" pitchFamily="18" charset="0"/>
                        </a:rPr>
                        <a:t> 242,6</a:t>
                      </a:r>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2 955 411,8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3 130 158,0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3 138 122,0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3 567 969,0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3 417 253,0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3 615 609,9</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960814750"/>
                  </a:ext>
                </a:extLst>
              </a:tr>
              <a:tr h="273467">
                <a:tc>
                  <a:txBody>
                    <a:bodyPr/>
                    <a:lstStyle/>
                    <a:p>
                      <a:pPr algn="l" fontAlgn="t"/>
                      <a:r>
                        <a:rPr lang="ru-RU" sz="1200" u="none" strike="noStrike" dirty="0">
                          <a:effectLst/>
                          <a:latin typeface="Times New Roman" panose="02020603050405020304" pitchFamily="18" charset="0"/>
                          <a:cs typeface="Times New Roman" panose="02020603050405020304" pitchFamily="18" charset="0"/>
                        </a:rPr>
                        <a:t>Акцизы на нефтепродукты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61 595,9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70 758,5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82 848,0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84 318,0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90 469,0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96 082,0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100 129,0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4186541597"/>
                  </a:ext>
                </a:extLst>
              </a:tr>
              <a:tr h="638089">
                <a:tc>
                  <a:txBody>
                    <a:bodyPr/>
                    <a:lstStyle/>
                    <a:p>
                      <a:pPr algn="l" fontAlgn="t"/>
                      <a:r>
                        <a:rPr lang="ru-RU" sz="1200" u="none" strike="noStrike" dirty="0">
                          <a:effectLst/>
                          <a:latin typeface="Times New Roman" panose="02020603050405020304" pitchFamily="18" charset="0"/>
                          <a:cs typeface="Times New Roman" panose="02020603050405020304" pitchFamily="18" charset="0"/>
                        </a:rPr>
                        <a:t>Налог взимаемый , в связи с применением упрощенной системы налогообложения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222 676,5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278 586,5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330 000,0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347 390,0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416 384,0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501 309,0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602 902,0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332936508"/>
                  </a:ext>
                </a:extLst>
              </a:tr>
              <a:tr h="516049">
                <a:tc>
                  <a:txBody>
                    <a:bodyPr/>
                    <a:lstStyle/>
                    <a:p>
                      <a:pPr algn="l" fontAlgn="t"/>
                      <a:r>
                        <a:rPr lang="ru-RU" sz="1200" u="none" strike="noStrike" dirty="0">
                          <a:effectLst/>
                          <a:latin typeface="Times New Roman" panose="02020603050405020304" pitchFamily="18" charset="0"/>
                          <a:cs typeface="Times New Roman" panose="02020603050405020304" pitchFamily="18" charset="0"/>
                        </a:rPr>
                        <a:t>Единый налог на вмененный доход для отд. видов деятельности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13 971,4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672,3</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-409,9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161867112"/>
                  </a:ext>
                </a:extLst>
              </a:tr>
              <a:tr h="441766">
                <a:tc>
                  <a:txBody>
                    <a:bodyPr/>
                    <a:lstStyle/>
                    <a:p>
                      <a:pPr algn="l" fontAlgn="t"/>
                      <a:r>
                        <a:rPr lang="ru-RU" sz="1200" u="none" strike="noStrike" dirty="0">
                          <a:effectLst/>
                          <a:latin typeface="Times New Roman" panose="02020603050405020304" pitchFamily="18" charset="0"/>
                          <a:cs typeface="Times New Roman" panose="02020603050405020304" pitchFamily="18" charset="0"/>
                        </a:rPr>
                        <a:t>Единый сельскохозяйственный налог</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213,9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208,1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-232,0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761734650"/>
                  </a:ext>
                </a:extLst>
              </a:tr>
              <a:tr h="638089">
                <a:tc>
                  <a:txBody>
                    <a:bodyPr/>
                    <a:lstStyle/>
                    <a:p>
                      <a:pPr algn="l" fontAlgn="t"/>
                      <a:r>
                        <a:rPr lang="ru-RU" sz="1200" u="none" strike="noStrike" dirty="0">
                          <a:effectLst/>
                          <a:latin typeface="Times New Roman" panose="02020603050405020304" pitchFamily="18" charset="0"/>
                          <a:cs typeface="Times New Roman" panose="02020603050405020304" pitchFamily="18" charset="0"/>
                        </a:rPr>
                        <a:t>Налог взимаемый , в связи с применением патентной  системой  налогообложения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50 786,5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51 686,7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24 900,0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48 617,0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49 500,0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50 800,0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55 000,0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511800327"/>
                  </a:ext>
                </a:extLst>
              </a:tr>
              <a:tr h="820400">
                <a:tc>
                  <a:txBody>
                    <a:bodyPr/>
                    <a:lstStyle/>
                    <a:p>
                      <a:pPr algn="l"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Налог, взимаемый с применением специального налогового</a:t>
                      </a:r>
                      <a:r>
                        <a:rPr lang="ru-RU" sz="1200" b="0" i="0" u="none" strike="noStrike" baseline="0" dirty="0">
                          <a:solidFill>
                            <a:srgbClr val="000000"/>
                          </a:solidFill>
                          <a:effectLst/>
                          <a:latin typeface="Times New Roman" panose="02020603050405020304" pitchFamily="18" charset="0"/>
                          <a:cs typeface="Times New Roman" panose="02020603050405020304" pitchFamily="18" charset="0"/>
                        </a:rPr>
                        <a:t> режима «Автоматизированная упрощенная система налогообложения»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770,0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711,0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747,0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784,0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823,0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10009"/>
                  </a:ext>
                </a:extLst>
              </a:tr>
              <a:tr h="267270">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Государственная пошлина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27 769,2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27 164,4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24 030,0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24 910,2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25 325,0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25 850,0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26 375,0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638762608"/>
                  </a:ext>
                </a:extLst>
              </a:tr>
            </a:tbl>
          </a:graphicData>
        </a:graphic>
      </p:graphicFrame>
      <p:sp>
        <p:nvSpPr>
          <p:cNvPr id="2" name="Овал 1"/>
          <p:cNvSpPr/>
          <p:nvPr/>
        </p:nvSpPr>
        <p:spPr>
          <a:xfrm>
            <a:off x="382555" y="6251510"/>
            <a:ext cx="1278294" cy="4665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25749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586333" y="86468"/>
            <a:ext cx="10777363" cy="539049"/>
          </a:xfrm>
        </p:spPr>
        <p:txBody>
          <a:bodyPr rtlCol="0">
            <a:normAutofit fontScale="90000"/>
          </a:bodyPr>
          <a:lstStyle/>
          <a:p>
            <a:pPr algn="ctr"/>
            <a:r>
              <a:rPr lang="ru-RU" sz="1400" dirty="0">
                <a:latin typeface="Times New Roman" panose="02020603050405020304" pitchFamily="18" charset="0"/>
                <a:cs typeface="Times New Roman" panose="02020603050405020304" pitchFamily="18" charset="0"/>
                <a:hlinkClick r:id="rId3" action="ppaction://hlinksldjump"/>
              </a:rPr>
              <a:t>Информация об объеме и структуре налоговых и неналоговых доходов, </a:t>
            </a:r>
            <a:br>
              <a:rPr lang="ru-RU" sz="1400" dirty="0">
                <a:latin typeface="Times New Roman" panose="02020603050405020304" pitchFamily="18" charset="0"/>
                <a:cs typeface="Times New Roman" panose="02020603050405020304" pitchFamily="18" charset="0"/>
                <a:hlinkClick r:id="rId3" action="ppaction://hlinksldjump"/>
              </a:rPr>
            </a:br>
            <a:r>
              <a:rPr lang="ru-RU" sz="1400" dirty="0">
                <a:latin typeface="Times New Roman" panose="02020603050405020304" pitchFamily="18" charset="0"/>
                <a:cs typeface="Times New Roman" panose="02020603050405020304" pitchFamily="18" charset="0"/>
                <a:hlinkClick r:id="rId3" action="ppaction://hlinksldjump"/>
              </a:rPr>
              <a:t>а также межбюджетных трансфертов, поступивших в бюджет </a:t>
            </a:r>
            <a:br>
              <a:rPr lang="ru-RU" sz="1400" dirty="0">
                <a:latin typeface="Times New Roman" panose="02020603050405020304" pitchFamily="18" charset="0"/>
                <a:cs typeface="Times New Roman" panose="02020603050405020304" pitchFamily="18" charset="0"/>
                <a:hlinkClick r:id="rId3" action="ppaction://hlinksldjump"/>
              </a:rPr>
            </a:br>
            <a:r>
              <a:rPr lang="ru-RU" sz="1400" dirty="0">
                <a:latin typeface="Times New Roman" panose="02020603050405020304" pitchFamily="18" charset="0"/>
                <a:cs typeface="Times New Roman" panose="02020603050405020304" pitchFamily="18" charset="0"/>
                <a:hlinkClick r:id="rId3" action="ppaction://hlinksldjump"/>
              </a:rPr>
              <a:t>городского округа </a:t>
            </a:r>
            <a:r>
              <a:rPr lang="ru-RU" sz="1400" dirty="0" err="1">
                <a:latin typeface="Times New Roman" panose="02020603050405020304" pitchFamily="18" charset="0"/>
                <a:cs typeface="Times New Roman" panose="02020603050405020304" pitchFamily="18" charset="0"/>
                <a:hlinkClick r:id="rId3" action="ppaction://hlinksldjump"/>
              </a:rPr>
              <a:t>воскресенск</a:t>
            </a:r>
            <a:r>
              <a:rPr lang="ru-RU" sz="1400" dirty="0">
                <a:latin typeface="Times New Roman" panose="02020603050405020304" pitchFamily="18" charset="0"/>
                <a:cs typeface="Times New Roman" panose="02020603050405020304" pitchFamily="18" charset="0"/>
                <a:hlinkClick r:id="rId3" action="ppaction://hlinksldjump"/>
              </a:rPr>
              <a:t> Московской области  </a:t>
            </a:r>
            <a:r>
              <a:rPr lang="ru-RU" sz="1400" dirty="0">
                <a:solidFill>
                  <a:schemeClr val="accent2">
                    <a:lumMod val="75000"/>
                  </a:schemeClr>
                </a:solidFill>
                <a:latin typeface="Times New Roman" panose="02020603050405020304" pitchFamily="18" charset="0"/>
                <a:cs typeface="Times New Roman" panose="02020603050405020304" pitchFamily="18" charset="0"/>
              </a:rPr>
              <a:t>(в тыс.рублях)</a:t>
            </a:r>
          </a:p>
        </p:txBody>
      </p:sp>
      <p:sp>
        <p:nvSpPr>
          <p:cNvPr id="4" name="Номер слайда 3"/>
          <p:cNvSpPr>
            <a:spLocks noGrp="1"/>
          </p:cNvSpPr>
          <p:nvPr>
            <p:ph type="sldNum" sz="quarter" idx="12"/>
          </p:nvPr>
        </p:nvSpPr>
        <p:spPr/>
        <p:txBody>
          <a:bodyPr rtlCol="0"/>
          <a:lstStyle/>
          <a:p>
            <a:fld id="{DAA4D96A-5CF2-4A4A-BB50-9D4F35156B76}" type="slidenum">
              <a:rPr lang="ru-RU">
                <a:solidFill>
                  <a:prstClr val="white"/>
                </a:solidFill>
              </a:rPr>
              <a:pPr/>
              <a:t>25</a:t>
            </a:fld>
            <a:endParaRPr lang="ru-RU" dirty="0">
              <a:solidFill>
                <a:prstClr val="white"/>
              </a:solidFill>
            </a:endParaRPr>
          </a:p>
        </p:txBody>
      </p:sp>
      <p:graphicFrame>
        <p:nvGraphicFramePr>
          <p:cNvPr id="6" name="Таблица 5">
            <a:extLst>
              <a:ext uri="{FF2B5EF4-FFF2-40B4-BE49-F238E27FC236}">
                <a16:creationId xmlns="" xmlns:a16="http://schemas.microsoft.com/office/drawing/2014/main" id="{BEE52E89-C526-4F73-86FB-0EB31587CD33}"/>
              </a:ext>
            </a:extLst>
          </p:cNvPr>
          <p:cNvGraphicFramePr>
            <a:graphicFrameLocks noGrp="1"/>
          </p:cNvGraphicFramePr>
          <p:nvPr>
            <p:extLst>
              <p:ext uri="{D42A27DB-BD31-4B8C-83A1-F6EECF244321}">
                <p14:modId xmlns:p14="http://schemas.microsoft.com/office/powerpoint/2010/main" val="3392396246"/>
              </p:ext>
            </p:extLst>
          </p:nvPr>
        </p:nvGraphicFramePr>
        <p:xfrm>
          <a:off x="359454" y="820603"/>
          <a:ext cx="10675121" cy="5846898"/>
        </p:xfrm>
        <a:graphic>
          <a:graphicData uri="http://schemas.openxmlformats.org/drawingml/2006/table">
            <a:tbl>
              <a:tblPr firstRow="1" bandRow="1">
                <a:tableStyleId>{5C22544A-7EE6-4342-B048-85BDC9FD1C3A}</a:tableStyleId>
              </a:tblPr>
              <a:tblGrid>
                <a:gridCol w="2958080">
                  <a:extLst>
                    <a:ext uri="{9D8B030D-6E8A-4147-A177-3AD203B41FA5}">
                      <a16:colId xmlns="" xmlns:a16="http://schemas.microsoft.com/office/drawing/2014/main" val="2785900615"/>
                    </a:ext>
                  </a:extLst>
                </a:gridCol>
                <a:gridCol w="1131447">
                  <a:extLst>
                    <a:ext uri="{9D8B030D-6E8A-4147-A177-3AD203B41FA5}">
                      <a16:colId xmlns="" xmlns:a16="http://schemas.microsoft.com/office/drawing/2014/main" val="2287965835"/>
                    </a:ext>
                  </a:extLst>
                </a:gridCol>
                <a:gridCol w="1160457">
                  <a:extLst>
                    <a:ext uri="{9D8B030D-6E8A-4147-A177-3AD203B41FA5}">
                      <a16:colId xmlns="" xmlns:a16="http://schemas.microsoft.com/office/drawing/2014/main" val="20002"/>
                    </a:ext>
                  </a:extLst>
                </a:gridCol>
                <a:gridCol w="1203974">
                  <a:extLst>
                    <a:ext uri="{9D8B030D-6E8A-4147-A177-3AD203B41FA5}">
                      <a16:colId xmlns="" xmlns:a16="http://schemas.microsoft.com/office/drawing/2014/main" val="1756528531"/>
                    </a:ext>
                  </a:extLst>
                </a:gridCol>
                <a:gridCol w="1169546">
                  <a:extLst>
                    <a:ext uri="{9D8B030D-6E8A-4147-A177-3AD203B41FA5}">
                      <a16:colId xmlns="" xmlns:a16="http://schemas.microsoft.com/office/drawing/2014/main" val="20004"/>
                    </a:ext>
                  </a:extLst>
                </a:gridCol>
                <a:gridCol w="1020817">
                  <a:extLst>
                    <a:ext uri="{9D8B030D-6E8A-4147-A177-3AD203B41FA5}">
                      <a16:colId xmlns="" xmlns:a16="http://schemas.microsoft.com/office/drawing/2014/main" val="20005"/>
                    </a:ext>
                  </a:extLst>
                </a:gridCol>
                <a:gridCol w="1015400">
                  <a:extLst>
                    <a:ext uri="{9D8B030D-6E8A-4147-A177-3AD203B41FA5}">
                      <a16:colId xmlns="" xmlns:a16="http://schemas.microsoft.com/office/drawing/2014/main" val="301967947"/>
                    </a:ext>
                  </a:extLst>
                </a:gridCol>
                <a:gridCol w="1015400">
                  <a:extLst>
                    <a:ext uri="{9D8B030D-6E8A-4147-A177-3AD203B41FA5}">
                      <a16:colId xmlns="" xmlns:a16="http://schemas.microsoft.com/office/drawing/2014/main" val="20007"/>
                    </a:ext>
                  </a:extLst>
                </a:gridCol>
              </a:tblGrid>
              <a:tr h="396081">
                <a:tc rowSpan="2">
                  <a:txBody>
                    <a:bodyPr/>
                    <a:lstStyle/>
                    <a:p>
                      <a:pPr algn="ctr" rtl="0"/>
                      <a:r>
                        <a:rPr lang="ru-RU" sz="1200" noProof="0" dirty="0">
                          <a:latin typeface="Times New Roman" panose="02020603050405020304" pitchFamily="18" charset="0"/>
                          <a:cs typeface="Times New Roman" panose="02020603050405020304" pitchFamily="18" charset="0"/>
                        </a:rPr>
                        <a:t>Наименование доходов</a:t>
                      </a:r>
                    </a:p>
                  </a:txBody>
                  <a:tcPr anchor="ctr">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Фактическое исполнение 2021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Фактическое исполнение </a:t>
                      </a:r>
                    </a:p>
                    <a:p>
                      <a:pPr algn="ctr" rtl="0"/>
                      <a:r>
                        <a:rPr lang="ru-RU" sz="1200" noProof="0" dirty="0">
                          <a:latin typeface="Times New Roman" panose="02020603050405020304" pitchFamily="18" charset="0"/>
                          <a:cs typeface="Times New Roman" panose="02020603050405020304" pitchFamily="18" charset="0"/>
                        </a:rPr>
                        <a:t>2022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План в соответствии с решением о бюджете уточненный </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200" noProof="0" dirty="0">
                          <a:latin typeface="Times New Roman" panose="02020603050405020304" pitchFamily="18" charset="0"/>
                          <a:cs typeface="Times New Roman" panose="02020603050405020304" pitchFamily="18" charset="0"/>
                        </a:rPr>
                        <a:t>Ожидаемое исполнение за 2023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algn="ctr" rtl="0"/>
                      <a:r>
                        <a:rPr lang="ru-RU" sz="1200" noProof="0" dirty="0">
                          <a:latin typeface="Times New Roman" panose="02020603050405020304" pitchFamily="18" charset="0"/>
                          <a:cs typeface="Times New Roman" panose="02020603050405020304" pitchFamily="18" charset="0"/>
                        </a:rPr>
                        <a:t>Прогноз</a:t>
                      </a:r>
                    </a:p>
                  </a:txBody>
                  <a:tcPr anchor="ctr">
                    <a:lnL w="6350" cap="flat" cmpd="sng" algn="ctr">
                      <a:solidFill>
                        <a:schemeClr val="bg1">
                          <a:lumMod val="65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06511">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2026</a:t>
                      </a:r>
                    </a:p>
                  </a:txBody>
                  <a:tcPr anchor="ctr">
                    <a:lnL w="635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69100">
                <a:tc>
                  <a:txBody>
                    <a:bodyPr/>
                    <a:lstStyle/>
                    <a:p>
                      <a:pPr algn="l"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Налог на имущество физических лиц</a:t>
                      </a: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91 386,3</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108 447,5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0" noProof="0" dirty="0">
                          <a:latin typeface="Times New Roman" panose="02020603050405020304" pitchFamily="18" charset="0"/>
                          <a:cs typeface="Times New Roman" panose="02020603050405020304" pitchFamily="18" charset="0"/>
                        </a:rPr>
                        <a:t>128050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119 439,0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123 619,0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126 586,0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129 877,0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3205186774"/>
                  </a:ext>
                </a:extLst>
              </a:tr>
              <a:tr h="317520">
                <a:tc>
                  <a:txBody>
                    <a:bodyPr/>
                    <a:lstStyle/>
                    <a:p>
                      <a:pPr algn="l"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Земельный налог </a:t>
                      </a: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284 929,9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253 734,6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253 268,0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267 042,0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277 724,0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283 272,0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287 320,0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960814750"/>
                  </a:ext>
                </a:extLst>
              </a:tr>
              <a:tr h="638013">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Задолженность и перерасчеты по отмененным налогам, сборам и иным обязательным платежам</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10,5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4186541597"/>
                  </a:ext>
                </a:extLst>
              </a:tr>
              <a:tr h="316615">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ИТОГО НАЛОГОВЫХ ДОХОДОВ</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3 108 575,1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b="1" dirty="0">
                          <a:latin typeface="Times New Roman" panose="02020603050405020304" pitchFamily="18" charset="0"/>
                          <a:cs typeface="Times New Roman" panose="02020603050405020304" pitchFamily="18" charset="0"/>
                        </a:rPr>
                        <a:t>3 746 680,9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3 592 706,0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4 029 907,9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4 551 737,0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4 501 936,0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4 818 035,9</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332936508"/>
                  </a:ext>
                </a:extLst>
              </a:tr>
              <a:tr h="698309">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ru-RU" sz="1200" u="none" strike="noStrike" dirty="0">
                          <a:effectLst/>
                          <a:latin typeface="Times New Roman" panose="02020603050405020304" pitchFamily="18" charset="0"/>
                          <a:cs typeface="Times New Roman" panose="02020603050405020304" pitchFamily="18" charset="0"/>
                        </a:rPr>
                        <a:t>Доходы от использования имущества, находящегося в государственной и муниципальной собственности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159 239,2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180 642,6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185 854,3</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187 152,9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191 145,0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194 511,0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198 065,0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161867112"/>
                  </a:ext>
                </a:extLst>
              </a:tr>
              <a:tr h="455723">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Платежи при пользовании природными ресурсами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29 439,5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9 793,3</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19 551,0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19 551,1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21 000,0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21 000,0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21 000,0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761734650"/>
                  </a:ext>
                </a:extLst>
              </a:tr>
              <a:tr h="45572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sz="1200" u="none" strike="noStrike" dirty="0">
                          <a:effectLst/>
                          <a:latin typeface="Times New Roman" panose="02020603050405020304" pitchFamily="18" charset="0"/>
                          <a:cs typeface="Times New Roman" panose="02020603050405020304" pitchFamily="18" charset="0"/>
                        </a:rPr>
                        <a:t>Доходы от оказания платных услуг и компенсации</a:t>
                      </a:r>
                      <a:r>
                        <a:rPr lang="ru-RU" sz="1200" u="none" strike="noStrike" baseline="0" dirty="0">
                          <a:effectLst/>
                          <a:latin typeface="Times New Roman" panose="02020603050405020304" pitchFamily="18" charset="0"/>
                          <a:cs typeface="Times New Roman" panose="02020603050405020304" pitchFamily="18" charset="0"/>
                        </a:rPr>
                        <a:t> затрат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10 369,9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11 279,7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24 889,4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22 839,0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13 600,0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13 600,0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13 600,0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511800327"/>
                  </a:ext>
                </a:extLst>
              </a:tr>
              <a:tr h="491809">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Доходы от продажи материальных и нематериальных активов</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36 496,2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38 850,8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81 550,4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68 845,4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37 543,0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39 007,0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40 530,0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638762608"/>
                  </a:ext>
                </a:extLst>
              </a:tr>
              <a:tr h="310245">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ru-RU" sz="1200" u="none" strike="noStrike" dirty="0">
                          <a:effectLst/>
                          <a:latin typeface="Times New Roman" panose="02020603050405020304" pitchFamily="18" charset="0"/>
                          <a:cs typeface="Times New Roman" panose="02020603050405020304" pitchFamily="18" charset="0"/>
                        </a:rPr>
                        <a:t>Штрафы, санкции, возмещение ущерба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12</a:t>
                      </a:r>
                      <a:r>
                        <a:rPr lang="ru-RU" sz="1200" baseline="0" noProof="0" dirty="0">
                          <a:latin typeface="Times New Roman" panose="02020603050405020304" pitchFamily="18" charset="0"/>
                          <a:cs typeface="Times New Roman" panose="02020603050405020304" pitchFamily="18" charset="0"/>
                        </a:rPr>
                        <a:t> 740,2</a:t>
                      </a:r>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46 099,7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noProof="0" dirty="0">
                          <a:latin typeface="Times New Roman" panose="02020603050405020304" pitchFamily="18" charset="0"/>
                          <a:cs typeface="Times New Roman" panose="02020603050405020304" pitchFamily="18" charset="0"/>
                        </a:rPr>
                        <a:t>61 117,7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54 275,7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10 944,0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10 944,0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0" noProof="0" dirty="0">
                          <a:latin typeface="Times New Roman" panose="02020603050405020304" pitchFamily="18" charset="0"/>
                          <a:cs typeface="Times New Roman" panose="02020603050405020304" pitchFamily="18" charset="0"/>
                        </a:rPr>
                        <a:t>37 106,1</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10010"/>
                  </a:ext>
                </a:extLst>
              </a:tr>
              <a:tr h="31126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u="none" strike="noStrike" dirty="0">
                          <a:effectLst/>
                          <a:latin typeface="Times New Roman" panose="02020603050405020304" pitchFamily="18" charset="0"/>
                          <a:cs typeface="Times New Roman" panose="02020603050405020304" pitchFamily="18" charset="0"/>
                        </a:rPr>
                        <a:t>Прочие неналоговые доходы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0" noProof="0" dirty="0">
                          <a:latin typeface="Times New Roman" panose="02020603050405020304" pitchFamily="18" charset="0"/>
                          <a:cs typeface="Times New Roman" panose="02020603050405020304" pitchFamily="18" charset="0"/>
                        </a:rPr>
                        <a:t>9 968,5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ru-RU" sz="1200" dirty="0">
                          <a:latin typeface="Times New Roman" panose="02020603050405020304" pitchFamily="18" charset="0"/>
                          <a:cs typeface="Times New Roman" panose="02020603050405020304" pitchFamily="18" charset="0"/>
                        </a:rPr>
                        <a:t>6 217,7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0" noProof="0" dirty="0">
                          <a:latin typeface="Times New Roman" panose="02020603050405020304" pitchFamily="18" charset="0"/>
                          <a:cs typeface="Times New Roman" panose="02020603050405020304" pitchFamily="18" charset="0"/>
                        </a:rPr>
                        <a:t>6 510,0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0" noProof="0" dirty="0">
                          <a:latin typeface="Times New Roman" panose="02020603050405020304" pitchFamily="18" charset="0"/>
                          <a:cs typeface="Times New Roman" panose="02020603050405020304" pitchFamily="18" charset="0"/>
                        </a:rPr>
                        <a:t>3 973,0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0" noProof="0" dirty="0">
                          <a:latin typeface="Times New Roman" panose="02020603050405020304" pitchFamily="18" charset="0"/>
                          <a:cs typeface="Times New Roman" panose="02020603050405020304" pitchFamily="18" charset="0"/>
                        </a:rPr>
                        <a:t>660,0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0" noProof="0" dirty="0">
                          <a:latin typeface="Times New Roman" panose="02020603050405020304" pitchFamily="18" charset="0"/>
                          <a:cs typeface="Times New Roman" panose="02020603050405020304" pitchFamily="18" charset="0"/>
                        </a:rPr>
                        <a:t>670,0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a:r>
                        <a:rPr lang="ru-RU" sz="1200" b="0" noProof="0" dirty="0">
                          <a:latin typeface="Times New Roman" panose="02020603050405020304" pitchFamily="18" charset="0"/>
                          <a:cs typeface="Times New Roman" panose="02020603050405020304" pitchFamily="18" charset="0"/>
                        </a:rPr>
                        <a:t>680,0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471713">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ИТОГО НЕНАЛОГОВЫХ ДОХОДОВ</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258 253,5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ru-RU" sz="1200" b="1" dirty="0">
                          <a:latin typeface="Times New Roman" panose="02020603050405020304" pitchFamily="18" charset="0"/>
                          <a:cs typeface="Times New Roman" panose="02020603050405020304" pitchFamily="18" charset="0"/>
                        </a:rPr>
                        <a:t>292 883,8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760 790,7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356 637,1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274 892,0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279 732,0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310 981,1</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579273402"/>
                  </a:ext>
                </a:extLst>
              </a:tr>
            </a:tbl>
          </a:graphicData>
        </a:graphic>
      </p:graphicFrame>
    </p:spTree>
    <p:extLst>
      <p:ext uri="{BB962C8B-B14F-4D97-AF65-F5344CB8AC3E}">
        <p14:creationId xmlns:p14="http://schemas.microsoft.com/office/powerpoint/2010/main" val="2308857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572694" y="127678"/>
            <a:ext cx="11150600" cy="548919"/>
          </a:xfrm>
        </p:spPr>
        <p:txBody>
          <a:bodyPr rtlCol="0"/>
          <a:lstStyle/>
          <a:p>
            <a:pPr algn="ctr"/>
            <a:r>
              <a:rPr lang="ru-RU" sz="1400" dirty="0">
                <a:solidFill>
                  <a:schemeClr val="accent2">
                    <a:lumMod val="75000"/>
                  </a:schemeClr>
                </a:solidFill>
              </a:rPr>
              <a:t>Информация об объеме и структуре налоговых и неналоговых доходов, </a:t>
            </a:r>
            <a:br>
              <a:rPr lang="ru-RU" sz="1400" dirty="0">
                <a:solidFill>
                  <a:schemeClr val="accent2">
                    <a:lumMod val="75000"/>
                  </a:schemeClr>
                </a:solidFill>
              </a:rPr>
            </a:br>
            <a:r>
              <a:rPr lang="ru-RU" sz="1400" dirty="0">
                <a:solidFill>
                  <a:schemeClr val="accent2">
                    <a:lumMod val="75000"/>
                  </a:schemeClr>
                </a:solidFill>
              </a:rPr>
              <a:t>а также межбюджетных трансфертов, поступивших в бюджет </a:t>
            </a:r>
            <a:br>
              <a:rPr lang="ru-RU" sz="1400" dirty="0">
                <a:solidFill>
                  <a:schemeClr val="accent2">
                    <a:lumMod val="75000"/>
                  </a:schemeClr>
                </a:solidFill>
              </a:rPr>
            </a:br>
            <a:r>
              <a:rPr lang="ru-RU" sz="1400" dirty="0">
                <a:solidFill>
                  <a:schemeClr val="accent2">
                    <a:lumMod val="75000"/>
                  </a:schemeClr>
                </a:solidFill>
              </a:rPr>
              <a:t>городского округа Воскресенск Московской области(в тыс.рублях) </a:t>
            </a:r>
          </a:p>
        </p:txBody>
      </p:sp>
      <p:graphicFrame>
        <p:nvGraphicFramePr>
          <p:cNvPr id="6" name="Таблица 5">
            <a:extLst>
              <a:ext uri="{FF2B5EF4-FFF2-40B4-BE49-F238E27FC236}">
                <a16:creationId xmlns="" xmlns:a16="http://schemas.microsoft.com/office/drawing/2014/main" id="{BEE52E89-C526-4F73-86FB-0EB31587CD33}"/>
              </a:ext>
            </a:extLst>
          </p:cNvPr>
          <p:cNvGraphicFramePr>
            <a:graphicFrameLocks noGrp="1"/>
          </p:cNvGraphicFramePr>
          <p:nvPr>
            <p:extLst>
              <p:ext uri="{D42A27DB-BD31-4B8C-83A1-F6EECF244321}">
                <p14:modId xmlns:p14="http://schemas.microsoft.com/office/powerpoint/2010/main" val="585171386"/>
              </p:ext>
            </p:extLst>
          </p:nvPr>
        </p:nvGraphicFramePr>
        <p:xfrm>
          <a:off x="2543045" y="742499"/>
          <a:ext cx="9090053" cy="5679602"/>
        </p:xfrm>
        <a:graphic>
          <a:graphicData uri="http://schemas.openxmlformats.org/drawingml/2006/table">
            <a:tbl>
              <a:tblPr firstRow="1" bandRow="1">
                <a:tableStyleId>{5C22544A-7EE6-4342-B048-85BDC9FD1C3A}</a:tableStyleId>
              </a:tblPr>
              <a:tblGrid>
                <a:gridCol w="2060486">
                  <a:extLst>
                    <a:ext uri="{9D8B030D-6E8A-4147-A177-3AD203B41FA5}">
                      <a16:colId xmlns="" xmlns:a16="http://schemas.microsoft.com/office/drawing/2014/main" val="2785900615"/>
                    </a:ext>
                  </a:extLst>
                </a:gridCol>
                <a:gridCol w="1027912">
                  <a:extLst>
                    <a:ext uri="{9D8B030D-6E8A-4147-A177-3AD203B41FA5}">
                      <a16:colId xmlns="" xmlns:a16="http://schemas.microsoft.com/office/drawing/2014/main" val="2287965835"/>
                    </a:ext>
                  </a:extLst>
                </a:gridCol>
                <a:gridCol w="967293">
                  <a:extLst>
                    <a:ext uri="{9D8B030D-6E8A-4147-A177-3AD203B41FA5}">
                      <a16:colId xmlns="" xmlns:a16="http://schemas.microsoft.com/office/drawing/2014/main" val="20002"/>
                    </a:ext>
                  </a:extLst>
                </a:gridCol>
                <a:gridCol w="1135993">
                  <a:extLst>
                    <a:ext uri="{9D8B030D-6E8A-4147-A177-3AD203B41FA5}">
                      <a16:colId xmlns="" xmlns:a16="http://schemas.microsoft.com/office/drawing/2014/main" val="1756528531"/>
                    </a:ext>
                  </a:extLst>
                </a:gridCol>
                <a:gridCol w="1037230">
                  <a:extLst>
                    <a:ext uri="{9D8B030D-6E8A-4147-A177-3AD203B41FA5}">
                      <a16:colId xmlns="" xmlns:a16="http://schemas.microsoft.com/office/drawing/2014/main" val="20004"/>
                    </a:ext>
                  </a:extLst>
                </a:gridCol>
                <a:gridCol w="941696">
                  <a:extLst>
                    <a:ext uri="{9D8B030D-6E8A-4147-A177-3AD203B41FA5}">
                      <a16:colId xmlns="" xmlns:a16="http://schemas.microsoft.com/office/drawing/2014/main" val="20003"/>
                    </a:ext>
                  </a:extLst>
                </a:gridCol>
                <a:gridCol w="914400">
                  <a:extLst>
                    <a:ext uri="{9D8B030D-6E8A-4147-A177-3AD203B41FA5}">
                      <a16:colId xmlns="" xmlns:a16="http://schemas.microsoft.com/office/drawing/2014/main" val="2697443569"/>
                    </a:ext>
                  </a:extLst>
                </a:gridCol>
                <a:gridCol w="1005043">
                  <a:extLst>
                    <a:ext uri="{9D8B030D-6E8A-4147-A177-3AD203B41FA5}">
                      <a16:colId xmlns="" xmlns:a16="http://schemas.microsoft.com/office/drawing/2014/main" val="20007"/>
                    </a:ext>
                  </a:extLst>
                </a:gridCol>
              </a:tblGrid>
              <a:tr h="578643">
                <a:tc rowSpan="2">
                  <a:txBody>
                    <a:bodyPr/>
                    <a:lstStyle/>
                    <a:p>
                      <a:pPr algn="ctr" rtl="0"/>
                      <a:r>
                        <a:rPr lang="ru-RU" sz="1000" noProof="0" dirty="0">
                          <a:latin typeface="Times New Roman" panose="02020603050405020304" pitchFamily="18" charset="0"/>
                          <a:cs typeface="Times New Roman" panose="02020603050405020304" pitchFamily="18" charset="0"/>
                        </a:rPr>
                        <a:t>Наименование доходов</a:t>
                      </a:r>
                    </a:p>
                  </a:txBody>
                  <a:tcPr anchor="ctr">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000" noProof="0" dirty="0">
                          <a:latin typeface="Times New Roman" panose="02020603050405020304" pitchFamily="18" charset="0"/>
                          <a:cs typeface="Times New Roman" panose="02020603050405020304" pitchFamily="18" charset="0"/>
                        </a:rPr>
                        <a:t>Фактическое исполнение 2021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000" noProof="0" dirty="0">
                          <a:latin typeface="Times New Roman" panose="02020603050405020304" pitchFamily="18" charset="0"/>
                          <a:cs typeface="Times New Roman" panose="02020603050405020304" pitchFamily="18" charset="0"/>
                        </a:rPr>
                        <a:t>Фактическое исполнение </a:t>
                      </a:r>
                    </a:p>
                    <a:p>
                      <a:pPr algn="ctr" rtl="0"/>
                      <a:r>
                        <a:rPr lang="ru-RU" sz="1000" noProof="0" dirty="0">
                          <a:latin typeface="Times New Roman" panose="02020603050405020304" pitchFamily="18" charset="0"/>
                          <a:cs typeface="Times New Roman" panose="02020603050405020304" pitchFamily="18" charset="0"/>
                        </a:rPr>
                        <a:t>2022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000" noProof="0" dirty="0">
                          <a:latin typeface="Times New Roman" panose="02020603050405020304" pitchFamily="18" charset="0"/>
                          <a:cs typeface="Times New Roman" panose="02020603050405020304" pitchFamily="18" charset="0"/>
                        </a:rPr>
                        <a:t>План в соответствии с решением о бюджете уточненный </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a:r>
                        <a:rPr lang="ru-RU" sz="1000" noProof="0" dirty="0">
                          <a:latin typeface="Times New Roman" panose="02020603050405020304" pitchFamily="18" charset="0"/>
                          <a:cs typeface="Times New Roman" panose="02020603050405020304" pitchFamily="18" charset="0"/>
                        </a:rPr>
                        <a:t>Ожидаемое исполнение за 2023 год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Прогноз</a:t>
                      </a:r>
                      <a:endParaRPr lang="ru-RU" sz="1100" dirty="0"/>
                    </a:p>
                  </a:txBody>
                  <a:tcPr anchor="ctr">
                    <a:lnL w="6350" cap="flat" cmpd="sng" algn="ctr">
                      <a:solidFill>
                        <a:schemeClr val="bg1">
                          <a:lumMod val="65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82263">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1200" noProof="0" dirty="0">
                          <a:latin typeface="Times New Roman" panose="02020603050405020304" pitchFamily="18" charset="0"/>
                          <a:cs typeface="Times New Roman" panose="02020603050405020304" pitchFamily="18" charset="0"/>
                        </a:rPr>
                        <a:t>2026</a:t>
                      </a:r>
                    </a:p>
                  </a:txBody>
                  <a:tcPr anchor="ctr">
                    <a:lnL w="635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76026">
                <a:tc>
                  <a:txBody>
                    <a:bodyPr/>
                    <a:lstStyle/>
                    <a:p>
                      <a:pPr algn="l"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Дотации</a:t>
                      </a: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6 057,3</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211,0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38 742,0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3205186774"/>
                  </a:ext>
                </a:extLst>
              </a:tr>
              <a:tr h="0">
                <a:tc>
                  <a:txBody>
                    <a:bodyPr/>
                    <a:lstStyle/>
                    <a:p>
                      <a:pPr algn="l"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Субсидии</a:t>
                      </a: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551 816,2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867 907,9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924 262,2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1 042 367,8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822 193,8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668 934,5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1 324 094,4</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960814750"/>
                  </a:ext>
                </a:extLst>
              </a:tr>
              <a:tr h="220980">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Субвенции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2 152 457,5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2 309 065,1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2 387 834,6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2 418 284,5</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2 502</a:t>
                      </a:r>
                      <a:r>
                        <a:rPr lang="ru-RU" sz="1200" baseline="0" noProof="0" dirty="0">
                          <a:latin typeface="Times New Roman" panose="02020603050405020304" pitchFamily="18" charset="0"/>
                          <a:cs typeface="Times New Roman" panose="02020603050405020304" pitchFamily="18" charset="0"/>
                        </a:rPr>
                        <a:t> 141,4</a:t>
                      </a:r>
                      <a:endParaRPr lang="ru-RU" sz="1200" noProof="0" dirty="0">
                        <a:latin typeface="Times New Roman" panose="02020603050405020304" pitchFamily="18" charset="0"/>
                        <a:cs typeface="Times New Roman" panose="02020603050405020304" pitchFamily="18"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2 524 211,8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2 490 324,8</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4186541597"/>
                  </a:ext>
                </a:extLst>
              </a:tr>
              <a:tr h="314960">
                <a:tc>
                  <a:txBody>
                    <a:bodyPr/>
                    <a:lstStyle/>
                    <a:p>
                      <a:pPr algn="just" fontAlgn="ctr"/>
                      <a:r>
                        <a:rPr lang="ru-RU" sz="1200" b="0" u="none" strike="noStrike" dirty="0">
                          <a:effectLst/>
                          <a:latin typeface="Times New Roman" panose="02020603050405020304" pitchFamily="18" charset="0"/>
                          <a:cs typeface="Times New Roman" panose="02020603050405020304" pitchFamily="18" charset="0"/>
                        </a:rPr>
                        <a:t>Иные межбюджетные трансферты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5 133,4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19 205,0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538 508,7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363 321,7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1 000,0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332936508"/>
                  </a:ext>
                </a:extLst>
              </a:tr>
              <a:tr h="314960">
                <a:tc>
                  <a:txBody>
                    <a:bodyPr/>
                    <a:lstStyle/>
                    <a:p>
                      <a:pPr algn="just"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Безвозмездные поступления от негосударственных организаций</a:t>
                      </a: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36 443,4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10006"/>
                  </a:ext>
                </a:extLst>
              </a:tr>
              <a:tr h="1132708">
                <a:tc>
                  <a:txBody>
                    <a:bodyPr/>
                    <a:lstStyle/>
                    <a:p>
                      <a:pPr algn="just" fontAlgn="b"/>
                      <a:r>
                        <a:rPr lang="ru-RU" sz="1200" b="0" u="none" strike="noStrike" dirty="0">
                          <a:effectLst/>
                          <a:latin typeface="Times New Roman" panose="02020603050405020304" pitchFamily="18" charset="0"/>
                          <a:cs typeface="Times New Roman" panose="02020603050405020304" pitchFamily="18" charset="0"/>
                        </a:rPr>
                        <a:t>Доходы от возврата остатков</a:t>
                      </a:r>
                      <a:r>
                        <a:rPr lang="ru-RU" sz="1200" b="0" u="none" strike="noStrike" baseline="0" dirty="0">
                          <a:effectLst/>
                          <a:latin typeface="Times New Roman" panose="02020603050405020304" pitchFamily="18" charset="0"/>
                          <a:cs typeface="Times New Roman" panose="02020603050405020304" pitchFamily="18" charset="0"/>
                        </a:rPr>
                        <a:t>    </a:t>
                      </a:r>
                      <a:r>
                        <a:rPr lang="ru-RU" sz="1200" b="0" u="none" strike="noStrike" dirty="0">
                          <a:effectLst/>
                          <a:latin typeface="Times New Roman" panose="02020603050405020304" pitchFamily="18" charset="0"/>
                          <a:cs typeface="Times New Roman" panose="02020603050405020304" pitchFamily="18" charset="0"/>
                        </a:rPr>
                        <a:t>субсидий, субвенций и иных межбюджетных  трансфертов, имеющих целевое назначение</a:t>
                      </a:r>
                      <a:r>
                        <a:rPr lang="ru-RU" sz="1200" b="0" u="none" strike="noStrike" baseline="0" dirty="0">
                          <a:effectLst/>
                          <a:latin typeface="Times New Roman" panose="02020603050405020304" pitchFamily="18" charset="0"/>
                          <a:cs typeface="Times New Roman" panose="02020603050405020304" pitchFamily="18" charset="0"/>
                        </a:rPr>
                        <a:t> </a:t>
                      </a:r>
                      <a:r>
                        <a:rPr lang="ru-RU" sz="1200" b="0" u="none" strike="noStrike" dirty="0">
                          <a:effectLst/>
                          <a:latin typeface="Times New Roman" panose="02020603050405020304" pitchFamily="18" charset="0"/>
                          <a:cs typeface="Times New Roman" panose="02020603050405020304" pitchFamily="18" charset="0"/>
                        </a:rPr>
                        <a:t>прошлых лет</a:t>
                      </a:r>
                      <a:endParaRPr lang="ru-RU" sz="1200" b="0" i="0" u="none" strike="noStrike" dirty="0">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129,7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736,1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761734650"/>
                  </a:ext>
                </a:extLst>
              </a:tr>
              <a:tr h="31702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sz="1200" b="0" u="none" strike="noStrike" dirty="0">
                          <a:effectLst/>
                          <a:latin typeface="Times New Roman" panose="02020603050405020304" pitchFamily="18" charset="0"/>
                          <a:cs typeface="Times New Roman" panose="02020603050405020304" pitchFamily="18" charset="0"/>
                        </a:rPr>
                        <a:t> Возврат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-8 365,7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-14 198,7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-26 968,7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noProof="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dirty="0">
                          <a:latin typeface="Times New Roman" panose="02020603050405020304" pitchFamily="18" charset="0"/>
                          <a:cs typeface="Times New Roman" panose="02020603050405020304" pitchFamily="18" charset="0"/>
                        </a:rPr>
                        <a:t>0,0</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2511800327"/>
                  </a:ext>
                </a:extLst>
              </a:tr>
              <a:tr h="671976">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ИТОГО</a:t>
                      </a:r>
                      <a:r>
                        <a:rPr lang="ru-RU" sz="1200" b="1" u="none" strike="noStrike" baseline="0" dirty="0">
                          <a:effectLst/>
                          <a:latin typeface="Times New Roman" panose="02020603050405020304" pitchFamily="18" charset="0"/>
                          <a:cs typeface="Times New Roman" panose="02020603050405020304" pitchFamily="18" charset="0"/>
                        </a:rPr>
                        <a:t> </a:t>
                      </a:r>
                      <a:r>
                        <a:rPr lang="ru-RU" sz="1200" b="1" u="none" strike="noStrike" dirty="0">
                          <a:effectLst/>
                          <a:latin typeface="Times New Roman" panose="02020603050405020304" pitchFamily="18" charset="0"/>
                          <a:cs typeface="Times New Roman" panose="02020603050405020304" pitchFamily="18" charset="0"/>
                        </a:rPr>
                        <a:t>БЕЗВОЗМЕЗДНЫЕ     ПОСТУПЛЕНИЯ</a:t>
                      </a:r>
                      <a:endParaRPr lang="ru-RU" sz="1200" b="1" i="0" u="none" strike="noStrike" dirty="0">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2 707 228,4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b="1" dirty="0">
                          <a:latin typeface="Times New Roman" panose="02020603050405020304" pitchFamily="18" charset="0"/>
                          <a:cs typeface="Times New Roman" panose="02020603050405020304" pitchFamily="18" charset="0"/>
                        </a:rPr>
                        <a:t>3 182 193,0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b="1" dirty="0">
                          <a:latin typeface="Times New Roman" panose="02020603050405020304" pitchFamily="18" charset="0"/>
                          <a:cs typeface="Times New Roman" panose="02020603050405020304" pitchFamily="18" charset="0"/>
                        </a:rPr>
                        <a:t>3 925 790,9</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ru-RU" sz="1200" b="1" dirty="0">
                          <a:latin typeface="Times New Roman" panose="02020603050405020304" pitchFamily="18" charset="0"/>
                          <a:cs typeface="Times New Roman" panose="02020603050405020304" pitchFamily="18" charset="0"/>
                        </a:rPr>
                        <a:t>3 797 741,4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3 325 335,2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3 193 146,3</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rtl="0"/>
                      <a:r>
                        <a:rPr lang="ru-RU" sz="1200" b="1" noProof="0" dirty="0">
                          <a:latin typeface="Times New Roman" panose="02020603050405020304" pitchFamily="18" charset="0"/>
                          <a:cs typeface="Times New Roman" panose="02020603050405020304" pitchFamily="18" charset="0"/>
                        </a:rPr>
                        <a:t>3 814 419,2</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638762608"/>
                  </a:ext>
                </a:extLst>
              </a:tr>
              <a:tr h="519028">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ВСЕГО ДОХОДОВ</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6 074 057,0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ru-RU" sz="1200" b="1" dirty="0">
                          <a:latin typeface="Times New Roman" panose="02020603050405020304" pitchFamily="18" charset="0"/>
                          <a:cs typeface="Times New Roman" panose="02020603050405020304" pitchFamily="18" charset="0"/>
                        </a:rPr>
                        <a:t>7 221 757,7</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ru-RU" sz="1200" b="1" dirty="0">
                          <a:latin typeface="Times New Roman" panose="02020603050405020304" pitchFamily="18" charset="0"/>
                          <a:cs typeface="Times New Roman" panose="02020603050405020304" pitchFamily="18" charset="0"/>
                        </a:rPr>
                        <a:t>8 279 287,6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ru-RU" sz="1200" b="1" dirty="0">
                          <a:latin typeface="Times New Roman" panose="02020603050405020304" pitchFamily="18" charset="0"/>
                          <a:cs typeface="Times New Roman" panose="02020603050405020304" pitchFamily="18" charset="0"/>
                        </a:rPr>
                        <a:t>8 184 286,4</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8 151 964,2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7 974 814,3</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a:r>
                        <a:rPr lang="ru-RU" sz="1200" b="1" noProof="0" dirty="0">
                          <a:latin typeface="Times New Roman" panose="02020603050405020304" pitchFamily="18" charset="0"/>
                          <a:cs typeface="Times New Roman" panose="02020603050405020304" pitchFamily="18" charset="0"/>
                        </a:rPr>
                        <a:t>8 943 436,2</a:t>
                      </a:r>
                    </a:p>
                  </a:txBody>
                  <a:tcPr anchor="ctr">
                    <a:lnL w="635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579273402"/>
                  </a:ext>
                </a:extLst>
              </a:tr>
            </a:tbl>
          </a:graphicData>
        </a:graphic>
      </p:graphicFrame>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2499"/>
            <a:ext cx="2273642" cy="2693772"/>
          </a:xfrm>
          <a:prstGeom prst="rect">
            <a:avLst/>
          </a:prstGeom>
        </p:spPr>
      </p:pic>
      <p:sp>
        <p:nvSpPr>
          <p:cNvPr id="3" name="Выноска со стрелкой вниз 2"/>
          <p:cNvSpPr/>
          <p:nvPr/>
        </p:nvSpPr>
        <p:spPr>
          <a:xfrm>
            <a:off x="679621" y="3426941"/>
            <a:ext cx="914400"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07243"/>
            <a:ext cx="2273642" cy="2420111"/>
          </a:xfrm>
          <a:prstGeom prst="rect">
            <a:avLst/>
          </a:prstGeom>
        </p:spPr>
      </p:pic>
      <p:sp>
        <p:nvSpPr>
          <p:cNvPr id="8" name="Номер слайда 7"/>
          <p:cNvSpPr>
            <a:spLocks noGrp="1"/>
          </p:cNvSpPr>
          <p:nvPr>
            <p:ph type="sldNum" sz="quarter" idx="12"/>
          </p:nvPr>
        </p:nvSpPr>
        <p:spPr/>
        <p:txBody>
          <a:bodyPr/>
          <a:lstStyle/>
          <a:p>
            <a:fld id="{9EC71654-96A5-4280-94F3-931C61A9F92C}" type="slidenum">
              <a:rPr lang="ru-RU" smtClean="0">
                <a:solidFill>
                  <a:prstClr val="white"/>
                </a:solidFill>
              </a:rPr>
              <a:pPr/>
              <a:t>26</a:t>
            </a:fld>
            <a:endParaRPr lang="ru-RU" dirty="0">
              <a:solidFill>
                <a:prstClr val="white"/>
              </a:solidFill>
            </a:endParaRPr>
          </a:p>
        </p:txBody>
      </p:sp>
    </p:spTree>
    <p:extLst>
      <p:ext uri="{BB962C8B-B14F-4D97-AF65-F5344CB8AC3E}">
        <p14:creationId xmlns:p14="http://schemas.microsoft.com/office/powerpoint/2010/main" val="3433893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a:t>
            </a:r>
            <a:r>
              <a:rPr lang="ru-RU" sz="1400" dirty="0" err="1">
                <a:hlinkClick r:id="rId2" action="ppaction://hlinksldjump"/>
              </a:rPr>
              <a:t>воскресенСК</a:t>
            </a:r>
            <a:r>
              <a:rPr lang="ru-RU" sz="1400" dirty="0">
                <a:hlinkClick r:id="rId2" action="ppaction://hlinksldjump"/>
              </a:rPr>
              <a:t>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27</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909411731"/>
              </p:ext>
            </p:extLst>
          </p:nvPr>
        </p:nvGraphicFramePr>
        <p:xfrm>
          <a:off x="247651" y="704851"/>
          <a:ext cx="10982324" cy="6000776"/>
        </p:xfrm>
        <a:graphic>
          <a:graphicData uri="http://schemas.openxmlformats.org/drawingml/2006/table">
            <a:tbl>
              <a:tblPr/>
              <a:tblGrid>
                <a:gridCol w="5343524">
                  <a:extLst>
                    <a:ext uri="{9D8B030D-6E8A-4147-A177-3AD203B41FA5}">
                      <a16:colId xmlns="" xmlns:a16="http://schemas.microsoft.com/office/drawing/2014/main" val="20000"/>
                    </a:ext>
                  </a:extLst>
                </a:gridCol>
                <a:gridCol w="1449827">
                  <a:extLst>
                    <a:ext uri="{9D8B030D-6E8A-4147-A177-3AD203B41FA5}">
                      <a16:colId xmlns="" xmlns:a16="http://schemas.microsoft.com/office/drawing/2014/main" val="20001"/>
                    </a:ext>
                  </a:extLst>
                </a:gridCol>
                <a:gridCol w="962547">
                  <a:extLst>
                    <a:ext uri="{9D8B030D-6E8A-4147-A177-3AD203B41FA5}">
                      <a16:colId xmlns="" xmlns:a16="http://schemas.microsoft.com/office/drawing/2014/main" val="20002"/>
                    </a:ext>
                  </a:extLst>
                </a:gridCol>
                <a:gridCol w="962547">
                  <a:extLst>
                    <a:ext uri="{9D8B030D-6E8A-4147-A177-3AD203B41FA5}">
                      <a16:colId xmlns="" xmlns:a16="http://schemas.microsoft.com/office/drawing/2014/main" val="20003"/>
                    </a:ext>
                  </a:extLst>
                </a:gridCol>
                <a:gridCol w="768454">
                  <a:extLst>
                    <a:ext uri="{9D8B030D-6E8A-4147-A177-3AD203B41FA5}">
                      <a16:colId xmlns="" xmlns:a16="http://schemas.microsoft.com/office/drawing/2014/main" val="20004"/>
                    </a:ext>
                  </a:extLst>
                </a:gridCol>
                <a:gridCol w="762000">
                  <a:extLst>
                    <a:ext uri="{9D8B030D-6E8A-4147-A177-3AD203B41FA5}">
                      <a16:colId xmlns="" xmlns:a16="http://schemas.microsoft.com/office/drawing/2014/main" val="20005"/>
                    </a:ext>
                  </a:extLst>
                </a:gridCol>
                <a:gridCol w="733425">
                  <a:extLst>
                    <a:ext uri="{9D8B030D-6E8A-4147-A177-3AD203B41FA5}">
                      <a16:colId xmlns="" xmlns:a16="http://schemas.microsoft.com/office/drawing/2014/main" val="20006"/>
                    </a:ext>
                  </a:extLst>
                </a:gridCol>
              </a:tblGrid>
              <a:tr h="10743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Код дохода</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1298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34640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56822">
                <a:tc>
                  <a:txBody>
                    <a:bodyPr/>
                    <a:lstStyle/>
                    <a:p>
                      <a:pPr algn="l" fontAlgn="ctr"/>
                      <a:r>
                        <a:rPr lang="ru-RU" sz="1000" b="1" i="0" u="none" strike="noStrike">
                          <a:solidFill>
                            <a:srgbClr val="000000"/>
                          </a:solidFill>
                          <a:effectLst/>
                          <a:latin typeface="Times New Roman" panose="02020603050405020304" pitchFamily="18" charset="0"/>
                        </a:rPr>
                        <a:t>НАЛОГОВЫЕ И НЕНАЛОГОВЫЕ ДОХОДЫ</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1 00 00 000 00 0000 000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4 039 564,7</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4 353 496,7</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Times New Roman" panose="02020603050405020304" pitchFamily="18" charset="0"/>
                        </a:rPr>
                        <a:t>4 826 629,0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effectLst/>
                          <a:latin typeface="Times New Roman" panose="02020603050405020304" pitchFamily="18" charset="0"/>
                        </a:rPr>
                        <a:t>4 781 668,0</a:t>
                      </a:r>
                    </a:p>
                  </a:txBody>
                  <a:tcPr marL="5180" marR="5180"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effectLst/>
                          <a:latin typeface="Times New Roman" panose="02020603050405020304" pitchFamily="18" charset="0"/>
                        </a:rPr>
                        <a:t>5 129 017,0</a:t>
                      </a:r>
                    </a:p>
                  </a:txBody>
                  <a:tcPr marL="5180" marR="5180"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56822">
                <a:tc>
                  <a:txBody>
                    <a:bodyPr/>
                    <a:lstStyle/>
                    <a:p>
                      <a:pPr algn="l" fontAlgn="ctr"/>
                      <a:r>
                        <a:rPr lang="ru-RU" sz="1000" b="1" i="0" u="none" strike="noStrike">
                          <a:solidFill>
                            <a:srgbClr val="000000"/>
                          </a:solidFill>
                          <a:effectLst/>
                          <a:latin typeface="Times New Roman" panose="02020603050405020304" pitchFamily="18" charset="0"/>
                        </a:rPr>
                        <a:t>НАЛОГИ НА ПРИБЫЛЬ, ДОХОДЫ</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1 01 00 000 00 0000 000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2 955 411,8</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3 130 158,0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Times New Roman" panose="02020603050405020304" pitchFamily="18" charset="0"/>
                        </a:rPr>
                        <a:t>3 567 969,0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effectLst/>
                          <a:latin typeface="Times New Roman" panose="02020603050405020304" pitchFamily="18" charset="0"/>
                        </a:rPr>
                        <a:t>3 417 253,0</a:t>
                      </a:r>
                    </a:p>
                  </a:txBody>
                  <a:tcPr marL="5180" marR="5180"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effectLst/>
                          <a:latin typeface="Times New Roman" panose="02020603050405020304" pitchFamily="18" charset="0"/>
                        </a:rPr>
                        <a:t>3 615 609,9</a:t>
                      </a:r>
                    </a:p>
                  </a:txBody>
                  <a:tcPr marL="5180" marR="5180"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56822">
                <a:tc>
                  <a:txBody>
                    <a:bodyPr/>
                    <a:lstStyle/>
                    <a:p>
                      <a:pPr algn="l" fontAlgn="ctr"/>
                      <a:r>
                        <a:rPr lang="ru-RU" sz="1000" b="1" i="0" u="none" strike="noStrike">
                          <a:solidFill>
                            <a:srgbClr val="000000"/>
                          </a:solidFill>
                          <a:effectLst/>
                          <a:latin typeface="Times New Roman" panose="02020603050405020304" pitchFamily="18" charset="0"/>
                        </a:rPr>
                        <a:t>Налог на доходы физических лиц</a:t>
                      </a:r>
                    </a:p>
                  </a:txBody>
                  <a:tcPr marL="5180" marR="5180" marT="51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1 01 02 000 01 0000 110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2 955 411,8</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3 130 158,0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Times New Roman" panose="02020603050405020304" pitchFamily="18" charset="0"/>
                        </a:rPr>
                        <a:t>3 567 969,0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Times New Roman" panose="02020603050405020304" pitchFamily="18" charset="0"/>
                        </a:rPr>
                        <a:t>3 417 253,0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Times New Roman" panose="02020603050405020304" pitchFamily="18" charset="0"/>
                        </a:rPr>
                        <a:t>3 615 609,9</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915154">
                <a:tc>
                  <a:txBody>
                    <a:bodyPr/>
                    <a:lstStyle/>
                    <a:p>
                      <a:pPr algn="l" fontAlgn="ctr"/>
                      <a:r>
                        <a:rPr lang="ru-RU" sz="1000" b="0" i="0" u="none" strike="noStrike" dirty="0">
                          <a:solidFill>
                            <a:srgbClr val="000000"/>
                          </a:solidFill>
                          <a:effectLst/>
                          <a:latin typeface="Times New Roman" panose="02020603050405020304" pitchFamily="18" charset="0"/>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а также доходов от долевого участия в организации, полученных физическим лицом - налоговым резидентом Российской Федерации в виде дивидендов</a:t>
                      </a:r>
                    </a:p>
                  </a:txBody>
                  <a:tcPr marL="5180" marR="5180" marT="51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1 01 02 010 01 0000 110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2 681 855,6</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2 979 158,1</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3 320 969,0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3 171 210,7</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3 353 648,5</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066821">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а также доходов от долевого участия в организации, полученных физическим лицом - налоговым резидентом Российской Федерации в виде дивидендов (сумма платежа (перерасчеты, недоимка и задолженность по соответствующему платежу, в том числе по отмененному)</a:t>
                      </a:r>
                    </a:p>
                  </a:txBody>
                  <a:tcPr marL="5180" marR="5180" marT="51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1 01 02 010 01 1000 110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2 672 798,2</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745695">
                <a:tc>
                  <a:txBody>
                    <a:bodyPr/>
                    <a:lstStyle/>
                    <a:p>
                      <a:pPr algn="l" fontAlgn="ctr"/>
                      <a:r>
                        <a:rPr lang="ru-RU" sz="1000" b="0" i="0" u="none" strike="noStrike" dirty="0">
                          <a:solidFill>
                            <a:srgbClr val="000000"/>
                          </a:solidFill>
                          <a:effectLst/>
                          <a:latin typeface="Times New Roman" panose="02020603050405020304" pitchFamily="18" charset="0"/>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(пени по соответствующему платежу)</a:t>
                      </a:r>
                    </a:p>
                  </a:txBody>
                  <a:tcPr marL="5180" marR="5180" marT="51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1 01 02 010 01 2100 110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3 976,3</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066821">
                <a:tc>
                  <a:txBody>
                    <a:bodyPr/>
                    <a:lstStyle/>
                    <a:p>
                      <a:pPr algn="l" fontAlgn="ctr"/>
                      <a:r>
                        <a:rPr lang="ru-RU" sz="1000" b="0" i="0" u="none" strike="noStrike" dirty="0">
                          <a:solidFill>
                            <a:srgbClr val="000000"/>
                          </a:solidFill>
                          <a:effectLst/>
                          <a:latin typeface="Times New Roman" panose="02020603050405020304" pitchFamily="18" charset="0"/>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а также доходов от долевого участия в организации, полученных физическим лицом - налоговым резидентом Российской Федерации в виде дивидендов (суммы денежных взысканий (штрафов) по соответствующему платежу согласно законодательству Российской Федерации)</a:t>
                      </a:r>
                    </a:p>
                  </a:txBody>
                  <a:tcPr marL="5180" marR="5180" marT="51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1 01 02 010 01 3000 110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5 072,8</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611822">
                <a:tc>
                  <a:txBody>
                    <a:bodyPr/>
                    <a:lstStyle/>
                    <a:p>
                      <a:pPr algn="l" fontAlgn="ctr"/>
                      <a:r>
                        <a:rPr lang="ru-RU" sz="1000" b="0" i="0" u="none" strike="noStrike" dirty="0">
                          <a:solidFill>
                            <a:srgbClr val="000000"/>
                          </a:solidFill>
                          <a:effectLst/>
                          <a:latin typeface="Times New Roman" panose="02020603050405020304" pitchFamily="18" charset="0"/>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(прочие поступления)</a:t>
                      </a:r>
                    </a:p>
                  </a:txBody>
                  <a:tcPr marL="5180" marR="5180" marT="51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1 01 02 010 01 4000 110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8,6</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80" marR="5180" marT="51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394104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023" y="246621"/>
            <a:ext cx="11411523"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28</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273581251"/>
              </p:ext>
            </p:extLst>
          </p:nvPr>
        </p:nvGraphicFramePr>
        <p:xfrm>
          <a:off x="542925" y="771529"/>
          <a:ext cx="10791825" cy="5918034"/>
        </p:xfrm>
        <a:graphic>
          <a:graphicData uri="http://schemas.openxmlformats.org/drawingml/2006/table">
            <a:tbl>
              <a:tblPr/>
              <a:tblGrid>
                <a:gridCol w="5127044">
                  <a:extLst>
                    <a:ext uri="{9D8B030D-6E8A-4147-A177-3AD203B41FA5}">
                      <a16:colId xmlns="" xmlns:a16="http://schemas.microsoft.com/office/drawing/2014/main" val="20000"/>
                    </a:ext>
                  </a:extLst>
                </a:gridCol>
                <a:gridCol w="1319244">
                  <a:extLst>
                    <a:ext uri="{9D8B030D-6E8A-4147-A177-3AD203B41FA5}">
                      <a16:colId xmlns="" xmlns:a16="http://schemas.microsoft.com/office/drawing/2014/main" val="20001"/>
                    </a:ext>
                  </a:extLst>
                </a:gridCol>
                <a:gridCol w="913370">
                  <a:extLst>
                    <a:ext uri="{9D8B030D-6E8A-4147-A177-3AD203B41FA5}">
                      <a16:colId xmlns="" xmlns:a16="http://schemas.microsoft.com/office/drawing/2014/main" val="20002"/>
                    </a:ext>
                  </a:extLst>
                </a:gridCol>
                <a:gridCol w="913370">
                  <a:extLst>
                    <a:ext uri="{9D8B030D-6E8A-4147-A177-3AD203B41FA5}">
                      <a16:colId xmlns="" xmlns:a16="http://schemas.microsoft.com/office/drawing/2014/main" val="20003"/>
                    </a:ext>
                  </a:extLst>
                </a:gridCol>
                <a:gridCol w="906345">
                  <a:extLst>
                    <a:ext uri="{9D8B030D-6E8A-4147-A177-3AD203B41FA5}">
                      <a16:colId xmlns="" xmlns:a16="http://schemas.microsoft.com/office/drawing/2014/main" val="20004"/>
                    </a:ext>
                  </a:extLst>
                </a:gridCol>
                <a:gridCol w="800956">
                  <a:extLst>
                    <a:ext uri="{9D8B030D-6E8A-4147-A177-3AD203B41FA5}">
                      <a16:colId xmlns="" xmlns:a16="http://schemas.microsoft.com/office/drawing/2014/main" val="20005"/>
                    </a:ext>
                  </a:extLst>
                </a:gridCol>
                <a:gridCol w="811496">
                  <a:extLst>
                    <a:ext uri="{9D8B030D-6E8A-4147-A177-3AD203B41FA5}">
                      <a16:colId xmlns="" xmlns:a16="http://schemas.microsoft.com/office/drawing/2014/main" val="20006"/>
                    </a:ext>
                  </a:extLst>
                </a:gridCol>
              </a:tblGrid>
              <a:tr h="154234">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0328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9481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2026</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52965">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(уплата процентов, начисленных на суммы излишне взысканных (уплаченных) платежей, а также при нарушении сроков их возврата)</a:t>
                      </a:r>
                    </a:p>
                  </a:txBody>
                  <a:tcPr marL="4634" marR="4634" marT="4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1 01 02 010 01 5000 110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-0,3</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52965">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a:t>
                      </a:r>
                    </a:p>
                  </a:txBody>
                  <a:tcPr marL="4634" marR="4634" marT="4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1 01 02 020 01 0000 110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5 790,3</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902648">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(сумма платежа (перерасчеты, недоимка и задолженность по соответствующему платежу, в том числе по отмененному)</a:t>
                      </a:r>
                    </a:p>
                  </a:txBody>
                  <a:tcPr marL="4634" marR="4634" marT="4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1 01 02 020 01 1000 110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5 667,8</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796982">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(пени по соответствующему платежу)</a:t>
                      </a:r>
                    </a:p>
                  </a:txBody>
                  <a:tcPr marL="4634" marR="4634" marT="4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1 01 02 020 01 2100 110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77,3</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902648">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(суммы денежных взысканий (штрафов) по соответствующему платежу согласно законодательству Российской Федерации)</a:t>
                      </a:r>
                    </a:p>
                  </a:txBody>
                  <a:tcPr marL="4634" marR="4634" marT="4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1 01 02 020 01 3000 110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45,3</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678282">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физическими лицами в соответствии со статьей 228 Налогового кодекса Российской Федерации (за исключением доходов от долевого участия в организации, полученных физическим лицом - налоговым резидентом Российской Федерации в виде дивидендов)</a:t>
                      </a:r>
                    </a:p>
                  </a:txBody>
                  <a:tcPr marL="4634" marR="4634" marT="4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1 01 02 030 01 0000 110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46 371,0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634" marR="4634" marT="4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952418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658" y="246621"/>
            <a:ext cx="11263888"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29</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213278217"/>
              </p:ext>
            </p:extLst>
          </p:nvPr>
        </p:nvGraphicFramePr>
        <p:xfrm>
          <a:off x="374658" y="777434"/>
          <a:ext cx="10931518" cy="5555149"/>
        </p:xfrm>
        <a:graphic>
          <a:graphicData uri="http://schemas.openxmlformats.org/drawingml/2006/table">
            <a:tbl>
              <a:tblPr/>
              <a:tblGrid>
                <a:gridCol w="5149842">
                  <a:extLst>
                    <a:ext uri="{9D8B030D-6E8A-4147-A177-3AD203B41FA5}">
                      <a16:colId xmlns="" xmlns:a16="http://schemas.microsoft.com/office/drawing/2014/main" val="20000"/>
                    </a:ext>
                  </a:extLst>
                </a:gridCol>
                <a:gridCol w="1379886">
                  <a:extLst>
                    <a:ext uri="{9D8B030D-6E8A-4147-A177-3AD203B41FA5}">
                      <a16:colId xmlns="" xmlns:a16="http://schemas.microsoft.com/office/drawing/2014/main" val="20001"/>
                    </a:ext>
                  </a:extLst>
                </a:gridCol>
                <a:gridCol w="925195">
                  <a:extLst>
                    <a:ext uri="{9D8B030D-6E8A-4147-A177-3AD203B41FA5}">
                      <a16:colId xmlns="" xmlns:a16="http://schemas.microsoft.com/office/drawing/2014/main" val="20002"/>
                    </a:ext>
                  </a:extLst>
                </a:gridCol>
                <a:gridCol w="925195">
                  <a:extLst>
                    <a:ext uri="{9D8B030D-6E8A-4147-A177-3AD203B41FA5}">
                      <a16:colId xmlns="" xmlns:a16="http://schemas.microsoft.com/office/drawing/2014/main" val="20003"/>
                    </a:ext>
                  </a:extLst>
                </a:gridCol>
                <a:gridCol w="918077">
                  <a:extLst>
                    <a:ext uri="{9D8B030D-6E8A-4147-A177-3AD203B41FA5}">
                      <a16:colId xmlns="" xmlns:a16="http://schemas.microsoft.com/office/drawing/2014/main" val="20004"/>
                    </a:ext>
                  </a:extLst>
                </a:gridCol>
                <a:gridCol w="811323">
                  <a:extLst>
                    <a:ext uri="{9D8B030D-6E8A-4147-A177-3AD203B41FA5}">
                      <a16:colId xmlns="" xmlns:a16="http://schemas.microsoft.com/office/drawing/2014/main" val="20005"/>
                    </a:ext>
                  </a:extLst>
                </a:gridCol>
                <a:gridCol w="822000">
                  <a:extLst>
                    <a:ext uri="{9D8B030D-6E8A-4147-A177-3AD203B41FA5}">
                      <a16:colId xmlns="" xmlns:a16="http://schemas.microsoft.com/office/drawing/2014/main" val="20006"/>
                    </a:ext>
                  </a:extLst>
                </a:gridCol>
              </a:tblGrid>
              <a:tr h="10501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4305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8475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2026</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01482">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физическими лицами в соответствии со статьей 228 Налогового кодекса Российской Федерации (за исключением доходов от долевого участия в организации, полученных физическим лицом - налоговым резидентом Российской Федерации в виде дивидендов) (сумма платежа (перерасчеты, недоимка и задолженность по соответствующему платежу, в том числе по отмененному)</a:t>
                      </a:r>
                    </a:p>
                  </a:txBody>
                  <a:tcPr marL="4291" marR="4291" marT="42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1 01 02 030 01 1000 110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45 087,9</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70271">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физическими лицами в соответствии со статьей 228 Налогового кодекса Российской Федерации (пени по соответствующему платежу)</a:t>
                      </a:r>
                    </a:p>
                  </a:txBody>
                  <a:tcPr marL="4291" marR="4291" marT="42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1 01 02 030 01 2100 110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828,2</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701482">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с доходов, полученных физическими лицами в соответствии со статьей 228 Налогового кодекса Российской Федерации (за исключением доходов от долевого участия в организации, полученных физическим лицом - налоговым резидентом Российской Федерации в виде дивидендов) (суммы денежных взысканий (штрафов) по соответствующему платежу согласно законодательству Российской Федерации)</a:t>
                      </a:r>
                    </a:p>
                  </a:txBody>
                  <a:tcPr marL="4291" marR="4291" marT="42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1 01 02 030 01 3000 110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454,9</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43823">
                <a:tc>
                  <a:txBody>
                    <a:bodyPr/>
                    <a:lstStyle/>
                    <a:p>
                      <a:pPr algn="l" fontAlgn="ctr"/>
                      <a:r>
                        <a:rPr lang="ru-RU" sz="1000" b="0" i="0" u="none" strike="noStrike" dirty="0">
                          <a:solidFill>
                            <a:srgbClr val="000000"/>
                          </a:solidFill>
                          <a:effectLst/>
                          <a:latin typeface="Times New Roman" panose="02020603050405020304" pitchFamily="18" charset="0"/>
                        </a:rPr>
                        <a:t>Налог на доходы физических лиц в виде фиксированных авансовых платежей с доходов, полученных физическими лицами, являющимися иностранными гражданами, осуществляющими трудовую деятельность по найму на основании патента в соответствии со статьей 227.1 Налогового кодекса Российской Федерации</a:t>
                      </a:r>
                    </a:p>
                  </a:txBody>
                  <a:tcPr marL="4291" marR="4291" marT="42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1 01 02 040 01 0000 110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99 276,6</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85 000,0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109 000,0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109 352,1</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114 568,2</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01482">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в виде фиксированных авансовых платежей с доходов, полученных физическими лицами, являющимися иностранными гражданами, осуществляющими трудовую деятельность по найму на основании патента в соответствии со статьей 227.1 Налогового кодекса Российской Федерации (сумма платежа (перерасчеты, недоимка и задолженность по соответствующему платежу, в том числе по отмененному)</a:t>
                      </a:r>
                    </a:p>
                  </a:txBody>
                  <a:tcPr marL="4291" marR="4291" marT="42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1 01 02 040 01 1000 110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99 276,6</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800895">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в части суммы налога, превышающей 650 000 рублей, относящейся к части налоговой базы, превышающей 5 000 000 рублей (за исключением налога на доходы физических лиц с сумм прибыли контролируемой иностранной компании, в том числе фиксированной прибыли контролируемой иностранной компании, а также налога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a:t>
                      </a:r>
                    </a:p>
                  </a:txBody>
                  <a:tcPr marL="4291" marR="4291" marT="42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1 01 02 080 01 0000 110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122 118,4</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66 000,0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138 000,0</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136 690,2</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147 393,2</a:t>
                      </a:r>
                    </a:p>
                  </a:txBody>
                  <a:tcPr marL="4291" marR="4291" marT="4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635546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831850" y="428625"/>
            <a:ext cx="10515600" cy="1009650"/>
          </a:xfrm>
        </p:spPr>
        <p:txBody>
          <a:bodyPr>
            <a:normAutofit/>
          </a:bodyPr>
          <a:lstStyle/>
          <a:p>
            <a:r>
              <a:rPr lang="ru-RU" altLang="ru-RU" sz="2400" dirty="0">
                <a:latin typeface="Times New Roman" panose="02020603050405020304" pitchFamily="18" charset="0"/>
                <a:cs typeface="Times New Roman" panose="02020603050405020304" pitchFamily="18" charset="0"/>
              </a:rPr>
              <a:t>Уважаемые жители городского округа Воскресенск!</a:t>
            </a:r>
            <a:r>
              <a:rPr lang="ru-RU" altLang="ru-RU" dirty="0">
                <a:latin typeface="Times New Roman" panose="02020603050405020304" pitchFamily="18" charset="0"/>
                <a:cs typeface="Times New Roman" panose="02020603050405020304" pitchFamily="18" charset="0"/>
              </a:rPr>
              <a:t/>
            </a:r>
            <a:br>
              <a:rPr lang="ru-RU" altLang="ru-RU" dirty="0">
                <a:latin typeface="Times New Roman" panose="02020603050405020304" pitchFamily="18" charset="0"/>
                <a:cs typeface="Times New Roman" panose="02020603050405020304" pitchFamily="18" charset="0"/>
              </a:rPr>
            </a:br>
            <a:endParaRPr lang="ru-RU"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3</a:t>
            </a:fld>
            <a:endParaRPr lang="ru-RU" noProof="0" dirty="0"/>
          </a:p>
        </p:txBody>
      </p:sp>
      <p:sp>
        <p:nvSpPr>
          <p:cNvPr id="9" name="Текст 8"/>
          <p:cNvSpPr>
            <a:spLocks noGrp="1"/>
          </p:cNvSpPr>
          <p:nvPr>
            <p:ph type="body" idx="1"/>
          </p:nvPr>
        </p:nvSpPr>
        <p:spPr>
          <a:xfrm>
            <a:off x="552450" y="1153349"/>
            <a:ext cx="10795000" cy="4961701"/>
          </a:xfrm>
        </p:spPr>
        <p:txBody>
          <a:bodyPr>
            <a:normAutofit fontScale="85000" lnSpcReduction="20000"/>
          </a:bodyPr>
          <a:lstStyle/>
          <a:p>
            <a:pPr marL="114300" algn="just">
              <a:lnSpc>
                <a:spcPct val="150000"/>
              </a:lnSpc>
            </a:pPr>
            <a:r>
              <a:rPr lang="ru-RU" altLang="ru-RU" b="1" dirty="0">
                <a:solidFill>
                  <a:schemeClr val="tx1"/>
                </a:solidFill>
                <a:latin typeface="Times New Roman" panose="02020603050405020304" pitchFamily="18" charset="0"/>
                <a:cs typeface="Times New Roman" panose="02020603050405020304" pitchFamily="18" charset="0"/>
              </a:rPr>
              <a:t>	</a:t>
            </a:r>
            <a:r>
              <a:rPr lang="ru-RU" altLang="ru-RU" sz="1900" b="1" dirty="0">
                <a:solidFill>
                  <a:srgbClr val="FFFFCC"/>
                </a:solidFill>
                <a:latin typeface="Times New Roman" panose="02020603050405020304" pitchFamily="18" charset="0"/>
                <a:cs typeface="Times New Roman" panose="02020603050405020304" pitchFamily="18" charset="0"/>
              </a:rPr>
              <a:t>Представляем вашему вниманию «Бюджет для граждан», в котором в доступной форме изложено, на какие цели и в каком объеме направляются бюджетные ресурсы, какие результаты достигнуты. Жители округа должны не только знать, но и иметь возможность сделать выводы об эффективности расходов и их целевом использовании. </a:t>
            </a:r>
          </a:p>
          <a:p>
            <a:pPr marL="114300" algn="just">
              <a:lnSpc>
                <a:spcPct val="150000"/>
              </a:lnSpc>
            </a:pPr>
            <a:r>
              <a:rPr lang="ru-RU" altLang="ru-RU" sz="1900" b="1" dirty="0">
                <a:solidFill>
                  <a:srgbClr val="FFFFCC"/>
                </a:solidFill>
                <a:latin typeface="Times New Roman" panose="02020603050405020304" pitchFamily="18" charset="0"/>
                <a:cs typeface="Times New Roman" panose="02020603050405020304" pitchFamily="18" charset="0"/>
              </a:rPr>
              <a:t>	Бюджет для граждан разрабатывается для ознакомления граждан (заинтересованных пользователей) с задачами и приоритетными направлениями бюджетной политики, основными условиями формирования и исполнения бюджетов, источниками доходов бюджетов, обоснованиями бюджетных расходов, планируемыми и достигнутыми результатами использования бюджетных ассигнований, а также вовлечения граждан в обсуждение бюджетных решений.</a:t>
            </a:r>
          </a:p>
          <a:p>
            <a:pPr marL="114300" algn="just">
              <a:lnSpc>
                <a:spcPct val="150000"/>
              </a:lnSpc>
            </a:pPr>
            <a:r>
              <a:rPr lang="ru-RU" altLang="ru-RU" sz="1900" b="1" dirty="0">
                <a:solidFill>
                  <a:srgbClr val="FFFFCC"/>
                </a:solidFill>
                <a:latin typeface="Times New Roman" panose="02020603050405020304" pitchFamily="18" charset="0"/>
                <a:cs typeface="Times New Roman" panose="02020603050405020304" pitchFamily="18" charset="0"/>
              </a:rPr>
              <a:t>	Для граждан показатели бюджета городского округа Воскресенск на 2024 год и плановый период 2025 и 2026 годов представлены в виде графиков, диаграмм, слайдов и числовых значений, чтобы каждый без труда мог понять каким образом прогнозируется бюджет по доходам и расходам.</a:t>
            </a:r>
          </a:p>
          <a:p>
            <a:pPr marL="114300" algn="just">
              <a:lnSpc>
                <a:spcPct val="150000"/>
              </a:lnSpc>
            </a:pPr>
            <a:r>
              <a:rPr lang="ru-RU" altLang="ru-RU" sz="1900" b="1" dirty="0">
                <a:solidFill>
                  <a:srgbClr val="FFFFCC"/>
                </a:solidFill>
                <a:latin typeface="Times New Roman" panose="02020603050405020304" pitchFamily="18" charset="0"/>
                <a:cs typeface="Times New Roman" panose="02020603050405020304" pitchFamily="18" charset="0"/>
              </a:rPr>
              <a:t>	«Бюджет для граждан» направлен на получение обратной связи от граждан, которым интересны современные проблемы муниципальных финансов в городском округе Воскресенск.</a:t>
            </a:r>
          </a:p>
          <a:p>
            <a:endParaRPr lang="ru-RU" dirty="0"/>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8914"/>
            <a:ext cx="1590675" cy="849086"/>
          </a:xfrm>
          <a:prstGeom prst="rect">
            <a:avLst/>
          </a:prstGeom>
        </p:spPr>
      </p:pic>
    </p:spTree>
    <p:extLst>
      <p:ext uri="{BB962C8B-B14F-4D97-AF65-F5344CB8AC3E}">
        <p14:creationId xmlns:p14="http://schemas.microsoft.com/office/powerpoint/2010/main" val="1678556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946" y="246621"/>
            <a:ext cx="11150600"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30</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46736598"/>
              </p:ext>
            </p:extLst>
          </p:nvPr>
        </p:nvGraphicFramePr>
        <p:xfrm>
          <a:off x="323851" y="695326"/>
          <a:ext cx="10963274" cy="5785896"/>
        </p:xfrm>
        <a:graphic>
          <a:graphicData uri="http://schemas.openxmlformats.org/drawingml/2006/table">
            <a:tbl>
              <a:tblPr/>
              <a:tblGrid>
                <a:gridCol w="5734049">
                  <a:extLst>
                    <a:ext uri="{9D8B030D-6E8A-4147-A177-3AD203B41FA5}">
                      <a16:colId xmlns="" xmlns:a16="http://schemas.microsoft.com/office/drawing/2014/main" val="20000"/>
                    </a:ext>
                  </a:extLst>
                </a:gridCol>
                <a:gridCol w="1419225">
                  <a:extLst>
                    <a:ext uri="{9D8B030D-6E8A-4147-A177-3AD203B41FA5}">
                      <a16:colId xmlns="" xmlns:a16="http://schemas.microsoft.com/office/drawing/2014/main" val="20001"/>
                    </a:ext>
                  </a:extLst>
                </a:gridCol>
                <a:gridCol w="838200">
                  <a:extLst>
                    <a:ext uri="{9D8B030D-6E8A-4147-A177-3AD203B41FA5}">
                      <a16:colId xmlns="" xmlns:a16="http://schemas.microsoft.com/office/drawing/2014/main" val="20002"/>
                    </a:ext>
                  </a:extLst>
                </a:gridCol>
                <a:gridCol w="962025">
                  <a:extLst>
                    <a:ext uri="{9D8B030D-6E8A-4147-A177-3AD203B41FA5}">
                      <a16:colId xmlns="" xmlns:a16="http://schemas.microsoft.com/office/drawing/2014/main" val="20003"/>
                    </a:ext>
                  </a:extLst>
                </a:gridCol>
                <a:gridCol w="781050">
                  <a:extLst>
                    <a:ext uri="{9D8B030D-6E8A-4147-A177-3AD203B41FA5}">
                      <a16:colId xmlns="" xmlns:a16="http://schemas.microsoft.com/office/drawing/2014/main" val="20004"/>
                    </a:ext>
                  </a:extLst>
                </a:gridCol>
                <a:gridCol w="609600">
                  <a:extLst>
                    <a:ext uri="{9D8B030D-6E8A-4147-A177-3AD203B41FA5}">
                      <a16:colId xmlns="" xmlns:a16="http://schemas.microsoft.com/office/drawing/2014/main" val="20005"/>
                    </a:ext>
                  </a:extLst>
                </a:gridCol>
                <a:gridCol w="619125">
                  <a:extLst>
                    <a:ext uri="{9D8B030D-6E8A-4147-A177-3AD203B41FA5}">
                      <a16:colId xmlns="" xmlns:a16="http://schemas.microsoft.com/office/drawing/2014/main" val="20006"/>
                    </a:ext>
                  </a:extLst>
                </a:gridCol>
              </a:tblGrid>
              <a:tr h="108705">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9493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0239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2024</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031856">
                <a:tc>
                  <a:txBody>
                    <a:bodyPr/>
                    <a:lstStyle/>
                    <a:p>
                      <a:pPr algn="l" fontAlgn="ctr"/>
                      <a:r>
                        <a:rPr lang="ru-RU" sz="1000" b="0" i="0" u="none" strike="noStrike">
                          <a:solidFill>
                            <a:srgbClr val="000000"/>
                          </a:solidFill>
                          <a:effectLst/>
                          <a:latin typeface="Times New Roman" panose="02020603050405020304" pitchFamily="18" charset="0"/>
                        </a:rPr>
                        <a:t>Налог на доходы физических лиц в части суммы налога, превышающей 650 000 рублей, относящейся к части налоговой базы, превышающей 5 000 000 рублей (за исключением налога на доходы физических лиц с сумм прибыли контролируемой иностранной компании, в том числе фиксированной прибыли контролируемой иностранной компании, а также налога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(сумма платежа (перерасчеты, недоимка и задолженность по соответствующему платежу, в том числе по отмененному)</a:t>
                      </a:r>
                    </a:p>
                  </a:txBody>
                  <a:tcPr marL="4556" marR="4556" marT="45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1 01 02 080 01 1000 110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121 979,6</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72796">
                <a:tc>
                  <a:txBody>
                    <a:bodyPr/>
                    <a:lstStyle/>
                    <a:p>
                      <a:pPr algn="l" fontAlgn="ctr"/>
                      <a:r>
                        <a:rPr lang="ru-RU" sz="1000" b="0" i="0" u="none" strike="noStrike" dirty="0">
                          <a:solidFill>
                            <a:srgbClr val="000000"/>
                          </a:solidFill>
                          <a:effectLst/>
                          <a:latin typeface="Times New Roman" panose="02020603050405020304" pitchFamily="18" charset="0"/>
                        </a:rPr>
                        <a:t>Налог на доходы физических лиц в части суммы налога, превышающей 650 000 рублей, относящейся к части налоговой базы, превышающей 5 000 000 рублей (за исключением налога на доходы физических лиц с сумм прибыли контролируемой иностранной компании, в том числе фиксированной прибыли контролируемой иностранной компании) (пени по соответствующему платежу)</a:t>
                      </a:r>
                    </a:p>
                  </a:txBody>
                  <a:tcPr marL="4556" marR="4556" marT="45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1 01 02 080 01 2100 110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52,0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717597">
                <a:tc>
                  <a:txBody>
                    <a:bodyPr/>
                    <a:lstStyle/>
                    <a:p>
                      <a:pPr algn="l" fontAlgn="ctr"/>
                      <a:r>
                        <a:rPr lang="ru-RU" sz="1000" b="0" i="0" u="none" strike="noStrike" dirty="0">
                          <a:solidFill>
                            <a:srgbClr val="000000"/>
                          </a:solidFill>
                          <a:effectLst/>
                          <a:latin typeface="Times New Roman" panose="02020603050405020304" pitchFamily="18" charset="0"/>
                        </a:rPr>
                        <a:t>Налог на доходы физических лиц в части суммы налога, превышающей 650 000 рублей, относящейся к части налоговой базы, превышающей 5 000 000 рублей (за исключением налога на доходы физических лиц с сумм прибыли контролируемой иностранной компании, в том числе фиксированной прибыли контролируемой иностранной компании) (прочие поступления)</a:t>
                      </a:r>
                    </a:p>
                  </a:txBody>
                  <a:tcPr marL="4556" marR="4556" marT="45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1 01 02 080 01 4000 110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86,8</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56" marR="4556" marT="45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717597">
                <a:tc>
                  <a:txBody>
                    <a:bodyPr/>
                    <a:lstStyle/>
                    <a:p>
                      <a:pPr algn="l" fontAlgn="ctr"/>
                      <a:r>
                        <a:rPr lang="ru-RU" sz="1000" b="1" i="0" u="none" strike="noStrike" dirty="0">
                          <a:solidFill>
                            <a:srgbClr val="000000"/>
                          </a:solidFill>
                          <a:effectLst/>
                          <a:latin typeface="Times New Roman" panose="02020603050405020304" pitchFamily="18" charset="0"/>
                        </a:rPr>
                        <a:t>НАЛОГИ НА ТОВАРЫ (РАБОТЫ, УСЛУГИ), РЕАЛИЗУЕМЫЕ НА ТЕРРИТОРИИ РОССИЙСКОЙ ФЕДЕРАЦИИ</a:t>
                      </a:r>
                    </a:p>
                  </a:txBody>
                  <a:tcPr marL="5771" marR="5771" marT="57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1 03 00 000 00 0000 000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70 758,5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82 848,0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90 469,0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96 082,0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100 129,0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17597">
                <a:tc>
                  <a:txBody>
                    <a:bodyPr/>
                    <a:lstStyle/>
                    <a:p>
                      <a:pPr algn="l" fontAlgn="ctr"/>
                      <a:r>
                        <a:rPr lang="ru-RU" sz="1000" b="1" i="0" u="none" strike="noStrike" dirty="0">
                          <a:solidFill>
                            <a:srgbClr val="000000"/>
                          </a:solidFill>
                          <a:effectLst/>
                          <a:latin typeface="Times New Roman" panose="02020603050405020304" pitchFamily="18" charset="0"/>
                        </a:rPr>
                        <a:t>Акцизы по подакцизным товарам (продукции), производимым на территории Российской Федерации</a:t>
                      </a:r>
                    </a:p>
                  </a:txBody>
                  <a:tcPr marL="5771" marR="5771" marT="57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1 03 02 000 01 0000 110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70 758,5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82 848,0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90 469,0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96 082,0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100 129,0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717597">
                <a:tc>
                  <a:txBody>
                    <a:bodyPr/>
                    <a:lstStyle/>
                    <a:p>
                      <a:pPr algn="l" fontAlgn="ctr"/>
                      <a:r>
                        <a:rPr lang="ru-RU" sz="1000" b="0" i="0" u="none" strike="noStrike">
                          <a:solidFill>
                            <a:srgbClr val="000000"/>
                          </a:solidFill>
                          <a:effectLst/>
                          <a:latin typeface="Times New Roman" panose="02020603050405020304" pitchFamily="18" charset="0"/>
                        </a:rPr>
                        <a:t>Доходы от уплаты акцизов на дизельное топливо,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p>
                  </a:txBody>
                  <a:tcPr marL="5771" marR="5771" marT="57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1 03 02 230 01 0000 110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35 471,7</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42 200,0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45 160,0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47 857,0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49 772,0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889753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186798"/>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31</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132656639"/>
              </p:ext>
            </p:extLst>
          </p:nvPr>
        </p:nvGraphicFramePr>
        <p:xfrm>
          <a:off x="314326" y="704853"/>
          <a:ext cx="10953748" cy="5966349"/>
        </p:xfrm>
        <a:graphic>
          <a:graphicData uri="http://schemas.openxmlformats.org/drawingml/2006/table">
            <a:tbl>
              <a:tblPr/>
              <a:tblGrid>
                <a:gridCol w="4938458">
                  <a:extLst>
                    <a:ext uri="{9D8B030D-6E8A-4147-A177-3AD203B41FA5}">
                      <a16:colId xmlns="" xmlns:a16="http://schemas.microsoft.com/office/drawing/2014/main" val="20000"/>
                    </a:ext>
                  </a:extLst>
                </a:gridCol>
                <a:gridCol w="1604554">
                  <a:extLst>
                    <a:ext uri="{9D8B030D-6E8A-4147-A177-3AD203B41FA5}">
                      <a16:colId xmlns="" xmlns:a16="http://schemas.microsoft.com/office/drawing/2014/main" val="20001"/>
                    </a:ext>
                  </a:extLst>
                </a:gridCol>
                <a:gridCol w="927075">
                  <a:extLst>
                    <a:ext uri="{9D8B030D-6E8A-4147-A177-3AD203B41FA5}">
                      <a16:colId xmlns="" xmlns:a16="http://schemas.microsoft.com/office/drawing/2014/main" val="20002"/>
                    </a:ext>
                  </a:extLst>
                </a:gridCol>
                <a:gridCol w="927075">
                  <a:extLst>
                    <a:ext uri="{9D8B030D-6E8A-4147-A177-3AD203B41FA5}">
                      <a16:colId xmlns="" xmlns:a16="http://schemas.microsoft.com/office/drawing/2014/main" val="20003"/>
                    </a:ext>
                  </a:extLst>
                </a:gridCol>
                <a:gridCol w="919943">
                  <a:extLst>
                    <a:ext uri="{9D8B030D-6E8A-4147-A177-3AD203B41FA5}">
                      <a16:colId xmlns="" xmlns:a16="http://schemas.microsoft.com/office/drawing/2014/main" val="20004"/>
                    </a:ext>
                  </a:extLst>
                </a:gridCol>
                <a:gridCol w="812973">
                  <a:extLst>
                    <a:ext uri="{9D8B030D-6E8A-4147-A177-3AD203B41FA5}">
                      <a16:colId xmlns="" xmlns:a16="http://schemas.microsoft.com/office/drawing/2014/main" val="20005"/>
                    </a:ext>
                  </a:extLst>
                </a:gridCol>
                <a:gridCol w="823670">
                  <a:extLst>
                    <a:ext uri="{9D8B030D-6E8A-4147-A177-3AD203B41FA5}">
                      <a16:colId xmlns="" xmlns:a16="http://schemas.microsoft.com/office/drawing/2014/main" val="20006"/>
                    </a:ext>
                  </a:extLst>
                </a:gridCol>
              </a:tblGrid>
              <a:tr h="154468">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Код дохода</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73595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5037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2024</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069793">
                <a:tc>
                  <a:txBody>
                    <a:bodyPr/>
                    <a:lstStyle/>
                    <a:p>
                      <a:pPr algn="l" fontAlgn="ctr"/>
                      <a:r>
                        <a:rPr lang="ru-RU" sz="1000" b="0" i="0" u="none" strike="noStrike" dirty="0">
                          <a:solidFill>
                            <a:srgbClr val="000000"/>
                          </a:solidFill>
                          <a:effectLst/>
                          <a:latin typeface="Times New Roman" panose="02020603050405020304" pitchFamily="18" charset="0"/>
                        </a:rPr>
                        <a:t>Доходы от уплаты акцизов на дизельное топливо,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p>
                  </a:txBody>
                  <a:tcPr marL="5771" marR="5771" marT="57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1 03 02 231 01 0000 110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35 471,7</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42 200,0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45 160,0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47 857,0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49 772,0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880114">
                <a:tc>
                  <a:txBody>
                    <a:bodyPr/>
                    <a:lstStyle/>
                    <a:p>
                      <a:pPr algn="l" fontAlgn="ctr"/>
                      <a:r>
                        <a:rPr lang="ru-RU" sz="1000" b="0" i="0" u="none" strike="noStrike">
                          <a:solidFill>
                            <a:srgbClr val="000000"/>
                          </a:solidFill>
                          <a:effectLst/>
                          <a:latin typeface="Times New Roman" panose="02020603050405020304" pitchFamily="18" charset="0"/>
                        </a:rPr>
                        <a:t>Доходы от уплаты акцизов на моторные масла для дизельных и (или) карбюраторных (инжекторных) двигателей,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p>
                  </a:txBody>
                  <a:tcPr marL="5771" marR="5771" marT="57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1 03 02 240 01 0000 110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191,6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252,9</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255,0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281,0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069793">
                <a:tc>
                  <a:txBody>
                    <a:bodyPr/>
                    <a:lstStyle/>
                    <a:p>
                      <a:pPr algn="l" fontAlgn="ctr"/>
                      <a:r>
                        <a:rPr lang="ru-RU" sz="1000" b="0" i="0" u="none" strike="noStrike" dirty="0">
                          <a:solidFill>
                            <a:srgbClr val="000000"/>
                          </a:solidFill>
                          <a:effectLst/>
                          <a:latin typeface="Times New Roman" panose="02020603050405020304" pitchFamily="18" charset="0"/>
                        </a:rPr>
                        <a:t>Доходы от уплаты акцизов на моторные масла для дизельных и (или) карбюраторных (</a:t>
                      </a:r>
                      <a:r>
                        <a:rPr lang="ru-RU" sz="1000" b="0" i="0" u="none" strike="noStrike" dirty="0" err="1">
                          <a:solidFill>
                            <a:srgbClr val="000000"/>
                          </a:solidFill>
                          <a:effectLst/>
                          <a:latin typeface="Times New Roman" panose="02020603050405020304" pitchFamily="18" charset="0"/>
                        </a:rPr>
                        <a:t>инжекторных</a:t>
                      </a:r>
                      <a:r>
                        <a:rPr lang="ru-RU" sz="1000" b="0" i="0" u="none" strike="noStrike" dirty="0">
                          <a:solidFill>
                            <a:srgbClr val="000000"/>
                          </a:solidFill>
                          <a:effectLst/>
                          <a:latin typeface="Times New Roman" panose="02020603050405020304" pitchFamily="18" charset="0"/>
                        </a:rPr>
                        <a:t>) двигателей,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p>
                  </a:txBody>
                  <a:tcPr marL="5771" marR="5771" marT="57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1 03 02 241 01 0000 110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191,6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252,9</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255,0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281,0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732354">
                <a:tc>
                  <a:txBody>
                    <a:bodyPr/>
                    <a:lstStyle/>
                    <a:p>
                      <a:pPr algn="l" fontAlgn="ctr"/>
                      <a:r>
                        <a:rPr lang="ru-RU" sz="1000" b="0" i="0" u="none" strike="noStrike" dirty="0">
                          <a:solidFill>
                            <a:srgbClr val="000000"/>
                          </a:solidFill>
                          <a:effectLst/>
                          <a:latin typeface="Times New Roman" panose="02020603050405020304" pitchFamily="18" charset="0"/>
                        </a:rPr>
                        <a:t>Доходы от уплаты акцизов на автомобильный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p>
                  </a:txBody>
                  <a:tcPr marL="6181" marR="6181" marT="61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1 03 02 250 01 0000 110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39 164,8</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44 910,1</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50 060,0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53 055,0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55 177,0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069793">
                <a:tc>
                  <a:txBody>
                    <a:bodyPr/>
                    <a:lstStyle/>
                    <a:p>
                      <a:pPr algn="l" fontAlgn="ctr"/>
                      <a:r>
                        <a:rPr lang="ru-RU" sz="1000" b="0" i="0" u="none" strike="noStrike" dirty="0">
                          <a:solidFill>
                            <a:srgbClr val="000000"/>
                          </a:solidFill>
                          <a:effectLst/>
                          <a:latin typeface="Times New Roman" panose="02020603050405020304" pitchFamily="18" charset="0"/>
                        </a:rPr>
                        <a:t>Доходы от уплаты акцизов на автомобильный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p>
                  </a:txBody>
                  <a:tcPr marL="6181" marR="6181" marT="61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1 03 02 251 01 0000 110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39 164,8</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44 910,1</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50 060,0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53 055,0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55 177,0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537700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46621"/>
            <a:ext cx="11333746"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77738696"/>
              </p:ext>
            </p:extLst>
          </p:nvPr>
        </p:nvGraphicFramePr>
        <p:xfrm>
          <a:off x="304800" y="752475"/>
          <a:ext cx="10991850" cy="5497652"/>
        </p:xfrm>
        <a:graphic>
          <a:graphicData uri="http://schemas.openxmlformats.org/drawingml/2006/table">
            <a:tbl>
              <a:tblPr/>
              <a:tblGrid>
                <a:gridCol w="4955636">
                  <a:extLst>
                    <a:ext uri="{9D8B030D-6E8A-4147-A177-3AD203B41FA5}">
                      <a16:colId xmlns="" xmlns:a16="http://schemas.microsoft.com/office/drawing/2014/main" val="20000"/>
                    </a:ext>
                  </a:extLst>
                </a:gridCol>
                <a:gridCol w="1610134">
                  <a:extLst>
                    <a:ext uri="{9D8B030D-6E8A-4147-A177-3AD203B41FA5}">
                      <a16:colId xmlns="" xmlns:a16="http://schemas.microsoft.com/office/drawing/2014/main" val="20001"/>
                    </a:ext>
                  </a:extLst>
                </a:gridCol>
                <a:gridCol w="930300">
                  <a:extLst>
                    <a:ext uri="{9D8B030D-6E8A-4147-A177-3AD203B41FA5}">
                      <a16:colId xmlns="" xmlns:a16="http://schemas.microsoft.com/office/drawing/2014/main" val="20002"/>
                    </a:ext>
                  </a:extLst>
                </a:gridCol>
                <a:gridCol w="930300">
                  <a:extLst>
                    <a:ext uri="{9D8B030D-6E8A-4147-A177-3AD203B41FA5}">
                      <a16:colId xmlns="" xmlns:a16="http://schemas.microsoft.com/office/drawing/2014/main" val="20003"/>
                    </a:ext>
                  </a:extLst>
                </a:gridCol>
                <a:gridCol w="923143">
                  <a:extLst>
                    <a:ext uri="{9D8B030D-6E8A-4147-A177-3AD203B41FA5}">
                      <a16:colId xmlns="" xmlns:a16="http://schemas.microsoft.com/office/drawing/2014/main" val="20004"/>
                    </a:ext>
                  </a:extLst>
                </a:gridCol>
                <a:gridCol w="815802">
                  <a:extLst>
                    <a:ext uri="{9D8B030D-6E8A-4147-A177-3AD203B41FA5}">
                      <a16:colId xmlns="" xmlns:a16="http://schemas.microsoft.com/office/drawing/2014/main" val="20005"/>
                    </a:ext>
                  </a:extLst>
                </a:gridCol>
                <a:gridCol w="826535">
                  <a:extLst>
                    <a:ext uri="{9D8B030D-6E8A-4147-A177-3AD203B41FA5}">
                      <a16:colId xmlns="" xmlns:a16="http://schemas.microsoft.com/office/drawing/2014/main" val="20006"/>
                    </a:ext>
                  </a:extLst>
                </a:gridCol>
              </a:tblGrid>
              <a:tr h="140304">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8005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7235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75801">
                <a:tc>
                  <a:txBody>
                    <a:bodyPr/>
                    <a:lstStyle/>
                    <a:p>
                      <a:pPr algn="l" fontAlgn="ctr"/>
                      <a:r>
                        <a:rPr lang="ru-RU" sz="1000" b="0" i="0" u="none" strike="noStrike" dirty="0">
                          <a:solidFill>
                            <a:srgbClr val="000000"/>
                          </a:solidFill>
                          <a:effectLst/>
                          <a:latin typeface="Times New Roman" panose="02020603050405020304" pitchFamily="18" charset="0"/>
                        </a:rPr>
                        <a:t>Доходы от уплаты акцизов на прямогонный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p>
                  </a:txBody>
                  <a:tcPr marL="6181" marR="6181" marT="61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1 03 02 260 01 0000 110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-4 069,6</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-4 515,0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FF0000"/>
                          </a:solidFill>
                          <a:effectLst/>
                          <a:latin typeface="Times New Roman" panose="02020603050405020304" pitchFamily="18" charset="0"/>
                        </a:rPr>
                        <a:t>-5 006,0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FF0000"/>
                          </a:solidFill>
                          <a:effectLst/>
                          <a:latin typeface="Times New Roman" panose="02020603050405020304" pitchFamily="18" charset="0"/>
                        </a:rPr>
                        <a:t>-5 101,0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FF0000"/>
                          </a:solidFill>
                          <a:effectLst/>
                          <a:latin typeface="Times New Roman" panose="02020603050405020304" pitchFamily="18" charset="0"/>
                        </a:rPr>
                        <a:t>-5 101,0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891345">
                <a:tc>
                  <a:txBody>
                    <a:bodyPr/>
                    <a:lstStyle/>
                    <a:p>
                      <a:pPr algn="l" fontAlgn="ctr"/>
                      <a:r>
                        <a:rPr lang="ru-RU" sz="1000" b="0" i="0" u="none" strike="noStrike">
                          <a:solidFill>
                            <a:srgbClr val="000000"/>
                          </a:solidFill>
                          <a:effectLst/>
                          <a:latin typeface="Times New Roman" panose="02020603050405020304" pitchFamily="18" charset="0"/>
                        </a:rPr>
                        <a:t>Доходы от уплаты акцизов на прямогонный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p>
                  </a:txBody>
                  <a:tcPr marL="6181" marR="6181" marT="61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1 03 02 261 01 0000 110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-4 069,6</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-4 515,0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FF0000"/>
                          </a:solidFill>
                          <a:effectLst/>
                          <a:latin typeface="Times New Roman" panose="02020603050405020304" pitchFamily="18" charset="0"/>
                        </a:rPr>
                        <a:t>-5 006,0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FF0000"/>
                          </a:solidFill>
                          <a:effectLst/>
                          <a:latin typeface="Times New Roman" panose="02020603050405020304" pitchFamily="18" charset="0"/>
                        </a:rPr>
                        <a:t>-5 101,0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FF0000"/>
                          </a:solidFill>
                          <a:effectLst/>
                          <a:latin typeface="Times New Roman" panose="02020603050405020304" pitchFamily="18" charset="0"/>
                        </a:rPr>
                        <a:t>-5 101,0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54888">
                <a:tc>
                  <a:txBody>
                    <a:bodyPr/>
                    <a:lstStyle/>
                    <a:p>
                      <a:pPr algn="l" fontAlgn="ctr"/>
                      <a:r>
                        <a:rPr lang="ru-RU" sz="1000" b="1" i="0" u="none" strike="noStrike">
                          <a:solidFill>
                            <a:srgbClr val="000000"/>
                          </a:solidFill>
                          <a:effectLst/>
                          <a:latin typeface="Times New Roman" panose="02020603050405020304" pitchFamily="18" charset="0"/>
                        </a:rPr>
                        <a:t>НАЛОГИ НА СОВОКУПНЫЙ ДОХОД</a:t>
                      </a:r>
                    </a:p>
                  </a:txBody>
                  <a:tcPr marL="6181" marR="6181" marT="61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1 05 00 000 00 0000 000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331 153,6</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355 670,0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466 631,0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552 893,0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658 725,0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45672">
                <a:tc>
                  <a:txBody>
                    <a:bodyPr/>
                    <a:lstStyle/>
                    <a:p>
                      <a:pPr algn="l" fontAlgn="ctr"/>
                      <a:r>
                        <a:rPr lang="ru-RU" sz="1000" b="1" i="0" u="none" strike="noStrike">
                          <a:solidFill>
                            <a:srgbClr val="000000"/>
                          </a:solidFill>
                          <a:effectLst/>
                          <a:latin typeface="Times New Roman" panose="02020603050405020304" pitchFamily="18" charset="0"/>
                        </a:rPr>
                        <a:t>Налог, взимаемый в связи с применением упрощенной системы налогообложения</a:t>
                      </a:r>
                    </a:p>
                  </a:txBody>
                  <a:tcPr marL="6181" marR="6181" marT="61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1 05 01 000 00 0000 110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278 586,5</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330 000,0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416 384,0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501 309,0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602 902,0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45672">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a:t>
                      </a:r>
                    </a:p>
                  </a:txBody>
                  <a:tcPr marL="6181" marR="6181" marT="61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1 05 01 010 01 0000 110</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208 384,8</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252 382,2</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318 950,1</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384 002,7</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461 822,9</a:t>
                      </a: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45672">
                <a:tc>
                  <a:txBody>
                    <a:bodyPr/>
                    <a:lstStyle/>
                    <a:p>
                      <a:pPr algn="l" fontAlgn="ctr"/>
                      <a:r>
                        <a:rPr lang="ru-RU" sz="1000" b="0" i="0" u="none" strike="noStrike" dirty="0">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1 05 01 011 01 0000 110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208 376,7</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252 382,2</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318 950,1</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384 002,7</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461 822,9</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45672">
                <a:tc>
                  <a:txBody>
                    <a:bodyPr/>
                    <a:lstStyle/>
                    <a:p>
                      <a:pPr algn="l" fontAlgn="ctr"/>
                      <a:r>
                        <a:rPr lang="ru-RU" sz="1000" b="0" i="0" u="none" strike="noStrike" dirty="0">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(сумма платежа (перерасчеты, недоимка и задолженность по соответствующему платежу, в том числе по отмененному)</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1 05 01 011 01 1000 110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205 430,9</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445672">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(пени по соответствующему платежу)</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1 05 01 011 01 2100 110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2 810,9</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256869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1884" y="113271"/>
            <a:ext cx="11232387" cy="369199"/>
          </a:xfrm>
        </p:spPr>
        <p:txBody>
          <a:bodyPr/>
          <a:lstStyle/>
          <a:p>
            <a:pPr algn="ctr"/>
            <a:r>
              <a:rPr lang="ru-RU" sz="1400" dirty="0">
                <a:hlinkClick r:id="rId3" action="ppaction://hlinksldjump"/>
              </a:rPr>
              <a:t>Информация об объеме и структуре налоговых и неналоговых доходов, </a:t>
            </a:r>
            <a:br>
              <a:rPr lang="ru-RU" sz="1400" dirty="0">
                <a:hlinkClick r:id="rId3" action="ppaction://hlinksldjump"/>
              </a:rPr>
            </a:br>
            <a:r>
              <a:rPr lang="ru-RU" sz="1400" dirty="0">
                <a:hlinkClick r:id="rId3"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33</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442207316"/>
              </p:ext>
            </p:extLst>
          </p:nvPr>
        </p:nvGraphicFramePr>
        <p:xfrm>
          <a:off x="285751" y="585891"/>
          <a:ext cx="11039474" cy="5675486"/>
        </p:xfrm>
        <a:graphic>
          <a:graphicData uri="http://schemas.openxmlformats.org/drawingml/2006/table">
            <a:tbl>
              <a:tblPr/>
              <a:tblGrid>
                <a:gridCol w="5610224">
                  <a:extLst>
                    <a:ext uri="{9D8B030D-6E8A-4147-A177-3AD203B41FA5}">
                      <a16:colId xmlns="" xmlns:a16="http://schemas.microsoft.com/office/drawing/2014/main" val="20000"/>
                    </a:ext>
                  </a:extLst>
                </a:gridCol>
                <a:gridCol w="1466850">
                  <a:extLst>
                    <a:ext uri="{9D8B030D-6E8A-4147-A177-3AD203B41FA5}">
                      <a16:colId xmlns="" xmlns:a16="http://schemas.microsoft.com/office/drawing/2014/main" val="20001"/>
                    </a:ext>
                  </a:extLst>
                </a:gridCol>
                <a:gridCol w="857250">
                  <a:extLst>
                    <a:ext uri="{9D8B030D-6E8A-4147-A177-3AD203B41FA5}">
                      <a16:colId xmlns="" xmlns:a16="http://schemas.microsoft.com/office/drawing/2014/main" val="20002"/>
                    </a:ext>
                  </a:extLst>
                </a:gridCol>
                <a:gridCol w="923925">
                  <a:extLst>
                    <a:ext uri="{9D8B030D-6E8A-4147-A177-3AD203B41FA5}">
                      <a16:colId xmlns="" xmlns:a16="http://schemas.microsoft.com/office/drawing/2014/main" val="20003"/>
                    </a:ext>
                  </a:extLst>
                </a:gridCol>
                <a:gridCol w="742950">
                  <a:extLst>
                    <a:ext uri="{9D8B030D-6E8A-4147-A177-3AD203B41FA5}">
                      <a16:colId xmlns="" xmlns:a16="http://schemas.microsoft.com/office/drawing/2014/main" val="20004"/>
                    </a:ext>
                  </a:extLst>
                </a:gridCol>
                <a:gridCol w="714375">
                  <a:extLst>
                    <a:ext uri="{9D8B030D-6E8A-4147-A177-3AD203B41FA5}">
                      <a16:colId xmlns="" xmlns:a16="http://schemas.microsoft.com/office/drawing/2014/main" val="20005"/>
                    </a:ext>
                  </a:extLst>
                </a:gridCol>
                <a:gridCol w="723900">
                  <a:extLst>
                    <a:ext uri="{9D8B030D-6E8A-4147-A177-3AD203B41FA5}">
                      <a16:colId xmlns="" xmlns:a16="http://schemas.microsoft.com/office/drawing/2014/main" val="20006"/>
                    </a:ext>
                  </a:extLst>
                </a:gridCol>
              </a:tblGrid>
              <a:tr h="94824">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4105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8407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29496">
                <a:tc>
                  <a:txBody>
                    <a:bodyPr/>
                    <a:lstStyle/>
                    <a:p>
                      <a:pPr algn="l" fontAlgn="ctr"/>
                      <a:r>
                        <a:rPr lang="ru-RU" sz="1000" b="0" i="0" u="none" strike="noStrike" dirty="0">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(суммы денежных взысканий (штрафов) по соответствующему платежу согласно законодательству Российской Федерации)</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1 05 01 011 01 3000 110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06783">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(прочие поступления)</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1 05 01 011 01 4000 110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17,9</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29496">
                <a:tc>
                  <a:txBody>
                    <a:bodyPr/>
                    <a:lstStyle/>
                    <a:p>
                      <a:pPr algn="l" fontAlgn="ctr"/>
                      <a:r>
                        <a:rPr lang="ru-RU" sz="1000" b="0" i="0" u="none" strike="noStrike" dirty="0">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(за налоговые периоды, истекшие до 1 января 2011 года)</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1 05 01 012 01 0000 110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8,1</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29496">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(за налоговые периоды, истекшие до 1 января 2011 года) (сумма платежа (перерасчеты, недоимка и задолженность по соответствующему платежу, в том числе по отмененному)</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1 05 01 012 01 1000 110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29496">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(за налоговые периоды, истекшие до 1 января 2011 года) (пени по соответствующему платежу)</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1 05 01 012 01 2100 110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0,1</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29496">
                <a:tc>
                  <a:txBody>
                    <a:bodyPr/>
                    <a:lstStyle/>
                    <a:p>
                      <a:pPr algn="l" fontAlgn="ctr"/>
                      <a:r>
                        <a:rPr lang="ru-RU" sz="1000" b="0" i="0" u="none" strike="noStrike" dirty="0">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1 05 01 020 01 0000 110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70 200,8</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77 617,8</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97 433,9</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117 306,3</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141 079,1</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29496">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1 05 01 021 01 0000 110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70 238,2</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77 617,8</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97 433,9</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117 306,3</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141 079,1</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04400">
                <a:tc>
                  <a:txBody>
                    <a:bodyPr/>
                    <a:lstStyle/>
                    <a:p>
                      <a:pPr algn="l" fontAlgn="ctr"/>
                      <a:r>
                        <a:rPr lang="ru-RU" sz="1000" b="0" i="0" u="none" strike="noStrike" dirty="0">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 (сумма платежа (перерасчеты, недоимка и задолженность по соответствующему платежу, в том числе по отмененному)</a:t>
                      </a:r>
                    </a:p>
                  </a:txBody>
                  <a:tcPr marL="4233" marR="4233" marT="42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1 05 01 021 01 1000 110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68 662,1</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33" marR="4233" marT="42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504400">
                <a:tc>
                  <a:txBody>
                    <a:bodyPr/>
                    <a:lstStyle/>
                    <a:p>
                      <a:pPr algn="l" fontAlgn="ctr"/>
                      <a:r>
                        <a:rPr lang="ru-RU" sz="1000" b="0" i="0" u="none" strike="noStrike" dirty="0">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 (пени по соответствующему платежу)</a:t>
                      </a:r>
                    </a:p>
                  </a:txBody>
                  <a:tcPr marL="5763" marR="5763" marT="5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1 05 01 021 01 2100 110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1 546,4</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504400">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 (проценты по соответствующему платежу)</a:t>
                      </a:r>
                    </a:p>
                  </a:txBody>
                  <a:tcPr marL="5763" marR="5763" marT="5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1 05 01 021 01 2200 110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0,3</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763" marR="5763" marT="5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1357408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8" y="246621"/>
            <a:ext cx="11333748"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34</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1615474185"/>
              </p:ext>
            </p:extLst>
          </p:nvPr>
        </p:nvGraphicFramePr>
        <p:xfrm>
          <a:off x="304798" y="762002"/>
          <a:ext cx="11049001" cy="5924766"/>
        </p:xfrm>
        <a:graphic>
          <a:graphicData uri="http://schemas.openxmlformats.org/drawingml/2006/table">
            <a:tbl>
              <a:tblPr/>
              <a:tblGrid>
                <a:gridCol w="4981400">
                  <a:extLst>
                    <a:ext uri="{9D8B030D-6E8A-4147-A177-3AD203B41FA5}">
                      <a16:colId xmlns="" xmlns:a16="http://schemas.microsoft.com/office/drawing/2014/main" val="20000"/>
                    </a:ext>
                  </a:extLst>
                </a:gridCol>
                <a:gridCol w="1618506">
                  <a:extLst>
                    <a:ext uri="{9D8B030D-6E8A-4147-A177-3AD203B41FA5}">
                      <a16:colId xmlns="" xmlns:a16="http://schemas.microsoft.com/office/drawing/2014/main" val="20001"/>
                    </a:ext>
                  </a:extLst>
                </a:gridCol>
                <a:gridCol w="935137">
                  <a:extLst>
                    <a:ext uri="{9D8B030D-6E8A-4147-A177-3AD203B41FA5}">
                      <a16:colId xmlns="" xmlns:a16="http://schemas.microsoft.com/office/drawing/2014/main" val="20002"/>
                    </a:ext>
                  </a:extLst>
                </a:gridCol>
                <a:gridCol w="935137">
                  <a:extLst>
                    <a:ext uri="{9D8B030D-6E8A-4147-A177-3AD203B41FA5}">
                      <a16:colId xmlns="" xmlns:a16="http://schemas.microsoft.com/office/drawing/2014/main" val="20003"/>
                    </a:ext>
                  </a:extLst>
                </a:gridCol>
                <a:gridCol w="927944">
                  <a:extLst>
                    <a:ext uri="{9D8B030D-6E8A-4147-A177-3AD203B41FA5}">
                      <a16:colId xmlns="" xmlns:a16="http://schemas.microsoft.com/office/drawing/2014/main" val="20004"/>
                    </a:ext>
                  </a:extLst>
                </a:gridCol>
                <a:gridCol w="820043">
                  <a:extLst>
                    <a:ext uri="{9D8B030D-6E8A-4147-A177-3AD203B41FA5}">
                      <a16:colId xmlns="" xmlns:a16="http://schemas.microsoft.com/office/drawing/2014/main" val="20005"/>
                    </a:ext>
                  </a:extLst>
                </a:gridCol>
                <a:gridCol w="830834">
                  <a:extLst>
                    <a:ext uri="{9D8B030D-6E8A-4147-A177-3AD203B41FA5}">
                      <a16:colId xmlns="" xmlns:a16="http://schemas.microsoft.com/office/drawing/2014/main" val="20006"/>
                    </a:ext>
                  </a:extLst>
                </a:gridCol>
              </a:tblGrid>
              <a:tr h="10712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5499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8881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2025</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14108">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 (суммы денежных взысканий (штрафов) по соответствующему платежу согласно законодательству Российской Федерации)</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1 05 01 021 01 3000 110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29,4</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29119">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 (за налоговые периоды, истекшие до 1 января 2011 года)</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1 05 01 022 01 0000 110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-37,4</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43549">
                <a:tc>
                  <a:txBody>
                    <a:bodyPr/>
                    <a:lstStyle/>
                    <a:p>
                      <a:pPr algn="l" fontAlgn="ctr"/>
                      <a:r>
                        <a:rPr lang="ru-RU" sz="1000" b="0" i="0" u="none" strike="noStrike">
                          <a:solidFill>
                            <a:srgbClr val="000000"/>
                          </a:solidFill>
                          <a:effectLst/>
                          <a:latin typeface="Times New Roman" panose="02020603050405020304" pitchFamily="18" charset="0"/>
                        </a:rPr>
                        <a:t>Налог, взимаемый с налогоплательщиков, выбравших в качестве объекта налогообложения доходы, уменьшенные на величину расходов (за налоговые периоды, истекшие до 1 января 2011 года) (сумма платежа (перерасчеты, недоимка и задолженность по соответствующему платежу, в том числе по отмененному)</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1 05 01 022 01 1000 110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-37,4</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66180">
                <a:tc>
                  <a:txBody>
                    <a:bodyPr/>
                    <a:lstStyle/>
                    <a:p>
                      <a:pPr algn="l" fontAlgn="ctr"/>
                      <a:r>
                        <a:rPr lang="ru-RU" sz="1000" b="0" i="0" u="none" strike="noStrike">
                          <a:solidFill>
                            <a:srgbClr val="000000"/>
                          </a:solidFill>
                          <a:effectLst/>
                          <a:latin typeface="Times New Roman" panose="02020603050405020304" pitchFamily="18" charset="0"/>
                        </a:rPr>
                        <a:t>Минимальный налог, зачисляемый в бюджеты субъектов Российской Федерации (за налоговые периоды, истекшие до 1 января 2016 года)</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1 05 01 050 01 0000 110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46283">
                <a:tc>
                  <a:txBody>
                    <a:bodyPr/>
                    <a:lstStyle/>
                    <a:p>
                      <a:pPr algn="l" fontAlgn="ctr"/>
                      <a:r>
                        <a:rPr lang="ru-RU" sz="1000" b="0" i="0" u="none" strike="noStrike">
                          <a:solidFill>
                            <a:srgbClr val="000000"/>
                          </a:solidFill>
                          <a:effectLst/>
                          <a:latin typeface="Times New Roman" panose="02020603050405020304" pitchFamily="18" charset="0"/>
                        </a:rPr>
                        <a:t>Минимальный налог, зачисляемый в бюджеты субъектов Российской Федерации (за налоговые периоды, истекшие до 1 января 2016 года) (пени по соответствующему платежу)</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1 05 01 050 01 2100 110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08517">
                <a:tc>
                  <a:txBody>
                    <a:bodyPr/>
                    <a:lstStyle/>
                    <a:p>
                      <a:pPr algn="l" fontAlgn="ctr"/>
                      <a:r>
                        <a:rPr lang="ru-RU" sz="1000" b="1" i="0" u="none" strike="noStrike">
                          <a:solidFill>
                            <a:srgbClr val="000000"/>
                          </a:solidFill>
                          <a:effectLst/>
                          <a:latin typeface="Times New Roman" panose="02020603050405020304" pitchFamily="18" charset="0"/>
                        </a:rPr>
                        <a:t>Единый налог на вмененный доход для отдельных видов деятельности</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1 05 02 000 02 0000 110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672,3</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40306">
                <a:tc>
                  <a:txBody>
                    <a:bodyPr/>
                    <a:lstStyle/>
                    <a:p>
                      <a:pPr algn="l" fontAlgn="ctr"/>
                      <a:r>
                        <a:rPr lang="ru-RU" sz="1000" b="0" i="0" u="none" strike="noStrike">
                          <a:solidFill>
                            <a:srgbClr val="000000"/>
                          </a:solidFill>
                          <a:effectLst/>
                          <a:latin typeface="Times New Roman" panose="02020603050405020304" pitchFamily="18" charset="0"/>
                        </a:rPr>
                        <a:t>Единый налог на вмененный доход для отдельных видов деятельности</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1 05 02 010 02 0000 110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672,3</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429119">
                <a:tc>
                  <a:txBody>
                    <a:bodyPr/>
                    <a:lstStyle/>
                    <a:p>
                      <a:pPr algn="l" fontAlgn="ctr"/>
                      <a:r>
                        <a:rPr lang="ru-RU" sz="1000" b="0" i="0" u="none" strike="noStrike">
                          <a:solidFill>
                            <a:srgbClr val="000000"/>
                          </a:solidFill>
                          <a:effectLst/>
                          <a:latin typeface="Times New Roman" panose="02020603050405020304" pitchFamily="18" charset="0"/>
                        </a:rPr>
                        <a:t>Единый налог на вмененный доход для отдельных видов деятельности (сумма платежа (перерасчеты, недоимка и задолженность по соответствующему платежу, в том числе по отмененному)</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1 05 02 010 02 1000 110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271,9</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77624">
                <a:tc>
                  <a:txBody>
                    <a:bodyPr/>
                    <a:lstStyle/>
                    <a:p>
                      <a:pPr algn="l" fontAlgn="ctr"/>
                      <a:r>
                        <a:rPr lang="ru-RU" sz="1000" b="0" i="0" u="none" strike="noStrike">
                          <a:solidFill>
                            <a:srgbClr val="000000"/>
                          </a:solidFill>
                          <a:effectLst/>
                          <a:latin typeface="Times New Roman" panose="02020603050405020304" pitchFamily="18" charset="0"/>
                        </a:rPr>
                        <a:t>Единый налог на вмененный доход для отдельных видов деятельности (пени по соответствующему платежу)</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1 05 02 010 02 2100 110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343,3</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83346">
                <a:tc>
                  <a:txBody>
                    <a:bodyPr/>
                    <a:lstStyle/>
                    <a:p>
                      <a:pPr algn="l" fontAlgn="ctr"/>
                      <a:r>
                        <a:rPr lang="ru-RU" sz="1000" b="0" i="0" u="none" strike="noStrike">
                          <a:solidFill>
                            <a:srgbClr val="000000"/>
                          </a:solidFill>
                          <a:effectLst/>
                          <a:latin typeface="Times New Roman" panose="02020603050405020304" pitchFamily="18" charset="0"/>
                        </a:rPr>
                        <a:t>Единый налог на вмененный доход для отдельных видов деятельности (суммы денежных взысканий (штрафов) по соответствующему платежу согласно законодательству Российской Федерации)</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1 05 02 010 02 3000 110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57,0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434839">
                <a:tc>
                  <a:txBody>
                    <a:bodyPr/>
                    <a:lstStyle/>
                    <a:p>
                      <a:pPr algn="l" fontAlgn="ctr"/>
                      <a:r>
                        <a:rPr lang="ru-RU" sz="1000" b="0" i="0" u="none" strike="noStrike">
                          <a:solidFill>
                            <a:srgbClr val="000000"/>
                          </a:solidFill>
                          <a:effectLst/>
                          <a:latin typeface="Times New Roman" panose="02020603050405020304" pitchFamily="18" charset="0"/>
                        </a:rPr>
                        <a:t>Единый налог на вмененный доход для отдельных видов деятельности (за налоговые периоды, истекшие до 1 января 2011 года)</a:t>
                      </a:r>
                    </a:p>
                  </a:txBody>
                  <a:tcPr marL="4300" marR="4300" marT="43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1 05 02 020 02 0000 110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0,1</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00" marR="4300" marT="43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421522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3" action="ppaction://hlinksldjump"/>
              </a:rPr>
              <a:t>Информация об объеме и структуре налоговых и неналоговых доходов, </a:t>
            </a:r>
            <a:br>
              <a:rPr lang="ru-RU" sz="1400" dirty="0">
                <a:hlinkClick r:id="rId3" action="ppaction://hlinksldjump"/>
              </a:rPr>
            </a:br>
            <a:r>
              <a:rPr lang="ru-RU" sz="1400" dirty="0">
                <a:hlinkClick r:id="rId3"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35</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086115598"/>
              </p:ext>
            </p:extLst>
          </p:nvPr>
        </p:nvGraphicFramePr>
        <p:xfrm>
          <a:off x="361949" y="790577"/>
          <a:ext cx="10991851" cy="5990434"/>
        </p:xfrm>
        <a:graphic>
          <a:graphicData uri="http://schemas.openxmlformats.org/drawingml/2006/table">
            <a:tbl>
              <a:tblPr/>
              <a:tblGrid>
                <a:gridCol w="4955635">
                  <a:extLst>
                    <a:ext uri="{9D8B030D-6E8A-4147-A177-3AD203B41FA5}">
                      <a16:colId xmlns="" xmlns:a16="http://schemas.microsoft.com/office/drawing/2014/main" val="20000"/>
                    </a:ext>
                  </a:extLst>
                </a:gridCol>
                <a:gridCol w="1610135">
                  <a:extLst>
                    <a:ext uri="{9D8B030D-6E8A-4147-A177-3AD203B41FA5}">
                      <a16:colId xmlns="" xmlns:a16="http://schemas.microsoft.com/office/drawing/2014/main" val="20001"/>
                    </a:ext>
                  </a:extLst>
                </a:gridCol>
                <a:gridCol w="930301">
                  <a:extLst>
                    <a:ext uri="{9D8B030D-6E8A-4147-A177-3AD203B41FA5}">
                      <a16:colId xmlns="" xmlns:a16="http://schemas.microsoft.com/office/drawing/2014/main" val="20002"/>
                    </a:ext>
                  </a:extLst>
                </a:gridCol>
                <a:gridCol w="930301">
                  <a:extLst>
                    <a:ext uri="{9D8B030D-6E8A-4147-A177-3AD203B41FA5}">
                      <a16:colId xmlns="" xmlns:a16="http://schemas.microsoft.com/office/drawing/2014/main" val="20003"/>
                    </a:ext>
                  </a:extLst>
                </a:gridCol>
                <a:gridCol w="923143">
                  <a:extLst>
                    <a:ext uri="{9D8B030D-6E8A-4147-A177-3AD203B41FA5}">
                      <a16:colId xmlns="" xmlns:a16="http://schemas.microsoft.com/office/drawing/2014/main" val="20004"/>
                    </a:ext>
                  </a:extLst>
                </a:gridCol>
                <a:gridCol w="815800">
                  <a:extLst>
                    <a:ext uri="{9D8B030D-6E8A-4147-A177-3AD203B41FA5}">
                      <a16:colId xmlns="" xmlns:a16="http://schemas.microsoft.com/office/drawing/2014/main" val="20005"/>
                    </a:ext>
                  </a:extLst>
                </a:gridCol>
                <a:gridCol w="826536">
                  <a:extLst>
                    <a:ext uri="{9D8B030D-6E8A-4147-A177-3AD203B41FA5}">
                      <a16:colId xmlns="" xmlns:a16="http://schemas.microsoft.com/office/drawing/2014/main" val="20006"/>
                    </a:ext>
                  </a:extLst>
                </a:gridCol>
              </a:tblGrid>
              <a:tr h="110535">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3069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1456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68146">
                <a:tc>
                  <a:txBody>
                    <a:bodyPr/>
                    <a:lstStyle/>
                    <a:p>
                      <a:pPr algn="l" fontAlgn="ctr"/>
                      <a:r>
                        <a:rPr lang="ru-RU" sz="1000" b="0" i="0" u="none" strike="noStrike">
                          <a:solidFill>
                            <a:srgbClr val="000000"/>
                          </a:solidFill>
                          <a:effectLst/>
                          <a:latin typeface="Times New Roman" panose="02020603050405020304" pitchFamily="18" charset="0"/>
                        </a:rPr>
                        <a:t>Единый налог на вмененный доход для отдельных видов деятельности (за налоговые периоды, истекшие до 1 января 2011 года) (пени по соответствующему платежу)</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1 05 02 020 02 2100 110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0,1</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47076">
                <a:tc>
                  <a:txBody>
                    <a:bodyPr/>
                    <a:lstStyle/>
                    <a:p>
                      <a:pPr algn="l" fontAlgn="ctr"/>
                      <a:r>
                        <a:rPr lang="ru-RU" sz="1000" b="1" i="0" u="none" strike="noStrike">
                          <a:solidFill>
                            <a:srgbClr val="000000"/>
                          </a:solidFill>
                          <a:effectLst/>
                          <a:latin typeface="Times New Roman" panose="02020603050405020304" pitchFamily="18" charset="0"/>
                        </a:rPr>
                        <a:t>Единый сельскохозяйственный налог</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1 05 03 000 01 0000 110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208,1</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47076">
                <a:tc>
                  <a:txBody>
                    <a:bodyPr/>
                    <a:lstStyle/>
                    <a:p>
                      <a:pPr algn="l" fontAlgn="ctr"/>
                      <a:r>
                        <a:rPr lang="ru-RU" sz="1000" b="0" i="0" u="none" strike="noStrike">
                          <a:solidFill>
                            <a:srgbClr val="000000"/>
                          </a:solidFill>
                          <a:effectLst/>
                          <a:latin typeface="Times New Roman" panose="02020603050405020304" pitchFamily="18" charset="0"/>
                        </a:rPr>
                        <a:t>Единый сельскохозяйственный налог</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1 05 03 010 01 0000 110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208,1</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25101">
                <a:tc>
                  <a:txBody>
                    <a:bodyPr/>
                    <a:lstStyle/>
                    <a:p>
                      <a:pPr algn="l" fontAlgn="ctr"/>
                      <a:r>
                        <a:rPr lang="ru-RU" sz="1000" b="0" i="0" u="none" strike="noStrike">
                          <a:solidFill>
                            <a:srgbClr val="000000"/>
                          </a:solidFill>
                          <a:effectLst/>
                          <a:latin typeface="Times New Roman" panose="02020603050405020304" pitchFamily="18" charset="0"/>
                        </a:rPr>
                        <a:t>Единый сельскохозяйственный налог (сумма платежа (перерасчеты, недоимка и задолженность по соответствующему платежу, в том числе по отмененному)</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1 05 03 010 01 1000 110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206,7</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25101">
                <a:tc>
                  <a:txBody>
                    <a:bodyPr/>
                    <a:lstStyle/>
                    <a:p>
                      <a:pPr algn="l" fontAlgn="ctr"/>
                      <a:r>
                        <a:rPr lang="ru-RU" sz="1000" b="0" i="0" u="none" strike="noStrike">
                          <a:solidFill>
                            <a:srgbClr val="000000"/>
                          </a:solidFill>
                          <a:effectLst/>
                          <a:latin typeface="Times New Roman" panose="02020603050405020304" pitchFamily="18" charset="0"/>
                        </a:rPr>
                        <a:t>Единый сельскохозяйственный налог (пени по соответствующему платежу)</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1 05 03 010 01 2100 110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1,4</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25101">
                <a:tc>
                  <a:txBody>
                    <a:bodyPr/>
                    <a:lstStyle/>
                    <a:p>
                      <a:pPr algn="l" fontAlgn="ctr"/>
                      <a:r>
                        <a:rPr lang="ru-RU" sz="1000" b="1" i="0" u="none" strike="noStrike">
                          <a:solidFill>
                            <a:srgbClr val="000000"/>
                          </a:solidFill>
                          <a:effectLst/>
                          <a:latin typeface="Times New Roman" panose="02020603050405020304" pitchFamily="18" charset="0"/>
                        </a:rPr>
                        <a:t>Налог, взимаемый в связи с применением патентной системы налогообложения</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1 05 04 000 02 0000 110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51 686,7</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24 900,0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49 500,0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55 000,0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16131">
                <a:tc>
                  <a:txBody>
                    <a:bodyPr/>
                    <a:lstStyle/>
                    <a:p>
                      <a:pPr algn="l" fontAlgn="ctr"/>
                      <a:r>
                        <a:rPr lang="ru-RU" sz="1000" b="0" i="0" u="none" strike="noStrike">
                          <a:solidFill>
                            <a:srgbClr val="000000"/>
                          </a:solidFill>
                          <a:effectLst/>
                          <a:latin typeface="Times New Roman" panose="02020603050405020304" pitchFamily="18" charset="0"/>
                        </a:rPr>
                        <a:t>Налог, взимаемый в связи с применением патентной системы налогообложения, зачисляемый в бюджеты городских округов</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1 05 04 010 02 0000 110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51 686,7</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24 900,0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49 500,0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50 800,0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55 000,0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07159">
                <a:tc>
                  <a:txBody>
                    <a:bodyPr/>
                    <a:lstStyle/>
                    <a:p>
                      <a:pPr algn="l" fontAlgn="ctr"/>
                      <a:r>
                        <a:rPr lang="ru-RU" sz="1000" b="0" i="0" u="none" strike="noStrike">
                          <a:solidFill>
                            <a:srgbClr val="000000"/>
                          </a:solidFill>
                          <a:effectLst/>
                          <a:latin typeface="Times New Roman" panose="02020603050405020304" pitchFamily="18" charset="0"/>
                        </a:rPr>
                        <a:t>Налог, взимаемый в связи с применением патентной системы налогообложения, зачисляемый в бюджеты городских округов (сумма платежа (перерасчеты, недоимка и задолженность по соответствующему платежу, в том числе по отмененному)</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1 05 04 010 02 1000 110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51 459,5</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461645">
                <a:tc>
                  <a:txBody>
                    <a:bodyPr/>
                    <a:lstStyle/>
                    <a:p>
                      <a:pPr algn="l" fontAlgn="ctr"/>
                      <a:r>
                        <a:rPr lang="ru-RU" sz="1000" b="0" i="0" u="none" strike="noStrike">
                          <a:solidFill>
                            <a:srgbClr val="000000"/>
                          </a:solidFill>
                          <a:effectLst/>
                          <a:latin typeface="Times New Roman" panose="02020603050405020304" pitchFamily="18" charset="0"/>
                        </a:rPr>
                        <a:t>Налог, взимаемый в связи с применением патентной системы налогообложения, зачисляемый в бюджеты городских округов (пени по соответствующему платежу)</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1 05 04 010 02 2100 110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216,1</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578681">
                <a:tc>
                  <a:txBody>
                    <a:bodyPr/>
                    <a:lstStyle/>
                    <a:p>
                      <a:pPr algn="l" fontAlgn="ctr"/>
                      <a:r>
                        <a:rPr lang="ru-RU" sz="1000" b="0" i="0" u="none" strike="noStrike">
                          <a:solidFill>
                            <a:srgbClr val="000000"/>
                          </a:solidFill>
                          <a:effectLst/>
                          <a:latin typeface="Times New Roman" panose="02020603050405020304" pitchFamily="18" charset="0"/>
                        </a:rPr>
                        <a:t>Налог, взимаемый в связи с применением патентной системы налогообложения, зачисляемый в бюджеты городских округов (прочие поступления)</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1 05 04 010 02 4000 110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11,2</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403125">
                <a:tc>
                  <a:txBody>
                    <a:bodyPr/>
                    <a:lstStyle/>
                    <a:p>
                      <a:pPr algn="l" fontAlgn="ctr"/>
                      <a:r>
                        <a:rPr lang="ru-RU" sz="1000" b="1" i="0" u="none" strike="noStrike">
                          <a:solidFill>
                            <a:srgbClr val="000000"/>
                          </a:solidFill>
                          <a:effectLst/>
                          <a:latin typeface="Times New Roman" panose="02020603050405020304" pitchFamily="18" charset="0"/>
                        </a:rPr>
                        <a:t>Налог, взимаемый в связи с применением специального налогового режима "Автоматизированная упрощенная система налогообложения"</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1 05 07 000 01 0000 110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770,0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747,0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784,0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823,0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578681">
                <a:tc>
                  <a:txBody>
                    <a:bodyPr/>
                    <a:lstStyle/>
                    <a:p>
                      <a:pPr algn="l" fontAlgn="ctr"/>
                      <a:r>
                        <a:rPr lang="ru-RU" sz="1000" b="0" i="0" u="none" strike="noStrike">
                          <a:solidFill>
                            <a:srgbClr val="000000"/>
                          </a:solidFill>
                          <a:effectLst/>
                          <a:latin typeface="Times New Roman" panose="02020603050405020304" pitchFamily="18" charset="0"/>
                        </a:rPr>
                        <a:t>Налог, взимаемый в связи с применением специального налогового режима "Автоматизированная упрощенная система налогообложения" (сумма платежа (перерасчеты, недоимка и задолженность по соответствующему платежу, в том числе по отмененному)</a:t>
                      </a:r>
                    </a:p>
                  </a:txBody>
                  <a:tcPr marL="4846" marR="4846" marT="48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1 05 07 000 01 1000 110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747,0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784,0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823,0</a:t>
                      </a:r>
                    </a:p>
                  </a:txBody>
                  <a:tcPr marL="4846" marR="4846" marT="4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1877171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36</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4067167836"/>
              </p:ext>
            </p:extLst>
          </p:nvPr>
        </p:nvGraphicFramePr>
        <p:xfrm>
          <a:off x="285749" y="781052"/>
          <a:ext cx="11058526" cy="5921307"/>
        </p:xfrm>
        <a:graphic>
          <a:graphicData uri="http://schemas.openxmlformats.org/drawingml/2006/table">
            <a:tbl>
              <a:tblPr/>
              <a:tblGrid>
                <a:gridCol w="4985694">
                  <a:extLst>
                    <a:ext uri="{9D8B030D-6E8A-4147-A177-3AD203B41FA5}">
                      <a16:colId xmlns="" xmlns:a16="http://schemas.microsoft.com/office/drawing/2014/main" val="20000"/>
                    </a:ext>
                  </a:extLst>
                </a:gridCol>
                <a:gridCol w="1619902">
                  <a:extLst>
                    <a:ext uri="{9D8B030D-6E8A-4147-A177-3AD203B41FA5}">
                      <a16:colId xmlns="" xmlns:a16="http://schemas.microsoft.com/office/drawing/2014/main" val="20001"/>
                    </a:ext>
                  </a:extLst>
                </a:gridCol>
                <a:gridCol w="935943">
                  <a:extLst>
                    <a:ext uri="{9D8B030D-6E8A-4147-A177-3AD203B41FA5}">
                      <a16:colId xmlns="" xmlns:a16="http://schemas.microsoft.com/office/drawing/2014/main" val="20002"/>
                    </a:ext>
                  </a:extLst>
                </a:gridCol>
                <a:gridCol w="935943">
                  <a:extLst>
                    <a:ext uri="{9D8B030D-6E8A-4147-A177-3AD203B41FA5}">
                      <a16:colId xmlns="" xmlns:a16="http://schemas.microsoft.com/office/drawing/2014/main" val="20003"/>
                    </a:ext>
                  </a:extLst>
                </a:gridCol>
                <a:gridCol w="928744">
                  <a:extLst>
                    <a:ext uri="{9D8B030D-6E8A-4147-A177-3AD203B41FA5}">
                      <a16:colId xmlns="" xmlns:a16="http://schemas.microsoft.com/office/drawing/2014/main" val="20004"/>
                    </a:ext>
                  </a:extLst>
                </a:gridCol>
                <a:gridCol w="820750">
                  <a:extLst>
                    <a:ext uri="{9D8B030D-6E8A-4147-A177-3AD203B41FA5}">
                      <a16:colId xmlns="" xmlns:a16="http://schemas.microsoft.com/office/drawing/2014/main" val="20005"/>
                    </a:ext>
                  </a:extLst>
                </a:gridCol>
                <a:gridCol w="831550">
                  <a:extLst>
                    <a:ext uri="{9D8B030D-6E8A-4147-A177-3AD203B41FA5}">
                      <a16:colId xmlns="" xmlns:a16="http://schemas.microsoft.com/office/drawing/2014/main" val="20006"/>
                    </a:ext>
                  </a:extLst>
                </a:gridCol>
              </a:tblGrid>
              <a:tr h="107292">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1220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0827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2024</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95653">
                <a:tc>
                  <a:txBody>
                    <a:bodyPr/>
                    <a:lstStyle/>
                    <a:p>
                      <a:pPr algn="l" fontAlgn="ctr"/>
                      <a:r>
                        <a:rPr lang="ru-RU" sz="1000" b="1" i="0" u="none" strike="noStrike">
                          <a:solidFill>
                            <a:srgbClr val="000000"/>
                          </a:solidFill>
                          <a:effectLst/>
                          <a:latin typeface="Times New Roman" panose="02020603050405020304" pitchFamily="18" charset="0"/>
                        </a:rPr>
                        <a:t>НАЛОГИ НА ИМУЩЕСТВО</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1 06 00 000 00 0000 000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362 182,1</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381 318,0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401 343,0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409 858,0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417 197,0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14587">
                <a:tc>
                  <a:txBody>
                    <a:bodyPr/>
                    <a:lstStyle/>
                    <a:p>
                      <a:pPr algn="l" fontAlgn="ctr"/>
                      <a:r>
                        <a:rPr lang="ru-RU" sz="1000" b="1" i="0" u="none" strike="noStrike">
                          <a:solidFill>
                            <a:srgbClr val="000000"/>
                          </a:solidFill>
                          <a:effectLst/>
                          <a:latin typeface="Times New Roman" panose="02020603050405020304" pitchFamily="18" charset="0"/>
                        </a:rPr>
                        <a:t>Налог на имущество физических лиц</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1 06 01 000 00 0000 110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108 447,5</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128 050,0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123 619,0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126 586,0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129 877,0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40814">
                <a:tc>
                  <a:txBody>
                    <a:bodyPr/>
                    <a:lstStyle/>
                    <a:p>
                      <a:pPr algn="l" fontAlgn="ctr"/>
                      <a:r>
                        <a:rPr lang="ru-RU" sz="1000" b="0" i="0" u="none" strike="noStrike">
                          <a:solidFill>
                            <a:srgbClr val="000000"/>
                          </a:solidFill>
                          <a:effectLst/>
                          <a:latin typeface="Times New Roman" panose="02020603050405020304" pitchFamily="18" charset="0"/>
                        </a:rPr>
                        <a:t>Налог на имущество физических лиц, взимаемый по ставкам, применяемым к объектам налогообложения, расположенным в границах городских округов</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1 06 01 020 04 0000 110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108 447,5</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128 050,0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123 619,0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126 586,0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129 877,0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61712">
                <a:tc>
                  <a:txBody>
                    <a:bodyPr/>
                    <a:lstStyle/>
                    <a:p>
                      <a:pPr algn="l" fontAlgn="ctr"/>
                      <a:r>
                        <a:rPr lang="ru-RU" sz="1000" b="0" i="0" u="none" strike="noStrike">
                          <a:solidFill>
                            <a:srgbClr val="000000"/>
                          </a:solidFill>
                          <a:effectLst/>
                          <a:latin typeface="Times New Roman" panose="02020603050405020304" pitchFamily="18" charset="0"/>
                        </a:rPr>
                        <a:t>Налог на имущество физических лиц, взимаемый по ставкам, применяемым к объектам налогообложения, расположенным в границах городских округов (сумма платежа (перерасчеты, недоимка и задолженность по соответствующему платежу, в том числе по отмененному)</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1 06 01 020 04 1000 110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107 740,0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79663">
                <a:tc>
                  <a:txBody>
                    <a:bodyPr/>
                    <a:lstStyle/>
                    <a:p>
                      <a:pPr algn="l" fontAlgn="ctr"/>
                      <a:r>
                        <a:rPr lang="ru-RU" sz="1000" b="0" i="0" u="none" strike="noStrike">
                          <a:solidFill>
                            <a:srgbClr val="000000"/>
                          </a:solidFill>
                          <a:effectLst/>
                          <a:latin typeface="Times New Roman" panose="02020603050405020304" pitchFamily="18" charset="0"/>
                        </a:rPr>
                        <a:t>Налог на имущество физических лиц, взимаемый по ставкам, применяемым к объектам налогообложения, расположенным в границах городских округов (пени по соответствующему платежу)</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1 06 01 020 04 2100 110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708,0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92286">
                <a:tc>
                  <a:txBody>
                    <a:bodyPr/>
                    <a:lstStyle/>
                    <a:p>
                      <a:pPr algn="l" fontAlgn="ctr"/>
                      <a:r>
                        <a:rPr lang="ru-RU" sz="1000" b="0" i="0" u="none" strike="noStrike">
                          <a:solidFill>
                            <a:srgbClr val="000000"/>
                          </a:solidFill>
                          <a:effectLst/>
                          <a:latin typeface="Times New Roman" panose="02020603050405020304" pitchFamily="18" charset="0"/>
                        </a:rPr>
                        <a:t>Налог на имущество физических лиц, взимаемый по ставкам, применяемым к объектам налогообложения, расположенным в границах городских округов (прочие поступления)</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1 06 01 020 04 4000 110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-0,5</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20898">
                <a:tc>
                  <a:txBody>
                    <a:bodyPr/>
                    <a:lstStyle/>
                    <a:p>
                      <a:pPr algn="l" fontAlgn="ctr"/>
                      <a:r>
                        <a:rPr lang="ru-RU" sz="1000" b="1" i="0" u="none" strike="noStrike">
                          <a:solidFill>
                            <a:srgbClr val="000000"/>
                          </a:solidFill>
                          <a:effectLst/>
                          <a:latin typeface="Times New Roman" panose="02020603050405020304" pitchFamily="18" charset="0"/>
                        </a:rPr>
                        <a:t>Земельный налог</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1 06 06 000 00 0000 110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253 734,6</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253 268,0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277 724,0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283 272,0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287 320,0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39832">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организаций</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1 06 06 030 00 0000 110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147 397,1</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134 260,0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166 400,0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168 720,0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169 761,0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53436">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организаций, обладающих земельным участком, расположенным в границах городских округов</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1 06 06 032 04 0000 110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147 397,1</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134 260,0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166 400,0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168 720,0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169 761,0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467041">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организаций, обладающих земельным участком, расположенным в границах городских округов (сумма платежа (перерасчеты, недоимка и задолженность по соответствующему платежу, в том числе по отмененному)</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1 06 06 032 04 1000 110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143 293,8</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53436">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организаций, обладающих земельным участком, расположенным в границах городских округов (пени по соответствующему платежу) </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1 06 06 032 04 2100 110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4 156,9</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568022">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организаций, обладающих земельным участком, расположенным в границах городских округов (суммы денежных взысканий (штрафов) по соответствующему платежу согласно законодательству Российской Федерации)</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1 06 06 032 04 3000 110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-71,8</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90323">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организаций, обладающих земельным участком, расположенным в границах городских округов (прочие поступления)</a:t>
                      </a:r>
                    </a:p>
                  </a:txBody>
                  <a:tcPr marL="4813" marR="4813" marT="4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1 06 06 032 04 4000 110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18,1</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13" marR="4813" marT="4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1775803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37</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620278216"/>
              </p:ext>
            </p:extLst>
          </p:nvPr>
        </p:nvGraphicFramePr>
        <p:xfrm>
          <a:off x="314325" y="742949"/>
          <a:ext cx="11068050" cy="5987323"/>
        </p:xfrm>
        <a:graphic>
          <a:graphicData uri="http://schemas.openxmlformats.org/drawingml/2006/table">
            <a:tbl>
              <a:tblPr/>
              <a:tblGrid>
                <a:gridCol w="5343525">
                  <a:extLst>
                    <a:ext uri="{9D8B030D-6E8A-4147-A177-3AD203B41FA5}">
                      <a16:colId xmlns="" xmlns:a16="http://schemas.microsoft.com/office/drawing/2014/main" val="20000"/>
                    </a:ext>
                  </a:extLst>
                </a:gridCol>
                <a:gridCol w="1514475">
                  <a:extLst>
                    <a:ext uri="{9D8B030D-6E8A-4147-A177-3AD203B41FA5}">
                      <a16:colId xmlns="" xmlns:a16="http://schemas.microsoft.com/office/drawing/2014/main" val="20001"/>
                    </a:ext>
                  </a:extLst>
                </a:gridCol>
                <a:gridCol w="838200">
                  <a:extLst>
                    <a:ext uri="{9D8B030D-6E8A-4147-A177-3AD203B41FA5}">
                      <a16:colId xmlns="" xmlns:a16="http://schemas.microsoft.com/office/drawing/2014/main" val="20002"/>
                    </a:ext>
                  </a:extLst>
                </a:gridCol>
                <a:gridCol w="942975">
                  <a:extLst>
                    <a:ext uri="{9D8B030D-6E8A-4147-A177-3AD203B41FA5}">
                      <a16:colId xmlns="" xmlns:a16="http://schemas.microsoft.com/office/drawing/2014/main" val="20003"/>
                    </a:ext>
                  </a:extLst>
                </a:gridCol>
                <a:gridCol w="962025">
                  <a:extLst>
                    <a:ext uri="{9D8B030D-6E8A-4147-A177-3AD203B41FA5}">
                      <a16:colId xmlns="" xmlns:a16="http://schemas.microsoft.com/office/drawing/2014/main" val="20004"/>
                    </a:ext>
                  </a:extLst>
                </a:gridCol>
                <a:gridCol w="733425">
                  <a:extLst>
                    <a:ext uri="{9D8B030D-6E8A-4147-A177-3AD203B41FA5}">
                      <a16:colId xmlns="" xmlns:a16="http://schemas.microsoft.com/office/drawing/2014/main" val="20005"/>
                    </a:ext>
                  </a:extLst>
                </a:gridCol>
                <a:gridCol w="733425">
                  <a:extLst>
                    <a:ext uri="{9D8B030D-6E8A-4147-A177-3AD203B41FA5}">
                      <a16:colId xmlns="" xmlns:a16="http://schemas.microsoft.com/office/drawing/2014/main" val="20006"/>
                    </a:ext>
                  </a:extLst>
                </a:gridCol>
              </a:tblGrid>
              <a:tr h="11011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Код дохода</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2826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1374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33173">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физических лиц</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1 06 06 040 00 0000 110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106 337,5</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119 008,0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111 324,0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114 552,0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117 559,0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14527">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физических лиц, обладающих земельным участком, расположенным в границах городских округов</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1 06 06 042 04 0000 110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106 337,5</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119 008,0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111 324,0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114 552,0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117 559,0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72821">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физических лиц, обладающих земельным участком, расположенным в границах городских округов (сумма платежа (перерасчеты, недоимка и задолженность по соответствующему платежу, в том числе по отмененному)</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1 06 06 042 04 1000 110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104 893,5</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14527">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физических лиц, обладающих земельным участком, расположенным в границах городских округов (пени по соответствующему платежу)</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1 06 06 042 04 2100 110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1 445,2</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72821">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физических лиц, обладающих земельным участком, расположенным в границах городских округов (суммы денежных взысканий (штрафов) по соответствующему платежу согласно законодательству Российской Федерации)</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1 06 06 042 04 3000 110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-1,9</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04420">
                <a:tc>
                  <a:txBody>
                    <a:bodyPr/>
                    <a:lstStyle/>
                    <a:p>
                      <a:pPr algn="l" fontAlgn="ctr"/>
                      <a:r>
                        <a:rPr lang="ru-RU" sz="1000" b="0" i="0" u="none" strike="noStrike">
                          <a:solidFill>
                            <a:srgbClr val="000000"/>
                          </a:solidFill>
                          <a:effectLst/>
                          <a:latin typeface="Times New Roman" panose="02020603050405020304" pitchFamily="18" charset="0"/>
                        </a:rPr>
                        <a:t>Земельный налог с физических лиц, обладающих земельным участком, расположенным в границах городских округов (прочие поступления)</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1 06 06 042 04 4000 110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0,7</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07264">
                <a:tc>
                  <a:txBody>
                    <a:bodyPr/>
                    <a:lstStyle/>
                    <a:p>
                      <a:pPr algn="l" fontAlgn="ctr"/>
                      <a:r>
                        <a:rPr lang="ru-RU" sz="1000" b="1" i="0" u="none" strike="noStrike">
                          <a:solidFill>
                            <a:srgbClr val="000000"/>
                          </a:solidFill>
                          <a:effectLst/>
                          <a:latin typeface="Times New Roman" panose="02020603050405020304" pitchFamily="18" charset="0"/>
                        </a:rPr>
                        <a:t>ГОСУДАРСТВЕННАЯ ПОШЛИНА</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1 08 00 000 00 0000 000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27 164,3</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24 030,0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25 325,0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25 850,0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26 375,0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78511">
                <a:tc>
                  <a:txBody>
                    <a:bodyPr/>
                    <a:lstStyle/>
                    <a:p>
                      <a:pPr algn="l" fontAlgn="ctr"/>
                      <a:r>
                        <a:rPr lang="ru-RU" sz="1000" b="1" i="0" u="none" strike="noStrike">
                          <a:solidFill>
                            <a:srgbClr val="000000"/>
                          </a:solidFill>
                          <a:effectLst/>
                          <a:latin typeface="Times New Roman" panose="02020603050405020304" pitchFamily="18" charset="0"/>
                        </a:rPr>
                        <a:t>Государственная пошлина по делам, рассматриваемым в судах общей юрисдикции, мировыми судьями</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1 08 03 000 01 0000 110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27 043,7</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23 900,0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25 300,0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25 800,0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26 350,0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427482">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по делам, рассматриваемым в судах общей юрисдикции, мировыми судьями (за исключением Верховного Суда Российской Федерации)</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1 08 03 010 01 0000 110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27 043,7</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23 900,0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25 300,0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25 800,0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26 350,0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459867">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по делам, рассматриваемым в судах общей юрисдикции, мировыми судьями (за исключением Верховного Суда Российской Федерации) (государственная пошлина, уплачиваемая при обращении в суды)</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1 08 03 010 01 1050 110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23 008,8</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498729">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по делам, рассматриваемым в судах общей юрисдикции, мировыми судьями (за исключением Верховного Суда Российской Федерации) (государственная пошлина, уплачиваемая на основании судебных актов по результатам рассмотрения дел по существу)</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1 08 03 010 01 1060 110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4 035,6</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336805">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по делам, рассматриваемым в судах общей юрисдикции, мировыми судьями (за исключением Верховного Суда Российской Федерации) (прочие поступления)</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1 08 03 010 01 4000 110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-0,8</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356234">
                <a:tc>
                  <a:txBody>
                    <a:bodyPr/>
                    <a:lstStyle/>
                    <a:p>
                      <a:pPr algn="l" fontAlgn="ctr"/>
                      <a:r>
                        <a:rPr lang="ru-RU" sz="1000" b="1" i="0" u="none" strike="noStrike">
                          <a:solidFill>
                            <a:srgbClr val="000000"/>
                          </a:solidFill>
                          <a:effectLst/>
                          <a:latin typeface="Times New Roman" panose="02020603050405020304" pitchFamily="18" charset="0"/>
                        </a:rPr>
                        <a:t>Государственная пошлина за государственную регистрацию, а также за совершение прочих юридически значимых действий</a:t>
                      </a:r>
                    </a:p>
                  </a:txBody>
                  <a:tcPr marL="4835" marR="4835" marT="48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1 08 07 000 01 0000 110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120,7</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130,0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25,0</a:t>
                      </a:r>
                    </a:p>
                  </a:txBody>
                  <a:tcPr marL="4835" marR="4835" marT="4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1138811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38</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638326336"/>
              </p:ext>
            </p:extLst>
          </p:nvPr>
        </p:nvGraphicFramePr>
        <p:xfrm>
          <a:off x="390525" y="742949"/>
          <a:ext cx="10934700" cy="6035618"/>
        </p:xfrm>
        <a:graphic>
          <a:graphicData uri="http://schemas.openxmlformats.org/drawingml/2006/table">
            <a:tbl>
              <a:tblPr/>
              <a:tblGrid>
                <a:gridCol w="5534025">
                  <a:extLst>
                    <a:ext uri="{9D8B030D-6E8A-4147-A177-3AD203B41FA5}">
                      <a16:colId xmlns="" xmlns:a16="http://schemas.microsoft.com/office/drawing/2014/main" val="20000"/>
                    </a:ext>
                  </a:extLst>
                </a:gridCol>
                <a:gridCol w="1457325">
                  <a:extLst>
                    <a:ext uri="{9D8B030D-6E8A-4147-A177-3AD203B41FA5}">
                      <a16:colId xmlns="" xmlns:a16="http://schemas.microsoft.com/office/drawing/2014/main" val="20001"/>
                    </a:ext>
                  </a:extLst>
                </a:gridCol>
                <a:gridCol w="847725">
                  <a:extLst>
                    <a:ext uri="{9D8B030D-6E8A-4147-A177-3AD203B41FA5}">
                      <a16:colId xmlns="" xmlns:a16="http://schemas.microsoft.com/office/drawing/2014/main" val="20002"/>
                    </a:ext>
                  </a:extLst>
                </a:gridCol>
                <a:gridCol w="895350">
                  <a:extLst>
                    <a:ext uri="{9D8B030D-6E8A-4147-A177-3AD203B41FA5}">
                      <a16:colId xmlns="" xmlns:a16="http://schemas.microsoft.com/office/drawing/2014/main" val="20003"/>
                    </a:ext>
                  </a:extLst>
                </a:gridCol>
                <a:gridCol w="771525">
                  <a:extLst>
                    <a:ext uri="{9D8B030D-6E8A-4147-A177-3AD203B41FA5}">
                      <a16:colId xmlns="" xmlns:a16="http://schemas.microsoft.com/office/drawing/2014/main" val="20004"/>
                    </a:ext>
                  </a:extLst>
                </a:gridCol>
                <a:gridCol w="742950">
                  <a:extLst>
                    <a:ext uri="{9D8B030D-6E8A-4147-A177-3AD203B41FA5}">
                      <a16:colId xmlns="" xmlns:a16="http://schemas.microsoft.com/office/drawing/2014/main" val="20005"/>
                    </a:ext>
                  </a:extLst>
                </a:gridCol>
                <a:gridCol w="685800">
                  <a:extLst>
                    <a:ext uri="{9D8B030D-6E8A-4147-A177-3AD203B41FA5}">
                      <a16:colId xmlns="" xmlns:a16="http://schemas.microsoft.com/office/drawing/2014/main" val="20006"/>
                    </a:ext>
                  </a:extLst>
                </a:gridCol>
              </a:tblGrid>
              <a:tr h="107895">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7570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9585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2025</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02688">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за выдачу разрешения на установку рекламной конструкции</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1 08 07 150 01 0000 110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96754">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за выдачу разрешения на установку рекламной конструкции</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1 08 07 150 01 1000 110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33260">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за выдачу специального разрешения на движение по автомобильным дорогам транспортных средств, осуществляющих перевозки опасных, тяжеловесных и (или) крупногабаритных грузов</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1 08 07 170 01 0000 110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0,7</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63831">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за выдачу органом местного самоуправления городского округа специального разрешения на движение по автомобильным дорогам транспортных средств, осуществляющих перевозки опасных, тяжеловесных и (или) крупногабаритных грузов, зачисляемая в бюджеты городских округов</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1 08 07 173 01 0000 110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0,7</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63831">
                <a:tc>
                  <a:txBody>
                    <a:bodyPr/>
                    <a:lstStyle/>
                    <a:p>
                      <a:pPr algn="l" fontAlgn="ctr"/>
                      <a:r>
                        <a:rPr lang="ru-RU" sz="1000" b="0" i="0" u="none" strike="noStrike">
                          <a:solidFill>
                            <a:srgbClr val="000000"/>
                          </a:solidFill>
                          <a:effectLst/>
                          <a:latin typeface="Times New Roman" panose="02020603050405020304" pitchFamily="18" charset="0"/>
                        </a:rPr>
                        <a:t>Государственная пошлина за выдачу органом местного самоуправления городского округа специального разрешения на движение по автомобильным дорогам транспортных средств, осуществляющих перевозки опасных, тяжеловесных и (или) крупногабаритных грузов, зачисляемая в бюджеты городских округов</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1 08 07 173 01 1000 110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0,7</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32364">
                <a:tc>
                  <a:txBody>
                    <a:bodyPr/>
                    <a:lstStyle/>
                    <a:p>
                      <a:pPr algn="l" fontAlgn="ctr"/>
                      <a:r>
                        <a:rPr lang="ru-RU" sz="1000" b="1" i="0" u="none" strike="noStrike">
                          <a:solidFill>
                            <a:srgbClr val="000000"/>
                          </a:solidFill>
                          <a:effectLst/>
                          <a:latin typeface="Times New Roman" panose="02020603050405020304" pitchFamily="18" charset="0"/>
                        </a:rPr>
                        <a:t>ЗАДОЛЖЕННОСТЬ И ПЕРЕРАСЧЕТЫ ПО ОТМЕНЕННЫМ НАЛОГАМ, СБОРАМ И ИНЫМ ОБЯЗАТЕЛЬНЫМ ПЛАТЕЖАМ</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1 09 00 000 00 0000 000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10,5</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88701">
                <a:tc>
                  <a:txBody>
                    <a:bodyPr/>
                    <a:lstStyle/>
                    <a:p>
                      <a:pPr algn="l" fontAlgn="ctr"/>
                      <a:r>
                        <a:rPr lang="ru-RU" sz="1000" b="1" i="0" u="none" strike="noStrike">
                          <a:solidFill>
                            <a:srgbClr val="000000"/>
                          </a:solidFill>
                          <a:effectLst/>
                          <a:latin typeface="Times New Roman" panose="02020603050405020304" pitchFamily="18" charset="0"/>
                        </a:rPr>
                        <a:t>Налог на прибыль организаций, зачислявшийся до 1 января 2005 года в местные бюджеты</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1 09 01 000 00 0000 110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0,5</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78948">
                <a:tc>
                  <a:txBody>
                    <a:bodyPr/>
                    <a:lstStyle/>
                    <a:p>
                      <a:pPr algn="l" fontAlgn="ctr"/>
                      <a:r>
                        <a:rPr lang="ru-RU" sz="1000" b="0" i="0" u="none" strike="noStrike">
                          <a:solidFill>
                            <a:srgbClr val="000000"/>
                          </a:solidFill>
                          <a:effectLst/>
                          <a:latin typeface="Times New Roman" panose="02020603050405020304" pitchFamily="18" charset="0"/>
                        </a:rPr>
                        <a:t>Налог на прибыль организаций, зачислявшийся до 1 января 2005 года в местные бюджеты, мобилизуемый на территориях городских округов</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1 09 01 020 04 0000 110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0,5</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516350">
                <a:tc>
                  <a:txBody>
                    <a:bodyPr/>
                    <a:lstStyle/>
                    <a:p>
                      <a:pPr algn="l" fontAlgn="ctr"/>
                      <a:r>
                        <a:rPr lang="ru-RU" sz="1000" b="0" i="0" u="none" strike="noStrike">
                          <a:solidFill>
                            <a:srgbClr val="000000"/>
                          </a:solidFill>
                          <a:effectLst/>
                          <a:latin typeface="Times New Roman" panose="02020603050405020304" pitchFamily="18" charset="0"/>
                        </a:rPr>
                        <a:t>Налог на прибыль организаций, зачислявшийся до 1 января 2005 года в местные бюджеты, мобилизуемый на территориях городских округов (сумма платежа (перерасчеты, недоимка и задолженность по соответствующему платежу, в том числе по отмененному)</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1 09 01 020 04 1000 110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0,1</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55514">
                <a:tc>
                  <a:txBody>
                    <a:bodyPr/>
                    <a:lstStyle/>
                    <a:p>
                      <a:pPr algn="l" fontAlgn="ctr"/>
                      <a:r>
                        <a:rPr lang="ru-RU" sz="1000" b="0" i="0" u="none" strike="noStrike">
                          <a:solidFill>
                            <a:srgbClr val="000000"/>
                          </a:solidFill>
                          <a:effectLst/>
                          <a:latin typeface="Times New Roman" panose="02020603050405020304" pitchFamily="18" charset="0"/>
                        </a:rPr>
                        <a:t>Налог на прибыль организаций, зачислявшийся до 1 января 2005 года в местные бюджеты, мобилизуемый на территориях городских округов (пени по соответствующему платежу)</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1 09 01 020 04 2100 110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0,3</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61143">
                <a:tc>
                  <a:txBody>
                    <a:bodyPr/>
                    <a:lstStyle/>
                    <a:p>
                      <a:pPr algn="l" fontAlgn="ctr"/>
                      <a:r>
                        <a:rPr lang="ru-RU" sz="1000" b="1" i="0" u="none" strike="noStrike">
                          <a:solidFill>
                            <a:srgbClr val="000000"/>
                          </a:solidFill>
                          <a:effectLst/>
                          <a:latin typeface="Times New Roman" panose="02020603050405020304" pitchFamily="18" charset="0"/>
                        </a:rPr>
                        <a:t>Налоги на имущество</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1 09 04 000 00 0000 110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10,1</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302688">
                <a:tc>
                  <a:txBody>
                    <a:bodyPr/>
                    <a:lstStyle/>
                    <a:p>
                      <a:pPr algn="l" fontAlgn="ctr"/>
                      <a:r>
                        <a:rPr lang="ru-RU" sz="1000" b="0" i="0" u="none" strike="noStrike">
                          <a:solidFill>
                            <a:srgbClr val="000000"/>
                          </a:solidFill>
                          <a:effectLst/>
                          <a:latin typeface="Times New Roman" panose="02020603050405020304" pitchFamily="18" charset="0"/>
                        </a:rPr>
                        <a:t>Земельный налог (по обязательствам, возникшим до 1 января 2006 года)</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1 09 04 050 00 0000 110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10,1</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49273">
                <a:tc>
                  <a:txBody>
                    <a:bodyPr/>
                    <a:lstStyle/>
                    <a:p>
                      <a:pPr algn="l" fontAlgn="ctr"/>
                      <a:r>
                        <a:rPr lang="ru-RU" sz="1000" b="0" i="0" u="none" strike="noStrike">
                          <a:solidFill>
                            <a:srgbClr val="000000"/>
                          </a:solidFill>
                          <a:effectLst/>
                          <a:latin typeface="Times New Roman" panose="02020603050405020304" pitchFamily="18" charset="0"/>
                        </a:rPr>
                        <a:t>Земельный налог (по обязательствам, возникшим до 1 января 2006 года), мобилизуемый на территориях городских округов</a:t>
                      </a:r>
                    </a:p>
                  </a:txBody>
                  <a:tcPr marL="4436" marR="4436" marT="44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1 09 04 052 04 0000 110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10,1</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36" marR="4436" marT="44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3695548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39</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91800823"/>
              </p:ext>
            </p:extLst>
          </p:nvPr>
        </p:nvGraphicFramePr>
        <p:xfrm>
          <a:off x="352423" y="704851"/>
          <a:ext cx="11020427" cy="5980859"/>
        </p:xfrm>
        <a:graphic>
          <a:graphicData uri="http://schemas.openxmlformats.org/drawingml/2006/table">
            <a:tbl>
              <a:tblPr/>
              <a:tblGrid>
                <a:gridCol w="5686427">
                  <a:extLst>
                    <a:ext uri="{9D8B030D-6E8A-4147-A177-3AD203B41FA5}">
                      <a16:colId xmlns="" xmlns:a16="http://schemas.microsoft.com/office/drawing/2014/main" val="20000"/>
                    </a:ext>
                  </a:extLst>
                </a:gridCol>
                <a:gridCol w="1409700">
                  <a:extLst>
                    <a:ext uri="{9D8B030D-6E8A-4147-A177-3AD203B41FA5}">
                      <a16:colId xmlns="" xmlns:a16="http://schemas.microsoft.com/office/drawing/2014/main" val="20001"/>
                    </a:ext>
                  </a:extLst>
                </a:gridCol>
                <a:gridCol w="895350">
                  <a:extLst>
                    <a:ext uri="{9D8B030D-6E8A-4147-A177-3AD203B41FA5}">
                      <a16:colId xmlns="" xmlns:a16="http://schemas.microsoft.com/office/drawing/2014/main" val="20002"/>
                    </a:ext>
                  </a:extLst>
                </a:gridCol>
                <a:gridCol w="857250">
                  <a:extLst>
                    <a:ext uri="{9D8B030D-6E8A-4147-A177-3AD203B41FA5}">
                      <a16:colId xmlns="" xmlns:a16="http://schemas.microsoft.com/office/drawing/2014/main" val="20003"/>
                    </a:ext>
                  </a:extLst>
                </a:gridCol>
                <a:gridCol w="790575">
                  <a:extLst>
                    <a:ext uri="{9D8B030D-6E8A-4147-A177-3AD203B41FA5}">
                      <a16:colId xmlns="" xmlns:a16="http://schemas.microsoft.com/office/drawing/2014/main" val="20004"/>
                    </a:ext>
                  </a:extLst>
                </a:gridCol>
                <a:gridCol w="771525">
                  <a:extLst>
                    <a:ext uri="{9D8B030D-6E8A-4147-A177-3AD203B41FA5}">
                      <a16:colId xmlns="" xmlns:a16="http://schemas.microsoft.com/office/drawing/2014/main" val="20005"/>
                    </a:ext>
                  </a:extLst>
                </a:gridCol>
                <a:gridCol w="609600">
                  <a:extLst>
                    <a:ext uri="{9D8B030D-6E8A-4147-A177-3AD203B41FA5}">
                      <a16:colId xmlns="" xmlns:a16="http://schemas.microsoft.com/office/drawing/2014/main" val="20006"/>
                    </a:ext>
                  </a:extLst>
                </a:gridCol>
              </a:tblGrid>
              <a:tr h="87005">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Код дохода</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47196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6056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89251">
                <a:tc>
                  <a:txBody>
                    <a:bodyPr/>
                    <a:lstStyle/>
                    <a:p>
                      <a:pPr algn="l" fontAlgn="ctr"/>
                      <a:r>
                        <a:rPr lang="ru-RU" sz="1000" b="0" i="0" u="none" strike="noStrike">
                          <a:solidFill>
                            <a:srgbClr val="000000"/>
                          </a:solidFill>
                          <a:effectLst/>
                          <a:latin typeface="Times New Roman" panose="02020603050405020304" pitchFamily="18" charset="0"/>
                        </a:rPr>
                        <a:t>Земельный налог (по обязательствам, возникшим до 1 января 2006 года), мобилизуемый на территориях городских округов (сумма платежа (перерасчеты, недоимка и задолженность по соответствующему платежу, в том числе по отмененному)</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1 09 04 052 04 1000 110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-0,1</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74655">
                <a:tc>
                  <a:txBody>
                    <a:bodyPr/>
                    <a:lstStyle/>
                    <a:p>
                      <a:pPr algn="l" fontAlgn="ctr"/>
                      <a:r>
                        <a:rPr lang="ru-RU" sz="1000" b="0" i="0" u="none" strike="noStrike">
                          <a:solidFill>
                            <a:srgbClr val="000000"/>
                          </a:solidFill>
                          <a:effectLst/>
                          <a:latin typeface="Times New Roman" panose="02020603050405020304" pitchFamily="18" charset="0"/>
                        </a:rPr>
                        <a:t>Земельный налог (по обязательствам, возникшим до 1 января 2006 года), мобилизуемый на территориях городских округов (пени по соответствующему платежу)</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1 09 04 052 04 2100 110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10,1</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55193">
                <a:tc>
                  <a:txBody>
                    <a:bodyPr/>
                    <a:lstStyle/>
                    <a:p>
                      <a:pPr algn="l" fontAlgn="ctr"/>
                      <a:r>
                        <a:rPr lang="ru-RU" sz="1000" b="1" i="0"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1 11 00 000 00 0000 000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180 642,6</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185 854,3</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191 145,0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194 511,0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198 065,0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49819">
                <a:tc>
                  <a:txBody>
                    <a:bodyPr/>
                    <a:lstStyle/>
                    <a:p>
                      <a:pPr algn="l" fontAlgn="ctr"/>
                      <a:r>
                        <a:rPr lang="ru-RU" sz="1000" b="1" i="0" u="none" strike="noStrike">
                          <a:solidFill>
                            <a:srgbClr val="000000"/>
                          </a:solidFill>
                          <a:effectLst/>
                          <a:latin typeface="Times New Roman" panose="02020603050405020304" pitchFamily="18" charset="0"/>
                        </a:rPr>
                        <a:t>Доходы, получаемые в виде арендной либо иной платы за передачу в возмездное пользование государственного и муниципального имущества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1 11 05 000 00 0000 120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118 659,0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118 159,4</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120 810,0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125 134,0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129 631,0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76834">
                <a:tc>
                  <a:txBody>
                    <a:bodyPr/>
                    <a:lstStyle/>
                    <a:p>
                      <a:pPr algn="l" fontAlgn="ctr"/>
                      <a:r>
                        <a:rPr lang="ru-RU" sz="1000" b="0" i="0" u="none" strike="noStrike">
                          <a:solidFill>
                            <a:srgbClr val="000000"/>
                          </a:solidFill>
                          <a:effectLst/>
                          <a:latin typeface="Times New Roman" panose="02020603050405020304" pitchFamily="18" charset="0"/>
                        </a:rPr>
                        <a:t>Доходы, получаемые в виде арендной платы за земельные участки, государственная собственность на которые не разграничена, а также средства от продажи права на заключение договоров аренды указанных земельных участков</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1 11 05 010 00 0000 120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96 760,9</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101 250,0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107 768,0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112 079,0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116 562,0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81700">
                <a:tc>
                  <a:txBody>
                    <a:bodyPr/>
                    <a:lstStyle/>
                    <a:p>
                      <a:pPr algn="l" fontAlgn="ctr"/>
                      <a:r>
                        <a:rPr lang="ru-RU" sz="1000" b="0" i="0" u="none" strike="noStrike">
                          <a:solidFill>
                            <a:srgbClr val="000000"/>
                          </a:solidFill>
                          <a:effectLst/>
                          <a:latin typeface="Times New Roman" panose="02020603050405020304" pitchFamily="18" charset="0"/>
                        </a:rPr>
                        <a:t>Доходы, получаемые в виде арендной платы за земельные участки, государственная собственность на которые не разграничена и которые расположены в границах городских округов, а также средства от продажи права на заключение договоров аренды указанных земельных участков</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1 11 05 012 04 0000 120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96 760,9</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101 250,0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107 768,0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112 079,0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116 562,0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28177">
                <a:tc>
                  <a:txBody>
                    <a:bodyPr/>
                    <a:lstStyle/>
                    <a:p>
                      <a:pPr algn="l" fontAlgn="ctr"/>
                      <a:r>
                        <a:rPr lang="ru-RU" sz="1000" b="0" i="0" u="none" strike="noStrike">
                          <a:solidFill>
                            <a:srgbClr val="000000"/>
                          </a:solidFill>
                          <a:effectLst/>
                          <a:latin typeface="Times New Roman" panose="02020603050405020304" pitchFamily="18" charset="0"/>
                        </a:rPr>
                        <a:t>Доходы, получаемые в виде арендной платы за земли после разграничения государственной собственности на землю, а также средства от продажи права на заключение договоров аренды указанных земельных участков (за исключением земельных участков бюджетных и автономных учреждений)</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1 11 05 020 00 0000 120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225,4</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443,0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322,0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335,0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349,0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457371">
                <a:tc>
                  <a:txBody>
                    <a:bodyPr/>
                    <a:lstStyle/>
                    <a:p>
                      <a:pPr algn="l" fontAlgn="ctr"/>
                      <a:r>
                        <a:rPr lang="ru-RU" sz="1000" b="0" i="0" u="none" strike="noStrike">
                          <a:solidFill>
                            <a:srgbClr val="000000"/>
                          </a:solidFill>
                          <a:effectLst/>
                          <a:latin typeface="Times New Roman" panose="02020603050405020304" pitchFamily="18" charset="0"/>
                        </a:rPr>
                        <a:t>Доходы, получаемые в виде арендной платы, а также средства от продажи права на заключение договоров аренды за земли, находящиеся в собственности городских округов (за исключением земельных участков муниципальных бюджетных и автономных учреждений)</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1 11 05 024 04 0000 120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225,4</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443,0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322,0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335,0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349,0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510893">
                <a:tc>
                  <a:txBody>
                    <a:bodyPr/>
                    <a:lstStyle/>
                    <a:p>
                      <a:pPr algn="l" fontAlgn="ctr"/>
                      <a:r>
                        <a:rPr lang="ru-RU" sz="1000" b="0" i="0" u="none" strike="noStrike">
                          <a:solidFill>
                            <a:srgbClr val="000000"/>
                          </a:solidFill>
                          <a:effectLst/>
                          <a:latin typeface="Times New Roman" panose="02020603050405020304" pitchFamily="18" charset="0"/>
                        </a:rPr>
                        <a:t>Доходы от сдачи в аренду имущества, находящегося в оперативном управлении органов государственной власти, органов местного самоуправления, органов управления государственными внебюджетными фондами и созданных ими учреждений (за исключением имущества бюджетных и автономных учреждений)</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1 11 05 030 00 0000 120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703,8</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55193">
                <a:tc>
                  <a:txBody>
                    <a:bodyPr/>
                    <a:lstStyle/>
                    <a:p>
                      <a:pPr algn="l" fontAlgn="ctr"/>
                      <a:r>
                        <a:rPr lang="ru-RU" sz="1000" b="0" i="0" u="none" strike="noStrike">
                          <a:solidFill>
                            <a:srgbClr val="000000"/>
                          </a:solidFill>
                          <a:effectLst/>
                          <a:latin typeface="Times New Roman" panose="02020603050405020304" pitchFamily="18" charset="0"/>
                        </a:rPr>
                        <a:t>Доходы от сдачи в аренду имущества, находящегося в оперативном управлении органов управления городских округов и созданных ими учреждений (за исключением имущества муниципальных бюджетных и автономных учреждений)</a:t>
                      </a:r>
                    </a:p>
                  </a:txBody>
                  <a:tcPr marL="3611" marR="3611" marT="3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1 11 05 034 04 0000 120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703,8</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611" marR="3611" marT="3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3541565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C64C2A7-EC84-4D8C-9CA2-F6AE46F51FB6}"/>
              </a:ext>
            </a:extLst>
          </p:cNvPr>
          <p:cNvSpPr>
            <a:spLocks noGrp="1"/>
          </p:cNvSpPr>
          <p:nvPr>
            <p:ph type="title"/>
          </p:nvPr>
        </p:nvSpPr>
        <p:spPr>
          <a:xfrm>
            <a:off x="831850" y="182564"/>
            <a:ext cx="10515600" cy="601890"/>
          </a:xfrm>
        </p:spPr>
        <p:txBody>
          <a:bodyPr rtlCol="0"/>
          <a:lstStyle/>
          <a:p>
            <a:pPr rtl="0"/>
            <a:r>
              <a:rPr lang="ru-RU" dirty="0"/>
              <a:t>Содержание</a:t>
            </a:r>
          </a:p>
        </p:txBody>
      </p:sp>
      <p:sp>
        <p:nvSpPr>
          <p:cNvPr id="3" name="Текст 2">
            <a:extLst>
              <a:ext uri="{FF2B5EF4-FFF2-40B4-BE49-F238E27FC236}">
                <a16:creationId xmlns="" xmlns:a16="http://schemas.microsoft.com/office/drawing/2014/main" id="{56960426-AAA6-4126-93AF-30F7DEE010A4}"/>
              </a:ext>
            </a:extLst>
          </p:cNvPr>
          <p:cNvSpPr>
            <a:spLocks noGrp="1"/>
          </p:cNvSpPr>
          <p:nvPr>
            <p:ph type="body" idx="1"/>
          </p:nvPr>
        </p:nvSpPr>
        <p:spPr>
          <a:xfrm>
            <a:off x="387178" y="676976"/>
            <a:ext cx="10840995" cy="4776087"/>
          </a:xfrm>
          <a:solidFill>
            <a:schemeClr val="accent2">
              <a:lumMod val="20000"/>
              <a:lumOff val="80000"/>
            </a:schemeClr>
          </a:solidFill>
        </p:spPr>
        <p:txBody>
          <a:bodyPr numCol="2" rtlCol="0"/>
          <a:lstStyle/>
          <a:p>
            <a:pPr algn="l">
              <a:lnSpc>
                <a:spcPct val="100000"/>
              </a:lnSpc>
              <a:spcBef>
                <a:spcPts val="0"/>
              </a:spcBef>
            </a:pPr>
            <a:r>
              <a:rPr lang="ru-RU" sz="1300" dirty="0">
                <a:solidFill>
                  <a:schemeClr val="tx1"/>
                </a:solidFill>
                <a:hlinkClick r:id="rId3" action="ppaction://hlinksldjump"/>
              </a:rPr>
              <a:t>5 стр.  </a:t>
            </a:r>
            <a:r>
              <a:rPr lang="ru-RU" sz="1300" dirty="0">
                <a:hlinkClick r:id="rId3" action="ppaction://hlinksldjump"/>
              </a:rPr>
              <a:t>Основные вехи появления бюджетов в финансовой жизни </a:t>
            </a:r>
            <a:r>
              <a:rPr lang="ru-RU" sz="1300" dirty="0">
                <a:solidFill>
                  <a:schemeClr val="accent2">
                    <a:lumMod val="60000"/>
                    <a:lumOff val="40000"/>
                  </a:schemeClr>
                </a:solidFill>
                <a:hlinkClick r:id="rId3" action="ppaction://hlinksldjump"/>
              </a:rPr>
              <a:t>государств</a:t>
            </a:r>
            <a:r>
              <a:rPr lang="en-US" sz="1300" dirty="0">
                <a:solidFill>
                  <a:schemeClr val="accent2">
                    <a:lumMod val="75000"/>
                  </a:schemeClr>
                </a:solidFill>
                <a:hlinkClick r:id="rId3" action="ppaction://hlinksldjump"/>
              </a:rPr>
              <a:t>;</a:t>
            </a:r>
            <a:endParaRPr lang="ru-RU" sz="1300" dirty="0">
              <a:solidFill>
                <a:schemeClr val="accent2">
                  <a:lumMod val="75000"/>
                </a:schemeClr>
              </a:solidFill>
            </a:endParaRPr>
          </a:p>
          <a:p>
            <a:pPr algn="l">
              <a:lnSpc>
                <a:spcPct val="100000"/>
              </a:lnSpc>
              <a:spcBef>
                <a:spcPts val="0"/>
              </a:spcBef>
            </a:pPr>
            <a:r>
              <a:rPr lang="ru-RU" sz="1300" dirty="0">
                <a:solidFill>
                  <a:schemeClr val="tx1"/>
                </a:solidFill>
              </a:rPr>
              <a:t>6 стр. </a:t>
            </a:r>
            <a:r>
              <a:rPr lang="ru-RU" sz="1300" dirty="0">
                <a:hlinkClick r:id="rId4" action="ppaction://hlinksldjump"/>
              </a:rPr>
              <a:t>Описание административно-территориального деления Воскресенска</a:t>
            </a:r>
            <a:r>
              <a:rPr lang="en-US" sz="1300" dirty="0">
                <a:solidFill>
                  <a:schemeClr val="accent2">
                    <a:lumMod val="75000"/>
                  </a:schemeClr>
                </a:solidFill>
              </a:rPr>
              <a:t>;</a:t>
            </a:r>
            <a:endParaRPr lang="ru-RU" sz="1300" dirty="0">
              <a:solidFill>
                <a:schemeClr val="accent2">
                  <a:lumMod val="75000"/>
                </a:schemeClr>
              </a:solidFill>
            </a:endParaRPr>
          </a:p>
          <a:p>
            <a:pPr algn="l">
              <a:lnSpc>
                <a:spcPct val="100000"/>
              </a:lnSpc>
              <a:spcBef>
                <a:spcPts val="0"/>
              </a:spcBef>
            </a:pPr>
            <a:r>
              <a:rPr lang="ru-RU" sz="1300" u="sng" dirty="0">
                <a:solidFill>
                  <a:schemeClr val="tx1"/>
                </a:solidFill>
              </a:rPr>
              <a:t>7 стр. </a:t>
            </a:r>
            <a:r>
              <a:rPr lang="ru-RU" sz="1300" dirty="0">
                <a:solidFill>
                  <a:schemeClr val="tx1"/>
                </a:solidFill>
              </a:rPr>
              <a:t>	</a:t>
            </a:r>
            <a:r>
              <a:rPr lang="ru-RU" sz="1300" u="sng" dirty="0">
                <a:solidFill>
                  <a:schemeClr val="tx1"/>
                </a:solidFill>
                <a:hlinkClick r:id="rId5" action="ppaction://hlinksldjump"/>
              </a:rPr>
              <a:t>Принцип прозрачности (открытости) бюджета </a:t>
            </a:r>
            <a:endParaRPr lang="ru-RU" sz="1300" u="sng" dirty="0">
              <a:solidFill>
                <a:schemeClr val="tx1"/>
              </a:solidFill>
            </a:endParaRPr>
          </a:p>
          <a:p>
            <a:pPr algn="l">
              <a:lnSpc>
                <a:spcPct val="100000"/>
              </a:lnSpc>
              <a:spcBef>
                <a:spcPts val="0"/>
              </a:spcBef>
            </a:pPr>
            <a:r>
              <a:rPr lang="ru-RU" sz="1300" dirty="0">
                <a:solidFill>
                  <a:schemeClr val="tx1"/>
                </a:solidFill>
              </a:rPr>
              <a:t>10 стр. </a:t>
            </a:r>
            <a:r>
              <a:rPr lang="ru-RU" sz="1300" dirty="0">
                <a:hlinkClick r:id="rId6" action="ppaction://hlinksldjump"/>
              </a:rPr>
              <a:t>Основные </a:t>
            </a:r>
            <a:r>
              <a:rPr lang="ru-RU" sz="1300" u="sng" dirty="0">
                <a:hlinkClick r:id="rId6" action="ppaction://hlinksldjump"/>
              </a:rPr>
              <a:t>термины</a:t>
            </a:r>
            <a:r>
              <a:rPr lang="ru-RU" sz="1300" u="sng" dirty="0"/>
              <a:t> </a:t>
            </a:r>
            <a:r>
              <a:rPr lang="ru-RU" sz="1300" u="sng" dirty="0">
                <a:solidFill>
                  <a:srgbClr val="0072C7"/>
                </a:solidFill>
              </a:rPr>
              <a:t>и</a:t>
            </a:r>
            <a:r>
              <a:rPr lang="ru-RU" sz="1300" u="sng" dirty="0">
                <a:solidFill>
                  <a:prstClr val="white"/>
                </a:solidFill>
                <a:hlinkClick r:id="rId6" action="ppaction://hlinksldjump"/>
              </a:rPr>
              <a:t> понятия </a:t>
            </a:r>
            <a:r>
              <a:rPr lang="ru-RU" sz="1300" u="sng" dirty="0">
                <a:hlinkClick r:id="rId6" action="ppaction://hlinksldjump"/>
              </a:rPr>
              <a:t> </a:t>
            </a:r>
            <a:r>
              <a:rPr lang="ru-RU" sz="1300" dirty="0">
                <a:solidFill>
                  <a:schemeClr val="accent3">
                    <a:lumMod val="50000"/>
                    <a:lumOff val="50000"/>
                  </a:schemeClr>
                </a:solidFill>
              </a:rPr>
              <a:t>(глоссарий)</a:t>
            </a:r>
            <a:r>
              <a:rPr lang="en-US" sz="1300" dirty="0">
                <a:solidFill>
                  <a:schemeClr val="accent3">
                    <a:lumMod val="50000"/>
                    <a:lumOff val="50000"/>
                  </a:schemeClr>
                </a:solidFill>
              </a:rPr>
              <a:t>;</a:t>
            </a:r>
            <a:r>
              <a:rPr lang="ru-RU" sz="1300" dirty="0">
                <a:solidFill>
                  <a:schemeClr val="accent3">
                    <a:lumMod val="50000"/>
                    <a:lumOff val="50000"/>
                  </a:schemeClr>
                </a:solidFill>
              </a:rPr>
              <a:t> </a:t>
            </a:r>
          </a:p>
          <a:p>
            <a:pPr algn="l">
              <a:lnSpc>
                <a:spcPct val="100000"/>
              </a:lnSpc>
              <a:spcBef>
                <a:spcPts val="0"/>
              </a:spcBef>
            </a:pPr>
            <a:r>
              <a:rPr lang="en-US" sz="1300" dirty="0">
                <a:solidFill>
                  <a:schemeClr val="tx1"/>
                </a:solidFill>
                <a:hlinkClick r:id="rId7" action="ppaction://hlinksldjump"/>
              </a:rPr>
              <a:t>1</a:t>
            </a:r>
            <a:r>
              <a:rPr lang="ru-RU" sz="1300" dirty="0">
                <a:solidFill>
                  <a:schemeClr val="tx1"/>
                </a:solidFill>
                <a:hlinkClick r:id="rId7" action="ppaction://hlinksldjump"/>
              </a:rPr>
              <a:t>7</a:t>
            </a:r>
            <a:r>
              <a:rPr lang="en-US" sz="1300" dirty="0">
                <a:solidFill>
                  <a:schemeClr val="tx1"/>
                </a:solidFill>
                <a:hlinkClick r:id="rId7" action="ppaction://hlinksldjump"/>
              </a:rPr>
              <a:t> </a:t>
            </a:r>
            <a:r>
              <a:rPr lang="ru-RU" sz="1300" dirty="0">
                <a:solidFill>
                  <a:schemeClr val="tx1"/>
                </a:solidFill>
                <a:hlinkClick r:id="rId7" action="ppaction://hlinksldjump"/>
              </a:rPr>
              <a:t>стр. </a:t>
            </a:r>
            <a:r>
              <a:rPr lang="ru-RU" altLang="ru-RU" sz="1300" dirty="0">
                <a:latin typeface="Times New Roman" panose="02020603050405020304" pitchFamily="18" charset="0"/>
                <a:cs typeface="Times New Roman" panose="02020603050405020304" pitchFamily="18" charset="0"/>
                <a:hlinkClick r:id="rId7" action="ppaction://hlinksldjump"/>
              </a:rPr>
              <a:t>Информация об основных показателях </a:t>
            </a:r>
            <a:br>
              <a:rPr lang="ru-RU" altLang="ru-RU" sz="1300" dirty="0">
                <a:latin typeface="Times New Roman" panose="02020603050405020304" pitchFamily="18" charset="0"/>
                <a:cs typeface="Times New Roman" panose="02020603050405020304" pitchFamily="18" charset="0"/>
                <a:hlinkClick r:id="rId7" action="ppaction://hlinksldjump"/>
              </a:rPr>
            </a:br>
            <a:r>
              <a:rPr lang="ru-RU" altLang="ru-RU" sz="1300" dirty="0">
                <a:latin typeface="Times New Roman" panose="02020603050405020304" pitchFamily="18" charset="0"/>
                <a:cs typeface="Times New Roman" panose="02020603050405020304" pitchFamily="18" charset="0"/>
                <a:hlinkClick r:id="rId7" action="ppaction://hlinksldjump"/>
              </a:rPr>
              <a:t>социально-экономического развития </a:t>
            </a:r>
            <a:r>
              <a:rPr lang="ru-RU" sz="1300" dirty="0">
                <a:latin typeface="Times New Roman" panose="02020603050405020304" pitchFamily="18" charset="0"/>
                <a:cs typeface="Times New Roman" panose="02020603050405020304" pitchFamily="18" charset="0"/>
                <a:hlinkClick r:id="rId7" action="ppaction://hlinksldjump"/>
              </a:rPr>
              <a:t>городского округа Воскресенск</a:t>
            </a:r>
            <a:r>
              <a:rPr lang="en-US" sz="1300" dirty="0">
                <a:solidFill>
                  <a:schemeClr val="accent2">
                    <a:lumMod val="75000"/>
                  </a:schemeClr>
                </a:solidFill>
                <a:hlinkClick r:id="rId7" action="ppaction://hlinksldjump"/>
              </a:rPr>
              <a:t>;</a:t>
            </a:r>
            <a:endParaRPr lang="en-US" sz="1300" dirty="0">
              <a:solidFill>
                <a:schemeClr val="accent2">
                  <a:lumMod val="75000"/>
                </a:schemeClr>
              </a:solidFill>
            </a:endParaRPr>
          </a:p>
          <a:p>
            <a:pPr algn="l">
              <a:lnSpc>
                <a:spcPct val="100000"/>
              </a:lnSpc>
            </a:pPr>
            <a:r>
              <a:rPr lang="ru-RU" sz="1300" dirty="0">
                <a:solidFill>
                  <a:schemeClr val="tx1"/>
                </a:solidFill>
                <a:hlinkClick r:id="rId8" action="ppaction://hlinksldjump"/>
              </a:rPr>
              <a:t>20</a:t>
            </a:r>
            <a:r>
              <a:rPr lang="en-US" sz="1300" dirty="0">
                <a:solidFill>
                  <a:schemeClr val="tx1"/>
                </a:solidFill>
                <a:hlinkClick r:id="rId8" action="ppaction://hlinksldjump"/>
              </a:rPr>
              <a:t> </a:t>
            </a:r>
            <a:r>
              <a:rPr lang="ru-RU" sz="1300" dirty="0">
                <a:solidFill>
                  <a:schemeClr val="tx1"/>
                </a:solidFill>
                <a:hlinkClick r:id="rId8" action="ppaction://hlinksldjump"/>
              </a:rPr>
              <a:t>стр. Информация об основных задачах и приоритетах бюджетной политики</a:t>
            </a:r>
            <a:r>
              <a:rPr lang="en-US" sz="1300" dirty="0">
                <a:solidFill>
                  <a:schemeClr val="tx1"/>
                </a:solidFill>
                <a:hlinkClick r:id="rId8" action="ppaction://hlinksldjump"/>
              </a:rPr>
              <a:t>;</a:t>
            </a:r>
            <a:endParaRPr lang="ru-RU" sz="1300" dirty="0">
              <a:solidFill>
                <a:schemeClr val="tx1"/>
              </a:solidFill>
            </a:endParaRPr>
          </a:p>
          <a:p>
            <a:pPr algn="l">
              <a:lnSpc>
                <a:spcPct val="100000"/>
              </a:lnSpc>
            </a:pPr>
            <a:r>
              <a:rPr lang="ru-RU" sz="1300" dirty="0">
                <a:solidFill>
                  <a:schemeClr val="tx1"/>
                </a:solidFill>
              </a:rPr>
              <a:t>2</a:t>
            </a:r>
            <a:r>
              <a:rPr lang="en-US" sz="1300" dirty="0">
                <a:solidFill>
                  <a:schemeClr val="tx1"/>
                </a:solidFill>
              </a:rPr>
              <a:t>2</a:t>
            </a:r>
            <a:r>
              <a:rPr lang="ru-RU" sz="1300" dirty="0">
                <a:solidFill>
                  <a:schemeClr val="tx1"/>
                </a:solidFill>
              </a:rPr>
              <a:t> стр.  </a:t>
            </a:r>
            <a:r>
              <a:rPr lang="ru-RU" sz="1300" dirty="0">
                <a:hlinkClick r:id="rId9" action="ppaction://hlinksldjump"/>
              </a:rPr>
              <a:t>Информация о выполнении основных характеристик бюджета</a:t>
            </a:r>
            <a:r>
              <a:rPr lang="en-US" sz="1300" dirty="0">
                <a:solidFill>
                  <a:schemeClr val="accent2">
                    <a:lumMod val="75000"/>
                  </a:schemeClr>
                </a:solidFill>
              </a:rPr>
              <a:t>;</a:t>
            </a:r>
            <a:endParaRPr lang="ru-RU" sz="1300" dirty="0">
              <a:solidFill>
                <a:schemeClr val="accent2">
                  <a:lumMod val="75000"/>
                </a:schemeClr>
              </a:solidFill>
            </a:endParaRPr>
          </a:p>
          <a:p>
            <a:pPr algn="l" rtl="0">
              <a:lnSpc>
                <a:spcPct val="100000"/>
              </a:lnSpc>
            </a:pPr>
            <a:r>
              <a:rPr lang="ru-RU" sz="1300" dirty="0">
                <a:solidFill>
                  <a:schemeClr val="tx1"/>
                </a:solidFill>
              </a:rPr>
              <a:t>2</a:t>
            </a:r>
            <a:r>
              <a:rPr lang="en-US" sz="1300" dirty="0">
                <a:solidFill>
                  <a:schemeClr val="tx1"/>
                </a:solidFill>
              </a:rPr>
              <a:t>4</a:t>
            </a:r>
            <a:r>
              <a:rPr lang="ru-RU" sz="1300" dirty="0">
                <a:solidFill>
                  <a:schemeClr val="tx1"/>
                </a:solidFill>
              </a:rPr>
              <a:t> стр. </a:t>
            </a:r>
            <a:r>
              <a:rPr lang="ru-RU" sz="1300" dirty="0">
                <a:solidFill>
                  <a:schemeClr val="tx1"/>
                </a:solidFill>
                <a:hlinkClick r:id="rId10" action="ppaction://hlinksldjump"/>
              </a:rPr>
              <a:t>Информация об о</a:t>
            </a:r>
            <a:r>
              <a:rPr lang="ru-RU" sz="1300" dirty="0">
                <a:hlinkClick r:id="rId10" action="ppaction://hlinksldjump"/>
              </a:rPr>
              <a:t>бъеме и структуре налоговых и неналоговых доходов, а также межбюджетных трансфертов поступивших в бюджет городского округа Воскресенск</a:t>
            </a:r>
            <a:r>
              <a:rPr lang="en-US" sz="1300" dirty="0">
                <a:solidFill>
                  <a:schemeClr val="accent2">
                    <a:lumMod val="75000"/>
                  </a:schemeClr>
                </a:solidFill>
              </a:rPr>
              <a:t>;</a:t>
            </a:r>
            <a:endParaRPr lang="ru-RU" sz="1300" dirty="0"/>
          </a:p>
          <a:p>
            <a:pPr algn="l" rtl="0">
              <a:lnSpc>
                <a:spcPct val="100000"/>
              </a:lnSpc>
            </a:pPr>
            <a:r>
              <a:rPr lang="ru-RU" sz="1300" dirty="0" smtClean="0">
                <a:solidFill>
                  <a:schemeClr val="tx1"/>
                </a:solidFill>
              </a:rPr>
              <a:t>66 </a:t>
            </a:r>
            <a:r>
              <a:rPr lang="ru-RU" sz="1300" dirty="0">
                <a:solidFill>
                  <a:schemeClr val="tx1"/>
                </a:solidFill>
              </a:rPr>
              <a:t>стр. </a:t>
            </a:r>
            <a:r>
              <a:rPr lang="ru-RU" sz="1300" dirty="0">
                <a:hlinkClick r:id="rId11" action="ppaction://hlinksldjump"/>
              </a:rPr>
              <a:t>Информация об удельном объеме налоговых и неналоговых доходов бюджета в расчете на душу населения в сравнении с другими муниципальными образованиями Московской области </a:t>
            </a:r>
            <a:r>
              <a:rPr lang="en-US" sz="1300" dirty="0">
                <a:solidFill>
                  <a:schemeClr val="accent2">
                    <a:lumMod val="75000"/>
                  </a:schemeClr>
                </a:solidFill>
              </a:rPr>
              <a:t>;</a:t>
            </a:r>
            <a:endParaRPr lang="ru-RU" sz="1300" dirty="0">
              <a:solidFill>
                <a:schemeClr val="accent2">
                  <a:lumMod val="75000"/>
                </a:schemeClr>
              </a:solidFill>
            </a:endParaRPr>
          </a:p>
          <a:p>
            <a:pPr algn="l">
              <a:lnSpc>
                <a:spcPct val="100000"/>
              </a:lnSpc>
            </a:pPr>
            <a:r>
              <a:rPr lang="ru-RU" sz="1300" dirty="0" smtClean="0">
                <a:solidFill>
                  <a:schemeClr val="tx1"/>
                </a:solidFill>
              </a:rPr>
              <a:t>67 </a:t>
            </a:r>
            <a:r>
              <a:rPr lang="ru-RU" sz="1300" dirty="0">
                <a:solidFill>
                  <a:schemeClr val="tx1"/>
                </a:solidFill>
              </a:rPr>
              <a:t>стр. </a:t>
            </a:r>
            <a:r>
              <a:rPr lang="ru-RU" sz="1300" dirty="0">
                <a:hlinkClick r:id="rId12" action="ppaction://hlinksldjump"/>
              </a:rPr>
              <a:t>Информация о налоговых льготах и ставках налого</a:t>
            </a:r>
            <a:r>
              <a:rPr lang="ru-RU" sz="1300" dirty="0">
                <a:solidFill>
                  <a:schemeClr val="accent6">
                    <a:lumMod val="60000"/>
                    <a:lumOff val="40000"/>
                  </a:schemeClr>
                </a:solidFill>
                <a:hlinkClick r:id="rId12" action="ppaction://hlinksldjump"/>
              </a:rPr>
              <a:t>в</a:t>
            </a:r>
            <a:r>
              <a:rPr lang="en-US" sz="1300" dirty="0">
                <a:solidFill>
                  <a:schemeClr val="accent6">
                    <a:lumMod val="60000"/>
                    <a:lumOff val="40000"/>
                  </a:schemeClr>
                </a:solidFill>
              </a:rPr>
              <a:t>;</a:t>
            </a:r>
            <a:endParaRPr lang="ru-RU" sz="1300" dirty="0">
              <a:solidFill>
                <a:schemeClr val="accent6">
                  <a:lumMod val="60000"/>
                  <a:lumOff val="40000"/>
                </a:schemeClr>
              </a:solidFill>
            </a:endParaRPr>
          </a:p>
          <a:p>
            <a:pPr algn="l">
              <a:lnSpc>
                <a:spcPct val="100000"/>
              </a:lnSpc>
            </a:pPr>
            <a:endParaRPr lang="ru-RU" sz="1300" dirty="0">
              <a:solidFill>
                <a:schemeClr val="tx1"/>
              </a:solidFill>
            </a:endParaRPr>
          </a:p>
          <a:p>
            <a:pPr algn="l">
              <a:lnSpc>
                <a:spcPct val="100000"/>
              </a:lnSpc>
            </a:pPr>
            <a:endParaRPr lang="ru-RU" sz="1300" dirty="0">
              <a:solidFill>
                <a:schemeClr val="tx1"/>
              </a:solidFill>
            </a:endParaRPr>
          </a:p>
          <a:p>
            <a:pPr algn="l">
              <a:lnSpc>
                <a:spcPct val="100000"/>
              </a:lnSpc>
            </a:pPr>
            <a:r>
              <a:rPr lang="ru-RU" sz="1300" dirty="0" smtClean="0">
                <a:solidFill>
                  <a:schemeClr val="tx1"/>
                </a:solidFill>
              </a:rPr>
              <a:t>70 </a:t>
            </a:r>
            <a:r>
              <a:rPr lang="ru-RU" sz="1300" dirty="0">
                <a:solidFill>
                  <a:schemeClr val="tx1"/>
                </a:solidFill>
              </a:rPr>
              <a:t>стр.</a:t>
            </a:r>
            <a:r>
              <a:rPr lang="ru-RU" sz="1300" dirty="0">
                <a:solidFill>
                  <a:schemeClr val="accent2">
                    <a:lumMod val="75000"/>
                  </a:schemeClr>
                </a:solidFill>
                <a:latin typeface="Times New Roman" panose="02020603050405020304" pitchFamily="18" charset="0"/>
                <a:cs typeface="Times New Roman" panose="02020603050405020304" pitchFamily="18" charset="0"/>
              </a:rPr>
              <a:t> </a:t>
            </a:r>
            <a:r>
              <a:rPr lang="ru-RU" sz="1300" dirty="0">
                <a:solidFill>
                  <a:schemeClr val="accent2">
                    <a:lumMod val="75000"/>
                  </a:schemeClr>
                </a:solidFill>
                <a:latin typeface="Times New Roman" panose="02020603050405020304" pitchFamily="18" charset="0"/>
                <a:cs typeface="Times New Roman" panose="02020603050405020304" pitchFamily="18" charset="0"/>
                <a:hlinkClick r:id="rId13" action="ppaction://hlinksldjump"/>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a:t>
            </a:r>
            <a:r>
              <a:rPr lang="en-US" sz="1300" dirty="0">
                <a:solidFill>
                  <a:schemeClr val="accent2"/>
                </a:solidFill>
              </a:rPr>
              <a:t>;</a:t>
            </a:r>
            <a:r>
              <a:rPr lang="ru-RU" sz="1300" dirty="0"/>
              <a:t>	</a:t>
            </a:r>
          </a:p>
          <a:p>
            <a:pPr algn="l">
              <a:lnSpc>
                <a:spcPct val="100000"/>
              </a:lnSpc>
            </a:pPr>
            <a:r>
              <a:rPr lang="ru-RU" sz="1300" dirty="0" smtClean="0">
                <a:solidFill>
                  <a:schemeClr val="tx1"/>
                </a:solidFill>
              </a:rPr>
              <a:t>78 </a:t>
            </a:r>
            <a:r>
              <a:rPr lang="ru-RU" sz="1300" dirty="0">
                <a:solidFill>
                  <a:schemeClr val="tx1"/>
                </a:solidFill>
              </a:rPr>
              <a:t>стр. </a:t>
            </a:r>
            <a:r>
              <a:rPr lang="ru-RU" sz="1300" dirty="0">
                <a:hlinkClick r:id="rId14" action="ppaction://hlinksldjump"/>
              </a:rPr>
              <a:t>Сведения о расходах по разделам и подразделам классификации расходов бюджета</a:t>
            </a:r>
            <a:r>
              <a:rPr lang="en-US" sz="1300" dirty="0">
                <a:hlinkClick r:id="rId14" action="ppaction://hlinksldjump"/>
              </a:rPr>
              <a:t>;</a:t>
            </a:r>
            <a:r>
              <a:rPr lang="ru-RU" sz="1300" dirty="0">
                <a:hlinkClick r:id="rId14" action="ppaction://hlinksldjump"/>
              </a:rPr>
              <a:t> </a:t>
            </a:r>
          </a:p>
          <a:p>
            <a:pPr algn="l">
              <a:lnSpc>
                <a:spcPct val="100000"/>
              </a:lnSpc>
            </a:pPr>
            <a:r>
              <a:rPr lang="ru-RU" sz="1300" dirty="0" smtClean="0">
                <a:solidFill>
                  <a:schemeClr val="tx1"/>
                </a:solidFill>
                <a:hlinkClick r:id="rId14" action="ppaction://hlinksldjump"/>
              </a:rPr>
              <a:t>90 </a:t>
            </a:r>
            <a:r>
              <a:rPr lang="ru-RU" sz="1300" dirty="0">
                <a:solidFill>
                  <a:schemeClr val="tx1"/>
                </a:solidFill>
                <a:hlinkClick r:id="rId14" action="ppaction://hlinksldjump"/>
              </a:rPr>
              <a:t>стр.  </a:t>
            </a:r>
            <a:r>
              <a:rPr lang="ru-RU" sz="1300" dirty="0">
                <a:hlinkClick r:id="rId15" action="ppaction://hlinksldjump"/>
              </a:rPr>
              <a:t>Информация о расходах бюджета в разрезе муниципальных программ с указанием планируемых целевых показателях программ в динамике</a:t>
            </a:r>
            <a:r>
              <a:rPr lang="en-US" sz="1300" dirty="0">
                <a:hlinkClick r:id="rId15" action="ppaction://hlinksldjump"/>
              </a:rPr>
              <a:t>;</a:t>
            </a:r>
            <a:r>
              <a:rPr lang="ru-RU" sz="1300" dirty="0">
                <a:hlinkClick r:id="rId15" action="ppaction://hlinksldjump"/>
              </a:rPr>
              <a:t> </a:t>
            </a:r>
            <a:endParaRPr lang="ru-RU" sz="1300" dirty="0"/>
          </a:p>
          <a:p>
            <a:pPr algn="l">
              <a:lnSpc>
                <a:spcPct val="100000"/>
              </a:lnSpc>
            </a:pPr>
            <a:r>
              <a:rPr lang="ru-RU" sz="1300" dirty="0" smtClean="0">
                <a:solidFill>
                  <a:schemeClr val="tx1"/>
                </a:solidFill>
                <a:hlinkClick r:id="rId16" action="ppaction://hlinksldjump"/>
              </a:rPr>
              <a:t>157 </a:t>
            </a:r>
            <a:r>
              <a:rPr lang="ru-RU" sz="1300" dirty="0">
                <a:solidFill>
                  <a:schemeClr val="tx1"/>
                </a:solidFill>
                <a:hlinkClick r:id="rId16" action="ppaction://hlinksldjump"/>
              </a:rPr>
              <a:t>стр.</a:t>
            </a:r>
            <a:r>
              <a:rPr lang="ru-RU" altLang="ru-RU" sz="1300" b="1" u="sng" dirty="0">
                <a:solidFill>
                  <a:schemeClr val="tx1"/>
                </a:solidFill>
                <a:latin typeface="Times New Roman" panose="02020603050405020304" pitchFamily="18" charset="0"/>
                <a:cs typeface="Times New Roman" panose="02020603050405020304" pitchFamily="18" charset="0"/>
                <a:hlinkClick r:id="rId17" action="ppaction://hlinksldjump"/>
              </a:rPr>
              <a:t> </a:t>
            </a:r>
            <a:r>
              <a:rPr lang="ru-RU" altLang="ru-RU" sz="1300" u="sng" dirty="0">
                <a:solidFill>
                  <a:schemeClr val="tx1"/>
                </a:solidFill>
                <a:cs typeface="Times New Roman" panose="02020603050405020304" pitchFamily="18" charset="0"/>
                <a:hlinkClick r:id="rId16" action="ppaction://hlinksldjump"/>
              </a:rPr>
              <a:t>Информация о расходах бюджета городского округа Воскресенск с учетом интересов целевых групп пользователей (физические и юридические лица) на которые направлены мероприятия муниципальной программы</a:t>
            </a:r>
            <a:r>
              <a:rPr lang="ru-RU" sz="1300" dirty="0">
                <a:solidFill>
                  <a:schemeClr val="tx1"/>
                </a:solidFill>
                <a:hlinkClick r:id="rId16" action="ppaction://hlinksldjump"/>
              </a:rPr>
              <a:t>;</a:t>
            </a:r>
            <a:endParaRPr lang="ru-RU" sz="1300" dirty="0">
              <a:solidFill>
                <a:schemeClr val="tx1"/>
              </a:solidFill>
            </a:endParaRPr>
          </a:p>
          <a:p>
            <a:pPr algn="just"/>
            <a:r>
              <a:rPr lang="ru-RU" sz="1300" dirty="0" smtClean="0">
                <a:solidFill>
                  <a:schemeClr val="tx1"/>
                </a:solidFill>
                <a:hlinkClick r:id="rId18" action="ppaction://hlinksldjump"/>
              </a:rPr>
              <a:t>159 </a:t>
            </a:r>
            <a:r>
              <a:rPr lang="ru-RU" sz="1300" dirty="0">
                <a:solidFill>
                  <a:schemeClr val="tx1"/>
                </a:solidFill>
                <a:hlinkClick r:id="rId18" action="ppaction://hlinksldjump"/>
              </a:rPr>
              <a:t>стр. </a:t>
            </a:r>
            <a:r>
              <a:rPr lang="ru-RU" sz="1300" dirty="0">
                <a:hlinkClick r:id="rId18" action="ppaction://hlinksldjump"/>
              </a:rPr>
              <a:t>Информация об общественно-значимых проектах,  реализуемых на территории городского округа Воскресенск Московской области</a:t>
            </a:r>
            <a:r>
              <a:rPr lang="en-US" sz="1300" dirty="0">
                <a:solidFill>
                  <a:schemeClr val="accent2">
                    <a:lumMod val="75000"/>
                  </a:schemeClr>
                </a:solidFill>
                <a:hlinkClick r:id="rId18" action="ppaction://hlinksldjump"/>
              </a:rPr>
              <a:t>;</a:t>
            </a:r>
            <a:endParaRPr lang="ru-RU" sz="1300" dirty="0">
              <a:solidFill>
                <a:schemeClr val="accent2">
                  <a:lumMod val="75000"/>
                </a:schemeClr>
              </a:solidFill>
            </a:endParaRPr>
          </a:p>
          <a:p>
            <a:pPr algn="just" rtl="0"/>
            <a:r>
              <a:rPr lang="ru-RU" sz="1300" dirty="0" smtClean="0">
                <a:solidFill>
                  <a:schemeClr val="tx1"/>
                </a:solidFill>
                <a:hlinkClick r:id="rId19" action="ppaction://hlinksldjump"/>
              </a:rPr>
              <a:t>161 стр</a:t>
            </a:r>
            <a:r>
              <a:rPr lang="ru-RU" sz="1300" dirty="0">
                <a:solidFill>
                  <a:schemeClr val="tx1"/>
                </a:solidFill>
                <a:hlinkClick r:id="rId19" action="ppaction://hlinksldjump"/>
              </a:rPr>
              <a:t>. </a:t>
            </a:r>
            <a:r>
              <a:rPr lang="ru-RU" sz="1300" dirty="0">
                <a:hlinkClick r:id="rId20" action="ppaction://hlinksldjump"/>
              </a:rPr>
              <a:t>Дефицит бюджета городского округа Воскресенск</a:t>
            </a:r>
            <a:r>
              <a:rPr lang="en-US" sz="1300" dirty="0">
                <a:solidFill>
                  <a:schemeClr val="accent2">
                    <a:lumMod val="75000"/>
                  </a:schemeClr>
                </a:solidFill>
                <a:hlinkClick r:id="rId19" action="ppaction://hlinksldjump"/>
              </a:rPr>
              <a:t>;</a:t>
            </a:r>
            <a:endParaRPr lang="ru-RU" sz="1300" dirty="0">
              <a:solidFill>
                <a:schemeClr val="accent2">
                  <a:lumMod val="75000"/>
                </a:schemeClr>
              </a:solidFill>
            </a:endParaRPr>
          </a:p>
          <a:p>
            <a:pPr algn="just" rtl="0"/>
            <a:r>
              <a:rPr lang="ru-RU" sz="1300" dirty="0" smtClean="0">
                <a:solidFill>
                  <a:schemeClr val="tx1"/>
                </a:solidFill>
                <a:hlinkClick r:id="rId21" action="ppaction://hlinksldjump"/>
              </a:rPr>
              <a:t>163 </a:t>
            </a:r>
            <a:r>
              <a:rPr lang="ru-RU" sz="1300" dirty="0">
                <a:solidFill>
                  <a:schemeClr val="tx1"/>
                </a:solidFill>
                <a:hlinkClick r:id="rId21" action="ppaction://hlinksldjump"/>
              </a:rPr>
              <a:t>стр. </a:t>
            </a:r>
            <a:r>
              <a:rPr lang="ru-RU" sz="1300" dirty="0">
                <a:hlinkClick r:id="rId22" action="ppaction://hlinksldjump"/>
              </a:rPr>
              <a:t>Контактная информация</a:t>
            </a:r>
            <a:r>
              <a:rPr lang="en-US" sz="1300" dirty="0">
                <a:solidFill>
                  <a:schemeClr val="accent2">
                    <a:lumMod val="75000"/>
                  </a:schemeClr>
                </a:solidFill>
                <a:hlinkClick r:id="rId21" action="ppaction://hlinksldjump"/>
              </a:rPr>
              <a:t>.</a:t>
            </a:r>
            <a:endParaRPr lang="ru-RU" sz="1300" dirty="0">
              <a:solidFill>
                <a:schemeClr val="accent2">
                  <a:lumMod val="75000"/>
                </a:schemeClr>
              </a:solidFill>
            </a:endParaRPr>
          </a:p>
          <a:p>
            <a:pPr marL="285750" indent="-285750" algn="just" rtl="0">
              <a:buFont typeface="Arial" panose="020B0604020202020204" pitchFamily="34" charset="0"/>
              <a:buChar char="•"/>
            </a:pPr>
            <a:endParaRPr lang="ru-RU"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4</a:t>
            </a:fld>
            <a:endParaRPr lang="ru-RU" noProof="0"/>
          </a:p>
        </p:txBody>
      </p:sp>
      <p:pic>
        <p:nvPicPr>
          <p:cNvPr id="7" name="Рисунок 6"/>
          <p:cNvPicPr>
            <a:picLocks noGrp="1" noChangeAspect="1"/>
          </p:cNvPicPr>
          <p:nvPr>
            <p:ph type="pic" sz="quarter" idx="13"/>
          </p:nvPr>
        </p:nvPicPr>
        <p:blipFill>
          <a:blip r:embed="rId23">
            <a:extLst>
              <a:ext uri="{28A0092B-C50C-407E-A947-70E740481C1C}">
                <a14:useLocalDpi xmlns:a14="http://schemas.microsoft.com/office/drawing/2010/main" val="0"/>
              </a:ext>
            </a:extLst>
          </a:blip>
          <a:srcRect t="24917" b="24917"/>
          <a:stretch>
            <a:fillRect/>
          </a:stretch>
        </p:blipFill>
        <p:spPr>
          <a:xfrm>
            <a:off x="0" y="5453063"/>
            <a:ext cx="4208462" cy="1404937"/>
          </a:xfrm>
        </p:spPr>
      </p:pic>
    </p:spTree>
    <p:extLst>
      <p:ext uri="{BB962C8B-B14F-4D97-AF65-F5344CB8AC3E}">
        <p14:creationId xmlns:p14="http://schemas.microsoft.com/office/powerpoint/2010/main" val="31875330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3865" y="75171"/>
            <a:ext cx="1133138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40</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261210570"/>
              </p:ext>
            </p:extLst>
          </p:nvPr>
        </p:nvGraphicFramePr>
        <p:xfrm>
          <a:off x="219075" y="523875"/>
          <a:ext cx="11096625" cy="5875013"/>
        </p:xfrm>
        <a:graphic>
          <a:graphicData uri="http://schemas.openxmlformats.org/drawingml/2006/table">
            <a:tbl>
              <a:tblPr/>
              <a:tblGrid>
                <a:gridCol w="5572125">
                  <a:extLst>
                    <a:ext uri="{9D8B030D-6E8A-4147-A177-3AD203B41FA5}">
                      <a16:colId xmlns="" xmlns:a16="http://schemas.microsoft.com/office/drawing/2014/main" val="20000"/>
                    </a:ext>
                  </a:extLst>
                </a:gridCol>
                <a:gridCol w="1495425">
                  <a:extLst>
                    <a:ext uri="{9D8B030D-6E8A-4147-A177-3AD203B41FA5}">
                      <a16:colId xmlns="" xmlns:a16="http://schemas.microsoft.com/office/drawing/2014/main" val="20001"/>
                    </a:ext>
                  </a:extLst>
                </a:gridCol>
                <a:gridCol w="876300">
                  <a:extLst>
                    <a:ext uri="{9D8B030D-6E8A-4147-A177-3AD203B41FA5}">
                      <a16:colId xmlns="" xmlns:a16="http://schemas.microsoft.com/office/drawing/2014/main" val="20002"/>
                    </a:ext>
                  </a:extLst>
                </a:gridCol>
                <a:gridCol w="914400">
                  <a:extLst>
                    <a:ext uri="{9D8B030D-6E8A-4147-A177-3AD203B41FA5}">
                      <a16:colId xmlns="" xmlns:a16="http://schemas.microsoft.com/office/drawing/2014/main" val="20003"/>
                    </a:ext>
                  </a:extLst>
                </a:gridCol>
                <a:gridCol w="771205">
                  <a:extLst>
                    <a:ext uri="{9D8B030D-6E8A-4147-A177-3AD203B41FA5}">
                      <a16:colId xmlns="" xmlns:a16="http://schemas.microsoft.com/office/drawing/2014/main" val="20004"/>
                    </a:ext>
                  </a:extLst>
                </a:gridCol>
                <a:gridCol w="761442">
                  <a:extLst>
                    <a:ext uri="{9D8B030D-6E8A-4147-A177-3AD203B41FA5}">
                      <a16:colId xmlns="" xmlns:a16="http://schemas.microsoft.com/office/drawing/2014/main" val="20005"/>
                    </a:ext>
                  </a:extLst>
                </a:gridCol>
                <a:gridCol w="705728">
                  <a:extLst>
                    <a:ext uri="{9D8B030D-6E8A-4147-A177-3AD203B41FA5}">
                      <a16:colId xmlns="" xmlns:a16="http://schemas.microsoft.com/office/drawing/2014/main" val="20006"/>
                    </a:ext>
                  </a:extLst>
                </a:gridCol>
              </a:tblGrid>
              <a:tr h="103545">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4931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8688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34120">
                <a:tc>
                  <a:txBody>
                    <a:bodyPr/>
                    <a:lstStyle/>
                    <a:p>
                      <a:pPr algn="l" fontAlgn="ctr"/>
                      <a:r>
                        <a:rPr lang="ru-RU" sz="1000" b="0" i="0" u="none" strike="noStrike">
                          <a:solidFill>
                            <a:srgbClr val="000000"/>
                          </a:solidFill>
                          <a:effectLst/>
                          <a:latin typeface="Times New Roman" panose="02020603050405020304" pitchFamily="18" charset="0"/>
                        </a:rPr>
                        <a:t>Доходы от сдачи в аренду имущества, составляющего государственную (муниципальную) казну (за исключением земельных участков)</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1 11 05 070 00 0000 120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20 968,8</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16 466,4</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12 720,0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12 720,0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12 720,0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34120">
                <a:tc>
                  <a:txBody>
                    <a:bodyPr/>
                    <a:lstStyle/>
                    <a:p>
                      <a:pPr algn="l" fontAlgn="ctr"/>
                      <a:r>
                        <a:rPr lang="ru-RU" sz="1000" b="0" i="0" u="none" strike="noStrike">
                          <a:solidFill>
                            <a:srgbClr val="000000"/>
                          </a:solidFill>
                          <a:effectLst/>
                          <a:latin typeface="Times New Roman" panose="02020603050405020304" pitchFamily="18" charset="0"/>
                        </a:rPr>
                        <a:t>Доходы от сдачи в аренду имущества, составляющего казну городских округов (за исключением земельных участков)</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1 11 05 074 04 0000 120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20 968,8</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16 466,4</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12 720,0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12 720,0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12 720,0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26523">
                <a:tc>
                  <a:txBody>
                    <a:bodyPr/>
                    <a:lstStyle/>
                    <a:p>
                      <a:pPr algn="l" fontAlgn="ctr"/>
                      <a:r>
                        <a:rPr lang="ru-RU" sz="1000" b="1" i="0" u="none" strike="noStrike">
                          <a:solidFill>
                            <a:srgbClr val="000000"/>
                          </a:solidFill>
                          <a:effectLst/>
                          <a:latin typeface="Times New Roman" panose="02020603050405020304" pitchFamily="18" charset="0"/>
                        </a:rPr>
                        <a:t>Платежи от государственных и муниципальных унитарных предприятий</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1 11 07 000 00 0000 120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13,9</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22794">
                <a:tc>
                  <a:txBody>
                    <a:bodyPr/>
                    <a:lstStyle/>
                    <a:p>
                      <a:pPr algn="l" fontAlgn="ctr"/>
                      <a:r>
                        <a:rPr lang="ru-RU" sz="1000" b="0" i="0" u="none" strike="noStrike">
                          <a:solidFill>
                            <a:srgbClr val="000000"/>
                          </a:solidFill>
                          <a:effectLst/>
                          <a:latin typeface="Times New Roman" panose="02020603050405020304" pitchFamily="18" charset="0"/>
                        </a:rPr>
                        <a:t>Доходы от перечисления части прибыли государственных и муниципальных унитарных предприятий, остающейся после уплаты налогов и обязательных платежей</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1 11 07 010 00 0000 120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13,9</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92686">
                <a:tc>
                  <a:txBody>
                    <a:bodyPr/>
                    <a:lstStyle/>
                    <a:p>
                      <a:pPr algn="l" fontAlgn="ctr"/>
                      <a:r>
                        <a:rPr lang="ru-RU" sz="1000" b="0" i="0" u="none" strike="noStrike">
                          <a:solidFill>
                            <a:srgbClr val="000000"/>
                          </a:solidFill>
                          <a:effectLst/>
                          <a:latin typeface="Times New Roman" panose="02020603050405020304" pitchFamily="18" charset="0"/>
                        </a:rPr>
                        <a:t>Доходы от перечисления части прибыли, остающейся после уплаты налогов и иных обязательных платежей муниципальных унитарных предприятий, созданных городскими округами</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1 11 07 014 04 0000 120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13,9</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600283">
                <a:tc>
                  <a:txBody>
                    <a:bodyPr/>
                    <a:lstStyle/>
                    <a:p>
                      <a:pPr algn="l" fontAlgn="ctr"/>
                      <a:r>
                        <a:rPr lang="ru-RU" sz="1000" b="1" i="0" u="none" strike="noStrike" dirty="0">
                          <a:solidFill>
                            <a:srgbClr val="000000"/>
                          </a:solidFill>
                          <a:effectLst/>
                          <a:latin typeface="Times New Roman" panose="02020603050405020304" pitchFamily="18" charset="0"/>
                        </a:rPr>
                        <a:t>Прочие доходы от использования имущества и прав, находящихся в государственной 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1 11 09 000 00 0000 120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61 983,6</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67 681,0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70 335,0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69 377,0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68 434,0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605947">
                <a:tc>
                  <a:txBody>
                    <a:bodyPr/>
                    <a:lstStyle/>
                    <a:p>
                      <a:pPr algn="l" fontAlgn="ctr"/>
                      <a:r>
                        <a:rPr lang="ru-RU" sz="1000" b="0" i="0" u="none" strike="noStrike">
                          <a:solidFill>
                            <a:srgbClr val="000000"/>
                          </a:solidFill>
                          <a:effectLst/>
                          <a:latin typeface="Times New Roman" panose="02020603050405020304" pitchFamily="18" charset="0"/>
                        </a:rPr>
                        <a:t>Прочие поступления от использования имущества, находящегося в государственной 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1 11 09 040 00 0000 120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56 965,1</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62 058,0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64 913,0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63 955,0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63 012,0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60642">
                <a:tc>
                  <a:txBody>
                    <a:bodyPr/>
                    <a:lstStyle/>
                    <a:p>
                      <a:pPr algn="l" fontAlgn="ctr"/>
                      <a:r>
                        <a:rPr lang="ru-RU" sz="1000" b="0" i="0" u="none" strike="noStrike">
                          <a:solidFill>
                            <a:srgbClr val="000000"/>
                          </a:solidFill>
                          <a:effectLst/>
                          <a:latin typeface="Times New Roman" panose="02020603050405020304" pitchFamily="18" charset="0"/>
                        </a:rPr>
                        <a:t>Прочие поступления от использования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1 11 09 044 04 0000 120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56 965,1</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62 058,0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64 913,0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63 955,0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63 012,0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690892">
                <a:tc>
                  <a:txBody>
                    <a:bodyPr/>
                    <a:lstStyle/>
                    <a:p>
                      <a:pPr algn="l" fontAlgn="ctr"/>
                      <a:r>
                        <a:rPr lang="ru-RU" sz="1000" b="0" i="0" u="none" strike="noStrike">
                          <a:solidFill>
                            <a:srgbClr val="000000"/>
                          </a:solidFill>
                          <a:effectLst/>
                          <a:latin typeface="Times New Roman" panose="02020603050405020304" pitchFamily="18" charset="0"/>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государственной или муниципальной собственности, и на землях или земельных участках, государственная собственность на которые не разграничена</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1 11 09 080 00 0000 120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5 018,5</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5 623,0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5 422,0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5 422,0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5 422,0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592951">
                <a:tc>
                  <a:txBody>
                    <a:bodyPr/>
                    <a:lstStyle/>
                    <a:p>
                      <a:pPr algn="l" fontAlgn="ctr"/>
                      <a:r>
                        <a:rPr lang="ru-RU" sz="1000" b="0" i="0" u="none" strike="noStrike">
                          <a:solidFill>
                            <a:srgbClr val="000000"/>
                          </a:solidFill>
                          <a:effectLst/>
                          <a:latin typeface="Times New Roman" panose="02020603050405020304" pitchFamily="18" charset="0"/>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собственности городских округов, и на землях или земельных участках, государственная собственность на которые не разграничена</a:t>
                      </a:r>
                    </a:p>
                  </a:txBody>
                  <a:tcPr marL="4409" marR="4409" marT="440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1 11 09 080 04 0000 120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5 018,5</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5 623,0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5 422,0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5 422,0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5 422,0</a:t>
                      </a:r>
                    </a:p>
                  </a:txBody>
                  <a:tcPr marL="4409" marR="4409" marT="44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97358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41</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923352270"/>
              </p:ext>
            </p:extLst>
          </p:nvPr>
        </p:nvGraphicFramePr>
        <p:xfrm>
          <a:off x="419102" y="781051"/>
          <a:ext cx="11029947" cy="5567203"/>
        </p:xfrm>
        <a:graphic>
          <a:graphicData uri="http://schemas.openxmlformats.org/drawingml/2006/table">
            <a:tbl>
              <a:tblPr/>
              <a:tblGrid>
                <a:gridCol w="4972812">
                  <a:extLst>
                    <a:ext uri="{9D8B030D-6E8A-4147-A177-3AD203B41FA5}">
                      <a16:colId xmlns="" xmlns:a16="http://schemas.microsoft.com/office/drawing/2014/main" val="20000"/>
                    </a:ext>
                  </a:extLst>
                </a:gridCol>
                <a:gridCol w="1615714">
                  <a:extLst>
                    <a:ext uri="{9D8B030D-6E8A-4147-A177-3AD203B41FA5}">
                      <a16:colId xmlns="" xmlns:a16="http://schemas.microsoft.com/office/drawing/2014/main" val="20001"/>
                    </a:ext>
                  </a:extLst>
                </a:gridCol>
                <a:gridCol w="933524">
                  <a:extLst>
                    <a:ext uri="{9D8B030D-6E8A-4147-A177-3AD203B41FA5}">
                      <a16:colId xmlns="" xmlns:a16="http://schemas.microsoft.com/office/drawing/2014/main" val="20002"/>
                    </a:ext>
                  </a:extLst>
                </a:gridCol>
                <a:gridCol w="933524">
                  <a:extLst>
                    <a:ext uri="{9D8B030D-6E8A-4147-A177-3AD203B41FA5}">
                      <a16:colId xmlns="" xmlns:a16="http://schemas.microsoft.com/office/drawing/2014/main" val="20003"/>
                    </a:ext>
                  </a:extLst>
                </a:gridCol>
                <a:gridCol w="926345">
                  <a:extLst>
                    <a:ext uri="{9D8B030D-6E8A-4147-A177-3AD203B41FA5}">
                      <a16:colId xmlns="" xmlns:a16="http://schemas.microsoft.com/office/drawing/2014/main" val="20004"/>
                    </a:ext>
                  </a:extLst>
                </a:gridCol>
                <a:gridCol w="818628">
                  <a:extLst>
                    <a:ext uri="{9D8B030D-6E8A-4147-A177-3AD203B41FA5}">
                      <a16:colId xmlns="" xmlns:a16="http://schemas.microsoft.com/office/drawing/2014/main" val="20005"/>
                    </a:ext>
                  </a:extLst>
                </a:gridCol>
                <a:gridCol w="829400">
                  <a:extLst>
                    <a:ext uri="{9D8B030D-6E8A-4147-A177-3AD203B41FA5}">
                      <a16:colId xmlns="" xmlns:a16="http://schemas.microsoft.com/office/drawing/2014/main" val="20006"/>
                    </a:ext>
                  </a:extLst>
                </a:gridCol>
              </a:tblGrid>
              <a:tr h="113271">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4631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1988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2025</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66466">
                <a:tc>
                  <a:txBody>
                    <a:bodyPr/>
                    <a:lstStyle/>
                    <a:p>
                      <a:pPr algn="l" fontAlgn="ctr"/>
                      <a:r>
                        <a:rPr lang="ru-RU" sz="1000" b="1" i="0" u="none" strike="noStrike">
                          <a:solidFill>
                            <a:srgbClr val="000000"/>
                          </a:solidFill>
                          <a:effectLst/>
                          <a:latin typeface="Times New Roman" panose="02020603050405020304" pitchFamily="18" charset="0"/>
                        </a:rPr>
                        <a:t>ПЛАТЕЖИ ПРИ ПОЛЬЗОВАНИИ ПРИРОДНЫМИ РЕСУРСАМИ</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1 12 00 000 00 0000 000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9 793,3</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19 551,0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66466">
                <a:tc>
                  <a:txBody>
                    <a:bodyPr/>
                    <a:lstStyle/>
                    <a:p>
                      <a:pPr algn="l" fontAlgn="ctr"/>
                      <a:r>
                        <a:rPr lang="ru-RU" sz="1000" b="1" i="0" u="none" strike="noStrike">
                          <a:solidFill>
                            <a:srgbClr val="000000"/>
                          </a:solidFill>
                          <a:effectLst/>
                          <a:latin typeface="Times New Roman" panose="02020603050405020304" pitchFamily="18" charset="0"/>
                        </a:rPr>
                        <a:t>Плата за негативное воздействие на окружающую среду</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1 12 01 000 01 0000 120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9 793,3</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19 551,0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66466">
                <a:tc>
                  <a:txBody>
                    <a:bodyPr/>
                    <a:lstStyle/>
                    <a:p>
                      <a:pPr algn="l" fontAlgn="ctr"/>
                      <a:r>
                        <a:rPr lang="ru-RU" sz="1000" b="0" i="0" u="none" strike="noStrike">
                          <a:solidFill>
                            <a:srgbClr val="000000"/>
                          </a:solidFill>
                          <a:effectLst/>
                          <a:latin typeface="Times New Roman" panose="02020603050405020304" pitchFamily="18" charset="0"/>
                        </a:rPr>
                        <a:t>Плата за выбросы загрязняющих веществ в атмосферный воздух стационарными объектами</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1 12 01 010 01 0000 120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5 667,4</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3 706,0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43319">
                <a:tc>
                  <a:txBody>
                    <a:bodyPr/>
                    <a:lstStyle/>
                    <a:p>
                      <a:pPr algn="l" fontAlgn="ctr"/>
                      <a:r>
                        <a:rPr lang="ru-RU" sz="1000" b="0" i="0" u="none" strike="noStrike">
                          <a:solidFill>
                            <a:srgbClr val="000000"/>
                          </a:solidFill>
                          <a:effectLst/>
                          <a:latin typeface="Times New Roman" panose="02020603050405020304" pitchFamily="18" charset="0"/>
                        </a:rPr>
                        <a:t>Плата за выбросы загрязняющих веществ в атмосферный воздух стационарными объектами (федеральные государственные органы, Банк России, органы управления государственными внебюджетными фондами Российской Федерации)</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1 12 01 010 01 6000 120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5 667,4</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51387">
                <a:tc>
                  <a:txBody>
                    <a:bodyPr/>
                    <a:lstStyle/>
                    <a:p>
                      <a:pPr algn="l" fontAlgn="ctr"/>
                      <a:r>
                        <a:rPr lang="ru-RU" sz="1000" b="0" i="0" u="none" strike="noStrike">
                          <a:solidFill>
                            <a:srgbClr val="000000"/>
                          </a:solidFill>
                          <a:effectLst/>
                          <a:latin typeface="Times New Roman" panose="02020603050405020304" pitchFamily="18" charset="0"/>
                        </a:rPr>
                        <a:t>Плата за сбросы загрязняющих веществ в водные объекты</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1 12 01 030 01 0000 120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5 346,8</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4 938,0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6 000,0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86401">
                <a:tc>
                  <a:txBody>
                    <a:bodyPr/>
                    <a:lstStyle/>
                    <a:p>
                      <a:pPr algn="l" fontAlgn="ctr"/>
                      <a:r>
                        <a:rPr lang="ru-RU" sz="1000" b="0" i="0" u="none" strike="noStrike">
                          <a:solidFill>
                            <a:srgbClr val="000000"/>
                          </a:solidFill>
                          <a:effectLst/>
                          <a:latin typeface="Times New Roman" panose="02020603050405020304" pitchFamily="18" charset="0"/>
                        </a:rPr>
                        <a:t>Плата за сбросы загрязняющих веществ в водные объекты (федеральные государственные органы, Банк России, органы управления государственными внебюджетными фондами Российской Федерации)</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1 12 01 030 01 6000 120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5 346,8</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59803">
                <a:tc>
                  <a:txBody>
                    <a:bodyPr/>
                    <a:lstStyle/>
                    <a:p>
                      <a:pPr algn="l" fontAlgn="ctr"/>
                      <a:r>
                        <a:rPr lang="ru-RU" sz="1000" b="0" i="0" u="none" strike="noStrike">
                          <a:solidFill>
                            <a:srgbClr val="000000"/>
                          </a:solidFill>
                          <a:effectLst/>
                          <a:latin typeface="Times New Roman" panose="02020603050405020304" pitchFamily="18" charset="0"/>
                        </a:rPr>
                        <a:t>Плата за размещение отходов производства и потребления</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1 12 01 040 01 0000 120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-1 220,9</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10 907,0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33151">
                <a:tc>
                  <a:txBody>
                    <a:bodyPr/>
                    <a:lstStyle/>
                    <a:p>
                      <a:pPr algn="l" fontAlgn="ctr"/>
                      <a:r>
                        <a:rPr lang="ru-RU" sz="1000" b="0" i="0" u="none" strike="noStrike">
                          <a:solidFill>
                            <a:srgbClr val="000000"/>
                          </a:solidFill>
                          <a:effectLst/>
                          <a:latin typeface="Times New Roman" panose="02020603050405020304" pitchFamily="18" charset="0"/>
                        </a:rPr>
                        <a:t>Плата за размещение отходов производства</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1 12 01 041 01 0000 120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-1 225,5</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10 907,0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11 000,0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519716">
                <a:tc>
                  <a:txBody>
                    <a:bodyPr/>
                    <a:lstStyle/>
                    <a:p>
                      <a:pPr algn="l" fontAlgn="ctr"/>
                      <a:r>
                        <a:rPr lang="ru-RU" sz="1000" b="0" i="0" u="none" strike="noStrike">
                          <a:solidFill>
                            <a:srgbClr val="000000"/>
                          </a:solidFill>
                          <a:effectLst/>
                          <a:latin typeface="Times New Roman" panose="02020603050405020304" pitchFamily="18" charset="0"/>
                        </a:rPr>
                        <a:t>Плата за размещение отходов производства (федеральные государственные органы, Банк России, органы управления государственными внебюджетными фондами Российской Федерации)</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1 12 01 041 01 6000 120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-1 225,5</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39814">
                <a:tc>
                  <a:txBody>
                    <a:bodyPr/>
                    <a:lstStyle/>
                    <a:p>
                      <a:pPr algn="l" fontAlgn="ctr"/>
                      <a:r>
                        <a:rPr lang="ru-RU" sz="1000" b="0" i="0" u="none" strike="noStrike">
                          <a:solidFill>
                            <a:srgbClr val="000000"/>
                          </a:solidFill>
                          <a:effectLst/>
                          <a:latin typeface="Times New Roman" panose="02020603050405020304" pitchFamily="18" charset="0"/>
                        </a:rPr>
                        <a:t>Плата за размещение твердых коммунальных отходов</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1 12 01 042 01 0000 120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4,5</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86456">
                <a:tc>
                  <a:txBody>
                    <a:bodyPr/>
                    <a:lstStyle/>
                    <a:p>
                      <a:pPr algn="l" fontAlgn="ctr"/>
                      <a:r>
                        <a:rPr lang="ru-RU" sz="1000" b="0" i="0" u="none" strike="noStrike">
                          <a:solidFill>
                            <a:srgbClr val="000000"/>
                          </a:solidFill>
                          <a:effectLst/>
                          <a:latin typeface="Times New Roman" panose="02020603050405020304" pitchFamily="18" charset="0"/>
                        </a:rPr>
                        <a:t>Плата за размещение твердых коммунальных отходов (федеральные государственные органы, Банк России, органы управления государственными внебюджетными фондами Российской Федерации)</a:t>
                      </a:r>
                    </a:p>
                  </a:txBody>
                  <a:tcPr marL="5107" marR="5107" marT="5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1 12 01 042 01 6000 120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4,5</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107" marR="5107" marT="5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91257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663153715"/>
              </p:ext>
            </p:extLst>
          </p:nvPr>
        </p:nvGraphicFramePr>
        <p:xfrm>
          <a:off x="476250" y="781050"/>
          <a:ext cx="10839451" cy="5691738"/>
        </p:xfrm>
        <a:graphic>
          <a:graphicData uri="http://schemas.openxmlformats.org/drawingml/2006/table">
            <a:tbl>
              <a:tblPr/>
              <a:tblGrid>
                <a:gridCol w="5524500">
                  <a:extLst>
                    <a:ext uri="{9D8B030D-6E8A-4147-A177-3AD203B41FA5}">
                      <a16:colId xmlns="" xmlns:a16="http://schemas.microsoft.com/office/drawing/2014/main" val="20000"/>
                    </a:ext>
                  </a:extLst>
                </a:gridCol>
                <a:gridCol w="1400175">
                  <a:extLst>
                    <a:ext uri="{9D8B030D-6E8A-4147-A177-3AD203B41FA5}">
                      <a16:colId xmlns="" xmlns:a16="http://schemas.microsoft.com/office/drawing/2014/main" val="20001"/>
                    </a:ext>
                  </a:extLst>
                </a:gridCol>
                <a:gridCol w="800100">
                  <a:extLst>
                    <a:ext uri="{9D8B030D-6E8A-4147-A177-3AD203B41FA5}">
                      <a16:colId xmlns="" xmlns:a16="http://schemas.microsoft.com/office/drawing/2014/main" val="20002"/>
                    </a:ext>
                  </a:extLst>
                </a:gridCol>
                <a:gridCol w="866775">
                  <a:extLst>
                    <a:ext uri="{9D8B030D-6E8A-4147-A177-3AD203B41FA5}">
                      <a16:colId xmlns="" xmlns:a16="http://schemas.microsoft.com/office/drawing/2014/main" val="20003"/>
                    </a:ext>
                  </a:extLst>
                </a:gridCol>
                <a:gridCol w="800100">
                  <a:extLst>
                    <a:ext uri="{9D8B030D-6E8A-4147-A177-3AD203B41FA5}">
                      <a16:colId xmlns="" xmlns:a16="http://schemas.microsoft.com/office/drawing/2014/main" val="20004"/>
                    </a:ext>
                  </a:extLst>
                </a:gridCol>
                <a:gridCol w="771525">
                  <a:extLst>
                    <a:ext uri="{9D8B030D-6E8A-4147-A177-3AD203B41FA5}">
                      <a16:colId xmlns="" xmlns:a16="http://schemas.microsoft.com/office/drawing/2014/main" val="20005"/>
                    </a:ext>
                  </a:extLst>
                </a:gridCol>
                <a:gridCol w="676276">
                  <a:extLst>
                    <a:ext uri="{9D8B030D-6E8A-4147-A177-3AD203B41FA5}">
                      <a16:colId xmlns="" xmlns:a16="http://schemas.microsoft.com/office/drawing/2014/main" val="20006"/>
                    </a:ext>
                  </a:extLst>
                </a:gridCol>
              </a:tblGrid>
              <a:tr h="87311">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49818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6948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3292">
                <a:tc>
                  <a:txBody>
                    <a:bodyPr/>
                    <a:lstStyle/>
                    <a:p>
                      <a:pPr algn="l" fontAlgn="ctr"/>
                      <a:r>
                        <a:rPr lang="ru-RU" sz="1000" b="1" i="0" u="none" strike="noStrike">
                          <a:solidFill>
                            <a:srgbClr val="000000"/>
                          </a:solidFill>
                          <a:effectLst/>
                          <a:latin typeface="Times New Roman" panose="02020603050405020304" pitchFamily="18" charset="0"/>
                        </a:rPr>
                        <a:t>ДОХОДЫ ОТ ОКАЗАНИЯ ПЛАТНЫХ УСЛУГ И КОМПЕНСАЦИИ ЗАТРАТ ГОСУДАРСТВА</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1 13 00 000 00 0000 000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11 279,7</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24 889,4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13 600,0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13 600,0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13 600,0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95167">
                <a:tc>
                  <a:txBody>
                    <a:bodyPr/>
                    <a:lstStyle/>
                    <a:p>
                      <a:pPr algn="l" fontAlgn="ctr"/>
                      <a:r>
                        <a:rPr lang="ru-RU" sz="1000" b="1" i="0" u="none" strike="noStrike">
                          <a:solidFill>
                            <a:srgbClr val="000000"/>
                          </a:solidFill>
                          <a:effectLst/>
                          <a:latin typeface="Times New Roman" panose="02020603050405020304" pitchFamily="18" charset="0"/>
                        </a:rPr>
                        <a:t>Доходы от оказания платных услуг (работ)</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1 13 01 000 00 0000 130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5 117,0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12 300,0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05437">
                <a:tc>
                  <a:txBody>
                    <a:bodyPr/>
                    <a:lstStyle/>
                    <a:p>
                      <a:pPr algn="l" fontAlgn="ctr"/>
                      <a:r>
                        <a:rPr lang="ru-RU" sz="1000" b="0" i="0" u="none" strike="noStrike">
                          <a:solidFill>
                            <a:srgbClr val="000000"/>
                          </a:solidFill>
                          <a:effectLst/>
                          <a:latin typeface="Times New Roman" panose="02020603050405020304" pitchFamily="18" charset="0"/>
                        </a:rPr>
                        <a:t>Прочие доходы от оказания платных услуг (работ)</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1 13 01 990 00 0000 130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5 117,0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12 300,0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13292">
                <a:tc>
                  <a:txBody>
                    <a:bodyPr/>
                    <a:lstStyle/>
                    <a:p>
                      <a:pPr algn="l" fontAlgn="ctr"/>
                      <a:r>
                        <a:rPr lang="ru-RU" sz="1000" b="0" i="0" u="none" strike="noStrike">
                          <a:solidFill>
                            <a:srgbClr val="000000"/>
                          </a:solidFill>
                          <a:effectLst/>
                          <a:latin typeface="Times New Roman" panose="02020603050405020304" pitchFamily="18" charset="0"/>
                        </a:rPr>
                        <a:t>Прочие доходы от оказания платных услуг (работ) получателями средств бюджетов городских округов</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1 13 01 994 04 0000 130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5 117,0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12 300,0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10 600,0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15710">
                <a:tc>
                  <a:txBody>
                    <a:bodyPr/>
                    <a:lstStyle/>
                    <a:p>
                      <a:pPr algn="l" fontAlgn="ctr"/>
                      <a:r>
                        <a:rPr lang="ru-RU" sz="1000" b="1" i="0" u="none" strike="noStrike">
                          <a:solidFill>
                            <a:srgbClr val="000000"/>
                          </a:solidFill>
                          <a:effectLst/>
                          <a:latin typeface="Times New Roman" panose="02020603050405020304" pitchFamily="18" charset="0"/>
                        </a:rPr>
                        <a:t>Доходы от компенсации затрат государства</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1 13 02 000 00 0000 130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6 162,7</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12 589,4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84894">
                <a:tc>
                  <a:txBody>
                    <a:bodyPr/>
                    <a:lstStyle/>
                    <a:p>
                      <a:pPr algn="l" fontAlgn="ctr"/>
                      <a:r>
                        <a:rPr lang="ru-RU" sz="1000" b="0" i="0" u="none" strike="noStrike">
                          <a:solidFill>
                            <a:srgbClr val="000000"/>
                          </a:solidFill>
                          <a:effectLst/>
                          <a:latin typeface="Times New Roman" panose="02020603050405020304" pitchFamily="18" charset="0"/>
                        </a:rPr>
                        <a:t>Прочие доходы от компенсации затрат государства</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1 13 02 990 00 0000 130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6 162,7</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12 589,4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51661">
                <a:tc>
                  <a:txBody>
                    <a:bodyPr/>
                    <a:lstStyle/>
                    <a:p>
                      <a:pPr algn="l" fontAlgn="ctr"/>
                      <a:r>
                        <a:rPr lang="ru-RU" sz="1000" b="0" i="0" u="none" strike="noStrike">
                          <a:solidFill>
                            <a:srgbClr val="000000"/>
                          </a:solidFill>
                          <a:effectLst/>
                          <a:latin typeface="Times New Roman" panose="02020603050405020304" pitchFamily="18" charset="0"/>
                        </a:rPr>
                        <a:t>Прочие доходы от компенсации затрат бюджетов городских округов</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1 13 02 994 04 0000 130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6 162,7</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12 589,4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3 000,0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69487">
                <a:tc>
                  <a:txBody>
                    <a:bodyPr/>
                    <a:lstStyle/>
                    <a:p>
                      <a:pPr algn="l" fontAlgn="ctr"/>
                      <a:r>
                        <a:rPr lang="ru-RU" sz="1000" b="1" i="0" u="none" strike="noStrike">
                          <a:solidFill>
                            <a:srgbClr val="000000"/>
                          </a:solidFill>
                          <a:effectLst/>
                          <a:latin typeface="Times New Roman" panose="02020603050405020304" pitchFamily="18" charset="0"/>
                        </a:rPr>
                        <a:t>ДОХОДЫ ОТ ПРОДАЖИ МАТЕРИАЛЬНЫХ И НЕМАТЕРИАЛЬНЫХ АКТИВОВ</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1 14 00 000 00 0000 000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38 850,8</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81 550,4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37 543,0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39 007,0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40 530,0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59214">
                <a:tc>
                  <a:txBody>
                    <a:bodyPr/>
                    <a:lstStyle/>
                    <a:p>
                      <a:pPr algn="l" fontAlgn="ctr"/>
                      <a:r>
                        <a:rPr lang="ru-RU" sz="1000" b="1" i="0" u="none" strike="noStrike">
                          <a:solidFill>
                            <a:srgbClr val="000000"/>
                          </a:solidFill>
                          <a:effectLst/>
                          <a:latin typeface="Times New Roman" panose="02020603050405020304" pitchFamily="18" charset="0"/>
                        </a:rPr>
                        <a:t>Доходы от продажи квартир</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1 14 01 000 00 0000 410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1 770,0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159214">
                <a:tc>
                  <a:txBody>
                    <a:bodyPr/>
                    <a:lstStyle/>
                    <a:p>
                      <a:pPr algn="l" fontAlgn="ctr"/>
                      <a:r>
                        <a:rPr lang="ru-RU" sz="1000" b="0" i="0" u="none" strike="noStrike">
                          <a:solidFill>
                            <a:srgbClr val="000000"/>
                          </a:solidFill>
                          <a:effectLst/>
                          <a:latin typeface="Times New Roman" panose="02020603050405020304" pitchFamily="18" charset="0"/>
                        </a:rPr>
                        <a:t>Доходы от продажи квартир, находящихся в собственности городских округов</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1 14 01 040 04 0000 410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1 770,0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446828">
                <a:tc>
                  <a:txBody>
                    <a:bodyPr/>
                    <a:lstStyle/>
                    <a:p>
                      <a:pPr algn="l" fontAlgn="ctr"/>
                      <a:r>
                        <a:rPr lang="ru-RU" sz="1000" b="1" i="0" u="none" strike="noStrike">
                          <a:solidFill>
                            <a:srgbClr val="000000"/>
                          </a:solidFill>
                          <a:effectLst/>
                          <a:latin typeface="Times New Roman" panose="02020603050405020304" pitchFamily="18" charset="0"/>
                        </a:rPr>
                        <a:t>Доходы от реализации имущества, находящегося в государственной и муниципальной собственности (за исключением движимого имущества бюджетных и автономных учреждений, а также имущества государственных и муниципальных унитарных предприятий, в том числе казенных)</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1 14 02 000 00 0000 000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1 272,2</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4 172,4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522,0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504,0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487,0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446828">
                <a:tc>
                  <a:txBody>
                    <a:bodyPr/>
                    <a:lstStyle/>
                    <a:p>
                      <a:pPr algn="l" fontAlgn="ctr"/>
                      <a:r>
                        <a:rPr lang="ru-RU" sz="1000" b="0" i="0" u="none" strike="noStrike">
                          <a:solidFill>
                            <a:srgbClr val="000000"/>
                          </a:solidFill>
                          <a:effectLst/>
                          <a:latin typeface="Times New Roman" panose="02020603050405020304" pitchFamily="18" charset="0"/>
                        </a:rPr>
                        <a:t>Доходы от реализации имущества, находящегося в собственности городских округов (за исключением движимого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основных средств по указанному имуществу</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1 14 02 040 04 0000 410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1 215,8</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4 120,0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522,0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504,0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487,0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446828">
                <a:tc>
                  <a:txBody>
                    <a:bodyPr/>
                    <a:lstStyle/>
                    <a:p>
                      <a:pPr algn="l" fontAlgn="ctr"/>
                      <a:r>
                        <a:rPr lang="ru-RU" sz="1000" b="0" i="0" u="none" strike="noStrike">
                          <a:solidFill>
                            <a:srgbClr val="000000"/>
                          </a:solidFill>
                          <a:effectLst/>
                          <a:latin typeface="Times New Roman" panose="02020603050405020304" pitchFamily="18" charset="0"/>
                        </a:rPr>
                        <a:t>Доходы от реализации иного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основных средств по указанному имуществу</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1 14 02 043 04 0000 410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1 215,8</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4 120,0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522,0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504,0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487,0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513595">
                <a:tc>
                  <a:txBody>
                    <a:bodyPr/>
                    <a:lstStyle/>
                    <a:p>
                      <a:pPr algn="l" fontAlgn="ctr"/>
                      <a:r>
                        <a:rPr lang="ru-RU" sz="1000" b="0" i="0" u="none" strike="noStrike">
                          <a:solidFill>
                            <a:srgbClr val="000000"/>
                          </a:solidFill>
                          <a:effectLst/>
                          <a:latin typeface="Times New Roman" panose="02020603050405020304" pitchFamily="18" charset="0"/>
                        </a:rPr>
                        <a:t>Доходы от реализации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материальных запасов по указанному имуществу</a:t>
                      </a:r>
                    </a:p>
                  </a:txBody>
                  <a:tcPr marL="3834" marR="3834" marT="38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1 14 02 040 04 0000 440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56,4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52,4</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34" marR="3834" marT="38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1643887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43</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671042325"/>
              </p:ext>
            </p:extLst>
          </p:nvPr>
        </p:nvGraphicFramePr>
        <p:xfrm>
          <a:off x="628651" y="800102"/>
          <a:ext cx="10725149" cy="5835667"/>
        </p:xfrm>
        <a:graphic>
          <a:graphicData uri="http://schemas.openxmlformats.org/drawingml/2006/table">
            <a:tbl>
              <a:tblPr/>
              <a:tblGrid>
                <a:gridCol w="4835394">
                  <a:extLst>
                    <a:ext uri="{9D8B030D-6E8A-4147-A177-3AD203B41FA5}">
                      <a16:colId xmlns="" xmlns:a16="http://schemas.microsoft.com/office/drawing/2014/main" val="20000"/>
                    </a:ext>
                  </a:extLst>
                </a:gridCol>
                <a:gridCol w="1571066">
                  <a:extLst>
                    <a:ext uri="{9D8B030D-6E8A-4147-A177-3AD203B41FA5}">
                      <a16:colId xmlns="" xmlns:a16="http://schemas.microsoft.com/office/drawing/2014/main" val="20001"/>
                    </a:ext>
                  </a:extLst>
                </a:gridCol>
                <a:gridCol w="907728">
                  <a:extLst>
                    <a:ext uri="{9D8B030D-6E8A-4147-A177-3AD203B41FA5}">
                      <a16:colId xmlns="" xmlns:a16="http://schemas.microsoft.com/office/drawing/2014/main" val="20002"/>
                    </a:ext>
                  </a:extLst>
                </a:gridCol>
                <a:gridCol w="907728">
                  <a:extLst>
                    <a:ext uri="{9D8B030D-6E8A-4147-A177-3AD203B41FA5}">
                      <a16:colId xmlns="" xmlns:a16="http://schemas.microsoft.com/office/drawing/2014/main" val="20003"/>
                    </a:ext>
                  </a:extLst>
                </a:gridCol>
                <a:gridCol w="900745">
                  <a:extLst>
                    <a:ext uri="{9D8B030D-6E8A-4147-A177-3AD203B41FA5}">
                      <a16:colId xmlns="" xmlns:a16="http://schemas.microsoft.com/office/drawing/2014/main" val="20004"/>
                    </a:ext>
                  </a:extLst>
                </a:gridCol>
                <a:gridCol w="796006">
                  <a:extLst>
                    <a:ext uri="{9D8B030D-6E8A-4147-A177-3AD203B41FA5}">
                      <a16:colId xmlns="" xmlns:a16="http://schemas.microsoft.com/office/drawing/2014/main" val="20005"/>
                    </a:ext>
                  </a:extLst>
                </a:gridCol>
                <a:gridCol w="806482">
                  <a:extLst>
                    <a:ext uri="{9D8B030D-6E8A-4147-A177-3AD203B41FA5}">
                      <a16:colId xmlns="" xmlns:a16="http://schemas.microsoft.com/office/drawing/2014/main" val="20006"/>
                    </a:ext>
                  </a:extLst>
                </a:gridCol>
              </a:tblGrid>
              <a:tr h="124268">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7676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302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32577">
                <a:tc>
                  <a:txBody>
                    <a:bodyPr/>
                    <a:lstStyle/>
                    <a:p>
                      <a:pPr algn="l" fontAlgn="ctr"/>
                      <a:r>
                        <a:rPr lang="ru-RU" sz="1000" b="0" i="0" u="none" strike="noStrike">
                          <a:solidFill>
                            <a:srgbClr val="000000"/>
                          </a:solidFill>
                          <a:effectLst/>
                          <a:latin typeface="Times New Roman" panose="02020603050405020304" pitchFamily="18" charset="0"/>
                        </a:rPr>
                        <a:t>Доходы от реализации имущества, находящегося в оперативном управлении учреждений, находящихся в ведении органов управления городских округов (за исключением имущества муниципальных бюджетных и автономных учреждений), в части реализации материальных запасов по указанному имуществу</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1 14 02 042 04 0000 440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7,1</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50,5</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97692">
                <a:tc>
                  <a:txBody>
                    <a:bodyPr/>
                    <a:lstStyle/>
                    <a:p>
                      <a:pPr algn="l" fontAlgn="ctr"/>
                      <a:r>
                        <a:rPr lang="ru-RU" sz="1000" b="0" i="0" u="none" strike="noStrike">
                          <a:solidFill>
                            <a:srgbClr val="000000"/>
                          </a:solidFill>
                          <a:effectLst/>
                          <a:latin typeface="Times New Roman" panose="02020603050405020304" pitchFamily="18" charset="0"/>
                        </a:rPr>
                        <a:t>Доходы от реализации иного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материальных запасов по указанному имуществу</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1 14 02 043 04 0000 440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49,3</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1,9</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41869">
                <a:tc>
                  <a:txBody>
                    <a:bodyPr/>
                    <a:lstStyle/>
                    <a:p>
                      <a:pPr algn="l" fontAlgn="ctr"/>
                      <a:r>
                        <a:rPr lang="ru-RU" sz="1000" b="1" i="0" u="none" strike="noStrike">
                          <a:solidFill>
                            <a:srgbClr val="000000"/>
                          </a:solidFill>
                          <a:effectLst/>
                          <a:latin typeface="Times New Roman" panose="02020603050405020304" pitchFamily="18" charset="0"/>
                        </a:rPr>
                        <a:t>Доходы от продажи земельных участков, находящихся в государственной и муниципальной собственности</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1 14 06 000 00 0000 430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16 220,0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38 708,0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12 400,0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12 897,0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13 412,0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41869">
                <a:tc>
                  <a:txBody>
                    <a:bodyPr/>
                    <a:lstStyle/>
                    <a:p>
                      <a:pPr algn="l" fontAlgn="ctr"/>
                      <a:r>
                        <a:rPr lang="ru-RU" sz="1000" b="0" i="0" u="none" strike="noStrike">
                          <a:solidFill>
                            <a:srgbClr val="000000"/>
                          </a:solidFill>
                          <a:effectLst/>
                          <a:latin typeface="Times New Roman" panose="02020603050405020304" pitchFamily="18" charset="0"/>
                        </a:rPr>
                        <a:t>Доходы от продажи земельных участков, государственная собственность на которые не разграничена</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1 14 06 010 00 0000 430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16 220,0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38 708,0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12 400,0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12 897,0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13 412,0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58852">
                <a:tc>
                  <a:txBody>
                    <a:bodyPr/>
                    <a:lstStyle/>
                    <a:p>
                      <a:pPr algn="l" fontAlgn="ctr"/>
                      <a:r>
                        <a:rPr lang="ru-RU" sz="1000" b="0" i="0" u="none" strike="noStrike">
                          <a:solidFill>
                            <a:srgbClr val="000000"/>
                          </a:solidFill>
                          <a:effectLst/>
                          <a:latin typeface="Times New Roman" panose="02020603050405020304" pitchFamily="18" charset="0"/>
                        </a:rPr>
                        <a:t>Доходы от продажи земельных участков, государственная собственность на которые не разграничена и которые расположены в границах городских округов</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1 14 06 012 04 0000 430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16 220,0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38 708,0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12 400,0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12 897,0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13 412,0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509316">
                <a:tc>
                  <a:txBody>
                    <a:bodyPr/>
                    <a:lstStyle/>
                    <a:p>
                      <a:pPr algn="l" fontAlgn="ctr"/>
                      <a:r>
                        <a:rPr lang="ru-RU" sz="1000" b="1" i="0" u="none" strike="noStrike" dirty="0">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находящихся в государственной или муниципальной собственности</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1 14 06 300 00 0000 430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21 358,6</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36 900,0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24 621,0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25 606,0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26 631,0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502338">
                <a:tc>
                  <a:txBody>
                    <a:bodyPr/>
                    <a:lstStyle/>
                    <a:p>
                      <a:pPr algn="l" fontAlgn="ctr"/>
                      <a:r>
                        <a:rPr lang="ru-RU" sz="1000" b="0" i="0" u="none" strike="noStrike">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государственная собственность на которые не разграничена</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1 14 06 310 00 0000 430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21 358,6</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36 900,0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24 621,0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25 606,0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26 631,0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93435">
                <a:tc>
                  <a:txBody>
                    <a:bodyPr/>
                    <a:lstStyle/>
                    <a:p>
                      <a:pPr algn="l" fontAlgn="ctr"/>
                      <a:r>
                        <a:rPr lang="ru-RU" sz="1000" b="0" i="0" u="none" strike="noStrike">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государственная собственность на которые не разграничена и которые расположены в границах городских округов</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1 14 06 312 04 0000 430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21 358,6</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36 900,0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24 621,0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25 606,0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26 631,0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16284">
                <a:tc>
                  <a:txBody>
                    <a:bodyPr/>
                    <a:lstStyle/>
                    <a:p>
                      <a:pPr algn="l" fontAlgn="ctr"/>
                      <a:r>
                        <a:rPr lang="ru-RU" sz="1000" b="1" i="0" u="none" strike="noStrike">
                          <a:solidFill>
                            <a:srgbClr val="000000"/>
                          </a:solidFill>
                          <a:effectLst/>
                          <a:latin typeface="Times New Roman" panose="02020603050405020304" pitchFamily="18" charset="0"/>
                        </a:rPr>
                        <a:t>ШТРАФЫ, САНКЦИИ, ВОЗМЕЩЕНИЕ УЩЕРБА</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1 16 00 000 00 0000 000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46 099,7</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61 117,7</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10 944,0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10 944,0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37 106,1</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41869">
                <a:tc>
                  <a:txBody>
                    <a:bodyPr/>
                    <a:lstStyle/>
                    <a:p>
                      <a:pPr algn="l" fontAlgn="ctr"/>
                      <a:r>
                        <a:rPr lang="ru-RU" sz="1000" b="1" i="0" u="none" strike="noStrike">
                          <a:solidFill>
                            <a:srgbClr val="000000"/>
                          </a:solidFill>
                          <a:effectLst/>
                          <a:latin typeface="Times New Roman" panose="02020603050405020304" pitchFamily="18" charset="0"/>
                        </a:rPr>
                        <a:t>Административные штрафы, установленные Кодексом Российской Федерации об административных правонарушениях</a:t>
                      </a:r>
                    </a:p>
                  </a:txBody>
                  <a:tcPr marL="5439" marR="5439" marT="5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1 16 01 000 01 0000 140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3 290,3</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2 482,0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439" marR="5439" marT="5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930390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246621"/>
            <a:ext cx="112480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44</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47619954"/>
              </p:ext>
            </p:extLst>
          </p:nvPr>
        </p:nvGraphicFramePr>
        <p:xfrm>
          <a:off x="342901" y="828676"/>
          <a:ext cx="10963274" cy="5686794"/>
        </p:xfrm>
        <a:graphic>
          <a:graphicData uri="http://schemas.openxmlformats.org/drawingml/2006/table">
            <a:tbl>
              <a:tblPr/>
              <a:tblGrid>
                <a:gridCol w="5705474">
                  <a:extLst>
                    <a:ext uri="{9D8B030D-6E8A-4147-A177-3AD203B41FA5}">
                      <a16:colId xmlns="" xmlns:a16="http://schemas.microsoft.com/office/drawing/2014/main" val="20000"/>
                    </a:ext>
                  </a:extLst>
                </a:gridCol>
                <a:gridCol w="1428750">
                  <a:extLst>
                    <a:ext uri="{9D8B030D-6E8A-4147-A177-3AD203B41FA5}">
                      <a16:colId xmlns="" xmlns:a16="http://schemas.microsoft.com/office/drawing/2014/main" val="20001"/>
                    </a:ext>
                  </a:extLst>
                </a:gridCol>
                <a:gridCol w="781050">
                  <a:extLst>
                    <a:ext uri="{9D8B030D-6E8A-4147-A177-3AD203B41FA5}">
                      <a16:colId xmlns="" xmlns:a16="http://schemas.microsoft.com/office/drawing/2014/main" val="20002"/>
                    </a:ext>
                  </a:extLst>
                </a:gridCol>
                <a:gridCol w="942975">
                  <a:extLst>
                    <a:ext uri="{9D8B030D-6E8A-4147-A177-3AD203B41FA5}">
                      <a16:colId xmlns="" xmlns:a16="http://schemas.microsoft.com/office/drawing/2014/main" val="20003"/>
                    </a:ext>
                  </a:extLst>
                </a:gridCol>
                <a:gridCol w="742950">
                  <a:extLst>
                    <a:ext uri="{9D8B030D-6E8A-4147-A177-3AD203B41FA5}">
                      <a16:colId xmlns="" xmlns:a16="http://schemas.microsoft.com/office/drawing/2014/main" val="20004"/>
                    </a:ext>
                  </a:extLst>
                </a:gridCol>
                <a:gridCol w="819150">
                  <a:extLst>
                    <a:ext uri="{9D8B030D-6E8A-4147-A177-3AD203B41FA5}">
                      <a16:colId xmlns="" xmlns:a16="http://schemas.microsoft.com/office/drawing/2014/main" val="20005"/>
                    </a:ext>
                  </a:extLst>
                </a:gridCol>
                <a:gridCol w="542925">
                  <a:extLst>
                    <a:ext uri="{9D8B030D-6E8A-4147-A177-3AD203B41FA5}">
                      <a16:colId xmlns="" xmlns:a16="http://schemas.microsoft.com/office/drawing/2014/main" val="20006"/>
                    </a:ext>
                  </a:extLst>
                </a:gridCol>
              </a:tblGrid>
              <a:tr h="89272">
                <a:tc rowSpan="3">
                  <a:txBody>
                    <a:bodyPr/>
                    <a:lstStyle/>
                    <a:p>
                      <a:pPr algn="ctr" fontAlgn="ctr"/>
                      <a:endParaRPr lang="ru-RU" sz="1000" b="1" i="0" u="none" strike="noStrike" dirty="0">
                        <a:solidFill>
                          <a:srgbClr val="000000"/>
                        </a:solidFill>
                        <a:effectLst/>
                        <a:latin typeface="Times New Roman" panose="02020603050405020304" pitchFamily="18" charset="0"/>
                      </a:endParaRP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0937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7329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41334">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1 16 01 050 01 0000 140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31,0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53,8</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67365">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1 16 01 053 01 0000 140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31,0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53,8</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14402">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1 16 01 053 01 0035 140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4,5</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4,8</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82894">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(штрафы за нарушение порядка рассмотрения обращений граждан)</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1 16 01 053 01 0059 140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51386">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(штрафы за неуплату средств на содержание детей или нетрудоспособных родителей)</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1 16 01 053 01 0351 140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67365">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(иные штрафы)</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1 16 01 053 01 9000 140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1,5</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67365">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1 16 01 060 01 0000 140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76,5</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58,6</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60915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a:t>
                      </a:r>
                    </a:p>
                  </a:txBody>
                  <a:tcPr marL="3952" marR="3952" marT="39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1 16 01 063 01 0000 140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76,5</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58,6</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52" marR="3952" marT="3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755737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141846"/>
            <a:ext cx="112861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45</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077601699"/>
              </p:ext>
            </p:extLst>
          </p:nvPr>
        </p:nvGraphicFramePr>
        <p:xfrm>
          <a:off x="485775" y="600073"/>
          <a:ext cx="10810874" cy="5971166"/>
        </p:xfrm>
        <a:graphic>
          <a:graphicData uri="http://schemas.openxmlformats.org/drawingml/2006/table">
            <a:tbl>
              <a:tblPr/>
              <a:tblGrid>
                <a:gridCol w="5514975">
                  <a:extLst>
                    <a:ext uri="{9D8B030D-6E8A-4147-A177-3AD203B41FA5}">
                      <a16:colId xmlns="" xmlns:a16="http://schemas.microsoft.com/office/drawing/2014/main" val="20000"/>
                    </a:ext>
                  </a:extLst>
                </a:gridCol>
                <a:gridCol w="1504950">
                  <a:extLst>
                    <a:ext uri="{9D8B030D-6E8A-4147-A177-3AD203B41FA5}">
                      <a16:colId xmlns="" xmlns:a16="http://schemas.microsoft.com/office/drawing/2014/main" val="20001"/>
                    </a:ext>
                  </a:extLst>
                </a:gridCol>
                <a:gridCol w="828675">
                  <a:extLst>
                    <a:ext uri="{9D8B030D-6E8A-4147-A177-3AD203B41FA5}">
                      <a16:colId xmlns="" xmlns:a16="http://schemas.microsoft.com/office/drawing/2014/main" val="20002"/>
                    </a:ext>
                  </a:extLst>
                </a:gridCol>
                <a:gridCol w="933450">
                  <a:extLst>
                    <a:ext uri="{9D8B030D-6E8A-4147-A177-3AD203B41FA5}">
                      <a16:colId xmlns="" xmlns:a16="http://schemas.microsoft.com/office/drawing/2014/main" val="20003"/>
                    </a:ext>
                  </a:extLst>
                </a:gridCol>
                <a:gridCol w="819150">
                  <a:extLst>
                    <a:ext uri="{9D8B030D-6E8A-4147-A177-3AD203B41FA5}">
                      <a16:colId xmlns="" xmlns:a16="http://schemas.microsoft.com/office/drawing/2014/main" val="20004"/>
                    </a:ext>
                  </a:extLst>
                </a:gridCol>
                <a:gridCol w="628650">
                  <a:extLst>
                    <a:ext uri="{9D8B030D-6E8A-4147-A177-3AD203B41FA5}">
                      <a16:colId xmlns="" xmlns:a16="http://schemas.microsoft.com/office/drawing/2014/main" val="20005"/>
                    </a:ext>
                  </a:extLst>
                </a:gridCol>
                <a:gridCol w="581024">
                  <a:extLst>
                    <a:ext uri="{9D8B030D-6E8A-4147-A177-3AD203B41FA5}">
                      <a16:colId xmlns="" xmlns:a16="http://schemas.microsoft.com/office/drawing/2014/main" val="20006"/>
                    </a:ext>
                  </a:extLst>
                </a:gridCol>
              </a:tblGrid>
              <a:tr h="87044">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49666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6896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85799">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незаконный оборот наркотических средств, психотропных веществ или их аналогов и незаконные приобретение, хранение, перевозка растений, содержащих наркотические средства или психотропные вещества, либо их частей, содержащих наркотические средства или психотропные вещества)</a:t>
                      </a:r>
                    </a:p>
                  </a:txBody>
                  <a:tcPr marL="3938" marR="3938" marT="39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1 16 01 063 01 0008 140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6,1</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21953">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потребление наркотических средств или психотропных веществ без назначения врача либо новых потенциально опасных психоактивных веществ)</a:t>
                      </a:r>
                    </a:p>
                  </a:txBody>
                  <a:tcPr marL="3938" marR="3938" marT="39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1 16 01 063 01 0009 140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28,0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721953">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вовлечение несовершеннолетнего в процесс потребления табака)</a:t>
                      </a:r>
                    </a:p>
                  </a:txBody>
                  <a:tcPr marL="3938" marR="3938" marT="39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1 16 01 063 01 0023 140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1954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побои)</a:t>
                      </a:r>
                    </a:p>
                  </a:txBody>
                  <a:tcPr marL="3938" marR="3938" marT="39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1 16 01 063 01 0101 140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23,3</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93946">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(иные штрафы)</a:t>
                      </a:r>
                    </a:p>
                  </a:txBody>
                  <a:tcPr marL="3938" marR="3938" marT="39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1 16 01 063 01 9000 140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19,3</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89138">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a:t>
                      </a:r>
                    </a:p>
                  </a:txBody>
                  <a:tcPr marL="3938" marR="3938" marT="39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1 16 01 070 01 0000 140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126,0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51,5</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459288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0803" y="141846"/>
            <a:ext cx="11203943"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46</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965430523"/>
              </p:ext>
            </p:extLst>
          </p:nvPr>
        </p:nvGraphicFramePr>
        <p:xfrm>
          <a:off x="561974" y="561976"/>
          <a:ext cx="10706100" cy="6142934"/>
        </p:xfrm>
        <a:graphic>
          <a:graphicData uri="http://schemas.openxmlformats.org/drawingml/2006/table">
            <a:tbl>
              <a:tblPr/>
              <a:tblGrid>
                <a:gridCol w="5562601">
                  <a:extLst>
                    <a:ext uri="{9D8B030D-6E8A-4147-A177-3AD203B41FA5}">
                      <a16:colId xmlns="" xmlns:a16="http://schemas.microsoft.com/office/drawing/2014/main" val="20000"/>
                    </a:ext>
                  </a:extLst>
                </a:gridCol>
                <a:gridCol w="1352550">
                  <a:extLst>
                    <a:ext uri="{9D8B030D-6E8A-4147-A177-3AD203B41FA5}">
                      <a16:colId xmlns="" xmlns:a16="http://schemas.microsoft.com/office/drawing/2014/main" val="20001"/>
                    </a:ext>
                  </a:extLst>
                </a:gridCol>
                <a:gridCol w="790575">
                  <a:extLst>
                    <a:ext uri="{9D8B030D-6E8A-4147-A177-3AD203B41FA5}">
                      <a16:colId xmlns="" xmlns:a16="http://schemas.microsoft.com/office/drawing/2014/main" val="20002"/>
                    </a:ext>
                  </a:extLst>
                </a:gridCol>
                <a:gridCol w="962025">
                  <a:extLst>
                    <a:ext uri="{9D8B030D-6E8A-4147-A177-3AD203B41FA5}">
                      <a16:colId xmlns="" xmlns:a16="http://schemas.microsoft.com/office/drawing/2014/main" val="20003"/>
                    </a:ext>
                  </a:extLst>
                </a:gridCol>
                <a:gridCol w="819150">
                  <a:extLst>
                    <a:ext uri="{9D8B030D-6E8A-4147-A177-3AD203B41FA5}">
                      <a16:colId xmlns="" xmlns:a16="http://schemas.microsoft.com/office/drawing/2014/main" val="20004"/>
                    </a:ext>
                  </a:extLst>
                </a:gridCol>
                <a:gridCol w="676275">
                  <a:extLst>
                    <a:ext uri="{9D8B030D-6E8A-4147-A177-3AD203B41FA5}">
                      <a16:colId xmlns="" xmlns:a16="http://schemas.microsoft.com/office/drawing/2014/main" val="20005"/>
                    </a:ext>
                  </a:extLst>
                </a:gridCol>
                <a:gridCol w="542924">
                  <a:extLst>
                    <a:ext uri="{9D8B030D-6E8A-4147-A177-3AD203B41FA5}">
                      <a16:colId xmlns="" xmlns:a16="http://schemas.microsoft.com/office/drawing/2014/main" val="20006"/>
                    </a:ext>
                  </a:extLst>
                </a:gridCol>
              </a:tblGrid>
              <a:tr h="10746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8009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9735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0234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1 16 01 073 01 0000 140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7,1</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33915">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 (штрафы за уничтожение или повреждение чужого имущества)</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1 16 01 073 01 0017 140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0,3</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09993">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 (штрафы за мелкое хищение)</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1 16 01 073 01 0027 140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18,5</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5,5</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51854">
                <a:tc>
                  <a:txBody>
                    <a:bodyPr/>
                    <a:lstStyle/>
                    <a:p>
                      <a:pPr algn="l" fontAlgn="ctr"/>
                      <a:r>
                        <a:rPr lang="ru-RU" sz="1000" b="0" i="0" u="none" strike="noStrike" dirty="0">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 (иные штрафы)</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1 16 01 073 01 9000 140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1,3</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7411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выявленные должностными лицами органов муниципального контроля</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1 16 01 074 01 0000 140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106,0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44,4</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57411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1 16 01 080 01 0000 140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13,4</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8,5</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57411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 налагаемые мировыми судьями, комиссиями по делам несовершеннолетних и защите их прав</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1 16 01 083 01 0000 140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13,4</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8,5</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795381">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и природопользования, налагаемые мировыми судьями, комиссиями по делам несовершеннолетних и защите их прав (штрафы за незаконную рубку, повреждение лесных насаждений или самовольное выкапывание в лесах деревьев, кустарников, лиан)</a:t>
                      </a:r>
                    </a:p>
                  </a:txBody>
                  <a:tcPr marL="4491" marR="4491" marT="44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1 16 01 083 01 0028 140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91" marR="4491" marT="4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436123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966" y="141846"/>
            <a:ext cx="11241780"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47</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380854169"/>
              </p:ext>
            </p:extLst>
          </p:nvPr>
        </p:nvGraphicFramePr>
        <p:xfrm>
          <a:off x="238125" y="571501"/>
          <a:ext cx="10991851" cy="6122205"/>
        </p:xfrm>
        <a:graphic>
          <a:graphicData uri="http://schemas.openxmlformats.org/drawingml/2006/table">
            <a:tbl>
              <a:tblPr/>
              <a:tblGrid>
                <a:gridCol w="5962650">
                  <a:extLst>
                    <a:ext uri="{9D8B030D-6E8A-4147-A177-3AD203B41FA5}">
                      <a16:colId xmlns="" xmlns:a16="http://schemas.microsoft.com/office/drawing/2014/main" val="20000"/>
                    </a:ext>
                  </a:extLst>
                </a:gridCol>
                <a:gridCol w="1400175">
                  <a:extLst>
                    <a:ext uri="{9D8B030D-6E8A-4147-A177-3AD203B41FA5}">
                      <a16:colId xmlns="" xmlns:a16="http://schemas.microsoft.com/office/drawing/2014/main" val="20001"/>
                    </a:ext>
                  </a:extLst>
                </a:gridCol>
                <a:gridCol w="857250">
                  <a:extLst>
                    <a:ext uri="{9D8B030D-6E8A-4147-A177-3AD203B41FA5}">
                      <a16:colId xmlns="" xmlns:a16="http://schemas.microsoft.com/office/drawing/2014/main" val="20002"/>
                    </a:ext>
                  </a:extLst>
                </a:gridCol>
                <a:gridCol w="809625">
                  <a:extLst>
                    <a:ext uri="{9D8B030D-6E8A-4147-A177-3AD203B41FA5}">
                      <a16:colId xmlns="" xmlns:a16="http://schemas.microsoft.com/office/drawing/2014/main" val="20003"/>
                    </a:ext>
                  </a:extLst>
                </a:gridCol>
                <a:gridCol w="762000">
                  <a:extLst>
                    <a:ext uri="{9D8B030D-6E8A-4147-A177-3AD203B41FA5}">
                      <a16:colId xmlns="" xmlns:a16="http://schemas.microsoft.com/office/drawing/2014/main" val="20004"/>
                    </a:ext>
                  </a:extLst>
                </a:gridCol>
                <a:gridCol w="666750">
                  <a:extLst>
                    <a:ext uri="{9D8B030D-6E8A-4147-A177-3AD203B41FA5}">
                      <a16:colId xmlns="" xmlns:a16="http://schemas.microsoft.com/office/drawing/2014/main" val="20005"/>
                    </a:ext>
                  </a:extLst>
                </a:gridCol>
                <a:gridCol w="533401">
                  <a:extLst>
                    <a:ext uri="{9D8B030D-6E8A-4147-A177-3AD203B41FA5}">
                      <a16:colId xmlns="" xmlns:a16="http://schemas.microsoft.com/office/drawing/2014/main" val="20006"/>
                    </a:ext>
                  </a:extLst>
                </a:gridCol>
              </a:tblGrid>
              <a:tr h="106803">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7375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9519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2024</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3400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и природопользования, налагаемые мировыми судьями, комиссиями по делам несовершеннолетних и защите их прав (штрафы за нарушение правил охоты, правил, регламентирующих рыболовство и другие виды пользования объектами животного мира)</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1 16 01 083 01 0037 140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13,4</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6,5</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73195">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9 Кодекса Российской Федерации об административных правонарушениях, за административные правонарушения в промышленности, строительстве и энергетике</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1 16 01 090 01 0000 140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35,0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4473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9 Кодекса Российской Федерации об административных правонарушениях, за административные правонарушения в промышленности, строительстве и энергетике, налагаемые мировыми судьями, комиссиями по делам несовершеннолетних и защите их прав</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1 16 01 093 01 0000 140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35,0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014801">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9 Кодекса Российской Федерации об административных правонарушениях, за административные правонарушения в промышленности, строительстве и энергетике, налагаемые мировыми судьями, комиссиями по делам несовершеннолетних и защите их прав (штрафы за нарушение порядка полного и (или) частичного ограничения режима потребления электрической энергии, порядка ограничения и прекращения подачи тепловой энергии, правил ограничения подачи (поставки) и отбора газа либо порядка временного прекращения или ограничения водоснабжения, водоотведения, транспортировки воды и (или) сточных вод)</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1 16 01 093 01 0022 140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35,0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02216">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11 Кодекса Российской Федерации об административных правонарушениях, за административные правонарушения на транспорте</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1 16 01 110 01 0000 140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1,5</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3,3</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79111">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11 Кодекса Российской Федерации об административных правонарушениях, за административные правонарушения на транспорте, налагаемые мировыми судьями, комиссиями по делам несовершеннолетних и защите их прав</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1 16 01 113 01 0000 140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1,5</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3,3</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611246">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11 Кодекса Российской Федерации об административных правонарушениях, за административные правонарушения на транспорте, налагаемые мировыми судьями, комиссиями по делам несовершеннолетних и защите их прав (штрафы за нарушение правил использования полосы отвода и придорожных полос автомобильной дороги)</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1 16 01 113 01 0021 140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1,5</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32345">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11 Кодекса Российской Федерации об административных правонарушениях, за административные правонарушения на транспорте, налагаемые мировыми судьями, комиссиями по делам несовершеннолетних и защите их прав (иные штрафы)</a:t>
                      </a:r>
                    </a:p>
                  </a:txBody>
                  <a:tcPr marL="4467" marR="4467" marT="4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1 16 01 113 01 9000 140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3,3</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67" marR="4467" marT="4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3482826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4" y="141846"/>
            <a:ext cx="11219447"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48</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09257961"/>
              </p:ext>
            </p:extLst>
          </p:nvPr>
        </p:nvGraphicFramePr>
        <p:xfrm>
          <a:off x="504824" y="571500"/>
          <a:ext cx="10791826" cy="5896209"/>
        </p:xfrm>
        <a:graphic>
          <a:graphicData uri="http://schemas.openxmlformats.org/drawingml/2006/table">
            <a:tbl>
              <a:tblPr/>
              <a:tblGrid>
                <a:gridCol w="5534026">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gridCol w="781050">
                  <a:extLst>
                    <a:ext uri="{9D8B030D-6E8A-4147-A177-3AD203B41FA5}">
                      <a16:colId xmlns="" xmlns:a16="http://schemas.microsoft.com/office/drawing/2014/main" val="20002"/>
                    </a:ext>
                  </a:extLst>
                </a:gridCol>
                <a:gridCol w="857250">
                  <a:extLst>
                    <a:ext uri="{9D8B030D-6E8A-4147-A177-3AD203B41FA5}">
                      <a16:colId xmlns="" xmlns:a16="http://schemas.microsoft.com/office/drawing/2014/main" val="20003"/>
                    </a:ext>
                  </a:extLst>
                </a:gridCol>
                <a:gridCol w="742950">
                  <a:extLst>
                    <a:ext uri="{9D8B030D-6E8A-4147-A177-3AD203B41FA5}">
                      <a16:colId xmlns="" xmlns:a16="http://schemas.microsoft.com/office/drawing/2014/main" val="20004"/>
                    </a:ext>
                  </a:extLst>
                </a:gridCol>
                <a:gridCol w="666750">
                  <a:extLst>
                    <a:ext uri="{9D8B030D-6E8A-4147-A177-3AD203B41FA5}">
                      <a16:colId xmlns="" xmlns:a16="http://schemas.microsoft.com/office/drawing/2014/main" val="20005"/>
                    </a:ext>
                  </a:extLst>
                </a:gridCol>
                <a:gridCol w="609600">
                  <a:extLst>
                    <a:ext uri="{9D8B030D-6E8A-4147-A177-3AD203B41FA5}">
                      <a16:colId xmlns="" xmlns:a16="http://schemas.microsoft.com/office/drawing/2014/main" val="20006"/>
                    </a:ext>
                  </a:extLst>
                </a:gridCol>
              </a:tblGrid>
              <a:tr h="89323">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0966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7339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2026</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8881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13 Кодекса Российской Федерации об административных правонарушениях, за административные правонарушения в области связи и информации</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1 16 01 130 01 0000 140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27,5</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83393">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13 Кодекса Российской Федерации об административных правонарушениях, за административные правонарушения в области связи и информации, налагаемые мировыми судьями, комиссиями по делам несовершеннолетних и защите их прав</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1 16 01 133 01 0000 140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27,5</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25428">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13 Кодекса Российской Федерации об административных правонарушениях, за административные правонарушения в области связи и информации, налагаемые мировыми судьями, комиссиями по делам несовершеннолетних и защите их прав (иные штрафы)</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1 16 01 133 01 9000 140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27,5</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30681">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1 16 01 140 01 0000 140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313,7</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298,3</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88479">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1 16 01 143 01 0000 140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313,7</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298,3</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593735">
                <a:tc>
                  <a:txBody>
                    <a:bodyPr/>
                    <a:lstStyle/>
                    <a:p>
                      <a:pPr algn="l" fontAlgn="ctr"/>
                      <a:r>
                        <a:rPr lang="ru-RU" sz="1000" b="0" i="0" u="none" strike="noStrike" dirty="0">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 (штрафы за нарушение правил продажи этилового спирта, алкогольной и спиртосодержащей продукции)</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1 16 01 143 01 0016 140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257,8</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229,4</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588479">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 (иные штрафы)</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1 16 01 143 01 9000 140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55,9</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68,9</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88479">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a:t>
                      </a:r>
                    </a:p>
                  </a:txBody>
                  <a:tcPr marL="3941" marR="3941" marT="39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1 16 01 150 01 0000 140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120,1</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59,5</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41" marR="3941" marT="3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657949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4229" y="246621"/>
            <a:ext cx="11304317"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49</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459252942"/>
              </p:ext>
            </p:extLst>
          </p:nvPr>
        </p:nvGraphicFramePr>
        <p:xfrm>
          <a:off x="257176" y="819149"/>
          <a:ext cx="11115673" cy="5813724"/>
        </p:xfrm>
        <a:graphic>
          <a:graphicData uri="http://schemas.openxmlformats.org/drawingml/2006/table">
            <a:tbl>
              <a:tblPr/>
              <a:tblGrid>
                <a:gridCol w="6038849">
                  <a:extLst>
                    <a:ext uri="{9D8B030D-6E8A-4147-A177-3AD203B41FA5}">
                      <a16:colId xmlns="" xmlns:a16="http://schemas.microsoft.com/office/drawing/2014/main" val="20000"/>
                    </a:ext>
                  </a:extLst>
                </a:gridCol>
                <a:gridCol w="1409700">
                  <a:extLst>
                    <a:ext uri="{9D8B030D-6E8A-4147-A177-3AD203B41FA5}">
                      <a16:colId xmlns="" xmlns:a16="http://schemas.microsoft.com/office/drawing/2014/main" val="20001"/>
                    </a:ext>
                  </a:extLst>
                </a:gridCol>
                <a:gridCol w="771525">
                  <a:extLst>
                    <a:ext uri="{9D8B030D-6E8A-4147-A177-3AD203B41FA5}">
                      <a16:colId xmlns="" xmlns:a16="http://schemas.microsoft.com/office/drawing/2014/main" val="20002"/>
                    </a:ext>
                  </a:extLst>
                </a:gridCol>
                <a:gridCol w="1047750">
                  <a:extLst>
                    <a:ext uri="{9D8B030D-6E8A-4147-A177-3AD203B41FA5}">
                      <a16:colId xmlns="" xmlns:a16="http://schemas.microsoft.com/office/drawing/2014/main" val="20003"/>
                    </a:ext>
                  </a:extLst>
                </a:gridCol>
                <a:gridCol w="676275">
                  <a:extLst>
                    <a:ext uri="{9D8B030D-6E8A-4147-A177-3AD203B41FA5}">
                      <a16:colId xmlns="" xmlns:a16="http://schemas.microsoft.com/office/drawing/2014/main" val="20004"/>
                    </a:ext>
                  </a:extLst>
                </a:gridCol>
                <a:gridCol w="571500">
                  <a:extLst>
                    <a:ext uri="{9D8B030D-6E8A-4147-A177-3AD203B41FA5}">
                      <a16:colId xmlns="" xmlns:a16="http://schemas.microsoft.com/office/drawing/2014/main" val="20005"/>
                    </a:ext>
                  </a:extLst>
                </a:gridCol>
                <a:gridCol w="600074">
                  <a:extLst>
                    <a:ext uri="{9D8B030D-6E8A-4147-A177-3AD203B41FA5}">
                      <a16:colId xmlns="" xmlns:a16="http://schemas.microsoft.com/office/drawing/2014/main" val="20006"/>
                    </a:ext>
                  </a:extLst>
                </a:gridCol>
              </a:tblGrid>
              <a:tr h="8257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Код дохода</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46465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5808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7543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a:t>
                      </a:r>
                    </a:p>
                  </a:txBody>
                  <a:tcPr marL="3754" marR="3754" marT="37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1 16 01 153 01 0000 140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77,3</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24,5</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7543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(штрафы за нарушение сроков представления налоговой декларации (расчета по страховым взносам)</a:t>
                      </a:r>
                    </a:p>
                  </a:txBody>
                  <a:tcPr marL="3754" marR="3754" marT="37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1 16 01 153 01 0005 140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28,6</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8,7</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7543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(штрафы за непредставление (несообщение) сведений, необходимых для осуществления налогового контроля)</a:t>
                      </a:r>
                    </a:p>
                  </a:txBody>
                  <a:tcPr marL="3754" marR="3754" marT="37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1 16 01 153 01 0006 140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5,7</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871832">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(штрафы за производство или продажу товаров и продукции, в отношении которых установлены требования по маркировке и (или) нанесению информации, без соответствующей маркировки и (или) информации, а также с нарушением установленного порядка нанесения такой маркировки и (или) информации)</a:t>
                      </a:r>
                    </a:p>
                  </a:txBody>
                  <a:tcPr marL="3754" marR="3754" marT="37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1 16 01 153 01 0012 140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12,5</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65254">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(иные штрафы)</a:t>
                      </a:r>
                    </a:p>
                  </a:txBody>
                  <a:tcPr marL="3754" marR="3754" marT="37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1 16 01 153 01 9000 140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18,2</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10,2</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54" marR="3754" marT="3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72071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9EC71654-96A5-4280-94F3-931C61A9F92C}" type="slidenum">
              <a:rPr lang="en-US" noProof="0" smtClean="0"/>
              <a:pPr rtl="0"/>
              <a:t>5</a:t>
            </a:fld>
            <a:endParaRPr lang="en-US" noProof="0" dirty="0"/>
          </a:p>
        </p:txBody>
      </p:sp>
      <p:sp>
        <p:nvSpPr>
          <p:cNvPr id="7" name="Объект 6"/>
          <p:cNvSpPr>
            <a:spLocks noGrp="1"/>
          </p:cNvSpPr>
          <p:nvPr>
            <p:ph idx="1"/>
          </p:nvPr>
        </p:nvSpPr>
        <p:spPr>
          <a:xfrm>
            <a:off x="515938" y="873211"/>
            <a:ext cx="10837862" cy="4670854"/>
          </a:xfrm>
        </p:spPr>
        <p:txBody>
          <a:bodyPr>
            <a:normAutofit fontScale="77500" lnSpcReduction="20000"/>
          </a:bodyPr>
          <a:lstStyle/>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XVI-XVII вв.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 Англия, Палата общин – слово «бюджет» применяется в связи с представлением канцлером сведений о плановых и фактических расходах  </a:t>
            </a:r>
          </a:p>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Конец XVII 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«Бюджетом» стал называться документ, который содержал утверждаемый парламентом план доходов и расходов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В России составлен первый бюджет в виде сметы государственных доходов и расходов </a:t>
            </a:r>
          </a:p>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XIX 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 Объемы государственных средств увеличиваются, бюджеты (планы доходов и расходов) становятся необходимостью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 В России определен порядок формирования «государственной росписи», роспись стала публиковаться </a:t>
            </a:r>
          </a:p>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Начало XX 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К рассмотрению государственного бюджета привлечена 1-я Государственная Дума</a:t>
            </a:r>
            <a:endParaRPr lang="ru-RU" dirty="0">
              <a:solidFill>
                <a:schemeClr val="accent1">
                  <a:lumMod val="75000"/>
                </a:schemeClr>
              </a:solidFill>
              <a:latin typeface="Times New Roman" panose="02020603050405020304" pitchFamily="18" charset="0"/>
              <a:cs typeface="Times New Roman" panose="02020603050405020304" pitchFamily="18" charset="0"/>
              <a:hlinkClick r:id="rId4" action="ppaction://hlinkpres?slideindex=1&amp;slidetitle=">
                <a:extLst>
                  <a:ext uri="{A12FA001-AC4F-418D-AE19-62706E023703}">
                    <ahyp:hlinkClr xmlns="" xmlns:ahyp="http://schemas.microsoft.com/office/drawing/2018/hyperlinkcolor" val="tx"/>
                  </a:ext>
                </a:extLst>
              </a:hlinkClick>
            </a:endParaRPr>
          </a:p>
        </p:txBody>
      </p:sp>
      <p:sp>
        <p:nvSpPr>
          <p:cNvPr id="6" name="Заголовок 5"/>
          <p:cNvSpPr>
            <a:spLocks noGrp="1"/>
          </p:cNvSpPr>
          <p:nvPr>
            <p:ph type="title"/>
          </p:nvPr>
        </p:nvSpPr>
        <p:spPr>
          <a:xfrm>
            <a:off x="515938" y="246621"/>
            <a:ext cx="11150600" cy="404168"/>
          </a:xfrm>
        </p:spPr>
        <p:txBody>
          <a:bodyPr/>
          <a:lstStyle/>
          <a:p>
            <a:pPr algn="ctr"/>
            <a:r>
              <a:rPr lang="ru-RU" sz="2800" cap="none" dirty="0">
                <a:ln w="10160">
                  <a:solidFill>
                    <a:schemeClr val="accent5"/>
                  </a:solidFill>
                  <a:prstDash val="solid"/>
                </a:ln>
                <a:solidFill>
                  <a:srgbClr val="2C567A"/>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hlinkClick r:id="rId3" action="ppaction://hlinksldjump"/>
              </a:rPr>
              <a:t>Основные вехи появления бюджетов в финансовой жизни государств</a:t>
            </a:r>
            <a:endParaRPr lang="ru-RU" sz="2800" cap="none" dirty="0">
              <a:ln w="10160">
                <a:solidFill>
                  <a:schemeClr val="accent5"/>
                </a:solidFill>
                <a:prstDash val="solid"/>
              </a:ln>
              <a:solidFill>
                <a:srgbClr val="2C567A"/>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44065"/>
            <a:ext cx="1968843" cy="1313935"/>
          </a:xfrm>
          <a:prstGeom prst="rect">
            <a:avLst/>
          </a:prstGeom>
        </p:spPr>
      </p:pic>
    </p:spTree>
    <p:extLst>
      <p:ext uri="{BB962C8B-B14F-4D97-AF65-F5344CB8AC3E}">
        <p14:creationId xmlns:p14="http://schemas.microsoft.com/office/powerpoint/2010/main" val="21767151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578" y="151371"/>
            <a:ext cx="11229168"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50</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209860532"/>
              </p:ext>
            </p:extLst>
          </p:nvPr>
        </p:nvGraphicFramePr>
        <p:xfrm>
          <a:off x="285882" y="688346"/>
          <a:ext cx="11029949" cy="5945609"/>
        </p:xfrm>
        <a:graphic>
          <a:graphicData uri="http://schemas.openxmlformats.org/drawingml/2006/table">
            <a:tbl>
              <a:tblPr/>
              <a:tblGrid>
                <a:gridCol w="6081582">
                  <a:extLst>
                    <a:ext uri="{9D8B030D-6E8A-4147-A177-3AD203B41FA5}">
                      <a16:colId xmlns="" xmlns:a16="http://schemas.microsoft.com/office/drawing/2014/main" val="20000"/>
                    </a:ext>
                  </a:extLst>
                </a:gridCol>
                <a:gridCol w="1397631">
                  <a:extLst>
                    <a:ext uri="{9D8B030D-6E8A-4147-A177-3AD203B41FA5}">
                      <a16:colId xmlns="" xmlns:a16="http://schemas.microsoft.com/office/drawing/2014/main" val="20001"/>
                    </a:ext>
                  </a:extLst>
                </a:gridCol>
                <a:gridCol w="812136">
                  <a:extLst>
                    <a:ext uri="{9D8B030D-6E8A-4147-A177-3AD203B41FA5}">
                      <a16:colId xmlns="" xmlns:a16="http://schemas.microsoft.com/office/drawing/2014/main" val="20002"/>
                    </a:ext>
                  </a:extLst>
                </a:gridCol>
                <a:gridCol w="831024">
                  <a:extLst>
                    <a:ext uri="{9D8B030D-6E8A-4147-A177-3AD203B41FA5}">
                      <a16:colId xmlns="" xmlns:a16="http://schemas.microsoft.com/office/drawing/2014/main" val="20003"/>
                    </a:ext>
                  </a:extLst>
                </a:gridCol>
                <a:gridCol w="764920">
                  <a:extLst>
                    <a:ext uri="{9D8B030D-6E8A-4147-A177-3AD203B41FA5}">
                      <a16:colId xmlns="" xmlns:a16="http://schemas.microsoft.com/office/drawing/2014/main" val="20004"/>
                    </a:ext>
                  </a:extLst>
                </a:gridCol>
                <a:gridCol w="569672">
                  <a:extLst>
                    <a:ext uri="{9D8B030D-6E8A-4147-A177-3AD203B41FA5}">
                      <a16:colId xmlns="" xmlns:a16="http://schemas.microsoft.com/office/drawing/2014/main" val="20005"/>
                    </a:ext>
                  </a:extLst>
                </a:gridCol>
                <a:gridCol w="572984">
                  <a:extLst>
                    <a:ext uri="{9D8B030D-6E8A-4147-A177-3AD203B41FA5}">
                      <a16:colId xmlns="" xmlns:a16="http://schemas.microsoft.com/office/drawing/2014/main" val="20006"/>
                    </a:ext>
                  </a:extLst>
                </a:gridCol>
              </a:tblGrid>
              <a:tr h="157294">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1711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30252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267405">
                <a:tc>
                  <a:txBody>
                    <a:bodyPr/>
                    <a:lstStyle/>
                    <a:p>
                      <a:pPr algn="l" fontAlgn="ctr"/>
                      <a:r>
                        <a:rPr lang="ru-RU" sz="950" b="0" i="0" u="none" strike="noStrike" dirty="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связанные с нецелевым использованием бюджетных средств, невозвратом либо несвоевременным возвратом бюджетного кредита, </a:t>
                      </a:r>
                      <a:r>
                        <a:rPr lang="ru-RU" sz="950" b="0" i="0" u="none" strike="noStrike" dirty="0" err="1">
                          <a:solidFill>
                            <a:srgbClr val="000000"/>
                          </a:solidFill>
                          <a:effectLst/>
                          <a:latin typeface="Times New Roman" panose="02020603050405020304" pitchFamily="18" charset="0"/>
                        </a:rPr>
                        <a:t>неперечислением</a:t>
                      </a:r>
                      <a:r>
                        <a:rPr lang="ru-RU" sz="950" b="0" i="0" u="none" strike="noStrike" dirty="0">
                          <a:solidFill>
                            <a:srgbClr val="000000"/>
                          </a:solidFill>
                          <a:effectLst/>
                          <a:latin typeface="Times New Roman" panose="02020603050405020304" pitchFamily="18" charset="0"/>
                        </a:rPr>
                        <a:t> либо несвоевременным перечислением платы за пользование бюджетным кредитом, нарушением условий предоставления бюджетного кредита, нарушением порядка и (или) условий предоставления (расходования) межбюджетных трансфертов, нарушением условий предоставления бюджетных инвестиций, субсидий юридическим лицам, индивидуальным предпринимателям и физическим лицам, подлежащие зачислению в бюджет муниципального образования</a:t>
                      </a:r>
                    </a:p>
                  </a:txBody>
                  <a:tcPr marL="3999" marR="3999" marT="3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1 16 01 157 01 0000 140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42,8</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35,0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63839">
                <a:tc>
                  <a:txBody>
                    <a:bodyPr/>
                    <a:lstStyle/>
                    <a:p>
                      <a:pPr algn="l" fontAlgn="ctr"/>
                      <a:r>
                        <a:rPr lang="ru-RU" sz="950" b="0" i="0" u="none" strike="noStrike" dirty="0">
                          <a:solidFill>
                            <a:srgbClr val="000000"/>
                          </a:solidFill>
                          <a:effectLst/>
                          <a:latin typeface="Times New Roman" panose="02020603050405020304" pitchFamily="18" charset="0"/>
                        </a:rPr>
                        <a:t>Административные штрафы, установленные главой 16 Кодекса Российской Федерации об административных правонарушениях, за административные правонарушения в области таможенного дела (нарушение таможенных правил)</a:t>
                      </a:r>
                    </a:p>
                  </a:txBody>
                  <a:tcPr marL="3999" marR="3999" marT="3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1 16 01 160 01 0000 140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0,8</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62003">
                <a:tc>
                  <a:txBody>
                    <a:bodyPr/>
                    <a:lstStyle/>
                    <a:p>
                      <a:pPr algn="l" fontAlgn="ctr"/>
                      <a:r>
                        <a:rPr lang="ru-RU" sz="950" b="0" i="0" u="none" strike="noStrike" dirty="0">
                          <a:solidFill>
                            <a:srgbClr val="000000"/>
                          </a:solidFill>
                          <a:effectLst/>
                          <a:latin typeface="Times New Roman" panose="02020603050405020304" pitchFamily="18" charset="0"/>
                        </a:rPr>
                        <a:t>Административные штрафы, установленные главой 16 Кодекса Российской Федерации об административных правонарушениях, за административные правонарушения в области таможенного дела (нарушение таможенных правил), налагаемые мировыми судьями, комиссиями по делам несовершеннолетних и защите их прав</a:t>
                      </a:r>
                    </a:p>
                  </a:txBody>
                  <a:tcPr marL="3999" marR="3999" marT="3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1 16 01 163 01 0000 140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0,8</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98112">
                <a:tc>
                  <a:txBody>
                    <a:bodyPr/>
                    <a:lstStyle/>
                    <a:p>
                      <a:pPr algn="l" fontAlgn="ctr"/>
                      <a:r>
                        <a:rPr lang="ru-RU" sz="950" b="0" i="0" u="none" strike="noStrike">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a:t>
                      </a:r>
                    </a:p>
                  </a:txBody>
                  <a:tcPr marL="3999" marR="3999" marT="3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1 16 01 170 01 0000 140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9,8</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4,3</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83280">
                <a:tc>
                  <a:txBody>
                    <a:bodyPr/>
                    <a:lstStyle/>
                    <a:p>
                      <a:pPr algn="l" fontAlgn="ctr"/>
                      <a:r>
                        <a:rPr lang="ru-RU" sz="950" b="0" i="0" u="none" strike="noStrike">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a:t>
                      </a:r>
                    </a:p>
                  </a:txBody>
                  <a:tcPr marL="3999" marR="3999" marT="3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1 16 01 173 01 0000 140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9,8</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4,3</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770385">
                <a:tc>
                  <a:txBody>
                    <a:bodyPr/>
                    <a:lstStyle/>
                    <a:p>
                      <a:pPr algn="l" fontAlgn="ctr"/>
                      <a:r>
                        <a:rPr lang="ru-RU" sz="950" b="0" i="0" u="none" strike="noStrike">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 (штрафы за невыполнение законных требований прокурора, следователя, дознавателя или должностного лица, осуществляющего производство по делу об административном правонарушении)</a:t>
                      </a:r>
                    </a:p>
                  </a:txBody>
                  <a:tcPr marL="3999" marR="3999" marT="3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1 16 01 173 01 0007 140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2,0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923657">
                <a:tc>
                  <a:txBody>
                    <a:bodyPr/>
                    <a:lstStyle/>
                    <a:p>
                      <a:pPr algn="l" fontAlgn="ctr"/>
                      <a:r>
                        <a:rPr lang="ru-RU" sz="950" b="0" i="0" u="none" strike="noStrike">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 (штрафы за воспрепятствование законной деятельности должностного лица органа,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a:t>
                      </a:r>
                    </a:p>
                  </a:txBody>
                  <a:tcPr marL="3999" marR="3999" marT="3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1 16 01 173 01 0008 140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4,5</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50" b="0" i="0" u="none" strike="noStrike" dirty="0">
                          <a:solidFill>
                            <a:srgbClr val="000000"/>
                          </a:solidFill>
                          <a:effectLst/>
                          <a:latin typeface="Times New Roman" panose="02020603050405020304" pitchFamily="18" charset="0"/>
                        </a:rPr>
                        <a:t>0,0</a:t>
                      </a:r>
                    </a:p>
                  </a:txBody>
                  <a:tcPr marL="3999" marR="3999" marT="3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408812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128" y="141846"/>
            <a:ext cx="11270093"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51</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978075913"/>
              </p:ext>
            </p:extLst>
          </p:nvPr>
        </p:nvGraphicFramePr>
        <p:xfrm>
          <a:off x="514350" y="600076"/>
          <a:ext cx="10791826" cy="5968992"/>
        </p:xfrm>
        <a:graphic>
          <a:graphicData uri="http://schemas.openxmlformats.org/drawingml/2006/table">
            <a:tbl>
              <a:tblPr/>
              <a:tblGrid>
                <a:gridCol w="5627829">
                  <a:extLst>
                    <a:ext uri="{9D8B030D-6E8A-4147-A177-3AD203B41FA5}">
                      <a16:colId xmlns="" xmlns:a16="http://schemas.microsoft.com/office/drawing/2014/main" val="20000"/>
                    </a:ext>
                  </a:extLst>
                </a:gridCol>
                <a:gridCol w="1383561">
                  <a:extLst>
                    <a:ext uri="{9D8B030D-6E8A-4147-A177-3AD203B41FA5}">
                      <a16:colId xmlns="" xmlns:a16="http://schemas.microsoft.com/office/drawing/2014/main" val="20001"/>
                    </a:ext>
                  </a:extLst>
                </a:gridCol>
                <a:gridCol w="818444">
                  <a:extLst>
                    <a:ext uri="{9D8B030D-6E8A-4147-A177-3AD203B41FA5}">
                      <a16:colId xmlns="" xmlns:a16="http://schemas.microsoft.com/office/drawing/2014/main" val="20002"/>
                    </a:ext>
                  </a:extLst>
                </a:gridCol>
                <a:gridCol w="847675">
                  <a:extLst>
                    <a:ext uri="{9D8B030D-6E8A-4147-A177-3AD203B41FA5}">
                      <a16:colId xmlns="" xmlns:a16="http://schemas.microsoft.com/office/drawing/2014/main" val="20003"/>
                    </a:ext>
                  </a:extLst>
                </a:gridCol>
                <a:gridCol w="798958">
                  <a:extLst>
                    <a:ext uri="{9D8B030D-6E8A-4147-A177-3AD203B41FA5}">
                      <a16:colId xmlns="" xmlns:a16="http://schemas.microsoft.com/office/drawing/2014/main" val="20004"/>
                    </a:ext>
                  </a:extLst>
                </a:gridCol>
                <a:gridCol w="672294">
                  <a:extLst>
                    <a:ext uri="{9D8B030D-6E8A-4147-A177-3AD203B41FA5}">
                      <a16:colId xmlns="" xmlns:a16="http://schemas.microsoft.com/office/drawing/2014/main" val="20005"/>
                    </a:ext>
                  </a:extLst>
                </a:gridCol>
                <a:gridCol w="643065">
                  <a:extLst>
                    <a:ext uri="{9D8B030D-6E8A-4147-A177-3AD203B41FA5}">
                      <a16:colId xmlns="" xmlns:a16="http://schemas.microsoft.com/office/drawing/2014/main" val="20006"/>
                    </a:ext>
                  </a:extLst>
                </a:gridCol>
              </a:tblGrid>
              <a:tr h="71454">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40771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3177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2024</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2025</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28730">
                <a:tc>
                  <a:txBody>
                    <a:bodyPr/>
                    <a:lstStyle/>
                    <a:p>
                      <a:pPr algn="l" fontAlgn="ctr"/>
                      <a:r>
                        <a:rPr lang="ru-RU" sz="1000" b="0" i="0" u="none" strike="noStrike" dirty="0">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 (иные штрафы)</a:t>
                      </a:r>
                    </a:p>
                  </a:txBody>
                  <a:tcPr marL="3174" marR="3174" marT="31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1 16 01 173 01 9000 140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3,3</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4,3</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74964">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18 Кодекса Российской Федерации об административных правонарушениях,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a:t>
                      </a:r>
                    </a:p>
                  </a:txBody>
                  <a:tcPr marL="3174" marR="3174" marT="31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1 16 01 180 01 0000 140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12794">
                <a:tc>
                  <a:txBody>
                    <a:bodyPr/>
                    <a:lstStyle/>
                    <a:p>
                      <a:pPr algn="l" fontAlgn="ctr"/>
                      <a:r>
                        <a:rPr lang="ru-RU" sz="1000" b="0" i="0" u="none" strike="noStrike" dirty="0">
                          <a:solidFill>
                            <a:srgbClr val="000000"/>
                          </a:solidFill>
                          <a:effectLst/>
                          <a:latin typeface="Times New Roman" panose="02020603050405020304" pitchFamily="18" charset="0"/>
                        </a:rPr>
                        <a:t>Административные штрафы, установленные главой 18 Кодекса Российской Федерации об административных правонарушениях,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 налагаемые мировыми судьями, комиссиями по делам несовершеннолетних и защите их прав</a:t>
                      </a:r>
                    </a:p>
                  </a:txBody>
                  <a:tcPr marL="3174" marR="3174" marT="31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1 16 01 183 01 0000 140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2,5</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11039">
                <a:tc>
                  <a:txBody>
                    <a:bodyPr/>
                    <a:lstStyle/>
                    <a:p>
                      <a:pPr algn="l" fontAlgn="ctr"/>
                      <a:r>
                        <a:rPr lang="ru-RU" sz="1000" b="0" i="0" u="none" strike="noStrike" dirty="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a:t>
                      </a:r>
                    </a:p>
                  </a:txBody>
                  <a:tcPr marL="3174" marR="3174" marT="31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1 16 01 190 01 0000 140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611,0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624,8</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20322">
                <a:tc>
                  <a:txBody>
                    <a:bodyPr/>
                    <a:lstStyle/>
                    <a:p>
                      <a:pPr algn="l" fontAlgn="ctr"/>
                      <a:r>
                        <a:rPr lang="ru-RU" sz="1000" b="0" i="0" u="none" strike="noStrike" dirty="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a:t>
                      </a:r>
                    </a:p>
                  </a:txBody>
                  <a:tcPr marL="3174" marR="3174" marT="31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1 16 01 193 01 0000 140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611,0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624,8</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718752">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невыполнение в срок законного предписания (постановления, представления, решения) органа (должностного лица), осуществляющего государственный надзор (контроль), организации, уполномоченной в соответствии с федеральными законами на осуществление государственного надзора (должностного лица), органа (должностного лица), осуществляющего муниципальный контроль)</a:t>
                      </a:r>
                    </a:p>
                  </a:txBody>
                  <a:tcPr marL="3174" marR="3174" marT="31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1 16 01 193 01 0005 140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499,1</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374,3</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592655">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непредставление сведений (информации)</a:t>
                      </a:r>
                    </a:p>
                  </a:txBody>
                  <a:tcPr marL="3174" marR="3174" marT="31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1 16 01 193 01 0007 140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8,2</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1,7</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174" marR="3174" marT="3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241737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0803" y="132321"/>
            <a:ext cx="11270618"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808802507"/>
              </p:ext>
            </p:extLst>
          </p:nvPr>
        </p:nvGraphicFramePr>
        <p:xfrm>
          <a:off x="400051" y="581024"/>
          <a:ext cx="10982324" cy="5818248"/>
        </p:xfrm>
        <a:graphic>
          <a:graphicData uri="http://schemas.openxmlformats.org/drawingml/2006/table">
            <a:tbl>
              <a:tblPr/>
              <a:tblGrid>
                <a:gridCol w="5753099">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800100">
                  <a:extLst>
                    <a:ext uri="{9D8B030D-6E8A-4147-A177-3AD203B41FA5}">
                      <a16:colId xmlns="" xmlns:a16="http://schemas.microsoft.com/office/drawing/2014/main" val="20002"/>
                    </a:ext>
                  </a:extLst>
                </a:gridCol>
                <a:gridCol w="933450">
                  <a:extLst>
                    <a:ext uri="{9D8B030D-6E8A-4147-A177-3AD203B41FA5}">
                      <a16:colId xmlns="" xmlns:a16="http://schemas.microsoft.com/office/drawing/2014/main" val="20003"/>
                    </a:ext>
                  </a:extLst>
                </a:gridCol>
                <a:gridCol w="800100">
                  <a:extLst>
                    <a:ext uri="{9D8B030D-6E8A-4147-A177-3AD203B41FA5}">
                      <a16:colId xmlns="" xmlns:a16="http://schemas.microsoft.com/office/drawing/2014/main" val="20004"/>
                    </a:ext>
                  </a:extLst>
                </a:gridCol>
                <a:gridCol w="666750">
                  <a:extLst>
                    <a:ext uri="{9D8B030D-6E8A-4147-A177-3AD203B41FA5}">
                      <a16:colId xmlns="" xmlns:a16="http://schemas.microsoft.com/office/drawing/2014/main" val="20005"/>
                    </a:ext>
                  </a:extLst>
                </a:gridCol>
                <a:gridCol w="657225">
                  <a:extLst>
                    <a:ext uri="{9D8B030D-6E8A-4147-A177-3AD203B41FA5}">
                      <a16:colId xmlns="" xmlns:a16="http://schemas.microsoft.com/office/drawing/2014/main" val="20006"/>
                    </a:ext>
                  </a:extLst>
                </a:gridCol>
              </a:tblGrid>
              <a:tr h="8542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48739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6581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2024</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0848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передачу либо попытку передачи запрещенных предметов лицам, содержащимся в учреждениях уголовно-исполнительной системы или изоляторах временного содержания)</a:t>
                      </a:r>
                    </a:p>
                  </a:txBody>
                  <a:tcPr marL="3864" marR="3864" marT="38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1 16 01 193 01 0012 140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97943">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заведомо ложный вызов специализированных служб)</a:t>
                      </a:r>
                    </a:p>
                  </a:txBody>
                  <a:tcPr marL="3864" marR="3864" marT="38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1 16 01 193 01 0013 140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1,5</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70848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незаконное привлечение к трудовой деятельности либо к выполнению работ или оказанию услуг государственного или муниципального служащего либо бывшего государственного или муниципального служащего)</a:t>
                      </a:r>
                    </a:p>
                  </a:txBody>
                  <a:tcPr marL="3864" marR="3864" marT="38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1 16 01 193 01 0029 140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85,6</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190,0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4819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нарушение требований к ведению образовательной деятельности и организации образовательного процесса)</a:t>
                      </a:r>
                    </a:p>
                  </a:txBody>
                  <a:tcPr marL="3864" marR="3864" marT="38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1 16 01 193 01 0030 140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88883">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воспрепятствование законной деятельности должностного лица органа государственного контроля (надзора), должностного лица организации, уполномоченной в соответствии с федеральными законами на осуществление государственного надзора, должностного лица органа муниципального контроля)</a:t>
                      </a:r>
                    </a:p>
                  </a:txBody>
                  <a:tcPr marL="3864" marR="3864" marT="38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1 16 01 193 01 0401 140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72326">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(иные штрафы)</a:t>
                      </a:r>
                    </a:p>
                  </a:txBody>
                  <a:tcPr marL="3864" marR="3864" marT="38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1 16 01 193 01 9000 140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5,7</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5,8</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864" marR="3864" marT="3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567434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0803" y="132321"/>
            <a:ext cx="11251568"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53</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363294464"/>
              </p:ext>
            </p:extLst>
          </p:nvPr>
        </p:nvGraphicFramePr>
        <p:xfrm>
          <a:off x="400048" y="571500"/>
          <a:ext cx="11077576" cy="5969745"/>
        </p:xfrm>
        <a:graphic>
          <a:graphicData uri="http://schemas.openxmlformats.org/drawingml/2006/table">
            <a:tbl>
              <a:tblPr/>
              <a:tblGrid>
                <a:gridCol w="6019802">
                  <a:extLst>
                    <a:ext uri="{9D8B030D-6E8A-4147-A177-3AD203B41FA5}">
                      <a16:colId xmlns="" xmlns:a16="http://schemas.microsoft.com/office/drawing/2014/main" val="20000"/>
                    </a:ext>
                  </a:extLst>
                </a:gridCol>
                <a:gridCol w="1381125">
                  <a:extLst>
                    <a:ext uri="{9D8B030D-6E8A-4147-A177-3AD203B41FA5}">
                      <a16:colId xmlns="" xmlns:a16="http://schemas.microsoft.com/office/drawing/2014/main" val="20001"/>
                    </a:ext>
                  </a:extLst>
                </a:gridCol>
                <a:gridCol w="866775">
                  <a:extLst>
                    <a:ext uri="{9D8B030D-6E8A-4147-A177-3AD203B41FA5}">
                      <a16:colId xmlns="" xmlns:a16="http://schemas.microsoft.com/office/drawing/2014/main" val="20002"/>
                    </a:ext>
                  </a:extLst>
                </a:gridCol>
                <a:gridCol w="809625">
                  <a:extLst>
                    <a:ext uri="{9D8B030D-6E8A-4147-A177-3AD203B41FA5}">
                      <a16:colId xmlns="" xmlns:a16="http://schemas.microsoft.com/office/drawing/2014/main" val="20003"/>
                    </a:ext>
                  </a:extLst>
                </a:gridCol>
                <a:gridCol w="762000">
                  <a:extLst>
                    <a:ext uri="{9D8B030D-6E8A-4147-A177-3AD203B41FA5}">
                      <a16:colId xmlns="" xmlns:a16="http://schemas.microsoft.com/office/drawing/2014/main" val="20004"/>
                    </a:ext>
                  </a:extLst>
                </a:gridCol>
                <a:gridCol w="638175">
                  <a:extLst>
                    <a:ext uri="{9D8B030D-6E8A-4147-A177-3AD203B41FA5}">
                      <a16:colId xmlns="" xmlns:a16="http://schemas.microsoft.com/office/drawing/2014/main" val="20005"/>
                    </a:ext>
                  </a:extLst>
                </a:gridCol>
                <a:gridCol w="600074">
                  <a:extLst>
                    <a:ext uri="{9D8B030D-6E8A-4147-A177-3AD203B41FA5}">
                      <a16:colId xmlns="" xmlns:a16="http://schemas.microsoft.com/office/drawing/2014/main" val="20006"/>
                    </a:ext>
                  </a:extLst>
                </a:gridCol>
              </a:tblGrid>
              <a:tr h="85039">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47622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6201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46770">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a:t>
                      </a:r>
                    </a:p>
                  </a:txBody>
                  <a:tcPr marL="3735" marR="3735" marT="37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1 16 01 200 01 0000 140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1 929,2</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1 281,9</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25324">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a:t>
                      </a:r>
                    </a:p>
                  </a:txBody>
                  <a:tcPr marL="3735" marR="3735" marT="37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1 16 01 203 01 0000 140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1 929,2</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1 281,9</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9896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невыполнение требований норм и правил по предупреждению и ликвидации чрезвычайных ситуаций)</a:t>
                      </a:r>
                    </a:p>
                  </a:txBody>
                  <a:tcPr marL="3735" marR="3735" marT="37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1 16 01 203 01 0006 140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12,5</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74419">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невыполнение требований и мероприятий в области гражданской обороны)</a:t>
                      </a:r>
                    </a:p>
                  </a:txBody>
                  <a:tcPr marL="3735" marR="3735" marT="37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1 16 01 203 01 0007 140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32,5</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126718">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нарушение правил производства, приобретения, продажи, передачи, хранения, перевозки, ношения, коллекционирования, экспонирования, уничтожения или учета оружия и патронов к нему, а также нарушение правил производства, продажи, хранения, уничтожения или учета взрывчатых веществ и взрывных устройств, пиротехнических изделий, порядка выдачи свидетельства о прохождении подготовки и проверки знания правил безопасного обращения с оружием и наличия навыков безопасного обращения с оружием или медицинских заключений об отсутствии противопоказаний к владению оружием)</a:t>
                      </a:r>
                    </a:p>
                  </a:txBody>
                  <a:tcPr marL="3735" marR="3735" marT="37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1 16 01 203 01 0008 140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59405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стрельбу из оружия в отведенных для этого местах с нарушением установленных правил или в не отведенных для этого местах)</a:t>
                      </a:r>
                    </a:p>
                  </a:txBody>
                  <a:tcPr marL="3735" marR="3735" marT="37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1 16 01 203 01 0013 140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10,1</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1,4</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735" marR="3735" marT="3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921432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6659" y="84696"/>
            <a:ext cx="11314762"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54</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004604997"/>
              </p:ext>
            </p:extLst>
          </p:nvPr>
        </p:nvGraphicFramePr>
        <p:xfrm>
          <a:off x="390526" y="504826"/>
          <a:ext cx="10829922" cy="6196050"/>
        </p:xfrm>
        <a:graphic>
          <a:graphicData uri="http://schemas.openxmlformats.org/drawingml/2006/table">
            <a:tbl>
              <a:tblPr/>
              <a:tblGrid>
                <a:gridCol w="5762624">
                  <a:extLst>
                    <a:ext uri="{9D8B030D-6E8A-4147-A177-3AD203B41FA5}">
                      <a16:colId xmlns="" xmlns:a16="http://schemas.microsoft.com/office/drawing/2014/main" val="20000"/>
                    </a:ext>
                  </a:extLst>
                </a:gridCol>
                <a:gridCol w="1438275">
                  <a:extLst>
                    <a:ext uri="{9D8B030D-6E8A-4147-A177-3AD203B41FA5}">
                      <a16:colId xmlns="" xmlns:a16="http://schemas.microsoft.com/office/drawing/2014/main" val="20001"/>
                    </a:ext>
                  </a:extLst>
                </a:gridCol>
                <a:gridCol w="790575">
                  <a:extLst>
                    <a:ext uri="{9D8B030D-6E8A-4147-A177-3AD203B41FA5}">
                      <a16:colId xmlns="" xmlns:a16="http://schemas.microsoft.com/office/drawing/2014/main" val="20002"/>
                    </a:ext>
                  </a:extLst>
                </a:gridCol>
                <a:gridCol w="876300">
                  <a:extLst>
                    <a:ext uri="{9D8B030D-6E8A-4147-A177-3AD203B41FA5}">
                      <a16:colId xmlns="" xmlns:a16="http://schemas.microsoft.com/office/drawing/2014/main" val="20003"/>
                    </a:ext>
                  </a:extLst>
                </a:gridCol>
                <a:gridCol w="790575">
                  <a:extLst>
                    <a:ext uri="{9D8B030D-6E8A-4147-A177-3AD203B41FA5}">
                      <a16:colId xmlns="" xmlns:a16="http://schemas.microsoft.com/office/drawing/2014/main" val="20004"/>
                    </a:ext>
                  </a:extLst>
                </a:gridCol>
                <a:gridCol w="600075">
                  <a:extLst>
                    <a:ext uri="{9D8B030D-6E8A-4147-A177-3AD203B41FA5}">
                      <a16:colId xmlns="" xmlns:a16="http://schemas.microsoft.com/office/drawing/2014/main" val="20005"/>
                    </a:ext>
                  </a:extLst>
                </a:gridCol>
                <a:gridCol w="571498">
                  <a:extLst>
                    <a:ext uri="{9D8B030D-6E8A-4147-A177-3AD203B41FA5}">
                      <a16:colId xmlns="" xmlns:a16="http://schemas.microsoft.com/office/drawing/2014/main" val="20006"/>
                    </a:ext>
                  </a:extLst>
                </a:gridCol>
              </a:tblGrid>
              <a:tr h="107431">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Код дохода</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816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9787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25548">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появление в общественных местах в состоянии опьянения)</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1 16 01 203 01 0021 140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79,9</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62,2</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95567">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(иные штрафы)</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1 16 01 203 01 9000 140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1 801,8</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1 183,8</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05810">
                <a:tc>
                  <a:txBody>
                    <a:bodyPr/>
                    <a:lstStyle/>
                    <a:p>
                      <a:pPr algn="l" fontAlgn="ctr"/>
                      <a:r>
                        <a:rPr lang="ru-RU" sz="1000" b="1" i="0" u="none" strike="noStrike">
                          <a:solidFill>
                            <a:srgbClr val="000000"/>
                          </a:solidFill>
                          <a:effectLst/>
                          <a:latin typeface="Times New Roman" panose="02020603050405020304" pitchFamily="18" charset="0"/>
                        </a:rPr>
                        <a:t>Административные штрафы, установленные законами субъектов Российской Федерации об административных правонарушениях</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1 16 02 000 02 0000 140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240,3</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6 157,8</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79701">
                <a:tc>
                  <a:txBody>
                    <a:bodyPr/>
                    <a:lstStyle/>
                    <a:p>
                      <a:pPr algn="l" fontAlgn="ctr"/>
                      <a:r>
                        <a:rPr lang="ru-RU" sz="1000" b="0" i="0" u="none" strike="noStrike">
                          <a:solidFill>
                            <a:srgbClr val="000000"/>
                          </a:solidFill>
                          <a:effectLst/>
                          <a:latin typeface="Times New Roman" panose="02020603050405020304" pitchFamily="18" charset="0"/>
                        </a:rPr>
                        <a:t>Административные штрафы, установленные законами субъектов Российской Федерации об административных правонарушениях, за нарушение муниципальных правовых актов</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1 16 02 020 02 0000 140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240,3</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6 157,8</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16045">
                <a:tc>
                  <a:txBody>
                    <a:bodyPr/>
                    <a:lstStyle/>
                    <a:p>
                      <a:pPr algn="l" fontAlgn="ctr"/>
                      <a:r>
                        <a:rPr lang="ru-RU" sz="1000" b="1" i="0" u="none" strike="noStrike">
                          <a:solidFill>
                            <a:srgbClr val="000000"/>
                          </a:solidFill>
                          <a:effectLst/>
                          <a:latin typeface="Times New Roman" panose="02020603050405020304" pitchFamily="18" charset="0"/>
                        </a:rPr>
                        <a:t>Штрафы, неустойки, пени, уплаченные в соответствии с законом или договором в случае неисполнения или ненадлежащего исполнения обязательств перед государственным (муниципальным) органом, органом управления государственным внебюджетным фондом, казенным учреждением, Центральным банком Российской Федерации, иной организацией, действующей от имени Российской Федерации</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1 16 07 000 00 0000 140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35 845,2</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40 509,3</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10 944,0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10 944,0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37 106,1</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55716">
                <a:tc>
                  <a:txBody>
                    <a:bodyPr/>
                    <a:lstStyle/>
                    <a:p>
                      <a:pPr algn="l" fontAlgn="ctr"/>
                      <a:r>
                        <a:rPr lang="ru-RU" sz="1000" b="0" i="0" u="none" strike="noStrike">
                          <a:solidFill>
                            <a:srgbClr val="000000"/>
                          </a:solidFill>
                          <a:effectLst/>
                          <a:latin typeface="Times New Roman" panose="02020603050405020304" pitchFamily="18" charset="0"/>
                        </a:rPr>
                        <a:t>Штрафы, неустойки, пени, уплаченные в случае просрочки исполнения поставщиком (подрядчиком, исполнителем) обязательств, предусмотренных государственным (муниципальным) контрактом</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1 16 07 010 00 0000 140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5 143,9</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16 644,9</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10 944,0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10 944,0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37 106,1</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55716">
                <a:tc>
                  <a:txBody>
                    <a:bodyPr/>
                    <a:lstStyle/>
                    <a:p>
                      <a:pPr algn="l" fontAlgn="ctr"/>
                      <a:r>
                        <a:rPr lang="ru-RU" sz="1000" b="0" i="0" u="none" strike="noStrike" dirty="0">
                          <a:solidFill>
                            <a:srgbClr val="000000"/>
                          </a:solidFill>
                          <a:effectLst/>
                          <a:latin typeface="Times New Roman" panose="02020603050405020304" pitchFamily="18" charset="0"/>
                        </a:rPr>
                        <a:t>Штрафы, неустойки, пени, уплаченные в случае просрочки исполнения поставщиком (подрядчиком, исполнителем) обязательств, предусмотренных муниципальным контрактом, заключенным муниципальным органом, казенным учреждением городского округа</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1 16 07 010 04 0000 140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5 143,9</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16 644,9</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10 944,0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10 944,0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37 106,1</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51657">
                <a:tc>
                  <a:txBody>
                    <a:bodyPr/>
                    <a:lstStyle/>
                    <a:p>
                      <a:pPr algn="l" fontAlgn="ctr"/>
                      <a:r>
                        <a:rPr lang="ru-RU" sz="1000" b="0" i="0" u="none" strike="noStrike">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государственным (муниципальным) органом, казенным учреждением, Центральным банком Российской Федерации, государственной корпорацией</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1 16 07 090 00 0000 140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30 701,3</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23 864,5</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575642">
                <a:tc>
                  <a:txBody>
                    <a:bodyPr/>
                    <a:lstStyle/>
                    <a:p>
                      <a:pPr algn="l" fontAlgn="ctr"/>
                      <a:r>
                        <a:rPr lang="ru-RU" sz="1000" b="0" i="0" u="none" strike="noStrike">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a:t>
                      </a:r>
                    </a:p>
                  </a:txBody>
                  <a:tcPr marL="4504" marR="4504" marT="45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1 16 07 090 04 0000 140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30 701,3</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23 864,5</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04" marR="4504" marT="4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3767594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132321"/>
            <a:ext cx="1130517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55</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4277114551"/>
              </p:ext>
            </p:extLst>
          </p:nvPr>
        </p:nvGraphicFramePr>
        <p:xfrm>
          <a:off x="409575" y="771526"/>
          <a:ext cx="10925175" cy="5687791"/>
        </p:xfrm>
        <a:graphic>
          <a:graphicData uri="http://schemas.openxmlformats.org/drawingml/2006/table">
            <a:tbl>
              <a:tblPr/>
              <a:tblGrid>
                <a:gridCol w="5791200">
                  <a:extLst>
                    <a:ext uri="{9D8B030D-6E8A-4147-A177-3AD203B41FA5}">
                      <a16:colId xmlns="" xmlns:a16="http://schemas.microsoft.com/office/drawing/2014/main" val="20000"/>
                    </a:ext>
                  </a:extLst>
                </a:gridCol>
                <a:gridCol w="1400175">
                  <a:extLst>
                    <a:ext uri="{9D8B030D-6E8A-4147-A177-3AD203B41FA5}">
                      <a16:colId xmlns="" xmlns:a16="http://schemas.microsoft.com/office/drawing/2014/main" val="20001"/>
                    </a:ext>
                  </a:extLst>
                </a:gridCol>
                <a:gridCol w="885825">
                  <a:extLst>
                    <a:ext uri="{9D8B030D-6E8A-4147-A177-3AD203B41FA5}">
                      <a16:colId xmlns="" xmlns:a16="http://schemas.microsoft.com/office/drawing/2014/main" val="20002"/>
                    </a:ext>
                  </a:extLst>
                </a:gridCol>
                <a:gridCol w="885825">
                  <a:extLst>
                    <a:ext uri="{9D8B030D-6E8A-4147-A177-3AD203B41FA5}">
                      <a16:colId xmlns="" xmlns:a16="http://schemas.microsoft.com/office/drawing/2014/main" val="20003"/>
                    </a:ext>
                  </a:extLst>
                </a:gridCol>
                <a:gridCol w="828675">
                  <a:extLst>
                    <a:ext uri="{9D8B030D-6E8A-4147-A177-3AD203B41FA5}">
                      <a16:colId xmlns="" xmlns:a16="http://schemas.microsoft.com/office/drawing/2014/main" val="20004"/>
                    </a:ext>
                  </a:extLst>
                </a:gridCol>
                <a:gridCol w="561975">
                  <a:extLst>
                    <a:ext uri="{9D8B030D-6E8A-4147-A177-3AD203B41FA5}">
                      <a16:colId xmlns="" xmlns:a16="http://schemas.microsoft.com/office/drawing/2014/main" val="20005"/>
                    </a:ext>
                  </a:extLst>
                </a:gridCol>
                <a:gridCol w="571500">
                  <a:extLst>
                    <a:ext uri="{9D8B030D-6E8A-4147-A177-3AD203B41FA5}">
                      <a16:colId xmlns="" xmlns:a16="http://schemas.microsoft.com/office/drawing/2014/main" val="20006"/>
                    </a:ext>
                  </a:extLst>
                </a:gridCol>
              </a:tblGrid>
              <a:tr h="88891">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0720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7255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01976">
                <a:tc>
                  <a:txBody>
                    <a:bodyPr/>
                    <a:lstStyle/>
                    <a:p>
                      <a:pPr algn="l" fontAlgn="ctr"/>
                      <a:r>
                        <a:rPr lang="ru-RU" sz="1000" b="0" i="0" u="none" strike="noStrike">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 (по договорам аренды за земельные участки, государственная собственность на которые не разграничена)</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1 16 07 090 04 0001 140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1 529,1</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1 634,0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01976">
                <a:tc>
                  <a:txBody>
                    <a:bodyPr/>
                    <a:lstStyle/>
                    <a:p>
                      <a:pPr algn="l" fontAlgn="ctr"/>
                      <a:r>
                        <a:rPr lang="ru-RU" sz="1000" b="0" i="0" u="none" strike="noStrike">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 (по договорам аренды имущества) </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1 16 07 090 04 0002 140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27,2</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64722">
                <a:tc>
                  <a:txBody>
                    <a:bodyPr/>
                    <a:lstStyle/>
                    <a:p>
                      <a:pPr algn="l" fontAlgn="ctr"/>
                      <a:r>
                        <a:rPr lang="ru-RU" sz="1000" b="0" i="0" u="none" strike="noStrike">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 (за исключением договоров аренды за земельные участки и договоров аренды имущества)</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1 16 07 090 04 0004 140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29 172,2</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22 203,3</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22891">
                <a:tc>
                  <a:txBody>
                    <a:bodyPr/>
                    <a:lstStyle/>
                    <a:p>
                      <a:pPr algn="l" fontAlgn="ctr"/>
                      <a:r>
                        <a:rPr lang="ru-RU" sz="1000" b="1" i="0" u="none" strike="noStrike">
                          <a:solidFill>
                            <a:srgbClr val="000000"/>
                          </a:solidFill>
                          <a:effectLst/>
                          <a:latin typeface="Times New Roman" panose="02020603050405020304" pitchFamily="18" charset="0"/>
                        </a:rPr>
                        <a:t>Денежные средства, изымаемые в собственность Российской Федерации, субъекта Российской Федерации, муниципального образования в соответствии с решениями судов (за исключением обвинительных приговоров судов)</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1 16 09 000 00 0000 140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8 054,8</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76481">
                <a:tc>
                  <a:txBody>
                    <a:bodyPr/>
                    <a:lstStyle/>
                    <a:p>
                      <a:pPr algn="l" fontAlgn="ctr"/>
                      <a:r>
                        <a:rPr lang="ru-RU" sz="1000" b="0" i="0" u="none" strike="noStrike" dirty="0">
                          <a:solidFill>
                            <a:srgbClr val="000000"/>
                          </a:solidFill>
                          <a:effectLst/>
                          <a:latin typeface="Times New Roman" panose="02020603050405020304" pitchFamily="18" charset="0"/>
                        </a:rPr>
                        <a:t>Денежные средства, изымаемые в собственность городского округа в соответствии с решениями судов (за исключением обвинительных приговоров судов)</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1 16 09 040 04 0000 140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8 054,8</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77783">
                <a:tc>
                  <a:txBody>
                    <a:bodyPr/>
                    <a:lstStyle/>
                    <a:p>
                      <a:pPr algn="l" fontAlgn="ctr"/>
                      <a:r>
                        <a:rPr lang="ru-RU" sz="1000" b="1" i="0" u="none" strike="noStrike">
                          <a:solidFill>
                            <a:srgbClr val="000000"/>
                          </a:solidFill>
                          <a:effectLst/>
                          <a:latin typeface="Times New Roman" panose="02020603050405020304" pitchFamily="18" charset="0"/>
                        </a:rPr>
                        <a:t>Платежи в целях возмещения причиненного ущерба (убытков)</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1 16 10 000 00 0000 140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6 380,7</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3 791,1</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70601">
                <a:tc>
                  <a:txBody>
                    <a:bodyPr/>
                    <a:lstStyle/>
                    <a:p>
                      <a:pPr algn="l" fontAlgn="ctr"/>
                      <a:r>
                        <a:rPr lang="ru-RU" sz="1000" b="0" i="0" u="none" strike="noStrike">
                          <a:solidFill>
                            <a:srgbClr val="000000"/>
                          </a:solidFill>
                          <a:effectLst/>
                          <a:latin typeface="Times New Roman" panose="02020603050405020304" pitchFamily="18" charset="0"/>
                        </a:rPr>
                        <a:t>Платежи по искам о возмещении ущерба, а также платежи, уплачиваемые при добровольном возмещении ущерба, причиненного муниципальному имуществу городского округа (за исключением имущества, закрепленного за муниципальными бюджетными (автономными) учреждениями, унитарными предприятиями)</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1 16 10 030 04 0000 140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6 070,2</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3 510,1</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76481">
                <a:tc>
                  <a:txBody>
                    <a:bodyPr/>
                    <a:lstStyle/>
                    <a:p>
                      <a:pPr algn="l" fontAlgn="ctr"/>
                      <a:r>
                        <a:rPr lang="ru-RU" sz="1000" b="0" i="0" u="none" strike="noStrike">
                          <a:solidFill>
                            <a:srgbClr val="000000"/>
                          </a:solidFill>
                          <a:effectLst/>
                          <a:latin typeface="Times New Roman" panose="02020603050405020304" pitchFamily="18" charset="0"/>
                        </a:rPr>
                        <a:t>Возмещение ущерба при возникновении страховых случаев, когда выгодоприобретателями выступают получатели средств бюджета городского округа</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1 16 10 031 04 0000 140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40,4</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465373">
                <a:tc>
                  <a:txBody>
                    <a:bodyPr/>
                    <a:lstStyle/>
                    <a:p>
                      <a:pPr algn="l" fontAlgn="ctr"/>
                      <a:r>
                        <a:rPr lang="ru-RU" sz="1000" b="0" i="0" u="none" strike="noStrike">
                          <a:solidFill>
                            <a:srgbClr val="000000"/>
                          </a:solidFill>
                          <a:effectLst/>
                          <a:latin typeface="Times New Roman" panose="02020603050405020304" pitchFamily="18" charset="0"/>
                        </a:rPr>
                        <a:t>Прочее возмещение ущерба, причиненного муниципальному имуществу городского округа (за исключением имущества, закрепленного за муниципальными бюджетными (автономными) учреждениями, унитарными предприятиями)</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1 16 10 032 04 0000 140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6 029,8</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3 510,1</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55566">
                <a:tc>
                  <a:txBody>
                    <a:bodyPr/>
                    <a:lstStyle/>
                    <a:p>
                      <a:pPr algn="l" fontAlgn="ctr"/>
                      <a:r>
                        <a:rPr lang="ru-RU" sz="1000" b="0" i="0" u="none" strike="noStrike">
                          <a:solidFill>
                            <a:srgbClr val="000000"/>
                          </a:solidFill>
                          <a:effectLst/>
                          <a:latin typeface="Times New Roman" panose="02020603050405020304" pitchFamily="18" charset="0"/>
                        </a:rPr>
                        <a:t>Платежи в целях возмещения убытков, причиненных уклонением от заключения муниципального контракта</a:t>
                      </a:r>
                    </a:p>
                  </a:txBody>
                  <a:tcPr marL="3910" marR="3910" marT="39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1 16 10 060 00 0000 140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51,4</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3910" marR="3910" marT="3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521322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2334" y="141846"/>
            <a:ext cx="11220037"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56</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651255721"/>
              </p:ext>
            </p:extLst>
          </p:nvPr>
        </p:nvGraphicFramePr>
        <p:xfrm>
          <a:off x="390526" y="542924"/>
          <a:ext cx="10925174" cy="6227279"/>
        </p:xfrm>
        <a:graphic>
          <a:graphicData uri="http://schemas.openxmlformats.org/drawingml/2006/table">
            <a:tbl>
              <a:tblPr/>
              <a:tblGrid>
                <a:gridCol w="5981699">
                  <a:extLst>
                    <a:ext uri="{9D8B030D-6E8A-4147-A177-3AD203B41FA5}">
                      <a16:colId xmlns="" xmlns:a16="http://schemas.microsoft.com/office/drawing/2014/main" val="20000"/>
                    </a:ext>
                  </a:extLst>
                </a:gridCol>
                <a:gridCol w="1400175">
                  <a:extLst>
                    <a:ext uri="{9D8B030D-6E8A-4147-A177-3AD203B41FA5}">
                      <a16:colId xmlns="" xmlns:a16="http://schemas.microsoft.com/office/drawing/2014/main" val="20001"/>
                    </a:ext>
                  </a:extLst>
                </a:gridCol>
                <a:gridCol w="809625">
                  <a:extLst>
                    <a:ext uri="{9D8B030D-6E8A-4147-A177-3AD203B41FA5}">
                      <a16:colId xmlns="" xmlns:a16="http://schemas.microsoft.com/office/drawing/2014/main" val="20002"/>
                    </a:ext>
                  </a:extLst>
                </a:gridCol>
                <a:gridCol w="914400">
                  <a:extLst>
                    <a:ext uri="{9D8B030D-6E8A-4147-A177-3AD203B41FA5}">
                      <a16:colId xmlns="" xmlns:a16="http://schemas.microsoft.com/office/drawing/2014/main" val="20003"/>
                    </a:ext>
                  </a:extLst>
                </a:gridCol>
                <a:gridCol w="752475">
                  <a:extLst>
                    <a:ext uri="{9D8B030D-6E8A-4147-A177-3AD203B41FA5}">
                      <a16:colId xmlns="" xmlns:a16="http://schemas.microsoft.com/office/drawing/2014/main" val="20004"/>
                    </a:ext>
                  </a:extLst>
                </a:gridCol>
                <a:gridCol w="542925">
                  <a:extLst>
                    <a:ext uri="{9D8B030D-6E8A-4147-A177-3AD203B41FA5}">
                      <a16:colId xmlns="" xmlns:a16="http://schemas.microsoft.com/office/drawing/2014/main" val="20005"/>
                    </a:ext>
                  </a:extLst>
                </a:gridCol>
                <a:gridCol w="523875">
                  <a:extLst>
                    <a:ext uri="{9D8B030D-6E8A-4147-A177-3AD203B41FA5}">
                      <a16:colId xmlns="" xmlns:a16="http://schemas.microsoft.com/office/drawing/2014/main" val="20006"/>
                    </a:ext>
                  </a:extLst>
                </a:gridCol>
              </a:tblGrid>
              <a:tr h="105519">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6357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9173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2025</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2026</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903198">
                <a:tc>
                  <a:txBody>
                    <a:bodyPr/>
                    <a:lstStyle/>
                    <a:p>
                      <a:pPr algn="l" fontAlgn="ctr"/>
                      <a:r>
                        <a:rPr lang="ru-RU" sz="1000" b="0" i="0" u="none" strike="noStrike">
                          <a:solidFill>
                            <a:srgbClr val="000000"/>
                          </a:solidFill>
                          <a:effectLst/>
                          <a:latin typeface="Times New Roman" panose="02020603050405020304" pitchFamily="18" charset="0"/>
                        </a:rPr>
                        <a:t>Платежи в целях возмещения убытков, причиненных уклонением от заключения с муниципальным органом городского округа (муниципальным казенным учреждением) муниципального контракта, а также иные денежные средства, подлежащие зачислению в бюджет городского округа за нарушение законодательства Российской Федерации о контрактной системе в сфере закупок товаров, работ, услуг для обеспечения государственных и муниципальных нужд (за исключением муниципального контракта, финансируемого за счет средств муниципального дорожного фонда)</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1 16 10 061 04 0000 140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51,4</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13743">
                <a:tc>
                  <a:txBody>
                    <a:bodyPr/>
                    <a:lstStyle/>
                    <a:p>
                      <a:pPr algn="l" fontAlgn="ctr"/>
                      <a:r>
                        <a:rPr lang="ru-RU" sz="1000" b="0" i="0" u="none" strike="noStrike">
                          <a:solidFill>
                            <a:srgbClr val="000000"/>
                          </a:solidFill>
                          <a:effectLst/>
                          <a:latin typeface="Times New Roman" panose="02020603050405020304" pitchFamily="18" charset="0"/>
                        </a:rPr>
                        <a:t>Денежные взыскания, налагаемые в возмещение ущерба, причиненного в результате незаконного или нецелевого использования бюджетных средств</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1 16 10 100 00 0000 140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38,6</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107,7</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24133">
                <a:tc>
                  <a:txBody>
                    <a:bodyPr/>
                    <a:lstStyle/>
                    <a:p>
                      <a:pPr algn="l" fontAlgn="ctr"/>
                      <a:r>
                        <a:rPr lang="ru-RU" sz="1000" b="0" i="0" u="none" strike="noStrike">
                          <a:solidFill>
                            <a:srgbClr val="000000"/>
                          </a:solidFill>
                          <a:effectLst/>
                          <a:latin typeface="Times New Roman" panose="02020603050405020304" pitchFamily="18" charset="0"/>
                        </a:rPr>
                        <a:t>Денежные взыскания, налагаемые в возмещение ущерба, причиненного в результате незаконного или нецелевого использования бюджетных средств (в части бюджетов городских округов)</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1 16 10 100 04 0000 140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38,6</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107,7</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24133">
                <a:tc>
                  <a:txBody>
                    <a:bodyPr/>
                    <a:lstStyle/>
                    <a:p>
                      <a:pPr algn="l" fontAlgn="ctr"/>
                      <a:r>
                        <a:rPr lang="ru-RU" sz="1000" b="0" i="0" u="none" strike="noStrike">
                          <a:solidFill>
                            <a:srgbClr val="000000"/>
                          </a:solidFill>
                          <a:effectLst/>
                          <a:latin typeface="Times New Roman" panose="02020603050405020304" pitchFamily="18" charset="0"/>
                        </a:rPr>
                        <a:t>Доходы от денежных взысканий (штрафов), поступающие в счет погашения задолженности, образовавшейся до 1 января 2020 года, подлежащие зачислению в бюджеты бюджетной системы Российской Федерации по нормативам, действовавшим в 2019 году</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1 16 10 120 00 0000 140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220,5</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173,4</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24133">
                <a:tc>
                  <a:txBody>
                    <a:bodyPr/>
                    <a:lstStyle/>
                    <a:p>
                      <a:pPr algn="l" fontAlgn="ctr"/>
                      <a:r>
                        <a:rPr lang="ru-RU" sz="1000" b="0" i="0" u="none" strike="noStrike" dirty="0">
                          <a:solidFill>
                            <a:srgbClr val="000000"/>
                          </a:solidFill>
                          <a:effectLst/>
                          <a:latin typeface="Times New Roman" panose="02020603050405020304" pitchFamily="18" charset="0"/>
                        </a:rPr>
                        <a:t>Доходы от денежных взысканий (штрафов), поступающие в счет погашения задолженности, образовавшейся до 1 января 2020 года, подлежащие зачислению в бюджет муниципального образования по нормативам, действовавшим в 2019 году</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1 16 10 123 01 0000 140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155,3</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167,1</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819217">
                <a:tc>
                  <a:txBody>
                    <a:bodyPr/>
                    <a:lstStyle/>
                    <a:p>
                      <a:pPr algn="l" fontAlgn="ctr"/>
                      <a:r>
                        <a:rPr lang="ru-RU" sz="1000" b="0" i="0" u="none" strike="noStrike">
                          <a:solidFill>
                            <a:srgbClr val="000000"/>
                          </a:solidFill>
                          <a:effectLst/>
                          <a:latin typeface="Times New Roman" panose="02020603050405020304" pitchFamily="18" charset="0"/>
                        </a:rPr>
                        <a:t>Доходы от денежных взысканий (штрафов), поступающие в счет погашения задолженности, образовавшейся до 1 января 2020 года, подлежащие зачислению в бюджет муниципального образования по нормативам, действовавшим в 2019 году (доходы бюджетов городских округов за исключением доходов, направляемых на формирование муниципального дорожного фонда, а также иных платежей в случае принятия решения финансовым органом муниципального образования о раздельном учете задолженности)</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1 16 10 123 01 0041 140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155,3</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167,1</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82234">
                <a:tc>
                  <a:txBody>
                    <a:bodyPr/>
                    <a:lstStyle/>
                    <a:p>
                      <a:pPr algn="l" fontAlgn="ctr"/>
                      <a:r>
                        <a:rPr lang="ru-RU" sz="1000" b="0" i="0" u="none" strike="noStrike">
                          <a:solidFill>
                            <a:srgbClr val="000000"/>
                          </a:solidFill>
                          <a:effectLst/>
                          <a:latin typeface="Times New Roman" panose="02020603050405020304" pitchFamily="18" charset="0"/>
                        </a:rPr>
                        <a:t>Доходы от денежных взысканий (штрафов), поступающие в счет погашения задолженности, образовавшейся до 1 января 2020 года, подлежащие зачислению в федеральный бюджет и бюджет муниципального образования по нормативам, действовавшим в 2019 году</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1 16 10 129 01 0000 140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65,1</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6,3</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03352">
                <a:tc>
                  <a:txBody>
                    <a:bodyPr/>
                    <a:lstStyle/>
                    <a:p>
                      <a:pPr algn="l" fontAlgn="ctr"/>
                      <a:r>
                        <a:rPr lang="ru-RU" sz="1000" b="1" i="0" u="none" strike="noStrike">
                          <a:solidFill>
                            <a:srgbClr val="000000"/>
                          </a:solidFill>
                          <a:effectLst/>
                          <a:latin typeface="Times New Roman" panose="02020603050405020304" pitchFamily="18" charset="0"/>
                        </a:rPr>
                        <a:t>Платежи, уплачиваемые в целях возмещения вреда</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1 16 11 000 01 0000 140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343,1</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122,7</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002907">
                <a:tc>
                  <a:txBody>
                    <a:bodyPr/>
                    <a:lstStyle/>
                    <a:p>
                      <a:pPr algn="l" fontAlgn="ctr"/>
                      <a:r>
                        <a:rPr lang="ru-RU" sz="1000" b="0" i="0" u="none" strike="noStrike">
                          <a:solidFill>
                            <a:srgbClr val="000000"/>
                          </a:solidFill>
                          <a:effectLst/>
                          <a:latin typeface="Times New Roman" panose="02020603050405020304" pitchFamily="18" charset="0"/>
                        </a:rPr>
                        <a:t>Платежи по искам о возмещении вреда, причиненного окружающей среде, а также платежи, уплачиваемые при добровольном возмещении вреда, причиненного окружающей среде (за исключением вреда, причиненного окружающей среде на особо охраняемых природных территориях, вреда, причиненного водным объектам, атмосферному воздуху, почвам, недрам, объектам животного мира, занесенным в Красную книгу Российской Федерации, а также иным объектам животного мира, не относящимся к объектам охоты и рыболовства и среде их обитания), подлежащие зачислению в бюджет муниципального образования</a:t>
                      </a:r>
                    </a:p>
                  </a:txBody>
                  <a:tcPr marL="4440" marR="4440" marT="44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1 16 11 050 01 0000 140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343,1</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122,7</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440" marR="4440" marT="4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889231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5" y="122796"/>
            <a:ext cx="11314696"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57</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813097190"/>
              </p:ext>
            </p:extLst>
          </p:nvPr>
        </p:nvGraphicFramePr>
        <p:xfrm>
          <a:off x="314323" y="552450"/>
          <a:ext cx="10915651" cy="5937162"/>
        </p:xfrm>
        <a:graphic>
          <a:graphicData uri="http://schemas.openxmlformats.org/drawingml/2006/table">
            <a:tbl>
              <a:tblPr/>
              <a:tblGrid>
                <a:gridCol w="5457827">
                  <a:extLst>
                    <a:ext uri="{9D8B030D-6E8A-4147-A177-3AD203B41FA5}">
                      <a16:colId xmlns="" xmlns:a16="http://schemas.microsoft.com/office/drawing/2014/main" val="20000"/>
                    </a:ext>
                  </a:extLst>
                </a:gridCol>
                <a:gridCol w="1485900">
                  <a:extLst>
                    <a:ext uri="{9D8B030D-6E8A-4147-A177-3AD203B41FA5}">
                      <a16:colId xmlns="" xmlns:a16="http://schemas.microsoft.com/office/drawing/2014/main" val="20001"/>
                    </a:ext>
                  </a:extLst>
                </a:gridCol>
                <a:gridCol w="781050">
                  <a:extLst>
                    <a:ext uri="{9D8B030D-6E8A-4147-A177-3AD203B41FA5}">
                      <a16:colId xmlns="" xmlns:a16="http://schemas.microsoft.com/office/drawing/2014/main" val="20002"/>
                    </a:ext>
                  </a:extLst>
                </a:gridCol>
                <a:gridCol w="1009650">
                  <a:extLst>
                    <a:ext uri="{9D8B030D-6E8A-4147-A177-3AD203B41FA5}">
                      <a16:colId xmlns="" xmlns:a16="http://schemas.microsoft.com/office/drawing/2014/main" val="20003"/>
                    </a:ext>
                  </a:extLst>
                </a:gridCol>
                <a:gridCol w="809625">
                  <a:extLst>
                    <a:ext uri="{9D8B030D-6E8A-4147-A177-3AD203B41FA5}">
                      <a16:colId xmlns="" xmlns:a16="http://schemas.microsoft.com/office/drawing/2014/main" val="20004"/>
                    </a:ext>
                  </a:extLst>
                </a:gridCol>
                <a:gridCol w="657225">
                  <a:extLst>
                    <a:ext uri="{9D8B030D-6E8A-4147-A177-3AD203B41FA5}">
                      <a16:colId xmlns="" xmlns:a16="http://schemas.microsoft.com/office/drawing/2014/main" val="20005"/>
                    </a:ext>
                  </a:extLst>
                </a:gridCol>
                <a:gridCol w="714374">
                  <a:extLst>
                    <a:ext uri="{9D8B030D-6E8A-4147-A177-3AD203B41FA5}">
                      <a16:colId xmlns="" xmlns:a16="http://schemas.microsoft.com/office/drawing/2014/main" val="20006"/>
                    </a:ext>
                  </a:extLst>
                </a:gridCol>
              </a:tblGrid>
              <a:tr h="96060">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4810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8646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2024</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92119">
                <a:tc>
                  <a:txBody>
                    <a:bodyPr/>
                    <a:lstStyle/>
                    <a:p>
                      <a:pPr algn="l" fontAlgn="ctr"/>
                      <a:r>
                        <a:rPr lang="ru-RU" sz="1000" b="1" i="0" u="none" strike="noStrike">
                          <a:solidFill>
                            <a:srgbClr val="000000"/>
                          </a:solidFill>
                          <a:effectLst/>
                          <a:latin typeface="Times New Roman" panose="02020603050405020304" pitchFamily="18" charset="0"/>
                        </a:rPr>
                        <a:t>ПРОЧИЕ НЕНАЛОГОВЫЕ ДОХОДЫ</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1 17 00 000 00 0000 000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6 217,7</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6 510,0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660,0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670,0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680,0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92119">
                <a:tc>
                  <a:txBody>
                    <a:bodyPr/>
                    <a:lstStyle/>
                    <a:p>
                      <a:pPr algn="l" fontAlgn="ctr"/>
                      <a:r>
                        <a:rPr lang="ru-RU" sz="1000" b="1" i="0" u="none" strike="noStrike">
                          <a:solidFill>
                            <a:srgbClr val="000000"/>
                          </a:solidFill>
                          <a:effectLst/>
                          <a:latin typeface="Times New Roman" panose="02020603050405020304" pitchFamily="18" charset="0"/>
                        </a:rPr>
                        <a:t>Невыясненные поступления</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1 17 01 000 00 0000 180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92119">
                <a:tc>
                  <a:txBody>
                    <a:bodyPr/>
                    <a:lstStyle/>
                    <a:p>
                      <a:pPr algn="l" fontAlgn="ctr"/>
                      <a:r>
                        <a:rPr lang="ru-RU" sz="1000" b="0" i="0" u="none" strike="noStrike">
                          <a:solidFill>
                            <a:srgbClr val="000000"/>
                          </a:solidFill>
                          <a:effectLst/>
                          <a:latin typeface="Times New Roman" panose="02020603050405020304" pitchFamily="18" charset="0"/>
                        </a:rPr>
                        <a:t>Невыясненные поступления, зачисляемые в бюджеты городских округов</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1 17 01 040 04 0000 180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41265">
                <a:tc>
                  <a:txBody>
                    <a:bodyPr/>
                    <a:lstStyle/>
                    <a:p>
                      <a:pPr algn="l" fontAlgn="ctr"/>
                      <a:r>
                        <a:rPr lang="ru-RU" sz="1000" b="1" i="0" u="none" strike="noStrike">
                          <a:solidFill>
                            <a:srgbClr val="000000"/>
                          </a:solidFill>
                          <a:effectLst/>
                          <a:latin typeface="Times New Roman" panose="02020603050405020304" pitchFamily="18" charset="0"/>
                        </a:rPr>
                        <a:t>Прочие неналоговые доходы</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1 17 05 000 00 0000 180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6 167,5</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6 510,0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660,0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670,0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680,0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41265">
                <a:tc>
                  <a:txBody>
                    <a:bodyPr/>
                    <a:lstStyle/>
                    <a:p>
                      <a:pPr algn="l" fontAlgn="ctr"/>
                      <a:r>
                        <a:rPr lang="ru-RU" sz="1000" b="0" i="0" u="none" strike="noStrike">
                          <a:solidFill>
                            <a:srgbClr val="000000"/>
                          </a:solidFill>
                          <a:effectLst/>
                          <a:latin typeface="Times New Roman" panose="02020603050405020304" pitchFamily="18" charset="0"/>
                        </a:rPr>
                        <a:t>Прочие неналоговые доходы бюджетов городских округов</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1 17 05 040 04 0000 180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6 167,5</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6 510,0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660,0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670,0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680,0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03421">
                <a:tc>
                  <a:txBody>
                    <a:bodyPr/>
                    <a:lstStyle/>
                    <a:p>
                      <a:pPr algn="l" fontAlgn="ctr"/>
                      <a:r>
                        <a:rPr lang="ru-RU" sz="1000" b="1" i="0" u="none" strike="noStrike">
                          <a:solidFill>
                            <a:srgbClr val="000000"/>
                          </a:solidFill>
                          <a:effectLst/>
                          <a:latin typeface="Times New Roman" panose="02020603050405020304" pitchFamily="18" charset="0"/>
                        </a:rPr>
                        <a:t>БЕЗВОЗМЕЗДНЫЕ ПОСТУПЛЕНИЯ</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2 00 00 000 00 0000 000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3 182 193,0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3 925 790,9</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3 325 335,2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3 193 146,3</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3 814 419,2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86468">
                <a:tc>
                  <a:txBody>
                    <a:bodyPr/>
                    <a:lstStyle/>
                    <a:p>
                      <a:pPr algn="l" fontAlgn="ctr"/>
                      <a:r>
                        <a:rPr lang="ru-RU" sz="1000" b="1" i="0" u="none" strike="noStrike">
                          <a:solidFill>
                            <a:srgbClr val="000000"/>
                          </a:solidFill>
                          <a:effectLst/>
                          <a:latin typeface="Times New Roman" panose="02020603050405020304" pitchFamily="18" charset="0"/>
                        </a:rPr>
                        <a:t>БЕЗВОЗМЕЗДНЫЕ ПОСТУПЛЕНИЯ ОТ ДРУГИХ БЮДЖЕТОВ БЮДЖЕТНОЙ СИСТЕМЫ РОССИЙСКОЙ ФЕДЕРАЦИИ</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2 02 00 000 00 0000 000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3 196 389,0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3 889 347,5</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3 325 335,2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3 193 146,3</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3 814 419,2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88180">
                <a:tc>
                  <a:txBody>
                    <a:bodyPr/>
                    <a:lstStyle/>
                    <a:p>
                      <a:pPr algn="l" fontAlgn="ctr"/>
                      <a:r>
                        <a:rPr lang="ru-RU" sz="1000" b="1" i="0" u="none" strike="noStrike">
                          <a:solidFill>
                            <a:srgbClr val="000000"/>
                          </a:solidFill>
                          <a:effectLst/>
                          <a:latin typeface="Times New Roman" panose="02020603050405020304" pitchFamily="18" charset="0"/>
                        </a:rPr>
                        <a:t>Дотации бюджетам бюджетной системы Российской Федерации</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2 02 10 000 00 0000 150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211,0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38 742,0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09072">
                <a:tc>
                  <a:txBody>
                    <a:bodyPr/>
                    <a:lstStyle/>
                    <a:p>
                      <a:pPr algn="l" fontAlgn="ctr"/>
                      <a:r>
                        <a:rPr lang="ru-RU" sz="1000" b="0" i="0" u="none" strike="noStrike">
                          <a:solidFill>
                            <a:srgbClr val="000000"/>
                          </a:solidFill>
                          <a:effectLst/>
                          <a:latin typeface="Times New Roman" panose="02020603050405020304" pitchFamily="18" charset="0"/>
                        </a:rPr>
                        <a:t>Дотации на выравнивание бюджетной обеспеченности</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2 02 15 001 00 0000 150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211,0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39035">
                <a:tc>
                  <a:txBody>
                    <a:bodyPr/>
                    <a:lstStyle/>
                    <a:p>
                      <a:pPr algn="l" fontAlgn="ctr"/>
                      <a:r>
                        <a:rPr lang="ru-RU" sz="1000" b="0" i="0" u="none" strike="noStrike">
                          <a:solidFill>
                            <a:srgbClr val="000000"/>
                          </a:solidFill>
                          <a:effectLst/>
                          <a:latin typeface="Times New Roman" panose="02020603050405020304" pitchFamily="18" charset="0"/>
                        </a:rPr>
                        <a:t>Дотации бюджетам городских округов на выравнивание бюджетной обеспеченности из бюджета субъекта Российской Федерации</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2 02 15 001 04 0000 150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211,0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65577">
                <a:tc>
                  <a:txBody>
                    <a:bodyPr/>
                    <a:lstStyle/>
                    <a:p>
                      <a:pPr algn="l" fontAlgn="ctr"/>
                      <a:r>
                        <a:rPr lang="ru-RU" sz="1000" b="0" i="0" u="none" strike="noStrike">
                          <a:solidFill>
                            <a:srgbClr val="000000"/>
                          </a:solidFill>
                          <a:effectLst/>
                          <a:latin typeface="Times New Roman" panose="02020603050405020304" pitchFamily="18" charset="0"/>
                        </a:rPr>
                        <a:t>Прочие дотации</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2 02 19 999 00 0000 150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38 742,0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59927">
                <a:tc>
                  <a:txBody>
                    <a:bodyPr/>
                    <a:lstStyle/>
                    <a:p>
                      <a:pPr algn="l" fontAlgn="ctr"/>
                      <a:r>
                        <a:rPr lang="ru-RU" sz="1000" b="0" i="0" u="none" strike="noStrike">
                          <a:solidFill>
                            <a:srgbClr val="000000"/>
                          </a:solidFill>
                          <a:effectLst/>
                          <a:latin typeface="Times New Roman" panose="02020603050405020304" pitchFamily="18" charset="0"/>
                        </a:rPr>
                        <a:t>Прочие дотации бюджетам городских округов</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2 02 19 999 04 0000 150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38 742,0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60965">
                <a:tc>
                  <a:txBody>
                    <a:bodyPr/>
                    <a:lstStyle/>
                    <a:p>
                      <a:pPr algn="l" fontAlgn="ctr"/>
                      <a:r>
                        <a:rPr lang="ru-RU" sz="1000" b="1" i="0" u="none" strike="noStrike">
                          <a:solidFill>
                            <a:srgbClr val="000000"/>
                          </a:solidFill>
                          <a:effectLst/>
                          <a:latin typeface="Times New Roman" panose="02020603050405020304" pitchFamily="18" charset="0"/>
                        </a:rPr>
                        <a:t>Субсидии бюджетам бюджетной системы Российской Федерации (межбюджетные субсидии)</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2 02 20 000 00 0000 150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867 907,9</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924 262,2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822 193,8</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668 934,5</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1 324 094,4</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474648">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осуществление дорожной деятельности в отношении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 населенных пунктов</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2 02 20 216 00 0000 150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135 400,4</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55 395,0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502902">
                <a:tc>
                  <a:txBody>
                    <a:bodyPr/>
                    <a:lstStyle/>
                    <a:p>
                      <a:pPr algn="l" fontAlgn="ctr"/>
                      <a:r>
                        <a:rPr lang="ru-RU" sz="1000" b="0" i="0" u="none" strike="noStrike" dirty="0">
                          <a:solidFill>
                            <a:srgbClr val="000000"/>
                          </a:solidFill>
                          <a:effectLst/>
                          <a:latin typeface="Times New Roman" panose="02020603050405020304" pitchFamily="18" charset="0"/>
                        </a:rPr>
                        <a:t>Субсидии бюджетам городских округов на осуществление дорожной деятельности в отношении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 населенных пунктов</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2 02 20 216 04 0000 150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135 400,4</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55 395,0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587661">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муниципальных образований на обеспечение мероприятий по переселению граждан из аварийного жилищного фонда, в том числе переселению граждан из аварийного жилищного фонда с учетом необходимости развития малоэтажного жилищного строительства, за счет средств бюджетов</a:t>
                      </a:r>
                    </a:p>
                  </a:txBody>
                  <a:tcPr marL="4204" marR="4204" marT="4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2 02 20 302 00 0000 150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26 268,2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11 485,4</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106 406,5</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122 306,2</a:t>
                      </a:r>
                    </a:p>
                  </a:txBody>
                  <a:tcPr marL="4204" marR="4204" marT="4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bl>
          </a:graphicData>
        </a:graphic>
      </p:graphicFrame>
    </p:spTree>
    <p:extLst>
      <p:ext uri="{BB962C8B-B14F-4D97-AF65-F5344CB8AC3E}">
        <p14:creationId xmlns:p14="http://schemas.microsoft.com/office/powerpoint/2010/main" val="2276688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946" y="246621"/>
            <a:ext cx="11150600"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58</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809983196"/>
              </p:ext>
            </p:extLst>
          </p:nvPr>
        </p:nvGraphicFramePr>
        <p:xfrm>
          <a:off x="314327" y="742950"/>
          <a:ext cx="11010897" cy="5928283"/>
        </p:xfrm>
        <a:graphic>
          <a:graphicData uri="http://schemas.openxmlformats.org/drawingml/2006/table">
            <a:tbl>
              <a:tblPr/>
              <a:tblGrid>
                <a:gridCol w="4964222">
                  <a:extLst>
                    <a:ext uri="{9D8B030D-6E8A-4147-A177-3AD203B41FA5}">
                      <a16:colId xmlns="" xmlns:a16="http://schemas.microsoft.com/office/drawing/2014/main" val="20000"/>
                    </a:ext>
                  </a:extLst>
                </a:gridCol>
                <a:gridCol w="1612923">
                  <a:extLst>
                    <a:ext uri="{9D8B030D-6E8A-4147-A177-3AD203B41FA5}">
                      <a16:colId xmlns="" xmlns:a16="http://schemas.microsoft.com/office/drawing/2014/main" val="20001"/>
                    </a:ext>
                  </a:extLst>
                </a:gridCol>
                <a:gridCol w="931912">
                  <a:extLst>
                    <a:ext uri="{9D8B030D-6E8A-4147-A177-3AD203B41FA5}">
                      <a16:colId xmlns="" xmlns:a16="http://schemas.microsoft.com/office/drawing/2014/main" val="20002"/>
                    </a:ext>
                  </a:extLst>
                </a:gridCol>
                <a:gridCol w="931912">
                  <a:extLst>
                    <a:ext uri="{9D8B030D-6E8A-4147-A177-3AD203B41FA5}">
                      <a16:colId xmlns="" xmlns:a16="http://schemas.microsoft.com/office/drawing/2014/main" val="20003"/>
                    </a:ext>
                  </a:extLst>
                </a:gridCol>
                <a:gridCol w="924745">
                  <a:extLst>
                    <a:ext uri="{9D8B030D-6E8A-4147-A177-3AD203B41FA5}">
                      <a16:colId xmlns="" xmlns:a16="http://schemas.microsoft.com/office/drawing/2014/main" val="20004"/>
                    </a:ext>
                  </a:extLst>
                </a:gridCol>
                <a:gridCol w="817215">
                  <a:extLst>
                    <a:ext uri="{9D8B030D-6E8A-4147-A177-3AD203B41FA5}">
                      <a16:colId xmlns="" xmlns:a16="http://schemas.microsoft.com/office/drawing/2014/main" val="20005"/>
                    </a:ext>
                  </a:extLst>
                </a:gridCol>
                <a:gridCol w="827968">
                  <a:extLst>
                    <a:ext uri="{9D8B030D-6E8A-4147-A177-3AD203B41FA5}">
                      <a16:colId xmlns="" xmlns:a16="http://schemas.microsoft.com/office/drawing/2014/main" val="20006"/>
                    </a:ext>
                  </a:extLst>
                </a:gridCol>
              </a:tblGrid>
              <a:tr h="128106">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8001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Очередной финансовый год</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3134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30937">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обеспечение мероприятий по переселению граждан из аварийного жилищного фонда, в том числе переселению граждан из аварийного жилищного фонда с учетом необходимости развития малоэтажного жилищного строительства, за счет средств бюджетов</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2 02 20 302 04 0000 150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26 268,2</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11 485,4</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106 406,5</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122 306,2</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13613">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реализацию мероприятий государственной программы Российской Федерации "Доступная среда"</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2 02 25 027 00 0000 150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2 494,9</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13613">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реализацию мероприятий государственной программы Российской Федерации "Доступная среда"</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2 02 25 027 04 0000 150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2 494,9</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18770">
                <a:tc>
                  <a:txBody>
                    <a:bodyPr/>
                    <a:lstStyle/>
                    <a:p>
                      <a:pPr algn="l" fontAlgn="ctr"/>
                      <a:r>
                        <a:rPr lang="ru-RU" sz="1000" b="0" i="0" u="none" strike="noStrike" dirty="0">
                          <a:solidFill>
                            <a:srgbClr val="000000"/>
                          </a:solidFill>
                          <a:effectLst/>
                          <a:latin typeface="Times New Roman" panose="02020603050405020304" pitchFamily="18" charset="0"/>
                        </a:rPr>
                        <a:t>Субсидии бюджетам на создание и обеспечение функционирования центров образования естественно-научной и технологической направленностей в общеобразовательных организациях, расположенных в сельской местности и малых городах</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2 02 25 169 00 0000 150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4 510,7</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91394">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создание и обеспечение функционирования центров образования естественно-научной и технологической направленностей в общеобразовательных организациях, расположенных в сельской местности и малых городах</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2 02 25 169 04 0000 150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4 510,7</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694030">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оснащение (обновление материально-технической базы) оборудованием, средствами обучения и воспитания общеобразовательных организаций, в том числе осуществляющих образовательную деятельность по адаптированным основным общеобразовательным программам</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2 02 25 172 00 0000 150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11 049,4</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785166">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оснащение (обновление материально-технической базы) оборудованием, средствами обучения и воспитания общеобразовательных организаций, в том числе осуществляющих образовательную деятельность по адаптированным основным общеобразовательным программам</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2 02 25 172 04 0000 150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11 049,4</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785166">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государственную поддержку образовательных организаций в целях оснащения (обновления) их компьютерным, мультимедийным, презентационным оборудованием и программным обеспечением в рамках эксперимента по модернизации начального общего, основного общего и среднего общего образования</a:t>
                      </a:r>
                    </a:p>
                  </a:txBody>
                  <a:tcPr marL="5294" marR="5294" marT="52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2 02 25 208 00 0000 150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10 316,1</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674720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109" y="141846"/>
            <a:ext cx="11235737"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59</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615497212"/>
              </p:ext>
            </p:extLst>
          </p:nvPr>
        </p:nvGraphicFramePr>
        <p:xfrm>
          <a:off x="276226" y="595902"/>
          <a:ext cx="11096626" cy="5678123"/>
        </p:xfrm>
        <a:graphic>
          <a:graphicData uri="http://schemas.openxmlformats.org/drawingml/2006/table">
            <a:tbl>
              <a:tblPr/>
              <a:tblGrid>
                <a:gridCol w="5500317">
                  <a:extLst>
                    <a:ext uri="{9D8B030D-6E8A-4147-A177-3AD203B41FA5}">
                      <a16:colId xmlns="" xmlns:a16="http://schemas.microsoft.com/office/drawing/2014/main" val="20000"/>
                    </a:ext>
                  </a:extLst>
                </a:gridCol>
                <a:gridCol w="1468671">
                  <a:extLst>
                    <a:ext uri="{9D8B030D-6E8A-4147-A177-3AD203B41FA5}">
                      <a16:colId xmlns="" xmlns:a16="http://schemas.microsoft.com/office/drawing/2014/main" val="20001"/>
                    </a:ext>
                  </a:extLst>
                </a:gridCol>
                <a:gridCol w="863924">
                  <a:extLst>
                    <a:ext uri="{9D8B030D-6E8A-4147-A177-3AD203B41FA5}">
                      <a16:colId xmlns="" xmlns:a16="http://schemas.microsoft.com/office/drawing/2014/main" val="20002"/>
                    </a:ext>
                  </a:extLst>
                </a:gridCol>
                <a:gridCol w="950317">
                  <a:extLst>
                    <a:ext uri="{9D8B030D-6E8A-4147-A177-3AD203B41FA5}">
                      <a16:colId xmlns="" xmlns:a16="http://schemas.microsoft.com/office/drawing/2014/main" val="20003"/>
                    </a:ext>
                  </a:extLst>
                </a:gridCol>
                <a:gridCol w="883122">
                  <a:extLst>
                    <a:ext uri="{9D8B030D-6E8A-4147-A177-3AD203B41FA5}">
                      <a16:colId xmlns="" xmlns:a16="http://schemas.microsoft.com/office/drawing/2014/main" val="20004"/>
                    </a:ext>
                  </a:extLst>
                </a:gridCol>
                <a:gridCol w="729536">
                  <a:extLst>
                    <a:ext uri="{9D8B030D-6E8A-4147-A177-3AD203B41FA5}">
                      <a16:colId xmlns="" xmlns:a16="http://schemas.microsoft.com/office/drawing/2014/main" val="20005"/>
                    </a:ext>
                  </a:extLst>
                </a:gridCol>
                <a:gridCol w="700739">
                  <a:extLst>
                    <a:ext uri="{9D8B030D-6E8A-4147-A177-3AD203B41FA5}">
                      <a16:colId xmlns="" xmlns:a16="http://schemas.microsoft.com/office/drawing/2014/main" val="20006"/>
                    </a:ext>
                  </a:extLst>
                </a:gridCol>
              </a:tblGrid>
              <a:tr h="108617">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6645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19271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2026</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54051">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государственную поддержку образовательных организаций в целях оснащения (обновления) их компьютерным, мультимедийным, презентационным оборудованием и программным обеспечением в рамках эксперимента по модернизации начального общего, основного общего и среднего общего образования</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2 02 25 208 04 0000 150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10 316,1</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7301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обновление материально-технической базы образовательных организаций для внедрения цифровой образовательной среды и развития цифровых навыков обучающихся</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2 02 25 213 00 0000 150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5 828,2</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7301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обновление материально-технической базы образовательных организаций для внедрения цифровой образовательной среды и развития цифровых навыков обучающихся</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2 02 25 213 04 0000 150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5 828,2</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7301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2 02 25 304 00 0000 150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61 897,6</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68 414,0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80 068,8</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88 313,8</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92 467,5</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7301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2 02 25 304 04 0000 150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61 897,6</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68 414,0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80 068,8</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88 313,8</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92 467,5</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4526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реализацию мероприятий по обеспечению жильем молодых семей</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2 02 25 497 00 0000 150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1 352,9</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1 925,7</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1 756,5</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1 925,5</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4526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реализацию мероприятий по обеспечению жильем молодых семей</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2 02 25 497 04 0000 150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1 352,9</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1 925,7</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1 756,5</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1 925,5</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4526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поддержку отрасли культуры</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2 02 25 519 00 0000 150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943,2</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5 680,2</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745,8</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754,7</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754,9</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4526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поддержку отрасли культуры</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2 02 25 519 04 0000 150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943,2</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5 680,2</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745,8</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754,7</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754,9</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4526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реализацию мероприятий по модернизации школьных систем образования</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2 02 25 750 00 0000 150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122 887,7</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45269">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реализацию мероприятий по модернизации школьных систем образования</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2 02 25 750 04 0000 150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122 887,7</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416945">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на обеспечение оснащения государственных и муниципальных общеобразовательных организаций, в том числе структурных подразделений указанных организаций, государственными символами Российской Федерации</a:t>
                      </a:r>
                    </a:p>
                  </a:txBody>
                  <a:tcPr marL="4330" marR="4330" marT="43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2 02 25 786 00 0000 150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872,6</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330" marR="4330"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45005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5892" r="15892"/>
          <a:stretch>
            <a:fillRect/>
          </a:stretch>
        </p:blipFill>
        <p:spPr>
          <a:xfrm>
            <a:off x="9535298" y="1732071"/>
            <a:ext cx="1425146" cy="979564"/>
          </a:xfrm>
        </p:spPr>
      </p:pic>
      <p:sp>
        <p:nvSpPr>
          <p:cNvPr id="2" name="Заголовок 1">
            <a:extLst>
              <a:ext uri="{FF2B5EF4-FFF2-40B4-BE49-F238E27FC236}">
                <a16:creationId xmlns="" xmlns:a16="http://schemas.microsoft.com/office/drawing/2014/main" id="{A1BB985D-7833-4E74-AA1C-E9A4BC3CC6D1}"/>
              </a:ext>
            </a:extLst>
          </p:cNvPr>
          <p:cNvSpPr>
            <a:spLocks noGrp="1"/>
          </p:cNvSpPr>
          <p:nvPr>
            <p:ph type="title"/>
          </p:nvPr>
        </p:nvSpPr>
        <p:spPr/>
        <p:txBody>
          <a:bodyPr rtlCol="0"/>
          <a:lstStyle/>
          <a:p>
            <a:pPr algn="ctr" rtl="0"/>
            <a:r>
              <a:rPr lang="ru-RU" dirty="0">
                <a:hlinkClick r:id="rId4" action="ppaction://hlinksldjump"/>
              </a:rPr>
              <a:t>Описание административно-территориального деления Воскресенска </a:t>
            </a:r>
            <a:endParaRPr lang="ru-RU" dirty="0"/>
          </a:p>
        </p:txBody>
      </p:sp>
      <p:sp>
        <p:nvSpPr>
          <p:cNvPr id="3" name="Объект 2">
            <a:extLst>
              <a:ext uri="{FF2B5EF4-FFF2-40B4-BE49-F238E27FC236}">
                <a16:creationId xmlns="" xmlns:a16="http://schemas.microsoft.com/office/drawing/2014/main" id="{09548D1D-2547-44FC-BACD-2BCD769E2662}"/>
              </a:ext>
            </a:extLst>
          </p:cNvPr>
          <p:cNvSpPr>
            <a:spLocks noGrp="1"/>
          </p:cNvSpPr>
          <p:nvPr>
            <p:ph idx="1"/>
          </p:nvPr>
        </p:nvSpPr>
        <p:spPr>
          <a:xfrm>
            <a:off x="219126" y="3207025"/>
            <a:ext cx="3445566" cy="2897562"/>
          </a:xfrm>
        </p:spPr>
        <p:txBody>
          <a:bodyPr rtlCol="0">
            <a:noAutofit/>
          </a:bodyPr>
          <a:lstStyle/>
          <a:p>
            <a:pPr algn="just"/>
            <a:r>
              <a:rPr lang="ru-RU" sz="900" dirty="0"/>
              <a:t>С 1708 года Московская губерния делилась на 17 уездов, а сам уезд на волости. В те годы по территории нынешнего Воскресенска проходила граница Коломенского и Бронницкого уездов.</a:t>
            </a:r>
          </a:p>
          <a:p>
            <a:pPr algn="just"/>
            <a:r>
              <a:rPr lang="ru-RU" sz="900" dirty="0"/>
              <a:t>Такое административное деление продолжалось до 1929 года. В июне вышло постановление ВЦИК об образовании на территории РСФСР административно-территориальных объединений краевого и областного значения. Документ вступил в силу 1 октября 1929 года. Эта дата и считается официальной датой образования Московской области. Интересен тот факт, что изначально правительство образовало центрально - промышленную область в составе Тульской, Тверской, Рязанской и Московской областей, но позже отказалось от такого громоздкого и ненужного административного деления.</a:t>
            </a:r>
          </a:p>
          <a:p>
            <a:pPr algn="just"/>
            <a:r>
              <a:rPr lang="ru-RU" sz="900" dirty="0"/>
              <a:t>В июле 1929 года вышло постановление правительства об образовании на территории Московской области 10 округов и 144 районов. В августе 1929 года в каждом из них прошли съезды местного самоуправления, на которых были установлены границы и созданы органы власти. В пристанционном поселке Воскресенск и селе Виноградово (бывшее Алешино) также определили границы. Два района Воскресенский и Виноградовский на протяжении почти 30 лет существовали независимо друг от друга и лишь 1 января 1958 года объединились в один Воскресенский.</a:t>
            </a:r>
          </a:p>
          <a:p>
            <a:pPr algn="just"/>
            <a:endParaRPr lang="ru-RU" sz="900" dirty="0"/>
          </a:p>
          <a:p>
            <a:pPr algn="just"/>
            <a:endParaRPr lang="ru-RU" sz="900" dirty="0"/>
          </a:p>
          <a:p>
            <a:pPr algn="just"/>
            <a:endParaRPr lang="ru-RU" sz="900"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6</a:t>
            </a:fld>
            <a:endParaRPr lang="ru-RU" noProof="0"/>
          </a:p>
        </p:txBody>
      </p:sp>
      <p:pic>
        <p:nvPicPr>
          <p:cNvPr id="22" name="Рисунок 21">
            <a:extLst>
              <a:ext uri="{FF2B5EF4-FFF2-40B4-BE49-F238E27FC236}">
                <a16:creationId xmlns="" xmlns:a16="http://schemas.microsoft.com/office/drawing/2014/main" id="{900B31E0-725B-4414-BD86-F34DA104673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354" r="2354"/>
          <a:stretch>
            <a:fillRect/>
          </a:stretch>
        </p:blipFill>
        <p:spPr/>
      </p:pic>
      <p:sp>
        <p:nvSpPr>
          <p:cNvPr id="6" name="Объект 5">
            <a:extLst>
              <a:ext uri="{FF2B5EF4-FFF2-40B4-BE49-F238E27FC236}">
                <a16:creationId xmlns="" xmlns:a16="http://schemas.microsoft.com/office/drawing/2014/main" id="{5CD639B0-7991-4B2B-9E50-32064EB91255}"/>
              </a:ext>
            </a:extLst>
          </p:cNvPr>
          <p:cNvSpPr>
            <a:spLocks noGrp="1"/>
          </p:cNvSpPr>
          <p:nvPr>
            <p:ph idx="14"/>
          </p:nvPr>
        </p:nvSpPr>
        <p:spPr/>
        <p:txBody>
          <a:bodyPr rtlCol="0">
            <a:normAutofit fontScale="77500" lnSpcReduction="20000"/>
          </a:bodyPr>
          <a:lstStyle/>
          <a:p>
            <a:pPr algn="just"/>
            <a:r>
              <a:rPr lang="ru-RU" sz="1400" dirty="0"/>
              <a:t>В 2019 году на основании Закона Московской области от 18.04.2019 №57/2019-ОЗ «Об организации местного самоуправления на территории Воскресенского муниципального района» объединить территории городского поселения Белоозерский, городского поселения Воскресенск, городского поселения Хорлово, городского поселения им. Цюрупы, сельского поселения Ашитковское, сельского поселения Фединское (далее – поселения) без изменения границ Воскресенского муниципального района.</a:t>
            </a:r>
          </a:p>
          <a:p>
            <a:pPr algn="just"/>
            <a:r>
              <a:rPr lang="ru-RU" sz="1400" dirty="0"/>
              <a:t>В состав территории Воскресенского муниципального района входят территории города, рабочих поселков и сельских населенных пунктов, не являющихся муниципальными образованиями.</a:t>
            </a:r>
          </a:p>
          <a:p>
            <a:pPr algn="just"/>
            <a:r>
              <a:rPr lang="ru-RU" sz="1400" dirty="0"/>
              <a:t>Наделить муниципальное образование, образованное путем вышеуказанного изменения состава территории Воскресенского муниципального района, статусом городского округа (далее – городской округ Воскресенск).</a:t>
            </a:r>
          </a:p>
        </p:txBody>
      </p:sp>
      <p:sp>
        <p:nvSpPr>
          <p:cNvPr id="7" name="Объект 6">
            <a:extLst>
              <a:ext uri="{FF2B5EF4-FFF2-40B4-BE49-F238E27FC236}">
                <a16:creationId xmlns="" xmlns:a16="http://schemas.microsoft.com/office/drawing/2014/main" id="{2E37A9B0-8DFC-4474-9F0A-612E661EF4EC}"/>
              </a:ext>
            </a:extLst>
          </p:cNvPr>
          <p:cNvSpPr>
            <a:spLocks noGrp="1"/>
          </p:cNvSpPr>
          <p:nvPr>
            <p:ph idx="15"/>
          </p:nvPr>
        </p:nvSpPr>
        <p:spPr/>
        <p:txBody>
          <a:bodyPr rtlCol="0"/>
          <a:lstStyle/>
          <a:p>
            <a:pPr rtl="0"/>
            <a:r>
              <a:rPr lang="ru-RU" dirty="0"/>
              <a:t>ИСТОРИЯ Образования</a:t>
            </a:r>
          </a:p>
        </p:txBody>
      </p:sp>
      <p:sp>
        <p:nvSpPr>
          <p:cNvPr id="8" name="Объект 7">
            <a:extLst>
              <a:ext uri="{FF2B5EF4-FFF2-40B4-BE49-F238E27FC236}">
                <a16:creationId xmlns="" xmlns:a16="http://schemas.microsoft.com/office/drawing/2014/main" id="{D78F2DCC-A50E-40A1-81F9-70371D4AA42F}"/>
              </a:ext>
            </a:extLst>
          </p:cNvPr>
          <p:cNvSpPr>
            <a:spLocks noGrp="1"/>
          </p:cNvSpPr>
          <p:nvPr>
            <p:ph idx="16"/>
          </p:nvPr>
        </p:nvSpPr>
        <p:spPr/>
        <p:txBody>
          <a:bodyPr rtlCol="0"/>
          <a:lstStyle/>
          <a:p>
            <a:pPr rtl="0"/>
            <a:r>
              <a:rPr lang="ru-RU" dirty="0"/>
              <a:t>Преобразование района в городской округ</a:t>
            </a:r>
          </a:p>
        </p:txBody>
      </p:sp>
      <p:pic>
        <p:nvPicPr>
          <p:cNvPr id="10" name="Рисунок 9"/>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16463" r="16463"/>
          <a:stretch>
            <a:fillRect/>
          </a:stretch>
        </p:blipFill>
        <p:spPr>
          <a:xfrm>
            <a:off x="1285103" y="1732071"/>
            <a:ext cx="1371600" cy="979564"/>
          </a:xfrm>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104586"/>
            <a:ext cx="1997612" cy="753413"/>
          </a:xfrm>
          <a:prstGeom prst="rect">
            <a:avLst/>
          </a:prstGeom>
        </p:spPr>
      </p:pic>
    </p:spTree>
    <p:extLst>
      <p:ext uri="{BB962C8B-B14F-4D97-AF65-F5344CB8AC3E}">
        <p14:creationId xmlns:p14="http://schemas.microsoft.com/office/powerpoint/2010/main" val="4602692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578" y="113271"/>
            <a:ext cx="11191068"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60</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153805816"/>
              </p:ext>
            </p:extLst>
          </p:nvPr>
        </p:nvGraphicFramePr>
        <p:xfrm>
          <a:off x="314323" y="561977"/>
          <a:ext cx="11039476" cy="6115065"/>
        </p:xfrm>
        <a:graphic>
          <a:graphicData uri="http://schemas.openxmlformats.org/drawingml/2006/table">
            <a:tbl>
              <a:tblPr/>
              <a:tblGrid>
                <a:gridCol w="5295902">
                  <a:extLst>
                    <a:ext uri="{9D8B030D-6E8A-4147-A177-3AD203B41FA5}">
                      <a16:colId xmlns="" xmlns:a16="http://schemas.microsoft.com/office/drawing/2014/main" val="20000"/>
                    </a:ext>
                  </a:extLst>
                </a:gridCol>
                <a:gridCol w="1552575">
                  <a:extLst>
                    <a:ext uri="{9D8B030D-6E8A-4147-A177-3AD203B41FA5}">
                      <a16:colId xmlns="" xmlns:a16="http://schemas.microsoft.com/office/drawing/2014/main" val="20001"/>
                    </a:ext>
                  </a:extLst>
                </a:gridCol>
                <a:gridCol w="904875">
                  <a:extLst>
                    <a:ext uri="{9D8B030D-6E8A-4147-A177-3AD203B41FA5}">
                      <a16:colId xmlns="" xmlns:a16="http://schemas.microsoft.com/office/drawing/2014/main" val="20002"/>
                    </a:ext>
                  </a:extLst>
                </a:gridCol>
                <a:gridCol w="866775">
                  <a:extLst>
                    <a:ext uri="{9D8B030D-6E8A-4147-A177-3AD203B41FA5}">
                      <a16:colId xmlns="" xmlns:a16="http://schemas.microsoft.com/office/drawing/2014/main" val="20003"/>
                    </a:ext>
                  </a:extLst>
                </a:gridCol>
                <a:gridCol w="876300">
                  <a:extLst>
                    <a:ext uri="{9D8B030D-6E8A-4147-A177-3AD203B41FA5}">
                      <a16:colId xmlns="" xmlns:a16="http://schemas.microsoft.com/office/drawing/2014/main" val="20004"/>
                    </a:ext>
                  </a:extLst>
                </a:gridCol>
                <a:gridCol w="712932">
                  <a:extLst>
                    <a:ext uri="{9D8B030D-6E8A-4147-A177-3AD203B41FA5}">
                      <a16:colId xmlns="" xmlns:a16="http://schemas.microsoft.com/office/drawing/2014/main" val="20005"/>
                    </a:ext>
                  </a:extLst>
                </a:gridCol>
                <a:gridCol w="830117">
                  <a:extLst>
                    <a:ext uri="{9D8B030D-6E8A-4147-A177-3AD203B41FA5}">
                      <a16:colId xmlns="" xmlns:a16="http://schemas.microsoft.com/office/drawing/2014/main" val="20006"/>
                    </a:ext>
                  </a:extLst>
                </a:gridCol>
              </a:tblGrid>
              <a:tr h="113039">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dirty="0">
                          <a:solidFill>
                            <a:srgbClr val="000000"/>
                          </a:solidFill>
                          <a:effectLst/>
                          <a:latin typeface="Times New Roman" panose="02020603050405020304" pitchFamily="18" charset="0"/>
                        </a:rPr>
                        <a:t>Прогноз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64498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1942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2025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64933">
                <a:tc>
                  <a:txBody>
                    <a:bodyPr/>
                    <a:lstStyle/>
                    <a:p>
                      <a:pPr algn="l" fontAlgn="ctr"/>
                      <a:r>
                        <a:rPr lang="ru-RU" sz="1000" b="0" i="0" u="none" strike="noStrike">
                          <a:solidFill>
                            <a:srgbClr val="000000"/>
                          </a:solidFill>
                          <a:effectLst/>
                          <a:latin typeface="Times New Roman" panose="02020603050405020304" pitchFamily="18" charset="0"/>
                        </a:rPr>
                        <a:t>Субсидии бюджетам городских округов на обеспечение оснащения государственных и муниципальных общеобразовательных организаций, в том числе структурных подразделений указанных организаций, государственными символами Российской Федерации</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2 02 25 786 04 0000 150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872,6</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79272">
                <a:tc>
                  <a:txBody>
                    <a:bodyPr/>
                    <a:lstStyle/>
                    <a:p>
                      <a:pPr algn="l" fontAlgn="ctr"/>
                      <a:r>
                        <a:rPr lang="ru-RU" sz="1000" b="0" i="0" u="none" strike="noStrike">
                          <a:solidFill>
                            <a:srgbClr val="000000"/>
                          </a:solidFill>
                          <a:effectLst/>
                          <a:latin typeface="Times New Roman" panose="02020603050405020304" pitchFamily="18" charset="0"/>
                        </a:rPr>
                        <a:t>Прочие субсидии</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2 02 29 999 00 0000 150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501 836,2</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776 586,8</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621 997,6</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578 109,5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1 106 640,3</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79272">
                <a:tc>
                  <a:txBody>
                    <a:bodyPr/>
                    <a:lstStyle/>
                    <a:p>
                      <a:pPr algn="l" fontAlgn="ctr"/>
                      <a:r>
                        <a:rPr lang="ru-RU" sz="1000" b="0" i="0" u="none" strike="noStrike">
                          <a:solidFill>
                            <a:srgbClr val="000000"/>
                          </a:solidFill>
                          <a:effectLst/>
                          <a:latin typeface="Times New Roman" panose="02020603050405020304" pitchFamily="18" charset="0"/>
                        </a:rPr>
                        <a:t>Прочие субсидии бюджетам городских округов</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2 02 29 999 04 0000 150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501 836,2</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776 586,8</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621 997,6</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578 109,5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1 106 640,3</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79272">
                <a:tc>
                  <a:txBody>
                    <a:bodyPr/>
                    <a:lstStyle/>
                    <a:p>
                      <a:pPr algn="l" fontAlgn="ctr"/>
                      <a:r>
                        <a:rPr lang="ru-RU" sz="1000" b="1" i="0" u="none" strike="noStrike">
                          <a:solidFill>
                            <a:srgbClr val="000000"/>
                          </a:solidFill>
                          <a:effectLst/>
                          <a:latin typeface="Times New Roman" panose="02020603050405020304" pitchFamily="18" charset="0"/>
                        </a:rPr>
                        <a:t>Субвенции бюджетам бюджетной системы Российской Федерации</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2 02 30 000 00 0000 150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2 309 065,1</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2 387 834,5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2 502 141,4</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2 524 211,8</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2 490 324,8</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18907">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муниципальных образований на предоставление гражданам субсидий на оплату жилого помещения и коммунальных услуг</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2 02 30 022 00 0000 150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36 341,4</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18907">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городских округов на предоставление гражданам субсидий на оплату жилого помещения и коммунальных услуг</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2 02 30 022 04 0000 150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36 341,4</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18907">
                <a:tc>
                  <a:txBody>
                    <a:bodyPr/>
                    <a:lstStyle/>
                    <a:p>
                      <a:pPr algn="l" fontAlgn="ctr"/>
                      <a:r>
                        <a:rPr lang="ru-RU" sz="1000" b="0" i="0" u="none" strike="noStrike">
                          <a:solidFill>
                            <a:srgbClr val="000000"/>
                          </a:solidFill>
                          <a:effectLst/>
                          <a:latin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2 02 30 024 00 0000 150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37 948,0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38 684,2</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40 931,5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40 978,5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41 023,5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418907">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городских округов на выполнение передаваемых полномочий субъектов Российской Федерации</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2 02 30 024 04 0000 150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37 948,0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38 684,2</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40 931,5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40 978,5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41 023,5</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452154">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2 02 30 029 00 0000 150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39 390,0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39 328,0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44 171,0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44 171,0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44 171,0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478752">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городских округов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2 02 30 029 04 0000 150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39 390,0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39 328,0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44 171,0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44 171,0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44 171,0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418907">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муниципальных образований на обеспечение детей-сирот и детей, оставшихся без попечения родителей, лиц из числа детей-сирот и детей, оставшихся без попечения родителей, жилыми помещениями</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2 02 35 082 00 0000 150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64 322,7</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55 944,0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51 387,0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73 411,0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40 376,0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418907">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городских округов на обеспечение детей-сирот и детей, оставшихся без попечения родителей, лиц из числа детей-сирот и детей, оставшихся без попечения родителей, жилыми помещениями</a:t>
                      </a:r>
                    </a:p>
                  </a:txBody>
                  <a:tcPr marL="4884" marR="4884" marT="48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2 02 35 082 04 0000 150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64 322,7</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55 944,0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51 387,0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73 411,0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40 376,0</a:t>
                      </a:r>
                    </a:p>
                  </a:txBody>
                  <a:tcPr marL="4884" marR="4884" marT="48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3386810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3865" y="113271"/>
            <a:ext cx="11245656"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61</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356378984"/>
              </p:ext>
            </p:extLst>
          </p:nvPr>
        </p:nvGraphicFramePr>
        <p:xfrm>
          <a:off x="371475" y="552450"/>
          <a:ext cx="10963276" cy="5760870"/>
        </p:xfrm>
        <a:graphic>
          <a:graphicData uri="http://schemas.openxmlformats.org/drawingml/2006/table">
            <a:tbl>
              <a:tblPr/>
              <a:tblGrid>
                <a:gridCol w="5505450">
                  <a:extLst>
                    <a:ext uri="{9D8B030D-6E8A-4147-A177-3AD203B41FA5}">
                      <a16:colId xmlns="" xmlns:a16="http://schemas.microsoft.com/office/drawing/2014/main" val="20000"/>
                    </a:ext>
                  </a:extLst>
                </a:gridCol>
                <a:gridCol w="1409700">
                  <a:extLst>
                    <a:ext uri="{9D8B030D-6E8A-4147-A177-3AD203B41FA5}">
                      <a16:colId xmlns="" xmlns:a16="http://schemas.microsoft.com/office/drawing/2014/main" val="20001"/>
                    </a:ext>
                  </a:extLst>
                </a:gridCol>
                <a:gridCol w="895350">
                  <a:extLst>
                    <a:ext uri="{9D8B030D-6E8A-4147-A177-3AD203B41FA5}">
                      <a16:colId xmlns="" xmlns:a16="http://schemas.microsoft.com/office/drawing/2014/main" val="20002"/>
                    </a:ext>
                  </a:extLst>
                </a:gridCol>
                <a:gridCol w="904875">
                  <a:extLst>
                    <a:ext uri="{9D8B030D-6E8A-4147-A177-3AD203B41FA5}">
                      <a16:colId xmlns="" xmlns:a16="http://schemas.microsoft.com/office/drawing/2014/main" val="20003"/>
                    </a:ext>
                  </a:extLst>
                </a:gridCol>
                <a:gridCol w="857250">
                  <a:extLst>
                    <a:ext uri="{9D8B030D-6E8A-4147-A177-3AD203B41FA5}">
                      <a16:colId xmlns="" xmlns:a16="http://schemas.microsoft.com/office/drawing/2014/main" val="20004"/>
                    </a:ext>
                  </a:extLst>
                </a:gridCol>
                <a:gridCol w="781050">
                  <a:extLst>
                    <a:ext uri="{9D8B030D-6E8A-4147-A177-3AD203B41FA5}">
                      <a16:colId xmlns="" xmlns:a16="http://schemas.microsoft.com/office/drawing/2014/main" val="20005"/>
                    </a:ext>
                  </a:extLst>
                </a:gridCol>
                <a:gridCol w="609601">
                  <a:extLst>
                    <a:ext uri="{9D8B030D-6E8A-4147-A177-3AD203B41FA5}">
                      <a16:colId xmlns="" xmlns:a16="http://schemas.microsoft.com/office/drawing/2014/main" val="20006"/>
                    </a:ext>
                  </a:extLst>
                </a:gridCol>
              </a:tblGrid>
              <a:tr h="109608">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5951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0247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86547">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2 02 35 120 00 0000 150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610,5</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5,9</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5,3</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5,3</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86547">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городских округов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2 02 35 120 04 0000 150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610,5</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5,9</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5,3</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5,3</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00793">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2 02 35 179 00 0000 150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4 673,3</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4 606,0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4 606,0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3 709,0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47903">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2 02 35 179 04 0000 150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4 673,3</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4 606,0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4 606,0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3 709,0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644245">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 реализующих образовательные программы начального общего образования, образовательные программы основного общего образования, образовательные программы среднего общего образования</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2 02 35 303 00 0000 150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50 887,1</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54 762,0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55 075,0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55 075,0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55 075,0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668788">
                <a:tc>
                  <a:txBody>
                    <a:bodyPr/>
                    <a:lstStyle/>
                    <a:p>
                      <a:pPr algn="l" fontAlgn="ctr"/>
                      <a:r>
                        <a:rPr lang="ru-RU" sz="1000" b="0" i="0" u="none" strike="noStrike">
                          <a:solidFill>
                            <a:srgbClr val="000000"/>
                          </a:solidFill>
                          <a:effectLst/>
                          <a:latin typeface="Times New Roman" panose="02020603050405020304" pitchFamily="18" charset="0"/>
                        </a:rPr>
                        <a:t>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 реализующих образовательные программы начального общего образования, образовательные программы основного общего образования, образовательные программы среднего общего образования</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2 02 35 303 04 0000 150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50 887,1</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54 762,0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55 075,0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55 075,0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55 075,0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2257">
                <a:tc>
                  <a:txBody>
                    <a:bodyPr/>
                    <a:lstStyle/>
                    <a:p>
                      <a:pPr algn="l" fontAlgn="ctr"/>
                      <a:r>
                        <a:rPr lang="ru-RU" sz="1000" b="0" i="0" u="none" strike="noStrike" dirty="0">
                          <a:solidFill>
                            <a:srgbClr val="000000"/>
                          </a:solidFill>
                          <a:effectLst/>
                          <a:latin typeface="Times New Roman" panose="02020603050405020304" pitchFamily="18" charset="0"/>
                        </a:rPr>
                        <a:t>Прочие субвенции</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2 02 39 999 00 0000 150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2 079 565,4</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2 194 443,0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2 305 965,0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2 305 965,0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2 305 965,0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20049">
                <a:tc>
                  <a:txBody>
                    <a:bodyPr/>
                    <a:lstStyle/>
                    <a:p>
                      <a:pPr algn="l" fontAlgn="ctr"/>
                      <a:r>
                        <a:rPr lang="ru-RU" sz="1000" b="0" i="0" u="none" strike="noStrike">
                          <a:solidFill>
                            <a:srgbClr val="000000"/>
                          </a:solidFill>
                          <a:effectLst/>
                          <a:latin typeface="Times New Roman" panose="02020603050405020304" pitchFamily="18" charset="0"/>
                        </a:rPr>
                        <a:t>Прочие субвенции бюджетам городских округов</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2 02 39 999 04 0000 150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2 079 565,4</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2 194 443,0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2 305 965,0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2 305 965,0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2 305 965,0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90206">
                <a:tc>
                  <a:txBody>
                    <a:bodyPr/>
                    <a:lstStyle/>
                    <a:p>
                      <a:pPr algn="l" fontAlgn="ctr"/>
                      <a:r>
                        <a:rPr lang="ru-RU" sz="1000" b="1" i="0" u="none" strike="noStrike">
                          <a:solidFill>
                            <a:srgbClr val="000000"/>
                          </a:solidFill>
                          <a:effectLst/>
                          <a:latin typeface="Times New Roman" panose="02020603050405020304" pitchFamily="18" charset="0"/>
                        </a:rPr>
                        <a:t>Иные межбюджетные трансферты</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2 02 40 000 00 0000 150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19 205,1</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538 508,7</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1 000,0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423361">
                <a:tc>
                  <a:txBody>
                    <a:bodyPr/>
                    <a:lstStyle/>
                    <a:p>
                      <a:pPr algn="l" fontAlgn="ctr"/>
                      <a:r>
                        <a:rPr lang="ru-RU" sz="1000" b="0" i="0" u="none" strike="noStrike">
                          <a:solidFill>
                            <a:srgbClr val="000000"/>
                          </a:solidFill>
                          <a:effectLst/>
                          <a:latin typeface="Times New Roman" panose="02020603050405020304" pitchFamily="18" charset="0"/>
                        </a:rPr>
                        <a:t>Межбюджетные трансферты, передаваемые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p>
                  </a:txBody>
                  <a:tcPr marL="4519" marR="4519" marT="45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2 02 45 179 00 0000 150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1 477,0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4519" marR="4519" marT="4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3316021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46621"/>
            <a:ext cx="112099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62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4174882895"/>
              </p:ext>
            </p:extLst>
          </p:nvPr>
        </p:nvGraphicFramePr>
        <p:xfrm>
          <a:off x="428625" y="685799"/>
          <a:ext cx="10877549" cy="5813741"/>
        </p:xfrm>
        <a:graphic>
          <a:graphicData uri="http://schemas.openxmlformats.org/drawingml/2006/table">
            <a:tbl>
              <a:tblPr/>
              <a:tblGrid>
                <a:gridCol w="4904103">
                  <a:extLst>
                    <a:ext uri="{9D8B030D-6E8A-4147-A177-3AD203B41FA5}">
                      <a16:colId xmlns="" xmlns:a16="http://schemas.microsoft.com/office/drawing/2014/main" val="20000"/>
                    </a:ext>
                  </a:extLst>
                </a:gridCol>
                <a:gridCol w="1593390">
                  <a:extLst>
                    <a:ext uri="{9D8B030D-6E8A-4147-A177-3AD203B41FA5}">
                      <a16:colId xmlns="" xmlns:a16="http://schemas.microsoft.com/office/drawing/2014/main" val="20001"/>
                    </a:ext>
                  </a:extLst>
                </a:gridCol>
                <a:gridCol w="920626">
                  <a:extLst>
                    <a:ext uri="{9D8B030D-6E8A-4147-A177-3AD203B41FA5}">
                      <a16:colId xmlns="" xmlns:a16="http://schemas.microsoft.com/office/drawing/2014/main" val="20002"/>
                    </a:ext>
                  </a:extLst>
                </a:gridCol>
                <a:gridCol w="920626">
                  <a:extLst>
                    <a:ext uri="{9D8B030D-6E8A-4147-A177-3AD203B41FA5}">
                      <a16:colId xmlns="" xmlns:a16="http://schemas.microsoft.com/office/drawing/2014/main" val="20003"/>
                    </a:ext>
                  </a:extLst>
                </a:gridCol>
                <a:gridCol w="913545">
                  <a:extLst>
                    <a:ext uri="{9D8B030D-6E8A-4147-A177-3AD203B41FA5}">
                      <a16:colId xmlns="" xmlns:a16="http://schemas.microsoft.com/office/drawing/2014/main" val="20004"/>
                    </a:ext>
                  </a:extLst>
                </a:gridCol>
                <a:gridCol w="807318">
                  <a:extLst>
                    <a:ext uri="{9D8B030D-6E8A-4147-A177-3AD203B41FA5}">
                      <a16:colId xmlns="" xmlns:a16="http://schemas.microsoft.com/office/drawing/2014/main" val="20005"/>
                    </a:ext>
                  </a:extLst>
                </a:gridCol>
                <a:gridCol w="817941">
                  <a:extLst>
                    <a:ext uri="{9D8B030D-6E8A-4147-A177-3AD203B41FA5}">
                      <a16:colId xmlns="" xmlns:a16="http://schemas.microsoft.com/office/drawing/2014/main" val="20006"/>
                    </a:ext>
                  </a:extLst>
                </a:gridCol>
              </a:tblGrid>
              <a:tr h="129626">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Фактическое исполнение 2022 год  (тыс.руб.) </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a:solidFill>
                            <a:srgbClr val="000000"/>
                          </a:solidFill>
                          <a:effectLst/>
                          <a:latin typeface="Times New Roman" panose="02020603050405020304" pitchFamily="18" charset="0"/>
                        </a:rPr>
                        <a:t>План в соответствии с решением о бюджете (уточненный) (тыс.руб.)</a:t>
                      </a:r>
                      <a:br>
                        <a:rPr lang="ru-RU" sz="1000" b="1" i="0" u="none" strike="noStrike">
                          <a:solidFill>
                            <a:srgbClr val="000000"/>
                          </a:solidFill>
                          <a:effectLst/>
                          <a:latin typeface="Times New Roman" panose="02020603050405020304" pitchFamily="18" charset="0"/>
                        </a:rPr>
                      </a:br>
                      <a:endParaRPr lang="ru-RU" sz="1000" b="1" i="0" u="none" strike="noStrike">
                        <a:solidFill>
                          <a:srgbClr val="000000"/>
                        </a:solidFill>
                        <a:effectLst/>
                        <a:latin typeface="Times New Roman" panose="02020603050405020304" pitchFamily="18" charset="0"/>
                      </a:endParaRP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73963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5162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64255">
                <a:tc>
                  <a:txBody>
                    <a:bodyPr/>
                    <a:lstStyle/>
                    <a:p>
                      <a:pPr algn="l" fontAlgn="ctr"/>
                      <a:r>
                        <a:rPr lang="ru-RU" sz="1000" b="0" i="0" u="none" strike="noStrike">
                          <a:solidFill>
                            <a:srgbClr val="000000"/>
                          </a:solidFill>
                          <a:effectLst/>
                          <a:latin typeface="Times New Roman" panose="02020603050405020304" pitchFamily="18" charset="0"/>
                        </a:rPr>
                        <a:t>Межбюджетные трансферты,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2 02 45 179 04 0000 150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1 477,0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51628">
                <a:tc>
                  <a:txBody>
                    <a:bodyPr/>
                    <a:lstStyle/>
                    <a:p>
                      <a:pPr algn="l" fontAlgn="ctr"/>
                      <a:r>
                        <a:rPr lang="ru-RU" sz="1000" b="0" i="0" u="none" strike="noStrike">
                          <a:solidFill>
                            <a:srgbClr val="000000"/>
                          </a:solidFill>
                          <a:effectLst/>
                          <a:latin typeface="Times New Roman" panose="02020603050405020304" pitchFamily="18" charset="0"/>
                        </a:rPr>
                        <a:t>Межбюджетные трансферты, передаваемые бюджетам на поддержку отрасли культуры</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2 02 45 519 00 0000 150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133,4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333,3</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80379">
                <a:tc>
                  <a:txBody>
                    <a:bodyPr/>
                    <a:lstStyle/>
                    <a:p>
                      <a:pPr algn="l" fontAlgn="ctr"/>
                      <a:r>
                        <a:rPr lang="ru-RU" sz="1000" b="0" i="0" u="none" strike="noStrike">
                          <a:solidFill>
                            <a:srgbClr val="000000"/>
                          </a:solidFill>
                          <a:effectLst/>
                          <a:latin typeface="Times New Roman" panose="02020603050405020304" pitchFamily="18" charset="0"/>
                        </a:rPr>
                        <a:t>Межбюджетные трансферты, передаваемые бюджетам городских округов на поддержку отрасли культуры</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2 02 45 519 04 0000 150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133,4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333,3</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35503">
                <a:tc>
                  <a:txBody>
                    <a:bodyPr/>
                    <a:lstStyle/>
                    <a:p>
                      <a:pPr algn="l" fontAlgn="ctr"/>
                      <a:r>
                        <a:rPr lang="ru-RU" sz="1000" b="0" i="0" u="none" strike="noStrike">
                          <a:solidFill>
                            <a:srgbClr val="000000"/>
                          </a:solidFill>
                          <a:effectLst/>
                          <a:latin typeface="Times New Roman" panose="02020603050405020304" pitchFamily="18" charset="0"/>
                        </a:rPr>
                        <a:t>Прочие межбюджетные трансферты, передаваемые бюджетам</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2 02 49 999 00 0000 150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17 594,7</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538 175,4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1 000,0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43128">
                <a:tc>
                  <a:txBody>
                    <a:bodyPr/>
                    <a:lstStyle/>
                    <a:p>
                      <a:pPr algn="l" fontAlgn="ctr"/>
                      <a:r>
                        <a:rPr lang="ru-RU" sz="1000" b="0" i="0" u="none" strike="noStrike">
                          <a:solidFill>
                            <a:srgbClr val="000000"/>
                          </a:solidFill>
                          <a:effectLst/>
                          <a:latin typeface="Times New Roman" panose="02020603050405020304" pitchFamily="18" charset="0"/>
                        </a:rPr>
                        <a:t>Прочие межбюджетные трансферты, передаваемые бюджетам городских округов</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2 02 49 999 04 0000 150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17 594,7</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538 175,4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1 000,0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73627">
                <a:tc>
                  <a:txBody>
                    <a:bodyPr/>
                    <a:lstStyle/>
                    <a:p>
                      <a:pPr algn="l" fontAlgn="ctr"/>
                      <a:r>
                        <a:rPr lang="ru-RU" sz="1000" b="1" i="0" u="none" strike="noStrike">
                          <a:solidFill>
                            <a:srgbClr val="000000"/>
                          </a:solidFill>
                          <a:effectLst/>
                          <a:latin typeface="Times New Roman" panose="02020603050405020304" pitchFamily="18" charset="0"/>
                        </a:rPr>
                        <a:t>БЕЗВОЗМЕЗДНЫЕ ПОСТУПЛЕНИЯ ОТ НЕГОСУДАРСТВЕННЫХ ОРГАНИЗАЦИЙ</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2 04 00 000 00 0000 000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36 443,4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80379">
                <a:tc>
                  <a:txBody>
                    <a:bodyPr/>
                    <a:lstStyle/>
                    <a:p>
                      <a:pPr algn="l" fontAlgn="ctr"/>
                      <a:r>
                        <a:rPr lang="ru-RU" sz="1000" b="1" i="0" u="none" strike="noStrike">
                          <a:solidFill>
                            <a:srgbClr val="000000"/>
                          </a:solidFill>
                          <a:effectLst/>
                          <a:latin typeface="Times New Roman" panose="02020603050405020304" pitchFamily="18" charset="0"/>
                        </a:rPr>
                        <a:t>Безвозмездные поступления от негосударственных организаций в бюджеты городских округов</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2 04 04 000 04 0000 150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36 443,4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480379">
                <a:tc>
                  <a:txBody>
                    <a:bodyPr/>
                    <a:lstStyle/>
                    <a:p>
                      <a:pPr algn="l" fontAlgn="ctr"/>
                      <a:r>
                        <a:rPr lang="ru-RU" sz="1000" b="0" i="0" u="none" strike="noStrike">
                          <a:solidFill>
                            <a:srgbClr val="000000"/>
                          </a:solidFill>
                          <a:effectLst/>
                          <a:latin typeface="Times New Roman" panose="02020603050405020304" pitchFamily="18" charset="0"/>
                        </a:rPr>
                        <a:t>Поступления от денежных пожертвований, предоставляемых негосударственными организациями получателям средств бюджетов городских округов</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2 04 04 020 04 0000 150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36 443,4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617631">
                <a:tc>
                  <a:txBody>
                    <a:bodyPr/>
                    <a:lstStyle/>
                    <a:p>
                      <a:pPr algn="l" fontAlgn="ctr"/>
                      <a:r>
                        <a:rPr lang="ru-RU" sz="1000" b="1" i="0" u="none" strike="noStrike">
                          <a:solidFill>
                            <a:srgbClr val="000000"/>
                          </a:solidFill>
                          <a:effectLst/>
                          <a:latin typeface="Times New Roman" panose="02020603050405020304" pitchFamily="18" charset="0"/>
                        </a:rPr>
                        <a:t>ДОХОДЫ БЮДЖЕТОВ БЮДЖЕТНОЙ СИСТЕМЫ РОССИЙСКОЙ ФЕДЕРАЦИИ ОТ ВОЗВРАТА ОСТАТКОВ СУБСИДИЙ, СУБВЕНЦИЙ И ИНЫХ МЕЖБЮДЖЕТНЫХ ТРАНСФЕРТОВ, ИМЕЮЩИХ ЦЕЛЕВОЕ НАЗНАЧЕНИЕ, ПРОШЛЫХ ЛЕТ</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2 18 00 000 00 0000 000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2,7</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686256">
                <a:tc>
                  <a:txBody>
                    <a:bodyPr/>
                    <a:lstStyle/>
                    <a:p>
                      <a:pPr algn="l" fontAlgn="ctr"/>
                      <a:r>
                        <a:rPr lang="ru-RU" sz="1000" b="1" i="0" u="none" strike="noStrike">
                          <a:solidFill>
                            <a:srgbClr val="000000"/>
                          </a:solidFill>
                          <a:effectLst/>
                          <a:latin typeface="Times New Roman" panose="02020603050405020304" pitchFamily="18" charset="0"/>
                        </a:rPr>
                        <a:t>Доходы бюджетов бюджетной системы Российской Федерации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2 18 00 000 00 0000 150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2,7</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3046037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46621"/>
            <a:ext cx="11209921" cy="369199"/>
          </a:xfrm>
        </p:spPr>
        <p:txBody>
          <a:bodyPr/>
          <a:lstStyle/>
          <a:p>
            <a:pPr algn="ctr"/>
            <a:r>
              <a:rPr lang="ru-RU" sz="1400" dirty="0">
                <a:hlinkClick r:id="rId2" action="ppaction://hlinksldjump"/>
              </a:rPr>
              <a:t>Информация об объеме и структуре налоговых и неналоговых доходов, </a:t>
            </a:r>
            <a:br>
              <a:rPr lang="ru-RU" sz="1400" dirty="0">
                <a:hlinkClick r:id="rId2" action="ppaction://hlinksldjump"/>
              </a:rPr>
            </a:br>
            <a:r>
              <a:rPr lang="ru-RU" sz="1400" dirty="0">
                <a:hlinkClick r:id="rId2" action="ppaction://hlinksldjump"/>
              </a:rPr>
              <a:t>а также межбюджетных трансфертов, поступивших в бюджет городского округа Воскресенск Московской 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63</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904383681"/>
              </p:ext>
            </p:extLst>
          </p:nvPr>
        </p:nvGraphicFramePr>
        <p:xfrm>
          <a:off x="428625" y="819151"/>
          <a:ext cx="10810876" cy="5740721"/>
        </p:xfrm>
        <a:graphic>
          <a:graphicData uri="http://schemas.openxmlformats.org/drawingml/2006/table">
            <a:tbl>
              <a:tblPr/>
              <a:tblGrid>
                <a:gridCol w="4874044">
                  <a:extLst>
                    <a:ext uri="{9D8B030D-6E8A-4147-A177-3AD203B41FA5}">
                      <a16:colId xmlns="" xmlns:a16="http://schemas.microsoft.com/office/drawing/2014/main" val="20000"/>
                    </a:ext>
                  </a:extLst>
                </a:gridCol>
                <a:gridCol w="1583625">
                  <a:extLst>
                    <a:ext uri="{9D8B030D-6E8A-4147-A177-3AD203B41FA5}">
                      <a16:colId xmlns="" xmlns:a16="http://schemas.microsoft.com/office/drawing/2014/main" val="20001"/>
                    </a:ext>
                  </a:extLst>
                </a:gridCol>
                <a:gridCol w="914983">
                  <a:extLst>
                    <a:ext uri="{9D8B030D-6E8A-4147-A177-3AD203B41FA5}">
                      <a16:colId xmlns="" xmlns:a16="http://schemas.microsoft.com/office/drawing/2014/main" val="20002"/>
                    </a:ext>
                  </a:extLst>
                </a:gridCol>
                <a:gridCol w="914983">
                  <a:extLst>
                    <a:ext uri="{9D8B030D-6E8A-4147-A177-3AD203B41FA5}">
                      <a16:colId xmlns="" xmlns:a16="http://schemas.microsoft.com/office/drawing/2014/main" val="20003"/>
                    </a:ext>
                  </a:extLst>
                </a:gridCol>
                <a:gridCol w="907945">
                  <a:extLst>
                    <a:ext uri="{9D8B030D-6E8A-4147-A177-3AD203B41FA5}">
                      <a16:colId xmlns="" xmlns:a16="http://schemas.microsoft.com/office/drawing/2014/main" val="20004"/>
                    </a:ext>
                  </a:extLst>
                </a:gridCol>
                <a:gridCol w="802369">
                  <a:extLst>
                    <a:ext uri="{9D8B030D-6E8A-4147-A177-3AD203B41FA5}">
                      <a16:colId xmlns="" xmlns:a16="http://schemas.microsoft.com/office/drawing/2014/main" val="20005"/>
                    </a:ext>
                  </a:extLst>
                </a:gridCol>
                <a:gridCol w="812927">
                  <a:extLst>
                    <a:ext uri="{9D8B030D-6E8A-4147-A177-3AD203B41FA5}">
                      <a16:colId xmlns="" xmlns:a16="http://schemas.microsoft.com/office/drawing/2014/main" val="20006"/>
                    </a:ext>
                  </a:extLst>
                </a:gridCol>
              </a:tblGrid>
              <a:tr h="130107">
                <a:tc rowSpan="3">
                  <a:txBody>
                    <a:bodyPr/>
                    <a:lstStyle/>
                    <a:p>
                      <a:pPr algn="ctr" fontAlgn="ctr"/>
                      <a:r>
                        <a:rPr lang="ru-RU" sz="1000" b="1" i="0" u="none" strike="noStrike" dirty="0">
                          <a:solidFill>
                            <a:srgbClr val="000000"/>
                          </a:solidFill>
                          <a:effectLst/>
                          <a:latin typeface="Times New Roman" panose="02020603050405020304" pitchFamily="18" charset="0"/>
                        </a:rPr>
                        <a:t>Наименование</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Код дохода</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Фактическое исполнение 2022 год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 </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000" b="1" i="0" u="none" strike="noStrike" dirty="0">
                          <a:solidFill>
                            <a:srgbClr val="000000"/>
                          </a:solidFill>
                          <a:effectLst/>
                          <a:latin typeface="Times New Roman" panose="02020603050405020304" pitchFamily="18" charset="0"/>
                        </a:rPr>
                        <a:t>План в соответствии с решением о бюджете (уточненный) (</a:t>
                      </a:r>
                      <a:r>
                        <a:rPr lang="ru-RU" sz="1000" b="1" i="0" u="none" strike="noStrike" dirty="0" err="1">
                          <a:solidFill>
                            <a:srgbClr val="000000"/>
                          </a:solidFill>
                          <a:effectLst/>
                          <a:latin typeface="Times New Roman" panose="02020603050405020304" pitchFamily="18" charset="0"/>
                        </a:rPr>
                        <a:t>тыс.руб</a:t>
                      </a:r>
                      <a:r>
                        <a:rPr lang="ru-RU" sz="1000" b="1" i="0" u="none" strike="noStrike" dirty="0">
                          <a:solidFill>
                            <a:srgbClr val="000000"/>
                          </a:solidFill>
                          <a:effectLst/>
                          <a:latin typeface="Times New Roman" panose="02020603050405020304" pitchFamily="18" charset="0"/>
                        </a:rPr>
                        <a:t>.)</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000" b="1" i="0" u="none" strike="noStrike">
                          <a:solidFill>
                            <a:srgbClr val="000000"/>
                          </a:solidFill>
                          <a:effectLst/>
                          <a:latin typeface="Times New Roman" panose="02020603050405020304" pitchFamily="18" charset="0"/>
                        </a:rPr>
                        <a:t>Прогноз тыс.руб)</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74237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solidFill>
                            <a:srgbClr val="000000"/>
                          </a:solidFill>
                          <a:effectLst/>
                          <a:latin typeface="Times New Roman" panose="02020603050405020304" pitchFamily="18" charset="0"/>
                        </a:rPr>
                        <a:t>Очередной финансовый год</a:t>
                      </a:r>
                      <a:br>
                        <a:rPr lang="ru-RU" sz="1000" b="1" i="0" u="none" strike="noStrike" dirty="0">
                          <a:solidFill>
                            <a:srgbClr val="000000"/>
                          </a:solidFill>
                          <a:effectLst/>
                          <a:latin typeface="Times New Roman" panose="02020603050405020304" pitchFamily="18" charset="0"/>
                        </a:rPr>
                      </a:br>
                      <a:endParaRPr lang="ru-RU" sz="1000" b="1" i="0" u="none" strike="noStrike" dirty="0">
                        <a:solidFill>
                          <a:srgbClr val="000000"/>
                        </a:solidFill>
                        <a:effectLst/>
                        <a:latin typeface="Times New Roman" panose="02020603050405020304" pitchFamily="18" charset="0"/>
                      </a:endParaRP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dirty="0">
                          <a:solidFill>
                            <a:srgbClr val="000000"/>
                          </a:solidFill>
                          <a:effectLst/>
                          <a:latin typeface="Times New Roman" panose="02020603050405020304" pitchFamily="18" charset="0"/>
                        </a:rPr>
                        <a:t>Плановый период</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 xmlns:a16="http://schemas.microsoft.com/office/drawing/2014/main" val="10001"/>
                  </a:ext>
                </a:extLst>
              </a:tr>
              <a:tr h="2525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2026</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89306">
                <a:tc>
                  <a:txBody>
                    <a:bodyPr/>
                    <a:lstStyle/>
                    <a:p>
                      <a:pPr algn="l" fontAlgn="ctr"/>
                      <a:r>
                        <a:rPr lang="ru-RU" sz="1000" b="0" i="0" u="none" strike="noStrike">
                          <a:solidFill>
                            <a:srgbClr val="000000"/>
                          </a:solidFill>
                          <a:effectLst/>
                          <a:latin typeface="Times New Roman" panose="02020603050405020304" pitchFamily="18" charset="0"/>
                        </a:rPr>
                        <a:t>Доходы бюджетов городских округов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2 18 00 000 04 0000 150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59707">
                <a:tc>
                  <a:txBody>
                    <a:bodyPr/>
                    <a:lstStyle/>
                    <a:p>
                      <a:pPr algn="l" fontAlgn="ctr"/>
                      <a:r>
                        <a:rPr lang="ru-RU" sz="1000" b="0" i="0" u="none" strike="noStrike">
                          <a:solidFill>
                            <a:srgbClr val="000000"/>
                          </a:solidFill>
                          <a:effectLst/>
                          <a:latin typeface="Times New Roman" panose="02020603050405020304" pitchFamily="18" charset="0"/>
                        </a:rPr>
                        <a:t>Доходы бюджетов городских округов от возврата организациями остатков субсидий прошлых лет</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2 18 04 000 04 0000 150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2,7</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51040">
                <a:tc>
                  <a:txBody>
                    <a:bodyPr/>
                    <a:lstStyle/>
                    <a:p>
                      <a:pPr algn="l" fontAlgn="ctr"/>
                      <a:r>
                        <a:rPr lang="ru-RU" sz="1000" b="0" i="0" u="none" strike="noStrike">
                          <a:solidFill>
                            <a:srgbClr val="000000"/>
                          </a:solidFill>
                          <a:effectLst/>
                          <a:latin typeface="Times New Roman" panose="02020603050405020304" pitchFamily="18" charset="0"/>
                        </a:rPr>
                        <a:t>Доходы бюджетов городских округов от возврата бюджетными учреждениями остатков субсидий прошлых лет</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2 18 04 010 04 0000 150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1,6</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51040">
                <a:tc>
                  <a:txBody>
                    <a:bodyPr/>
                    <a:lstStyle/>
                    <a:p>
                      <a:pPr algn="l" fontAlgn="ctr"/>
                      <a:r>
                        <a:rPr lang="ru-RU" sz="1000" b="0" i="0" u="none" strike="noStrike">
                          <a:solidFill>
                            <a:srgbClr val="000000"/>
                          </a:solidFill>
                          <a:effectLst/>
                          <a:latin typeface="Times New Roman" panose="02020603050405020304" pitchFamily="18" charset="0"/>
                        </a:rPr>
                        <a:t>Доходы бюджетов городских округов от возврата автономными учреждениями остатков субсидий прошлых лет</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2 18 04 020 04 0000 150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82159">
                <a:tc>
                  <a:txBody>
                    <a:bodyPr/>
                    <a:lstStyle/>
                    <a:p>
                      <a:pPr algn="l" fontAlgn="ctr"/>
                      <a:r>
                        <a:rPr lang="ru-RU" sz="1000" b="1" i="0" u="none" strike="noStrike">
                          <a:solidFill>
                            <a:srgbClr val="000000"/>
                          </a:solidFill>
                          <a:effectLst/>
                          <a:latin typeface="Times New Roman" panose="02020603050405020304" pitchFamily="18" charset="0"/>
                        </a:rPr>
                        <a:t>ВОЗВРАТ ОСТАТКОВ СУБСИДИЙ, СУБВЕНЦИЙ И ИНЫХ МЕЖБЮДЖЕТНЫХ ТРАНСФЕРТОВ, ИМЕЮЩИХ ЦЕЛЕВОЕ НАЗНАЧЕНИЕ, ПРОШЛЫХ ЛЕТ</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2 19 00 000 00 0000 000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-14 198,7</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82159">
                <a:tc>
                  <a:txBody>
                    <a:bodyPr/>
                    <a:lstStyle/>
                    <a:p>
                      <a:pPr algn="l" fontAlgn="ctr"/>
                      <a:r>
                        <a:rPr lang="ru-RU" sz="1000" b="1" i="0" u="none" strike="noStrike">
                          <a:solidFill>
                            <a:srgbClr val="000000"/>
                          </a:solidFill>
                          <a:effectLst/>
                          <a:latin typeface="Times New Roman" panose="02020603050405020304" pitchFamily="18" charset="0"/>
                        </a:rPr>
                        <a:t>Возврат остатков субсидий, субвенций и иных межбюджетных трансфертов, имеющих целевое назначение, прошлых лет из бюджетов городских округов</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2 19 00 000 04 0000 150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-14 198,7</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589306">
                <a:tc>
                  <a:txBody>
                    <a:bodyPr/>
                    <a:lstStyle/>
                    <a:p>
                      <a:pPr algn="l" fontAlgn="ctr"/>
                      <a:r>
                        <a:rPr lang="ru-RU" sz="1000" b="0" i="0" u="none" strike="noStrike">
                          <a:solidFill>
                            <a:srgbClr val="000000"/>
                          </a:solidFill>
                          <a:effectLst/>
                          <a:latin typeface="Times New Roman" panose="02020603050405020304" pitchFamily="18" charset="0"/>
                        </a:rPr>
                        <a:t>Возврат остатков субсидий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 из бюджетов городских округов</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2 19 25 304 04 0000 150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558692">
                <a:tc>
                  <a:txBody>
                    <a:bodyPr/>
                    <a:lstStyle/>
                    <a:p>
                      <a:pPr algn="l" fontAlgn="ctr"/>
                      <a:r>
                        <a:rPr lang="ru-RU" sz="1000" b="0" i="0" u="none" strike="noStrike">
                          <a:solidFill>
                            <a:srgbClr val="000000"/>
                          </a:solidFill>
                          <a:effectLst/>
                          <a:latin typeface="Times New Roman" panose="02020603050405020304" pitchFamily="18" charset="0"/>
                        </a:rPr>
                        <a:t>Возврат прочих остатков субсидий, субвенций и иных межбюджетных трансфертов, имеющих целевое назначение, прошлых лет из бюджетов городских округов</a:t>
                      </a:r>
                    </a:p>
                  </a:txBody>
                  <a:tcPr marL="5856" marR="5856" marT="58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2 19 60 010 04 0000 150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-14 138,4</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0,0</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97973">
                <a:tc>
                  <a:txBody>
                    <a:bodyPr/>
                    <a:lstStyle/>
                    <a:p>
                      <a:pPr algn="l" fontAlgn="ctr"/>
                      <a:r>
                        <a:rPr lang="ru-RU" sz="1000" b="1" i="0" u="none" strike="noStrike">
                          <a:solidFill>
                            <a:srgbClr val="000000"/>
                          </a:solidFill>
                          <a:effectLst/>
                          <a:latin typeface="Times New Roman" panose="02020603050405020304" pitchFamily="18" charset="0"/>
                        </a:rPr>
                        <a:t>ИТОГО</a:t>
                      </a:r>
                      <a:endParaRPr lang="ru-RU" sz="1000" b="1" i="0" u="none" strike="noStrike" dirty="0">
                        <a:solidFill>
                          <a:srgbClr val="000000"/>
                        </a:solidFill>
                        <a:effectLst/>
                        <a:latin typeface="Times New Roman" panose="02020603050405020304" pitchFamily="18" charset="0"/>
                      </a:endParaRP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1" i="0" u="none" strike="noStrike">
                          <a:solidFill>
                            <a:srgbClr val="000000"/>
                          </a:solidFill>
                          <a:effectLst/>
                          <a:latin typeface="Times New Roman" panose="02020603050405020304" pitchFamily="18" charset="0"/>
                        </a:rPr>
                        <a:t> </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7 221 757,7</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8 279 287,6</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8 151 964,2</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7 974 814,3</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panose="02020603050405020304" pitchFamily="18" charset="0"/>
                        </a:rPr>
                        <a:t>8 943 436,2</a:t>
                      </a:r>
                    </a:p>
                  </a:txBody>
                  <a:tcPr marL="5856" marR="5856" marT="5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1471876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946" y="143719"/>
            <a:ext cx="11445766" cy="424098"/>
          </a:xfrm>
        </p:spPr>
        <p:txBody>
          <a:bodyPr/>
          <a:lstStyle/>
          <a:p>
            <a:pPr algn="ctr"/>
            <a:r>
              <a:rPr lang="ru-RU" sz="2000" dirty="0">
                <a:solidFill>
                  <a:schemeClr val="tx1"/>
                </a:solidFill>
              </a:rPr>
              <a:t>Структура доходов бюджета городского округа Воскресенск Московской области</a:t>
            </a:r>
          </a:p>
        </p:txBody>
      </p:sp>
      <p:sp>
        <p:nvSpPr>
          <p:cNvPr id="3" name="Номер слайда 2"/>
          <p:cNvSpPr>
            <a:spLocks noGrp="1"/>
          </p:cNvSpPr>
          <p:nvPr>
            <p:ph type="sldNum" sz="quarter" idx="12"/>
          </p:nvPr>
        </p:nvSpPr>
        <p:spPr>
          <a:xfrm>
            <a:off x="11327363" y="6356350"/>
            <a:ext cx="368768" cy="365125"/>
          </a:xfrm>
        </p:spPr>
        <p:txBody>
          <a:bodyPr/>
          <a:lstStyle/>
          <a:p>
            <a:fld id="{9EC71654-96A5-4280-94F3-931C61A9F92C}" type="slidenum">
              <a:rPr lang="ru-RU" smtClean="0">
                <a:solidFill>
                  <a:prstClr val="black"/>
                </a:solidFill>
              </a:rPr>
              <a:pPr/>
              <a:t>64</a:t>
            </a:fld>
            <a:endParaRPr lang="ru-RU" dirty="0">
              <a:solidFill>
                <a:prstClr val="black"/>
              </a:solidFill>
            </a:endParaRPr>
          </a:p>
        </p:txBody>
      </p:sp>
      <p:graphicFrame>
        <p:nvGraphicFramePr>
          <p:cNvPr id="9" name="Диаграмма 8"/>
          <p:cNvGraphicFramePr/>
          <p:nvPr/>
        </p:nvGraphicFramePr>
        <p:xfrm>
          <a:off x="1054495" y="689115"/>
          <a:ext cx="10263538" cy="6168885"/>
        </p:xfrm>
        <a:graphic>
          <a:graphicData uri="http://schemas.openxmlformats.org/drawingml/2006/chart">
            <c:chart xmlns:c="http://schemas.openxmlformats.org/drawingml/2006/chart" xmlns:r="http://schemas.openxmlformats.org/officeDocument/2006/relationships" r:id="rId3"/>
          </a:graphicData>
        </a:graphic>
      </p:graphicFrame>
      <p:sp>
        <p:nvSpPr>
          <p:cNvPr id="4" name="Овал 3"/>
          <p:cNvSpPr/>
          <p:nvPr/>
        </p:nvSpPr>
        <p:spPr>
          <a:xfrm>
            <a:off x="363894" y="6083559"/>
            <a:ext cx="1324947" cy="653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31206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31874" y="180975"/>
            <a:ext cx="10385769" cy="883550"/>
          </a:xfrm>
        </p:spPr>
        <p:txBody>
          <a:bodyPr>
            <a:normAutofit fontScale="70000" lnSpcReduction="20000"/>
          </a:bodyPr>
          <a:lstStyle/>
          <a:p>
            <a:pPr marL="0" indent="0" algn="ctr">
              <a:buNone/>
            </a:pPr>
            <a:r>
              <a:rPr lang="ru-RU" b="1" dirty="0">
                <a:solidFill>
                  <a:srgbClr val="0070C0"/>
                </a:solidFill>
              </a:rPr>
              <a:t>Информация об ожидаемом исполнение </a:t>
            </a:r>
          </a:p>
          <a:p>
            <a:pPr marL="0" indent="0" algn="ctr">
              <a:buNone/>
            </a:pPr>
            <a:r>
              <a:rPr lang="ru-RU" b="1" dirty="0">
                <a:solidFill>
                  <a:srgbClr val="0070C0"/>
                </a:solidFill>
              </a:rPr>
              <a:t>по доходам бюджета городского округа Воскресенск Московской области в 2023 году</a:t>
            </a:r>
          </a:p>
        </p:txBody>
      </p:sp>
      <p:graphicFrame>
        <p:nvGraphicFramePr>
          <p:cNvPr id="19" name="Объект 18"/>
          <p:cNvGraphicFramePr>
            <a:graphicFrameLocks noGrp="1"/>
          </p:cNvGraphicFramePr>
          <p:nvPr>
            <p:ph sz="half" idx="2"/>
          </p:nvPr>
        </p:nvGraphicFramePr>
        <p:xfrm>
          <a:off x="523875" y="1186249"/>
          <a:ext cx="11487149" cy="5502875"/>
        </p:xfrm>
        <a:graphic>
          <a:graphicData uri="http://schemas.openxmlformats.org/drawingml/2006/chart">
            <c:chart xmlns:c="http://schemas.openxmlformats.org/drawingml/2006/chart" xmlns:r="http://schemas.openxmlformats.org/officeDocument/2006/relationships" r:id="rId3"/>
          </a:graphicData>
        </a:graphic>
      </p:graphicFrame>
      <p:sp>
        <p:nvSpPr>
          <p:cNvPr id="2" name="Овал 1"/>
          <p:cNvSpPr/>
          <p:nvPr/>
        </p:nvSpPr>
        <p:spPr>
          <a:xfrm>
            <a:off x="11417643" y="6359611"/>
            <a:ext cx="420130" cy="280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E6A3CDA-F7E6-4169-87AF-CCC7F9375E51}" type="slidenum">
              <a:rPr lang="ru-RU" sz="800">
                <a:solidFill>
                  <a:prstClr val="white"/>
                </a:solidFill>
              </a:rPr>
              <a:pPr algn="ctr"/>
              <a:t>65</a:t>
            </a:fld>
            <a:endParaRPr lang="ru-RU" sz="800" dirty="0">
              <a:solidFill>
                <a:prstClr val="white"/>
              </a:solidFill>
            </a:endParaRPr>
          </a:p>
        </p:txBody>
      </p:sp>
    </p:spTree>
    <p:extLst>
      <p:ext uri="{BB962C8B-B14F-4D97-AF65-F5344CB8AC3E}">
        <p14:creationId xmlns:p14="http://schemas.microsoft.com/office/powerpoint/2010/main" val="22196337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641289" y="287338"/>
            <a:ext cx="11150600" cy="610114"/>
          </a:xfrm>
        </p:spPr>
        <p:txBody>
          <a:bodyPr/>
          <a:lstStyle/>
          <a:p>
            <a:pPr algn="ctr"/>
            <a:r>
              <a:rPr lang="ru-RU" sz="1800" dirty="0">
                <a:hlinkClick r:id="rId3" action="ppaction://hlinksldjump"/>
              </a:rPr>
              <a:t>Информация об Удельном объеме налоговых и неналоговых доходов </a:t>
            </a:r>
            <a:br>
              <a:rPr lang="ru-RU" sz="1800" dirty="0">
                <a:hlinkClick r:id="rId3" action="ppaction://hlinksldjump"/>
              </a:rPr>
            </a:br>
            <a:r>
              <a:rPr lang="ru-RU" sz="1800" dirty="0">
                <a:hlinkClick r:id="rId3" action="ppaction://hlinksldjump"/>
              </a:rPr>
              <a:t>бюджета в расчете на душу населения в сравнении </a:t>
            </a:r>
            <a:br>
              <a:rPr lang="ru-RU" sz="1800" dirty="0">
                <a:hlinkClick r:id="rId3" action="ppaction://hlinksldjump"/>
              </a:rPr>
            </a:br>
            <a:r>
              <a:rPr lang="ru-RU" sz="1800" dirty="0">
                <a:hlinkClick r:id="rId3" action="ppaction://hlinksldjump"/>
              </a:rPr>
              <a:t>с другими муниципальными образованиями Московской области  </a:t>
            </a:r>
            <a:endParaRPr lang="ru-RU" sz="800" dirty="0"/>
          </a:p>
        </p:txBody>
      </p:sp>
      <p:sp>
        <p:nvSpPr>
          <p:cNvPr id="2" name="Номер слайда 1"/>
          <p:cNvSpPr>
            <a:spLocks noGrp="1"/>
          </p:cNvSpPr>
          <p:nvPr>
            <p:ph type="sldNum" sz="quarter" idx="12"/>
          </p:nvPr>
        </p:nvSpPr>
        <p:spPr/>
        <p:txBody>
          <a:bodyPr/>
          <a:lstStyle/>
          <a:p>
            <a:fld id="{9EC71654-96A5-4280-94F3-931C61A9F92C}" type="slidenum">
              <a:rPr lang="ru-RU" smtClean="0">
                <a:solidFill>
                  <a:prstClr val="white"/>
                </a:solidFill>
              </a:rPr>
              <a:pPr/>
              <a:t>66</a:t>
            </a:fld>
            <a:endParaRPr lang="ru-RU" dirty="0">
              <a:solidFill>
                <a:prstClr val="white"/>
              </a:solidFill>
            </a:endParaRPr>
          </a:p>
        </p:txBody>
      </p:sp>
      <p:pic>
        <p:nvPicPr>
          <p:cNvPr id="8" name="Рисунок 7">
            <a:extLst>
              <a:ext uri="{FF2B5EF4-FFF2-40B4-BE49-F238E27FC236}">
                <a16:creationId xmlns="" xmlns:a16="http://schemas.microsoft.com/office/drawing/2014/main" id="{052D0D8A-40FB-4295-882B-9280088871AB}"/>
              </a:ext>
            </a:extLst>
          </p:cNvPr>
          <p:cNvPicPr>
            <a:picLocks noGrp="1"/>
          </p:cNvPicPr>
          <p:nvPr>
            <p:ph type="pic" sz="quarter" idx="13"/>
          </p:nvPr>
        </p:nvPicPr>
        <p:blipFill rotWithShape="1">
          <a:blip r:embed="rId4" cstate="print">
            <a:extLst>
              <a:ext uri="{28A0092B-C50C-407E-A947-70E740481C1C}">
                <a14:useLocalDpi xmlns:a14="http://schemas.microsoft.com/office/drawing/2010/main" val="0"/>
              </a:ext>
            </a:extLst>
          </a:blip>
          <a:srcRect t="10141" b="10141"/>
          <a:stretch/>
        </p:blipFill>
        <p:spPr/>
      </p:pic>
      <p:pic>
        <p:nvPicPr>
          <p:cNvPr id="13" name="Рисунок 12">
            <a:extLst>
              <a:ext uri="{FF2B5EF4-FFF2-40B4-BE49-F238E27FC236}">
                <a16:creationId xmlns="" xmlns:a16="http://schemas.microsoft.com/office/drawing/2014/main" id="{DE755A2C-D4B9-4B3E-A04F-6231A547406E}"/>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11674" b="11674"/>
          <a:stretch/>
        </p:blipFill>
        <p:spPr/>
      </p:pic>
      <p:pic>
        <p:nvPicPr>
          <p:cNvPr id="10" name="Рисунок 9">
            <a:extLst>
              <a:ext uri="{FF2B5EF4-FFF2-40B4-BE49-F238E27FC236}">
                <a16:creationId xmlns="" xmlns:a16="http://schemas.microsoft.com/office/drawing/2014/main" id="{BE248925-4AC9-41A7-8B23-FD0BC32F219C}"/>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t="10633" b="10633"/>
          <a:stretch/>
        </p:blipFill>
        <p:spPr/>
      </p:pic>
      <p:pic>
        <p:nvPicPr>
          <p:cNvPr id="1028" name="Picture 4" descr="https://st3.depositphotos.com/6962450/13203/i/1600/depositphotos_132039490-stock-photo-coat-of-arms-of-the.jpg"/>
          <p:cNvPicPr>
            <a:picLocks noGrp="1" noChangeAspect="1" noChangeArrowheads="1"/>
          </p:cNvPicPr>
          <p:nvPr>
            <p:ph type="pic" sz="quarter" idx="16"/>
          </p:nvPr>
        </p:nvPicPr>
        <p:blipFill>
          <a:blip r:embed="rId7" cstate="print">
            <a:extLst>
              <a:ext uri="{28A0092B-C50C-407E-A947-70E740481C1C}">
                <a14:useLocalDpi xmlns:a14="http://schemas.microsoft.com/office/drawing/2010/main" val="0"/>
              </a:ext>
            </a:extLst>
          </a:blip>
          <a:srcRect t="11735" b="11735"/>
          <a:stretch>
            <a:fillRect/>
          </a:stretch>
        </p:blipFill>
        <p:spPr bwMode="auto">
          <a:xfrm>
            <a:off x="9634508" y="1873593"/>
            <a:ext cx="1430337" cy="14804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aphicFrame>
        <p:nvGraphicFramePr>
          <p:cNvPr id="22" name="Объект 21"/>
          <p:cNvGraphicFramePr>
            <a:graphicFrameLocks noGrp="1"/>
          </p:cNvGraphicFramePr>
          <p:nvPr>
            <p:ph idx="1"/>
            <p:extLst>
              <p:ext uri="{D42A27DB-BD31-4B8C-83A1-F6EECF244321}">
                <p14:modId xmlns:p14="http://schemas.microsoft.com/office/powerpoint/2010/main" val="423879304"/>
              </p:ext>
            </p:extLst>
          </p:nvPr>
        </p:nvGraphicFramePr>
        <p:xfrm>
          <a:off x="304801" y="4052888"/>
          <a:ext cx="2808288" cy="1193800"/>
        </p:xfrm>
        <a:graphic>
          <a:graphicData uri="http://schemas.openxmlformats.org/drawingml/2006/table">
            <a:tbl>
              <a:tblPr firstRow="1" bandRow="1">
                <a:tableStyleId>{5C22544A-7EE6-4342-B048-85BDC9FD1C3A}</a:tableStyleId>
              </a:tblPr>
              <a:tblGrid>
                <a:gridCol w="936096">
                  <a:extLst>
                    <a:ext uri="{9D8B030D-6E8A-4147-A177-3AD203B41FA5}">
                      <a16:colId xmlns="" xmlns:a16="http://schemas.microsoft.com/office/drawing/2014/main" val="20000"/>
                    </a:ext>
                  </a:extLst>
                </a:gridCol>
                <a:gridCol w="936096">
                  <a:extLst>
                    <a:ext uri="{9D8B030D-6E8A-4147-A177-3AD203B41FA5}">
                      <a16:colId xmlns="" xmlns:a16="http://schemas.microsoft.com/office/drawing/2014/main" val="20001"/>
                    </a:ext>
                  </a:extLst>
                </a:gridCol>
                <a:gridCol w="936096">
                  <a:extLst>
                    <a:ext uri="{9D8B030D-6E8A-4147-A177-3AD203B41FA5}">
                      <a16:colId xmlns=""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(тыс. рублей)</a:t>
                      </a:r>
                    </a:p>
                  </a:txBody>
                  <a:tcPr/>
                </a:tc>
                <a:tc>
                  <a:txBody>
                    <a:bodyPr/>
                    <a:lstStyle/>
                    <a:p>
                      <a:pPr algn="ctr"/>
                      <a:r>
                        <a:rPr lang="ru-RU" sz="800" dirty="0"/>
                        <a:t>Численность населения на 01.01.2023           (тыс.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 xmlns:a16="http://schemas.microsoft.com/office/drawing/2014/main" val="10000"/>
                  </a:ext>
                </a:extLst>
              </a:tr>
              <a:tr h="370840">
                <a:tc>
                  <a:txBody>
                    <a:bodyPr/>
                    <a:lstStyle/>
                    <a:p>
                      <a:pPr algn="ctr"/>
                      <a:r>
                        <a:rPr lang="ru-RU" sz="1200" b="1" dirty="0"/>
                        <a:t>3 057 906,4</a:t>
                      </a:r>
                    </a:p>
                  </a:txBody>
                  <a:tcPr/>
                </a:tc>
                <a:tc>
                  <a:txBody>
                    <a:bodyPr/>
                    <a:lstStyle/>
                    <a:p>
                      <a:pPr algn="ctr"/>
                      <a:r>
                        <a:rPr lang="ru-RU" sz="1200" b="1" dirty="0"/>
                        <a:t>111,4</a:t>
                      </a:r>
                    </a:p>
                  </a:txBody>
                  <a:tcPr/>
                </a:tc>
                <a:tc>
                  <a:txBody>
                    <a:bodyPr/>
                    <a:lstStyle/>
                    <a:p>
                      <a:pPr algn="ctr"/>
                      <a:r>
                        <a:rPr lang="ru-RU" sz="1200" b="1" dirty="0"/>
                        <a:t>27,450</a:t>
                      </a:r>
                    </a:p>
                  </a:txBody>
                  <a:tcPr/>
                </a:tc>
                <a:extLst>
                  <a:ext uri="{0D108BD9-81ED-4DB2-BD59-A6C34878D82A}">
                    <a16:rowId xmlns="" xmlns:a16="http://schemas.microsoft.com/office/drawing/2014/main" val="10001"/>
                  </a:ext>
                </a:extLst>
              </a:tr>
            </a:tbl>
          </a:graphicData>
        </a:graphic>
      </p:graphicFrame>
      <p:sp>
        <p:nvSpPr>
          <p:cNvPr id="12" name="Объект 11"/>
          <p:cNvSpPr>
            <a:spLocks noGrp="1"/>
          </p:cNvSpPr>
          <p:nvPr>
            <p:ph idx="17"/>
          </p:nvPr>
        </p:nvSpPr>
        <p:spPr>
          <a:xfrm>
            <a:off x="541176" y="3539268"/>
            <a:ext cx="2571983" cy="495389"/>
          </a:xfrm>
        </p:spPr>
        <p:txBody>
          <a:bodyPr/>
          <a:lstStyle/>
          <a:p>
            <a:r>
              <a:rPr lang="ru-RU" dirty="0"/>
              <a:t>Городской округ Егорьевск</a:t>
            </a:r>
          </a:p>
        </p:txBody>
      </p:sp>
      <p:graphicFrame>
        <p:nvGraphicFramePr>
          <p:cNvPr id="24" name="Объект 23"/>
          <p:cNvGraphicFramePr>
            <a:graphicFrameLocks noGrp="1"/>
          </p:cNvGraphicFramePr>
          <p:nvPr>
            <p:ph idx="18"/>
            <p:extLst>
              <p:ext uri="{D42A27DB-BD31-4B8C-83A1-F6EECF244321}">
                <p14:modId xmlns:p14="http://schemas.microsoft.com/office/powerpoint/2010/main" val="2960830688"/>
              </p:ext>
            </p:extLst>
          </p:nvPr>
        </p:nvGraphicFramePr>
        <p:xfrm>
          <a:off x="3113091" y="4052888"/>
          <a:ext cx="2982909" cy="1193800"/>
        </p:xfrm>
        <a:graphic>
          <a:graphicData uri="http://schemas.openxmlformats.org/drawingml/2006/table">
            <a:tbl>
              <a:tblPr firstRow="1" bandRow="1">
                <a:tableStyleId>{5C22544A-7EE6-4342-B048-85BDC9FD1C3A}</a:tableStyleId>
              </a:tblPr>
              <a:tblGrid>
                <a:gridCol w="994303">
                  <a:extLst>
                    <a:ext uri="{9D8B030D-6E8A-4147-A177-3AD203B41FA5}">
                      <a16:colId xmlns="" xmlns:a16="http://schemas.microsoft.com/office/drawing/2014/main" val="20000"/>
                    </a:ext>
                  </a:extLst>
                </a:gridCol>
                <a:gridCol w="994303">
                  <a:extLst>
                    <a:ext uri="{9D8B030D-6E8A-4147-A177-3AD203B41FA5}">
                      <a16:colId xmlns="" xmlns:a16="http://schemas.microsoft.com/office/drawing/2014/main" val="20001"/>
                    </a:ext>
                  </a:extLst>
                </a:gridCol>
                <a:gridCol w="994303">
                  <a:extLst>
                    <a:ext uri="{9D8B030D-6E8A-4147-A177-3AD203B41FA5}">
                      <a16:colId xmlns=""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(тыс. рублей)</a:t>
                      </a:r>
                    </a:p>
                  </a:txBody>
                  <a:tcPr/>
                </a:tc>
                <a:tc>
                  <a:txBody>
                    <a:bodyPr/>
                    <a:lstStyle/>
                    <a:p>
                      <a:pPr algn="ctr"/>
                      <a:r>
                        <a:rPr lang="ru-RU" sz="800" dirty="0"/>
                        <a:t>Численность населения на 01.01.2023                (тыс.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 xmlns:a16="http://schemas.microsoft.com/office/drawing/2014/main" val="10000"/>
                  </a:ext>
                </a:extLst>
              </a:tr>
              <a:tr h="370840">
                <a:tc>
                  <a:txBody>
                    <a:bodyPr/>
                    <a:lstStyle/>
                    <a:p>
                      <a:pPr algn="ctr"/>
                      <a:r>
                        <a:rPr lang="ru-RU" sz="1200" b="1" dirty="0"/>
                        <a:t>4 522 019,3</a:t>
                      </a:r>
                    </a:p>
                  </a:txBody>
                  <a:tcPr/>
                </a:tc>
                <a:tc>
                  <a:txBody>
                    <a:bodyPr/>
                    <a:lstStyle/>
                    <a:p>
                      <a:pPr algn="ctr"/>
                      <a:r>
                        <a:rPr lang="ru-RU" sz="1200" b="1" dirty="0"/>
                        <a:t>118,3</a:t>
                      </a:r>
                    </a:p>
                  </a:txBody>
                  <a:tcPr/>
                </a:tc>
                <a:tc>
                  <a:txBody>
                    <a:bodyPr/>
                    <a:lstStyle/>
                    <a:p>
                      <a:pPr algn="ctr"/>
                      <a:r>
                        <a:rPr lang="ru-RU" sz="1200" b="1" dirty="0"/>
                        <a:t>38,225</a:t>
                      </a:r>
                    </a:p>
                  </a:txBody>
                  <a:tcPr/>
                </a:tc>
                <a:extLst>
                  <a:ext uri="{0D108BD9-81ED-4DB2-BD59-A6C34878D82A}">
                    <a16:rowId xmlns="" xmlns:a16="http://schemas.microsoft.com/office/drawing/2014/main" val="10001"/>
                  </a:ext>
                </a:extLst>
              </a:tr>
            </a:tbl>
          </a:graphicData>
        </a:graphic>
      </p:graphicFrame>
      <p:sp>
        <p:nvSpPr>
          <p:cNvPr id="14" name="Объект 13"/>
          <p:cNvSpPr>
            <a:spLocks noGrp="1"/>
          </p:cNvSpPr>
          <p:nvPr>
            <p:ph idx="19"/>
          </p:nvPr>
        </p:nvSpPr>
        <p:spPr>
          <a:xfrm>
            <a:off x="3769567" y="3539268"/>
            <a:ext cx="2196991" cy="495389"/>
          </a:xfrm>
        </p:spPr>
        <p:txBody>
          <a:bodyPr/>
          <a:lstStyle/>
          <a:p>
            <a:r>
              <a:rPr lang="ru-RU" dirty="0"/>
              <a:t>Городской округ Ступино</a:t>
            </a:r>
          </a:p>
        </p:txBody>
      </p:sp>
      <p:graphicFrame>
        <p:nvGraphicFramePr>
          <p:cNvPr id="28" name="Объект 27"/>
          <p:cNvGraphicFramePr>
            <a:graphicFrameLocks noGrp="1"/>
          </p:cNvGraphicFramePr>
          <p:nvPr>
            <p:ph idx="20"/>
          </p:nvPr>
        </p:nvGraphicFramePr>
        <p:xfrm>
          <a:off x="6096000" y="4052888"/>
          <a:ext cx="2972973" cy="1193800"/>
        </p:xfrm>
        <a:graphic>
          <a:graphicData uri="http://schemas.openxmlformats.org/drawingml/2006/table">
            <a:tbl>
              <a:tblPr firstRow="1" bandRow="1">
                <a:tableStyleId>{5C22544A-7EE6-4342-B048-85BDC9FD1C3A}</a:tableStyleId>
              </a:tblPr>
              <a:tblGrid>
                <a:gridCol w="990991">
                  <a:extLst>
                    <a:ext uri="{9D8B030D-6E8A-4147-A177-3AD203B41FA5}">
                      <a16:colId xmlns="" xmlns:a16="http://schemas.microsoft.com/office/drawing/2014/main" val="20000"/>
                    </a:ext>
                  </a:extLst>
                </a:gridCol>
                <a:gridCol w="990991">
                  <a:extLst>
                    <a:ext uri="{9D8B030D-6E8A-4147-A177-3AD203B41FA5}">
                      <a16:colId xmlns="" xmlns:a16="http://schemas.microsoft.com/office/drawing/2014/main" val="20001"/>
                    </a:ext>
                  </a:extLst>
                </a:gridCol>
                <a:gridCol w="990991">
                  <a:extLst>
                    <a:ext uri="{9D8B030D-6E8A-4147-A177-3AD203B41FA5}">
                      <a16:colId xmlns=""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(тыс. рублей)</a:t>
                      </a:r>
                    </a:p>
                  </a:txBody>
                  <a:tcPr/>
                </a:tc>
                <a:tc>
                  <a:txBody>
                    <a:bodyPr/>
                    <a:lstStyle/>
                    <a:p>
                      <a:pPr algn="ctr"/>
                      <a:r>
                        <a:rPr lang="ru-RU" sz="800" dirty="0"/>
                        <a:t>Численность населения на 01.01.2023               (тыс.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 xmlns:a16="http://schemas.microsoft.com/office/drawing/2014/main" val="10000"/>
                  </a:ext>
                </a:extLst>
              </a:tr>
              <a:tr h="370840">
                <a:tc>
                  <a:txBody>
                    <a:bodyPr/>
                    <a:lstStyle/>
                    <a:p>
                      <a:pPr algn="ctr"/>
                      <a:r>
                        <a:rPr lang="ru-RU" sz="1200" b="1" dirty="0"/>
                        <a:t>4 039 564,7</a:t>
                      </a:r>
                    </a:p>
                  </a:txBody>
                  <a:tcPr/>
                </a:tc>
                <a:tc>
                  <a:txBody>
                    <a:bodyPr/>
                    <a:lstStyle/>
                    <a:p>
                      <a:pPr algn="ctr"/>
                      <a:r>
                        <a:rPr lang="ru-RU" sz="1200" b="1" dirty="0"/>
                        <a:t>160,6</a:t>
                      </a:r>
                    </a:p>
                  </a:txBody>
                  <a:tcPr/>
                </a:tc>
                <a:tc>
                  <a:txBody>
                    <a:bodyPr/>
                    <a:lstStyle/>
                    <a:p>
                      <a:pPr algn="ctr"/>
                      <a:r>
                        <a:rPr lang="ru-RU" sz="1200" b="1" dirty="0"/>
                        <a:t>25,153</a:t>
                      </a:r>
                    </a:p>
                  </a:txBody>
                  <a:tcPr/>
                </a:tc>
                <a:extLst>
                  <a:ext uri="{0D108BD9-81ED-4DB2-BD59-A6C34878D82A}">
                    <a16:rowId xmlns="" xmlns:a16="http://schemas.microsoft.com/office/drawing/2014/main" val="10001"/>
                  </a:ext>
                </a:extLst>
              </a:tr>
            </a:tbl>
          </a:graphicData>
        </a:graphic>
      </p:graphicFrame>
      <p:sp>
        <p:nvSpPr>
          <p:cNvPr id="16" name="Объект 15"/>
          <p:cNvSpPr>
            <a:spLocks noGrp="1"/>
          </p:cNvSpPr>
          <p:nvPr>
            <p:ph idx="21"/>
          </p:nvPr>
        </p:nvSpPr>
        <p:spPr/>
        <p:txBody>
          <a:bodyPr/>
          <a:lstStyle/>
          <a:p>
            <a:r>
              <a:rPr lang="ru-RU" dirty="0"/>
              <a:t>Городской округ Воскресенск</a:t>
            </a:r>
          </a:p>
        </p:txBody>
      </p:sp>
      <p:graphicFrame>
        <p:nvGraphicFramePr>
          <p:cNvPr id="20" name="Объект 19"/>
          <p:cNvGraphicFramePr>
            <a:graphicFrameLocks noGrp="1"/>
          </p:cNvGraphicFramePr>
          <p:nvPr>
            <p:ph idx="22"/>
            <p:extLst>
              <p:ext uri="{D42A27DB-BD31-4B8C-83A1-F6EECF244321}">
                <p14:modId xmlns:p14="http://schemas.microsoft.com/office/powerpoint/2010/main" val="3571458023"/>
              </p:ext>
            </p:extLst>
          </p:nvPr>
        </p:nvGraphicFramePr>
        <p:xfrm>
          <a:off x="9069387" y="4052888"/>
          <a:ext cx="2768385" cy="1193800"/>
        </p:xfrm>
        <a:graphic>
          <a:graphicData uri="http://schemas.openxmlformats.org/drawingml/2006/table">
            <a:tbl>
              <a:tblPr firstRow="1" bandRow="1">
                <a:tableStyleId>{5C22544A-7EE6-4342-B048-85BDC9FD1C3A}</a:tableStyleId>
              </a:tblPr>
              <a:tblGrid>
                <a:gridCol w="922795">
                  <a:extLst>
                    <a:ext uri="{9D8B030D-6E8A-4147-A177-3AD203B41FA5}">
                      <a16:colId xmlns="" xmlns:a16="http://schemas.microsoft.com/office/drawing/2014/main" val="20000"/>
                    </a:ext>
                  </a:extLst>
                </a:gridCol>
                <a:gridCol w="1005332">
                  <a:extLst>
                    <a:ext uri="{9D8B030D-6E8A-4147-A177-3AD203B41FA5}">
                      <a16:colId xmlns="" xmlns:a16="http://schemas.microsoft.com/office/drawing/2014/main" val="20001"/>
                    </a:ext>
                  </a:extLst>
                </a:gridCol>
                <a:gridCol w="840258">
                  <a:extLst>
                    <a:ext uri="{9D8B030D-6E8A-4147-A177-3AD203B41FA5}">
                      <a16:colId xmlns=""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(тыс. рублей)</a:t>
                      </a:r>
                    </a:p>
                  </a:txBody>
                  <a:tcPr/>
                </a:tc>
                <a:tc>
                  <a:txBody>
                    <a:bodyPr/>
                    <a:lstStyle/>
                    <a:p>
                      <a:pPr algn="ctr"/>
                      <a:r>
                        <a:rPr lang="ru-RU" sz="800" dirty="0"/>
                        <a:t>Численность населения на 01.01.2023           (тыс.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 xmlns:a16="http://schemas.microsoft.com/office/drawing/2014/main" val="10000"/>
                  </a:ext>
                </a:extLst>
              </a:tr>
              <a:tr h="370840">
                <a:tc>
                  <a:txBody>
                    <a:bodyPr/>
                    <a:lstStyle/>
                    <a:p>
                      <a:pPr algn="ctr"/>
                      <a:r>
                        <a:rPr lang="ru-RU" sz="1200" b="1" dirty="0"/>
                        <a:t>7 608 966,3</a:t>
                      </a:r>
                    </a:p>
                  </a:txBody>
                  <a:tcPr/>
                </a:tc>
                <a:tc>
                  <a:txBody>
                    <a:bodyPr/>
                    <a:lstStyle/>
                    <a:p>
                      <a:pPr algn="ctr"/>
                      <a:r>
                        <a:rPr lang="ru-RU" sz="1200" b="1" dirty="0"/>
                        <a:t>214,9</a:t>
                      </a:r>
                    </a:p>
                  </a:txBody>
                  <a:tcPr/>
                </a:tc>
                <a:tc>
                  <a:txBody>
                    <a:bodyPr/>
                    <a:lstStyle/>
                    <a:p>
                      <a:pPr algn="ctr"/>
                      <a:r>
                        <a:rPr lang="ru-RU" sz="1200" b="1" dirty="0"/>
                        <a:t>35,407</a:t>
                      </a:r>
                    </a:p>
                  </a:txBody>
                  <a:tcPr/>
                </a:tc>
                <a:extLst>
                  <a:ext uri="{0D108BD9-81ED-4DB2-BD59-A6C34878D82A}">
                    <a16:rowId xmlns="" xmlns:a16="http://schemas.microsoft.com/office/drawing/2014/main" val="10001"/>
                  </a:ext>
                </a:extLst>
              </a:tr>
            </a:tbl>
          </a:graphicData>
        </a:graphic>
      </p:graphicFrame>
      <p:sp>
        <p:nvSpPr>
          <p:cNvPr id="18" name="Объект 17"/>
          <p:cNvSpPr>
            <a:spLocks noGrp="1"/>
          </p:cNvSpPr>
          <p:nvPr>
            <p:ph idx="23"/>
          </p:nvPr>
        </p:nvSpPr>
        <p:spPr/>
        <p:txBody>
          <a:bodyPr/>
          <a:lstStyle/>
          <a:p>
            <a:pPr>
              <a:spcBef>
                <a:spcPts val="0"/>
              </a:spcBef>
            </a:pPr>
            <a:r>
              <a:rPr lang="ru-RU" dirty="0"/>
              <a:t>городской округ</a:t>
            </a:r>
          </a:p>
          <a:p>
            <a:pPr>
              <a:lnSpc>
                <a:spcPct val="100000"/>
              </a:lnSpc>
              <a:spcBef>
                <a:spcPts val="0"/>
              </a:spcBef>
            </a:pPr>
            <a:r>
              <a:rPr lang="ru-RU" dirty="0"/>
              <a:t> КОЛОМНА</a:t>
            </a:r>
          </a:p>
        </p:txBody>
      </p:sp>
      <p:sp>
        <p:nvSpPr>
          <p:cNvPr id="4" name="Прямоугольник 3"/>
          <p:cNvSpPr/>
          <p:nvPr/>
        </p:nvSpPr>
        <p:spPr>
          <a:xfrm>
            <a:off x="1660849" y="5427697"/>
            <a:ext cx="10356980" cy="1138773"/>
          </a:xfrm>
          <a:prstGeom prst="rect">
            <a:avLst/>
          </a:prstGeom>
        </p:spPr>
        <p:txBody>
          <a:bodyPr wrap="square">
            <a:spAutoFit/>
          </a:bodyPr>
          <a:lstStyle/>
          <a:p>
            <a:pPr lvl="0"/>
            <a:endParaRPr lang="ru-RU" sz="1000" dirty="0">
              <a:solidFill>
                <a:prstClr val="black"/>
              </a:solidFill>
            </a:endParaRPr>
          </a:p>
          <a:p>
            <a:pPr lvl="0"/>
            <a:r>
              <a:rPr lang="ru-RU" sz="1000" dirty="0">
                <a:solidFill>
                  <a:prstClr val="black"/>
                </a:solidFill>
              </a:rPr>
              <a:t>*Численность населения на 01.01.2023</a:t>
            </a:r>
            <a:r>
              <a:rPr lang="en-US" sz="1000" dirty="0">
                <a:solidFill>
                  <a:prstClr val="black"/>
                </a:solidFill>
              </a:rPr>
              <a:t>: </a:t>
            </a:r>
            <a:endParaRPr lang="ru-RU" sz="1000" dirty="0">
              <a:solidFill>
                <a:prstClr val="black"/>
              </a:solidFill>
            </a:endParaRPr>
          </a:p>
          <a:p>
            <a:pPr lvl="0"/>
            <a:r>
              <a:rPr lang="ru-RU" sz="1000" dirty="0">
                <a:solidFill>
                  <a:prstClr val="black"/>
                </a:solidFill>
              </a:rPr>
              <a:t>  </a:t>
            </a:r>
            <a:r>
              <a:rPr lang="en-US" sz="1000" dirty="0">
                <a:solidFill>
                  <a:schemeClr val="accent2">
                    <a:lumMod val="75000"/>
                  </a:schemeClr>
                </a:solidFill>
              </a:rPr>
              <a:t>https://vk.cc/csmDPr</a:t>
            </a:r>
            <a:endParaRPr lang="ru-RU" sz="1000" dirty="0">
              <a:solidFill>
                <a:schemeClr val="accent2">
                  <a:lumMod val="75000"/>
                </a:schemeClr>
              </a:solidFill>
            </a:endParaRPr>
          </a:p>
          <a:p>
            <a:pPr lvl="0"/>
            <a:r>
              <a:rPr lang="ru-RU" sz="1000" dirty="0">
                <a:solidFill>
                  <a:prstClr val="black"/>
                </a:solidFill>
              </a:rPr>
              <a:t>**Информация о налоговых и неналоговых доходах в разрезе муниципальных образований размещена на портале «Открытый бюджет МО» по ссылке</a:t>
            </a:r>
            <a:r>
              <a:rPr lang="en-US" sz="1000" dirty="0">
                <a:solidFill>
                  <a:prstClr val="black"/>
                </a:solidFill>
              </a:rPr>
              <a:t>:</a:t>
            </a:r>
          </a:p>
          <a:p>
            <a:pPr lvl="0"/>
            <a:r>
              <a:rPr lang="en-US" sz="1000" u="sng" dirty="0">
                <a:solidFill>
                  <a:srgbClr val="0072C7"/>
                </a:solidFill>
              </a:rPr>
              <a:t>https://budget.mosreg.ru/analitika/ispolnenie-byudjeta-subekta/sravnenie-po-osnovnym-parametram-ispolneniya-byudzhetov-municipalnyx-obrazovanij</a:t>
            </a:r>
            <a:endParaRPr lang="ru-RU" sz="1000" u="sng" dirty="0">
              <a:solidFill>
                <a:srgbClr val="0072C7"/>
              </a:solidFill>
            </a:endParaRPr>
          </a:p>
          <a:p>
            <a:endParaRPr lang="ru-RU" dirty="0"/>
          </a:p>
        </p:txBody>
      </p:sp>
      <p:sp>
        <p:nvSpPr>
          <p:cNvPr id="5" name="Овал 4"/>
          <p:cNvSpPr/>
          <p:nvPr/>
        </p:nvSpPr>
        <p:spPr>
          <a:xfrm>
            <a:off x="326571" y="6158204"/>
            <a:ext cx="1380931" cy="6064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056457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p:cNvSpPr>
            <a:spLocks noGrp="1"/>
          </p:cNvSpPr>
          <p:nvPr>
            <p:ph type="title"/>
          </p:nvPr>
        </p:nvSpPr>
        <p:spPr>
          <a:xfrm>
            <a:off x="515938" y="246621"/>
            <a:ext cx="11150600" cy="1193066"/>
          </a:xfrm>
        </p:spPr>
        <p:txBody>
          <a:bodyPr/>
          <a:lstStyle/>
          <a:p>
            <a:pPr algn="ctr"/>
            <a:r>
              <a:rPr lang="ru-RU" sz="1600" dirty="0">
                <a:hlinkClick r:id="rId2" action="ppaction://hlinksldjump"/>
              </a:rPr>
              <a:t>Информация о налоговых льготах и ставках налогов</a:t>
            </a:r>
            <a:r>
              <a:rPr lang="ru-RU" sz="1600" dirty="0"/>
              <a:t/>
            </a:r>
            <a:br>
              <a:rPr lang="ru-RU" sz="1600" dirty="0"/>
            </a:br>
            <a:r>
              <a:rPr lang="ru-RU" sz="1600" dirty="0"/>
              <a:t/>
            </a:r>
            <a:br>
              <a:rPr lang="ru-RU" sz="1600" dirty="0"/>
            </a:br>
            <a:r>
              <a:rPr lang="ru-RU" sz="1200" dirty="0"/>
              <a:t/>
            </a:r>
            <a:br>
              <a:rPr lang="ru-RU" sz="1200" dirty="0"/>
            </a:br>
            <a:r>
              <a:rPr lang="ru-RU" altLang="ru-RU" sz="1200" dirty="0">
                <a:solidFill>
                  <a:prstClr val="black"/>
                </a:solidFill>
                <a:latin typeface="Times New Roman" panose="02020603050405020304" pitchFamily="18" charset="0"/>
                <a:cs typeface="Times New Roman" panose="02020603050405020304" pitchFamily="18" charset="0"/>
              </a:rPr>
              <a:t> установленные представительными органами местного самоуправления </a:t>
            </a:r>
            <a:br>
              <a:rPr lang="ru-RU" altLang="ru-RU" sz="1200" dirty="0">
                <a:solidFill>
                  <a:prstClr val="black"/>
                </a:solidFill>
                <a:latin typeface="Times New Roman" panose="02020603050405020304" pitchFamily="18" charset="0"/>
                <a:cs typeface="Times New Roman" panose="02020603050405020304" pitchFamily="18" charset="0"/>
              </a:rPr>
            </a:br>
            <a:r>
              <a:rPr lang="ru-RU" altLang="ru-RU" sz="1200" dirty="0">
                <a:latin typeface="Times New Roman" panose="02020603050405020304" pitchFamily="18" charset="0"/>
                <a:cs typeface="Times New Roman" panose="02020603050405020304" pitchFamily="18" charset="0"/>
              </a:rPr>
              <a:t>На территории </a:t>
            </a:r>
            <a:r>
              <a:rPr lang="ru-RU" altLang="ru-RU" sz="1200" dirty="0">
                <a:solidFill>
                  <a:prstClr val="black"/>
                </a:solidFill>
                <a:latin typeface="Times New Roman" panose="02020603050405020304" pitchFamily="18" charset="0"/>
                <a:cs typeface="Times New Roman" panose="02020603050405020304" pitchFamily="18" charset="0"/>
              </a:rPr>
              <a:t>городского округа Воскресенск Московской области налоговые льготы </a:t>
            </a:r>
            <a:r>
              <a:rPr lang="ru-RU" altLang="ru-RU" sz="1200" dirty="0">
                <a:latin typeface="Times New Roman" panose="02020603050405020304" pitchFamily="18" charset="0"/>
                <a:cs typeface="Times New Roman" panose="02020603050405020304" pitchFamily="18" charset="0"/>
              </a:rPr>
              <a:t>предусмотрены отдельным категориям налогоплательщиков по налогу на имущество физических лиц и земельному  налогу</a:t>
            </a:r>
            <a:r>
              <a:rPr lang="ru-RU" altLang="ru-RU" sz="1200" b="0" i="1" dirty="0">
                <a:latin typeface="Times New Roman" panose="02020603050405020304" pitchFamily="18" charset="0"/>
                <a:cs typeface="Times New Roman" panose="02020603050405020304" pitchFamily="18" charset="0"/>
              </a:rPr>
              <a:t>. </a:t>
            </a:r>
            <a:endParaRPr lang="ru-RU" sz="1200" b="0" i="1" dirty="0"/>
          </a:p>
        </p:txBody>
      </p:sp>
      <p:sp>
        <p:nvSpPr>
          <p:cNvPr id="17" name="Объект 16"/>
          <p:cNvSpPr>
            <a:spLocks noGrp="1"/>
          </p:cNvSpPr>
          <p:nvPr>
            <p:ph idx="1"/>
          </p:nvPr>
        </p:nvSpPr>
        <p:spPr>
          <a:xfrm>
            <a:off x="186431" y="2863158"/>
            <a:ext cx="5388746" cy="2846648"/>
          </a:xfrm>
        </p:spPr>
        <p:txBody>
          <a:bodyPr/>
          <a:lstStyle/>
          <a:p>
            <a:pPr algn="just"/>
            <a:r>
              <a:rPr lang="ru-RU" altLang="ru-RU" b="1" dirty="0">
                <a:solidFill>
                  <a:prstClr val="black"/>
                </a:solidFill>
                <a:latin typeface="Times New Roman" panose="02020603050405020304" pitchFamily="18" charset="0"/>
                <a:cs typeface="Times New Roman" panose="02020603050405020304" pitchFamily="18" charset="0"/>
              </a:rPr>
              <a:t>Налоговые ставки и размеры налоговых льгот установлены решением Совета депутатов городского округа Воскресенск Московской области от 18.11.2019 № 52/6   (с изменениями</a:t>
            </a:r>
            <a:r>
              <a:rPr lang="ru-RU" dirty="0"/>
              <a:t> </a:t>
            </a:r>
            <a:r>
              <a:rPr lang="ru-RU" b="1" dirty="0">
                <a:latin typeface="Times New Roman" panose="02020603050405020304" pitchFamily="18" charset="0"/>
                <a:cs typeface="Times New Roman" panose="02020603050405020304" pitchFamily="18" charset="0"/>
              </a:rPr>
              <a:t>от 27.02.2020 № 142/14, 22.05.2020 № 217/19, 29.10.2020 № 283/28, 25.02.2021 № 337/36, 22.12.2022 № 619/85, 27.10.2023 № 840/111)</a:t>
            </a:r>
            <a:endParaRPr lang="ru-RU" altLang="ru-RU" b="1" dirty="0">
              <a:solidFill>
                <a:prstClr val="black"/>
              </a:solidFill>
              <a:latin typeface="Times New Roman" panose="02020603050405020304" pitchFamily="18" charset="0"/>
              <a:cs typeface="Times New Roman" panose="02020603050405020304" pitchFamily="18" charset="0"/>
            </a:endParaRPr>
          </a:p>
          <a:p>
            <a:pPr algn="just"/>
            <a:r>
              <a:rPr lang="ru-RU" altLang="ru-RU" b="1" dirty="0">
                <a:solidFill>
                  <a:prstClr val="black"/>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a:t>
            </a:r>
            <a:endParaRPr lang="ru-RU" sz="1800" dirty="0"/>
          </a:p>
          <a:p>
            <a:endParaRPr lang="ru-RU" dirty="0"/>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67</a:t>
            </a:fld>
            <a:endParaRPr lang="ru-RU" dirty="0">
              <a:solidFill>
                <a:prstClr val="white"/>
              </a:solidFill>
            </a:endParaRPr>
          </a:p>
        </p:txBody>
      </p:sp>
      <p:sp>
        <p:nvSpPr>
          <p:cNvPr id="18" name="Объект 17"/>
          <p:cNvSpPr>
            <a:spLocks noGrp="1"/>
          </p:cNvSpPr>
          <p:nvPr>
            <p:ph idx="15"/>
          </p:nvPr>
        </p:nvSpPr>
        <p:spPr>
          <a:xfrm>
            <a:off x="815546" y="1903728"/>
            <a:ext cx="3939390" cy="495389"/>
          </a:xfrm>
        </p:spPr>
        <p:txBody>
          <a:bodyPr/>
          <a:lstStyle/>
          <a:p>
            <a:r>
              <a:rPr lang="ru-RU" dirty="0"/>
              <a:t>Земельный налог</a:t>
            </a:r>
          </a:p>
        </p:txBody>
      </p:sp>
      <p:sp>
        <p:nvSpPr>
          <p:cNvPr id="19" name="Объект 18"/>
          <p:cNvSpPr>
            <a:spLocks noGrp="1"/>
          </p:cNvSpPr>
          <p:nvPr>
            <p:ph idx="19"/>
          </p:nvPr>
        </p:nvSpPr>
        <p:spPr/>
        <p:txBody>
          <a:bodyPr/>
          <a:lstStyle/>
          <a:p>
            <a:pPr algn="just"/>
            <a:r>
              <a:rPr lang="ru-RU" altLang="ru-RU" b="1" dirty="0">
                <a:solidFill>
                  <a:prstClr val="black"/>
                </a:solidFill>
                <a:latin typeface="Times New Roman" panose="02020603050405020304" pitchFamily="18" charset="0"/>
                <a:cs typeface="Times New Roman" panose="02020603050405020304" pitchFamily="18" charset="0"/>
              </a:rPr>
              <a:t>Налоговые ставки и размеры налоговых льгот предусмотрены решением Совета депутатов городского округа Воскресенск  Московской области от 18.11.2019 г. №53/6 (с изменениями </a:t>
            </a:r>
            <a:r>
              <a:rPr lang="ru-RU" b="1" dirty="0">
                <a:latin typeface="Times New Roman" panose="02020603050405020304" pitchFamily="18" charset="0"/>
                <a:ea typeface="Calibri" panose="020F0502020204030204" pitchFamily="34" charset="0"/>
                <a:cs typeface="Times New Roman" panose="02020603050405020304" pitchFamily="18" charset="0"/>
              </a:rPr>
              <a:t>от 22.05.2020 N 218/19</a:t>
            </a:r>
            <a:r>
              <a:rPr lang="ru-RU" altLang="ru-RU" b="1" dirty="0">
                <a:solidFill>
                  <a:prstClr val="black"/>
                </a:solidFill>
                <a:latin typeface="Times New Roman" panose="02020603050405020304" pitchFamily="18" charset="0"/>
                <a:cs typeface="Times New Roman" panose="02020603050405020304" pitchFamily="18" charset="0"/>
              </a:rPr>
              <a:t>)</a:t>
            </a:r>
          </a:p>
          <a:p>
            <a:pPr algn="just"/>
            <a:r>
              <a:rPr lang="ru-RU" altLang="ru-RU" b="1" dirty="0">
                <a:solidFill>
                  <a:prstClr val="black"/>
                </a:solidFill>
                <a:latin typeface="Times New Roman" panose="02020603050405020304" pitchFamily="18" charset="0"/>
                <a:cs typeface="Times New Roman" panose="02020603050405020304" pitchFamily="18" charset="0"/>
              </a:rPr>
              <a:t>«О налоге на имущество физических лиц на территории городского округа Воскресенск Московской области» </a:t>
            </a:r>
            <a:br>
              <a:rPr lang="ru-RU" altLang="ru-RU" b="1" dirty="0">
                <a:solidFill>
                  <a:prstClr val="black"/>
                </a:solidFill>
                <a:latin typeface="Times New Roman" panose="02020603050405020304" pitchFamily="18" charset="0"/>
                <a:cs typeface="Times New Roman" panose="02020603050405020304" pitchFamily="18" charset="0"/>
              </a:rPr>
            </a:br>
            <a:r>
              <a:rPr lang="ru-RU" altLang="ru-RU" b="1" dirty="0">
                <a:solidFill>
                  <a:prstClr val="black"/>
                </a:solidFill>
                <a:latin typeface="Times New Roman" panose="02020603050405020304" pitchFamily="18" charset="0"/>
                <a:cs typeface="Times New Roman" panose="02020603050405020304" pitchFamily="18" charset="0"/>
              </a:rPr>
              <a:t/>
            </a:r>
            <a:br>
              <a:rPr lang="ru-RU" altLang="ru-RU" b="1" dirty="0">
                <a:solidFill>
                  <a:prstClr val="black"/>
                </a:solidFill>
                <a:latin typeface="Times New Roman" panose="02020603050405020304" pitchFamily="18" charset="0"/>
                <a:cs typeface="Times New Roman" panose="02020603050405020304" pitchFamily="18" charset="0"/>
              </a:rPr>
            </a:br>
            <a:endParaRPr lang="ru-RU" sz="1800" dirty="0"/>
          </a:p>
          <a:p>
            <a:endParaRPr lang="ru-RU" dirty="0"/>
          </a:p>
        </p:txBody>
      </p:sp>
      <p:sp>
        <p:nvSpPr>
          <p:cNvPr id="20" name="Объект 19"/>
          <p:cNvSpPr>
            <a:spLocks noGrp="1"/>
          </p:cNvSpPr>
          <p:nvPr>
            <p:ph idx="20"/>
          </p:nvPr>
        </p:nvSpPr>
        <p:spPr/>
        <p:txBody>
          <a:bodyPr/>
          <a:lstStyle/>
          <a:p>
            <a:r>
              <a:rPr lang="ru-RU" dirty="0"/>
              <a:t>Налог на имущество физических лиц</a:t>
            </a:r>
          </a:p>
        </p:txBody>
      </p:sp>
      <p:pic>
        <p:nvPicPr>
          <p:cNvPr id="23" name="Рисунок 22"/>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6727" r="16727"/>
          <a:stretch>
            <a:fillRect/>
          </a:stretch>
        </p:blipFill>
        <p:spPr>
          <a:xfrm>
            <a:off x="387178" y="5943935"/>
            <a:ext cx="1433384" cy="819330"/>
          </a:xfrm>
        </p:spPr>
      </p:pic>
      <p:pic>
        <p:nvPicPr>
          <p:cNvPr id="24" name="Рисунок 23"/>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16772" r="16772"/>
          <a:stretch>
            <a:fillRect/>
          </a:stretch>
        </p:blipFill>
        <p:spPr/>
      </p:pic>
      <p:pic>
        <p:nvPicPr>
          <p:cNvPr id="25" name="Рисунок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788" y="1779373"/>
            <a:ext cx="708455" cy="757881"/>
          </a:xfrm>
          <a:prstGeom prst="rect">
            <a:avLst/>
          </a:prstGeom>
        </p:spPr>
      </p:pic>
    </p:spTree>
    <p:extLst>
      <p:ext uri="{BB962C8B-B14F-4D97-AF65-F5344CB8AC3E}">
        <p14:creationId xmlns:p14="http://schemas.microsoft.com/office/powerpoint/2010/main" val="9564660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pPr algn="ctr"/>
            <a:r>
              <a:rPr lang="ru-RU" dirty="0"/>
              <a:t>Земельный налог</a:t>
            </a:r>
          </a:p>
        </p:txBody>
      </p:sp>
      <p:pic>
        <p:nvPicPr>
          <p:cNvPr id="13" name="Объект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87" y="3511826"/>
            <a:ext cx="4098829" cy="3346174"/>
          </a:xfrm>
        </p:spPr>
      </p:pic>
      <p:sp>
        <p:nvSpPr>
          <p:cNvPr id="4" name="Номер слайда 3"/>
          <p:cNvSpPr>
            <a:spLocks noGrp="1"/>
          </p:cNvSpPr>
          <p:nvPr>
            <p:ph type="sldNum" sz="quarter" idx="12"/>
          </p:nvPr>
        </p:nvSpPr>
        <p:spPr/>
        <p:txBody>
          <a:bodyPr/>
          <a:lstStyle/>
          <a:p>
            <a:fld id="{9EC71654-96A5-4280-94F3-931C61A9F92C}" type="slidenum">
              <a:rPr lang="ru-RU" smtClean="0">
                <a:solidFill>
                  <a:prstClr val="white"/>
                </a:solidFill>
              </a:rPr>
              <a:pPr/>
              <a:t>68</a:t>
            </a:fld>
            <a:endParaRPr lang="ru-RU">
              <a:solidFill>
                <a:prstClr val="white"/>
              </a:solidFill>
            </a:endParaRPr>
          </a:p>
        </p:txBody>
      </p:sp>
      <p:sp>
        <p:nvSpPr>
          <p:cNvPr id="5" name="Объект 4"/>
          <p:cNvSpPr>
            <a:spLocks noGrp="1"/>
          </p:cNvSpPr>
          <p:nvPr>
            <p:ph idx="15"/>
          </p:nvPr>
        </p:nvSpPr>
        <p:spPr/>
        <p:txBody>
          <a:bodyPr/>
          <a:lstStyle/>
          <a:p>
            <a:pPr algn="l"/>
            <a:r>
              <a:rPr lang="ru-RU" dirty="0"/>
              <a:t>Земельный налог с физических лиц</a:t>
            </a:r>
          </a:p>
        </p:txBody>
      </p:sp>
      <p:sp>
        <p:nvSpPr>
          <p:cNvPr id="6" name="Объект 5"/>
          <p:cNvSpPr>
            <a:spLocks noGrp="1"/>
          </p:cNvSpPr>
          <p:nvPr>
            <p:ph idx="19"/>
          </p:nvPr>
        </p:nvSpPr>
        <p:spPr>
          <a:xfrm>
            <a:off x="7327918" y="1850968"/>
            <a:ext cx="4074002" cy="1660858"/>
          </a:xfrm>
        </p:spPr>
        <p:txBody>
          <a:bodyPr/>
          <a:lstStyle/>
          <a:p>
            <a:r>
              <a:rPr lang="ru-RU" dirty="0"/>
              <a:t>Действуют льготы, установленные статьей 395 Налогового кодекса Российской Федерации, а также дополнительные льготы, установленные решением Совета депутатов городского округа Воскресенск Московской области от 18.11.2019 № 52/6(с изменениями)</a:t>
            </a:r>
          </a:p>
          <a:p>
            <a:r>
              <a:rPr lang="ru-RU" dirty="0"/>
              <a:t>«О земельном налоге на территории городского округа Воскресенск Московской области»</a:t>
            </a:r>
          </a:p>
          <a:p>
            <a:endParaRPr lang="ru-RU" dirty="0"/>
          </a:p>
        </p:txBody>
      </p:sp>
      <p:sp>
        <p:nvSpPr>
          <p:cNvPr id="7" name="Объект 6"/>
          <p:cNvSpPr>
            <a:spLocks noGrp="1"/>
          </p:cNvSpPr>
          <p:nvPr>
            <p:ph idx="20"/>
          </p:nvPr>
        </p:nvSpPr>
        <p:spPr>
          <a:xfrm>
            <a:off x="7624999" y="5103410"/>
            <a:ext cx="3445566" cy="495389"/>
          </a:xfrm>
        </p:spPr>
        <p:txBody>
          <a:bodyPr/>
          <a:lstStyle/>
          <a:p>
            <a:r>
              <a:rPr lang="ru-RU" dirty="0"/>
              <a:t>Земельный налог с юридических лиц</a:t>
            </a:r>
          </a:p>
        </p:txBody>
      </p:sp>
      <p:pic>
        <p:nvPicPr>
          <p:cNvPr id="10" name="Рисунок 9"/>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7811" r="17811"/>
          <a:stretch>
            <a:fillRect/>
          </a:stretch>
        </p:blipFill>
        <p:spPr/>
      </p:pic>
      <p:pic>
        <p:nvPicPr>
          <p:cNvPr id="11" name="Рисунок 10"/>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17895" r="17895"/>
          <a:stretch>
            <a:fillRect/>
          </a:stretch>
        </p:blipFill>
        <p:spPr/>
      </p:pic>
      <p:sp>
        <p:nvSpPr>
          <p:cNvPr id="14" name="Прямоугольник 13"/>
          <p:cNvSpPr/>
          <p:nvPr/>
        </p:nvSpPr>
        <p:spPr>
          <a:xfrm>
            <a:off x="225287" y="2729948"/>
            <a:ext cx="6374296" cy="6891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prstClr val="black"/>
                </a:solidFill>
              </a:rPr>
              <a:t>В размерах от 0,3 % до 1,5% от кадастровой стоимости земельного участка в зависимости от категории земель и вида разрешенного использования</a:t>
            </a:r>
          </a:p>
        </p:txBody>
      </p:sp>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835" y="2389786"/>
            <a:ext cx="5579165" cy="2275520"/>
          </a:xfrm>
          <a:prstGeom prst="rect">
            <a:avLst/>
          </a:prstGeom>
        </p:spPr>
      </p:pic>
    </p:spTree>
    <p:extLst>
      <p:ext uri="{BB962C8B-B14F-4D97-AF65-F5344CB8AC3E}">
        <p14:creationId xmlns:p14="http://schemas.microsoft.com/office/powerpoint/2010/main" val="1683405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69</a:t>
            </a:fld>
            <a:endParaRPr lang="en-US" dirty="0">
              <a:solidFill>
                <a:prstClr val="white"/>
              </a:solidFill>
            </a:endParaRPr>
          </a:p>
        </p:txBody>
      </p:sp>
      <p:sp>
        <p:nvSpPr>
          <p:cNvPr id="3" name="Объект 2"/>
          <p:cNvSpPr>
            <a:spLocks noGrp="1"/>
          </p:cNvSpPr>
          <p:nvPr>
            <p:ph idx="1"/>
          </p:nvPr>
        </p:nvSpPr>
        <p:spPr>
          <a:xfrm>
            <a:off x="471549" y="964489"/>
            <a:ext cx="10837862" cy="4291091"/>
          </a:xfrm>
        </p:spPr>
        <p:txBody>
          <a:bodyPr>
            <a:normAutofit lnSpcReduction="10000"/>
          </a:bodyPr>
          <a:lstStyle/>
          <a:p>
            <a:pPr marL="0" indent="0">
              <a:buNone/>
            </a:pPr>
            <a:r>
              <a:rPr lang="ru-RU" sz="1400" b="1" dirty="0">
                <a:latin typeface="Times New Roman" panose="02020603050405020304" pitchFamily="18" charset="0"/>
                <a:cs typeface="Times New Roman" panose="02020603050405020304" pitchFamily="18" charset="0"/>
              </a:rPr>
              <a:t>0,3 % от кадастровой стоимости в отношении земельных участков:</a:t>
            </a:r>
          </a:p>
          <a:p>
            <a:pPr indent="342900" algn="just">
              <a:lnSpc>
                <a:spcPct val="100000"/>
              </a:lnSpc>
              <a:spcBef>
                <a:spcPts val="0"/>
              </a:spcBef>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a:t>
            </a:r>
          </a:p>
          <a:p>
            <a:pPr indent="342900" algn="just">
              <a:lnSpc>
                <a:spcPct val="100000"/>
              </a:lnSpc>
              <a:spcBef>
                <a:spcPts val="0"/>
              </a:spcBef>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занятых жилищным фондом и объектами инженерной инфраструктуры жилищно-коммунального комплекса (за исключением доли в праве на земельный участок, приходящейся на объект, не относящийся к жилищному фонду и объектам инженерной инфраструктуры жилищно-коммунального комплекса) или приобретенных (предоставленных) для жилищного строительства (за исключением земельных участков, приобретенных (предоставленных) для индивидуального жилищного строительства, используемых в предпринимательской деятельности);</a:t>
            </a:r>
          </a:p>
          <a:p>
            <a:pPr indent="342900" algn="just">
              <a:lnSpc>
                <a:spcPct val="100000"/>
              </a:lnSpc>
              <a:spcBef>
                <a:spcPts val="0"/>
              </a:spcBef>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не используемых в предпринимательской деятельности и приобретенных (предоставленных) физическими лицами для ведения личного подсобного хозяйства, садоводства или огородничества, а также земельных участков общего пользования, предусмотренных Федеральным законом от 29 июля 2017 года №217-ФЗ «О ведении гражданами садоводства и огородничества для собственных нужд и о внесении изменений в отдельные законодательные акты Российской Федерации»;</a:t>
            </a:r>
          </a:p>
          <a:p>
            <a:pPr indent="342900" algn="just">
              <a:lnSpc>
                <a:spcPct val="100000"/>
              </a:lnSpc>
              <a:spcBef>
                <a:spcPts val="0"/>
              </a:spcBef>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ограниченных в обороте в соответствии с законодательством Российской Федерации, предоставленных для обеспечения обороны, безопасности и таможенных нужд.</a:t>
            </a:r>
          </a:p>
          <a:p>
            <a:pPr marL="0" indent="0">
              <a:buNone/>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0,5 % в отношении земельных участков</a:t>
            </a:r>
            <a:r>
              <a:rPr lang="ru-RU" sz="1400" dirty="0"/>
              <a:t>, </a:t>
            </a:r>
            <a:r>
              <a:rPr lang="ru-RU" sz="1400" dirty="0">
                <a:latin typeface="Times New Roman" panose="02020603050405020304" pitchFamily="18" charset="0"/>
                <a:cs typeface="Times New Roman" panose="02020603050405020304" pitchFamily="18" charset="0"/>
              </a:rPr>
              <a:t>предназначенных для строительства (размещения) гаражей (индивидуальных и в составе гаражных кооперативов), а также гаражно- строительным кооперативам и физическим лицам в гаражно-строительных кооперативах и используемых в соответствии с видом разрешенного использования.</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endParaRPr lang="ru-RU" sz="14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1,5 % в отношении прочих земельных участков, в том числе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отнесенных к землям сельскохозяйственного назначения или к землям в составе зон сельскохозяйственного использования в населенных пунктах городского округа Воскресенск, но не используемых для сельскохозяйственного производства и (или) используемых не по целевому назначению.    </a:t>
            </a:r>
          </a:p>
          <a:p>
            <a:pPr marL="0" indent="0" algn="just">
              <a:lnSpc>
                <a:spcPct val="115000"/>
              </a:lnSpc>
              <a:spcAft>
                <a:spcPts val="0"/>
              </a:spcAft>
              <a:buNone/>
            </a:pP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ru-RU" sz="1400" b="1" dirty="0">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title"/>
          </p:nvPr>
        </p:nvSpPr>
        <p:spPr>
          <a:xfrm>
            <a:off x="195072" y="0"/>
            <a:ext cx="11881518" cy="838200"/>
          </a:xfrm>
        </p:spPr>
        <p:txBody>
          <a:bodyPr>
            <a:normAutofit/>
          </a:bodyPr>
          <a:lstStyle/>
          <a:p>
            <a:pPr algn="ctr"/>
            <a:r>
              <a:rPr lang="ru-RU" sz="1300" dirty="0">
                <a:solidFill>
                  <a:schemeClr val="accent2">
                    <a:lumMod val="75000"/>
                  </a:schemeClr>
                </a:solidFill>
                <a:latin typeface="Times New Roman" panose="02020603050405020304" pitchFamily="18" charset="0"/>
                <a:cs typeface="Times New Roman" panose="02020603050405020304" pitchFamily="18" charset="0"/>
              </a:rPr>
              <a:t>Ставки об уплате земельного налога (</a:t>
            </a: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решение Совета депутатов городского </a:t>
            </a:r>
            <a:br>
              <a:rPr lang="ru-RU" altLang="ru-RU" sz="13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округа Воскресенск Московской области от 18.11.2019 № 52/6 «о земельном налоге </a:t>
            </a:r>
            <a:br>
              <a:rPr lang="ru-RU" altLang="ru-RU" sz="13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на территории городского округа Воскресенск московской области </a:t>
            </a:r>
            <a:br>
              <a:rPr lang="ru-RU" altLang="ru-RU" sz="13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(с изменениями</a:t>
            </a:r>
            <a:r>
              <a:rPr lang="ru-RU" sz="1300" dirty="0">
                <a:solidFill>
                  <a:schemeClr val="accent2">
                    <a:lumMod val="75000"/>
                  </a:schemeClr>
                </a:solidFill>
                <a:latin typeface="Times New Roman" panose="02020603050405020304" pitchFamily="18" charset="0"/>
                <a:cs typeface="Times New Roman" panose="02020603050405020304" pitchFamily="18" charset="0"/>
              </a:rPr>
              <a:t> от 27.02.2020 № 142/14, 22.05.2020 № 217/19, 29.10.2020 № 283/28, 25.02.2021 № 337/36, 22.12.2022 № 619/85, 27.10.2023 № 840/111)</a:t>
            </a:r>
          </a:p>
        </p:txBody>
      </p:sp>
      <p:sp>
        <p:nvSpPr>
          <p:cNvPr id="6" name="Скругленный прямоугольник 5"/>
          <p:cNvSpPr/>
          <p:nvPr/>
        </p:nvSpPr>
        <p:spPr>
          <a:xfrm>
            <a:off x="461639" y="6285390"/>
            <a:ext cx="1278384" cy="5060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026" name="Picture 2" descr="https://abmrsk.ru/wp-content/uploads/2019/10/f24df0b7978ef430410d738c496225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240" y="5029170"/>
            <a:ext cx="1669002" cy="1566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f7.mirkvartir.me/journal/markup/89ef75a9-f153-42be-827c-94202f0c4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448" y="5084063"/>
            <a:ext cx="4261282" cy="147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38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317241" y="65315"/>
            <a:ext cx="11569959" cy="579444"/>
          </a:xfrm>
          <a:effectLst>
            <a:innerShdw blurRad="114300">
              <a:prstClr val="black"/>
            </a:innerShdw>
          </a:effectLst>
        </p:spPr>
        <p:txBody>
          <a:bodyPr>
            <a:noAutofit/>
          </a:bodyPr>
          <a:lstStyle/>
          <a:p>
            <a:r>
              <a:rPr lang="ru-RU" sz="25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ction="ppaction://hlinksldjump">
                  <a:extLst>
                    <a:ext uri="{A12FA001-AC4F-418D-AE19-62706E023703}">
                      <ahyp:hlinkClr xmlns="" xmlns:ahyp="http://schemas.microsoft.com/office/drawing/2018/hyperlinkcolor" val="tx"/>
                    </a:ext>
                  </a:extLst>
                </a:hlinkClick>
              </a:rPr>
              <a:t>Принцип прозрачности (открытости) бюджета </a:t>
            </a:r>
            <a:r>
              <a:rPr lang="ru-RU" sz="2500" dirty="0">
                <a:latin typeface="Times New Roman" panose="02020603050405020304" pitchFamily="18" charset="0"/>
                <a:cs typeface="Times New Roman" panose="02020603050405020304" pitchFamily="18" charset="0"/>
              </a:rPr>
              <a:t>(ст. 36 БК РФ)</a:t>
            </a:r>
          </a:p>
        </p:txBody>
      </p:sp>
      <p:sp>
        <p:nvSpPr>
          <p:cNvPr id="20" name="Номер слайда 19"/>
          <p:cNvSpPr>
            <a:spLocks noGrp="1"/>
          </p:cNvSpPr>
          <p:nvPr>
            <p:ph type="sldNum" sz="quarter" idx="12"/>
          </p:nvPr>
        </p:nvSpPr>
        <p:spPr>
          <a:xfrm>
            <a:off x="11364686" y="6440325"/>
            <a:ext cx="289249" cy="212401"/>
          </a:xfrm>
        </p:spPr>
        <p:txBody>
          <a:bodyPr/>
          <a:lstStyle/>
          <a:p>
            <a:fld id="{9EC71654-96A5-4280-94F3-931C61A9F92C}" type="slidenum">
              <a:rPr lang="ru-RU" smtClean="0">
                <a:solidFill>
                  <a:schemeClr val="tx1"/>
                </a:solidFill>
              </a:rPr>
              <a:pPr/>
              <a:t>7</a:t>
            </a:fld>
            <a:endParaRPr lang="ru-RU" dirty="0">
              <a:solidFill>
                <a:schemeClr val="tx1"/>
              </a:solidFill>
            </a:endParaRPr>
          </a:p>
        </p:txBody>
      </p:sp>
      <p:graphicFrame>
        <p:nvGraphicFramePr>
          <p:cNvPr id="15" name="Схема 14"/>
          <p:cNvGraphicFramePr/>
          <p:nvPr>
            <p:extLst>
              <p:ext uri="{D42A27DB-BD31-4B8C-83A1-F6EECF244321}">
                <p14:modId xmlns:p14="http://schemas.microsoft.com/office/powerpoint/2010/main" val="1895173791"/>
              </p:ext>
            </p:extLst>
          </p:nvPr>
        </p:nvGraphicFramePr>
        <p:xfrm>
          <a:off x="1287624" y="738065"/>
          <a:ext cx="10167454" cy="5877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Рисунок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37" y="5973215"/>
            <a:ext cx="1842051" cy="735496"/>
          </a:xfrm>
          <a:prstGeom prst="rect">
            <a:avLst/>
          </a:prstGeom>
        </p:spPr>
      </p:pic>
    </p:spTree>
    <p:extLst>
      <p:ext uri="{BB962C8B-B14F-4D97-AF65-F5344CB8AC3E}">
        <p14:creationId xmlns:p14="http://schemas.microsoft.com/office/powerpoint/2010/main" val="24401344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70</a:t>
            </a:fld>
            <a:endParaRPr lang="en-US" dirty="0">
              <a:solidFill>
                <a:prstClr val="white"/>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2683674169"/>
              </p:ext>
            </p:extLst>
          </p:nvPr>
        </p:nvGraphicFramePr>
        <p:xfrm>
          <a:off x="529389" y="1058779"/>
          <a:ext cx="11211507" cy="5212361"/>
        </p:xfrm>
        <a:graphic>
          <a:graphicData uri="http://schemas.openxmlformats.org/drawingml/2006/table">
            <a:tbl>
              <a:tblPr firstRow="1" firstCol="1" bandRow="1"/>
              <a:tblGrid>
                <a:gridCol w="7111273">
                  <a:extLst>
                    <a:ext uri="{9D8B030D-6E8A-4147-A177-3AD203B41FA5}">
                      <a16:colId xmlns="" xmlns:a16="http://schemas.microsoft.com/office/drawing/2014/main" val="20001"/>
                    </a:ext>
                  </a:extLst>
                </a:gridCol>
                <a:gridCol w="1316726">
                  <a:extLst>
                    <a:ext uri="{9D8B030D-6E8A-4147-A177-3AD203B41FA5}">
                      <a16:colId xmlns="" xmlns:a16="http://schemas.microsoft.com/office/drawing/2014/main" val="20002"/>
                    </a:ext>
                  </a:extLst>
                </a:gridCol>
                <a:gridCol w="979714">
                  <a:extLst>
                    <a:ext uri="{9D8B030D-6E8A-4147-A177-3AD203B41FA5}">
                      <a16:colId xmlns="" xmlns:a16="http://schemas.microsoft.com/office/drawing/2014/main" val="20003"/>
                    </a:ext>
                  </a:extLst>
                </a:gridCol>
                <a:gridCol w="1803794">
                  <a:extLst>
                    <a:ext uri="{9D8B030D-6E8A-4147-A177-3AD203B41FA5}">
                      <a16:colId xmlns="" xmlns:a16="http://schemas.microsoft.com/office/drawing/2014/main" val="20004"/>
                    </a:ext>
                  </a:extLst>
                </a:gridCol>
              </a:tblGrid>
              <a:tr h="1768642">
                <a:tc>
                  <a:txBody>
                    <a:bodyPr/>
                    <a:lstStyle/>
                    <a:p>
                      <a:pPr algn="ctr">
                        <a:lnSpc>
                          <a:spcPct val="107000"/>
                        </a:lnSpc>
                        <a:spcAft>
                          <a:spcPts val="0"/>
                        </a:spcAft>
                      </a:pPr>
                      <a:r>
                        <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(Решение Совета депутатов городского округа Воскресенск Московской области от 18.11.2019 № 52/6 «</a:t>
                      </a:r>
                      <a:r>
                        <a:rPr lang="ru-RU" altLang="ru-RU" sz="1400" b="1" dirty="0">
                          <a:solidFill>
                            <a:schemeClr val="bg1"/>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840/111 )</a:t>
                      </a:r>
                      <a:endPar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 3299)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659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Налогоплательщикам-организациям</a:t>
                      </a:r>
                      <a:endPar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2021 год</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2022 год</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Ожидаемый в 2023 году</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92769">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 , </a:t>
                      </a:r>
                      <a:r>
                        <a:rPr lang="ru-RU" sz="1200" b="0" dirty="0">
                          <a:effectLst/>
                          <a:latin typeface="Times New Roman" panose="02020603050405020304" pitchFamily="18" charset="0"/>
                          <a:ea typeface="Calibri" panose="020F0502020204030204" pitchFamily="34" charset="0"/>
                          <a:cs typeface="Times New Roman" panose="02020603050405020304" pitchFamily="18" charset="0"/>
                        </a:rPr>
                        <a:t>в отношении земельных участков, расположенных на территории городского округа Воскресенск Московской</a:t>
                      </a:r>
                      <a:r>
                        <a:rPr lang="ru-RU" sz="1200" b="0" baseline="0" dirty="0">
                          <a:effectLst/>
                          <a:latin typeface="Times New Roman" panose="02020603050405020304" pitchFamily="18" charset="0"/>
                          <a:ea typeface="Calibri" panose="020F0502020204030204" pitchFamily="34" charset="0"/>
                          <a:cs typeface="Times New Roman" panose="02020603050405020304" pitchFamily="18" charset="0"/>
                        </a:rPr>
                        <a:t> области и предоставленных для непосредственного выполнения возложенных на них функций:</a:t>
                      </a:r>
                      <a:endParaRPr lang="ru-RU"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4255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Органы местного самоуправления городского округа Воскресенск Московской области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68224">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Муниципальные учреждения городского округа Воскресенск Московской области</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31 887</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30 692</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29 992</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8189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Государственные бюджетные учреждения Московской области, вид деятельности которых направлен на сопровождение оформления права собственности Московской области на объекты недвижимости, включая земельные участки</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92769">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50%: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581358">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Организации, осуществляющие свою деятельность на территории городского округа Воскресенск Московской области в сфере организации отдыха детей и их оздоровления, включенные в реестр организаций отдыха детей и их оздоровления в</a:t>
                      </a:r>
                      <a:r>
                        <a:rPr lang="ru-RU" sz="1200" baseline="0" dirty="0">
                          <a:effectLst/>
                          <a:latin typeface="Times New Roman" panose="02020603050405020304" pitchFamily="18" charset="0"/>
                          <a:ea typeface="Calibri" panose="020F0502020204030204" pitchFamily="34" charset="0"/>
                          <a:cs typeface="Times New Roman" panose="02020603050405020304" pitchFamily="18" charset="0"/>
                        </a:rPr>
                        <a:t> Московской области, в части уплаты земельного налога за земельные участки, на которых расположены указанные объекты.</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219</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218</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218</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
        <p:nvSpPr>
          <p:cNvPr id="4" name="Заголовок 3"/>
          <p:cNvSpPr>
            <a:spLocks noGrp="1"/>
          </p:cNvSpPr>
          <p:nvPr>
            <p:ph type="title"/>
          </p:nvPr>
        </p:nvSpPr>
        <p:spPr>
          <a:xfrm>
            <a:off x="854000" y="85344"/>
            <a:ext cx="11150600" cy="918382"/>
          </a:xfrm>
        </p:spPr>
        <p:txBody>
          <a:bodyPr/>
          <a:lstStyle/>
          <a:p>
            <a:pPr algn="ct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a:t>
            </a:r>
            <a:b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b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городского округа Воскресенск московской области </a:t>
            </a:r>
            <a:r>
              <a:rPr lang="ru-RU" sz="1600" dirty="0">
                <a:solidFill>
                  <a:schemeClr val="accent2">
                    <a:lumMod val="75000"/>
                  </a:schemeClr>
                </a:solidFill>
                <a:latin typeface="Times New Roman" panose="02020603050405020304" pitchFamily="18" charset="0"/>
                <a:cs typeface="Times New Roman" panose="02020603050405020304" pitchFamily="18" charset="0"/>
              </a:rPr>
              <a:t>(тыс.рублей)</a:t>
            </a: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8508468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71</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235963634"/>
              </p:ext>
            </p:extLst>
          </p:nvPr>
        </p:nvGraphicFramePr>
        <p:xfrm>
          <a:off x="258639" y="722057"/>
          <a:ext cx="11777851" cy="5573972"/>
        </p:xfrm>
        <a:graphic>
          <a:graphicData uri="http://schemas.openxmlformats.org/drawingml/2006/table">
            <a:tbl>
              <a:tblPr firstRow="1" firstCol="1" bandRow="1"/>
              <a:tblGrid>
                <a:gridCol w="7373135">
                  <a:extLst>
                    <a:ext uri="{9D8B030D-6E8A-4147-A177-3AD203B41FA5}">
                      <a16:colId xmlns="" xmlns:a16="http://schemas.microsoft.com/office/drawing/2014/main" val="20000"/>
                    </a:ext>
                  </a:extLst>
                </a:gridCol>
                <a:gridCol w="1511422">
                  <a:extLst>
                    <a:ext uri="{9D8B030D-6E8A-4147-A177-3AD203B41FA5}">
                      <a16:colId xmlns="" xmlns:a16="http://schemas.microsoft.com/office/drawing/2014/main" val="20001"/>
                    </a:ext>
                  </a:extLst>
                </a:gridCol>
                <a:gridCol w="1147561">
                  <a:extLst>
                    <a:ext uri="{9D8B030D-6E8A-4147-A177-3AD203B41FA5}">
                      <a16:colId xmlns="" xmlns:a16="http://schemas.microsoft.com/office/drawing/2014/main" val="20002"/>
                    </a:ext>
                  </a:extLst>
                </a:gridCol>
                <a:gridCol w="1745733">
                  <a:extLst>
                    <a:ext uri="{9D8B030D-6E8A-4147-A177-3AD203B41FA5}">
                      <a16:colId xmlns="" xmlns:a16="http://schemas.microsoft.com/office/drawing/2014/main" val="20003"/>
                    </a:ext>
                  </a:extLst>
                </a:gridCol>
              </a:tblGrid>
              <a:tr h="242235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(Решение Совета депутатов городского округа Воскресенск Московской области от 18.11.2019 № 52/6 «</a:t>
                      </a:r>
                      <a:r>
                        <a:rPr kumimoji="0" lang="ru-RU" altLang="ru-RU" sz="1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 земельном налоге на территории городского округа Воскресенск Московской области» </a:t>
                      </a:r>
                      <a:r>
                        <a:rPr kumimoji="0" lang="ru-RU" sz="1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500" b="1" i="0" u="none" strike="noStrike" kern="1200" cap="none" spc="0" normalizeH="0" baseline="0" noProof="0" dirty="0">
                          <a:ln>
                            <a:noFill/>
                          </a:ln>
                          <a:solidFill>
                            <a:srgbClr val="0072C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endParaRPr lang="ru-RU" sz="1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№3299)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08793">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2021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2022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Ожидаемый в 2023 году</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68370">
                <a:tc>
                  <a:txBody>
                    <a:bodyPr/>
                    <a:lstStyle/>
                    <a:p>
                      <a:pPr>
                        <a:lnSpc>
                          <a:spcPct val="107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Следующие категории физических лиц  </a:t>
                      </a:r>
                      <a:r>
                        <a:rPr lang="ru-RU" sz="1100" kern="1200" dirty="0">
                          <a:solidFill>
                            <a:schemeClr val="tx1"/>
                          </a:solidFill>
                          <a:effectLst/>
                          <a:latin typeface="Times New Roman" panose="02020603050405020304" pitchFamily="18" charset="0"/>
                          <a:ea typeface="+mn-ea"/>
                          <a:cs typeface="Times New Roman" panose="02020603050405020304" pitchFamily="18" charset="0"/>
                        </a:rPr>
                        <a:t>в виде освобождения  </a:t>
                      </a:r>
                      <a:r>
                        <a:rPr lang="ru-RU" sz="1100" dirty="0">
                          <a:effectLst/>
                          <a:latin typeface="Times New Roman" panose="02020603050405020304" pitchFamily="18" charset="0"/>
                          <a:ea typeface="Times New Roman" panose="02020603050405020304" pitchFamily="18" charset="0"/>
                          <a:cs typeface="Times New Roman" panose="02020603050405020304" pitchFamily="18" charset="0"/>
                        </a:rPr>
                        <a:t>от уплаты земельного налога в отношении одного земельного участка по выбору налогоплательщика, площадь которого не превышает 3000 кв. м, находящихся в собственности, постоянном (бессрочном) пользовании или пожизненном наследуемом владении и не используемых для предпринимательской деятельности: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8947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-Героев Советского Союза, Героев Российской Федерации, полных кавалеров ордена Славы и их вдов;</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8947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инвалидов I и II групп инвалидности; - инвалидов с детства, детей-инвалидов;</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1 108</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1 077</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1 056</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8947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ветеранов и инвалидов Великой Отечественной войны, а также ветеранов и инвалидов боевых действий;</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585</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509</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498</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389390">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физических лиц, имеющих право на получение социальной поддержки в соответствии с Законом Российской Федерации "О социальной защите граждан, подвергшихся воздействию радиации вследствие катастрофы на Чернобыльской АЭС" (в редакции Закона Российской Федерации от 18 июня 1992 года N 3061-1), в соответствии с Федеральным законом от 26 ноября 1998 года N 175-ФЗ "О социальной защите граждан Российской Федерации, подвергшихся воздействию радиации вследствие аварии в 1957 году на производственном объединении "Маяк" и сбросов радиоактивных отходов в реку </a:t>
                      </a: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Теча</a:t>
                      </a: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и в соответствии с Федеральным законом от 10 января 2002 года N 2-ФЗ "О социальных гарантиях гражданам, подвергшимся радиационному воздействию вследствие ядерных испытаний на Семипалатинском полигоне";</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88</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89</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89</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4" name="Заголовок 3"/>
          <p:cNvSpPr>
            <a:spLocks noGrp="1"/>
          </p:cNvSpPr>
          <p:nvPr>
            <p:ph type="title"/>
          </p:nvPr>
        </p:nvSpPr>
        <p:spPr>
          <a:xfrm>
            <a:off x="524816" y="0"/>
            <a:ext cx="11150600" cy="676275"/>
          </a:xfrm>
        </p:spPr>
        <p:txBody>
          <a:bodyPr>
            <a:normAutofit/>
          </a:bodyPr>
          <a:lstStyle/>
          <a:p>
            <a:pPr algn="ctr"/>
            <a:r>
              <a:rPr lang="ru-RU" sz="14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a:t>
            </a:r>
          </a:p>
        </p:txBody>
      </p:sp>
      <p:sp>
        <p:nvSpPr>
          <p:cNvPr id="7" name="Скругленный прямоугольник 6"/>
          <p:cNvSpPr/>
          <p:nvPr/>
        </p:nvSpPr>
        <p:spPr>
          <a:xfrm>
            <a:off x="441832" y="6283893"/>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9551556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72</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4205798420"/>
              </p:ext>
            </p:extLst>
          </p:nvPr>
        </p:nvGraphicFramePr>
        <p:xfrm>
          <a:off x="253305" y="1048193"/>
          <a:ext cx="11778917" cy="5132643"/>
        </p:xfrm>
        <a:graphic>
          <a:graphicData uri="http://schemas.openxmlformats.org/drawingml/2006/table">
            <a:tbl>
              <a:tblPr firstRow="1" firstCol="1" bandRow="1"/>
              <a:tblGrid>
                <a:gridCol w="7976295">
                  <a:extLst>
                    <a:ext uri="{9D8B030D-6E8A-4147-A177-3AD203B41FA5}">
                      <a16:colId xmlns="" xmlns:a16="http://schemas.microsoft.com/office/drawing/2014/main" val="20000"/>
                    </a:ext>
                  </a:extLst>
                </a:gridCol>
                <a:gridCol w="1804416">
                  <a:extLst>
                    <a:ext uri="{9D8B030D-6E8A-4147-A177-3AD203B41FA5}">
                      <a16:colId xmlns="" xmlns:a16="http://schemas.microsoft.com/office/drawing/2014/main" val="20001"/>
                    </a:ext>
                  </a:extLst>
                </a:gridCol>
                <a:gridCol w="658368">
                  <a:extLst>
                    <a:ext uri="{9D8B030D-6E8A-4147-A177-3AD203B41FA5}">
                      <a16:colId xmlns="" xmlns:a16="http://schemas.microsoft.com/office/drawing/2014/main" val="20002"/>
                    </a:ext>
                  </a:extLst>
                </a:gridCol>
                <a:gridCol w="1339838">
                  <a:extLst>
                    <a:ext uri="{9D8B030D-6E8A-4147-A177-3AD203B41FA5}">
                      <a16:colId xmlns="" xmlns:a16="http://schemas.microsoft.com/office/drawing/2014/main" val="20003"/>
                    </a:ext>
                  </a:extLst>
                </a:gridCol>
              </a:tblGrid>
              <a:tr h="181692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(Решение Совета депутатов городского округа Воскресенск Московской области от 18.11.2019 № 52/6 «</a:t>
                      </a:r>
                      <a:r>
                        <a:rPr kumimoji="0" lang="ru-RU" altLang="ru-RU"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 земельном налоге на территории городского округа Воскресенск Московской области» </a:t>
                      </a:r>
                      <a:r>
                        <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72C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№3299)</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99189">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2021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2022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Ожидаемый в 2023 году</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0673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Следующие категории физических лиц  </a:t>
                      </a: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виде освобождения  </a:t>
                      </a: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от уплаты земельного налога в отношении одного земельного участка по выбору налогоплательщика, площадь которого не превышает 3000 кв. м, находящихся в собственности, постоянном (бессрочном) пользовании или пожизненном наследуемом владении и не используемых для предпринимательской деятельности:</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12378">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физических лиц, принимавших в составе подразделений особого риска непосредственное участие в испытаниях ядерного и термоядерного оружия, ликвидации аварий ядерных установок на средствах вооружения и военных объектах;</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10</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3218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-физических лиц, получивших или перенесших лучевую болезнь или ставших инвалидами в результате испытаний, учений и иных работ, связанных с любыми видами ядерных установок, включая ядерное оружие и космическую технику;</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9</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9</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05051">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родителей многодетных детей, признанных таковыми в соответствии с Законом Московской области от 12.01.2006 № 1/2006-ОЗ «О мерах социальной поддержки семьи и детей в Московской области» и имеющих место жительства в Московской области, при условии, что среднедушевой доход семьи ниже величины прожиточного минимума, установленной в Московской области на душу населения;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4</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
        <p:nvSpPr>
          <p:cNvPr id="4" name="Заголовок 3"/>
          <p:cNvSpPr>
            <a:spLocks noGrp="1"/>
          </p:cNvSpPr>
          <p:nvPr>
            <p:ph type="title"/>
          </p:nvPr>
        </p:nvSpPr>
        <p:spPr>
          <a:xfrm>
            <a:off x="524816" y="0"/>
            <a:ext cx="11150600" cy="918382"/>
          </a:xfrm>
        </p:spPr>
        <p:txBody>
          <a:bodyPr/>
          <a:lstStyle/>
          <a:p>
            <a:pPr algn="ctr"/>
            <a:r>
              <a:rPr lang="ru-RU" sz="15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a:t>
            </a:r>
            <a:br>
              <a:rPr lang="ru-RU" sz="1500" dirty="0">
                <a:solidFill>
                  <a:schemeClr val="accent2">
                    <a:lumMod val="75000"/>
                  </a:schemeClr>
                </a:solidFill>
                <a:latin typeface="Times New Roman" panose="02020603050405020304" pitchFamily="18" charset="0"/>
                <a:cs typeface="Times New Roman" panose="02020603050405020304" pitchFamily="18" charset="0"/>
              </a:rPr>
            </a:br>
            <a:r>
              <a:rPr lang="ru-RU" sz="1500" dirty="0">
                <a:solidFill>
                  <a:schemeClr val="accent2">
                    <a:lumMod val="75000"/>
                  </a:schemeClr>
                </a:solidFill>
                <a:latin typeface="Times New Roman" panose="02020603050405020304" pitchFamily="18" charset="0"/>
                <a:cs typeface="Times New Roman" panose="02020603050405020304" pitchFamily="18" charset="0"/>
              </a:rPr>
              <a:t>Воскресенск московской области (тыс.рублей)</a:t>
            </a: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240760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73</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993773995"/>
              </p:ext>
            </p:extLst>
          </p:nvPr>
        </p:nvGraphicFramePr>
        <p:xfrm>
          <a:off x="226254" y="681671"/>
          <a:ext cx="11828897" cy="5433726"/>
        </p:xfrm>
        <a:graphic>
          <a:graphicData uri="http://schemas.openxmlformats.org/drawingml/2006/table">
            <a:tbl>
              <a:tblPr firstRow="1" firstCol="1" bandRow="1"/>
              <a:tblGrid>
                <a:gridCol w="8544522">
                  <a:extLst>
                    <a:ext uri="{9D8B030D-6E8A-4147-A177-3AD203B41FA5}">
                      <a16:colId xmlns="" xmlns:a16="http://schemas.microsoft.com/office/drawing/2014/main" val="20000"/>
                    </a:ext>
                  </a:extLst>
                </a:gridCol>
                <a:gridCol w="802432">
                  <a:extLst>
                    <a:ext uri="{9D8B030D-6E8A-4147-A177-3AD203B41FA5}">
                      <a16:colId xmlns="" xmlns:a16="http://schemas.microsoft.com/office/drawing/2014/main" val="20001"/>
                    </a:ext>
                  </a:extLst>
                </a:gridCol>
                <a:gridCol w="648724">
                  <a:extLst>
                    <a:ext uri="{9D8B030D-6E8A-4147-A177-3AD203B41FA5}">
                      <a16:colId xmlns="" xmlns:a16="http://schemas.microsoft.com/office/drawing/2014/main" val="20002"/>
                    </a:ext>
                  </a:extLst>
                </a:gridCol>
                <a:gridCol w="1833219">
                  <a:extLst>
                    <a:ext uri="{9D8B030D-6E8A-4147-A177-3AD203B41FA5}">
                      <a16:colId xmlns="" xmlns:a16="http://schemas.microsoft.com/office/drawing/2014/main" val="20003"/>
                    </a:ext>
                  </a:extLst>
                </a:gridCol>
              </a:tblGrid>
              <a:tr h="1872871">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(Решение Совета депутатов городского округа Воскресенск Московской области от 18.11.2019 № 52/6 «</a:t>
                      </a:r>
                      <a:r>
                        <a:rPr kumimoji="0" lang="ru-RU" altLang="ru-RU"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 земельном налоге на территории городского округа Воскресенск Московской области» </a:t>
                      </a:r>
                      <a:r>
                        <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72C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№3299)</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19754">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2021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2022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Ожидаемый в 2023 году</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866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Следующие категории физических лиц  </a:t>
                      </a: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виде освобождения  </a:t>
                      </a: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от уплаты земельного налога в отношении одного земельного участка по выбору налогоплательщика, площадь которого не превышает 3000 кв. м, находящихся в собственности, постоянном (бессрочном) пользовании или пожизненном наследуемом владении и не используемых для предпринимательской деятельности: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43339">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одного из родителей детей-инвалидов при условии, что среднедушевой доход семьи ниже величины прожиточного минимума, установленной в Московской области на душу населения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5002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детей-сирот и детей, оставшихся без попечения родителей, на которых распространяется действие Федерального закона от 21.12.1996 N 159-ФЗ "О дополнительных гарантиях по социальной поддержке детей-сирот и детей, оставшихся без попечения родителей";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latin typeface="Times New Roman" panose="02020603050405020304" pitchFamily="18" charset="0"/>
                        <a:cs typeface="Times New Roman" panose="02020603050405020304" pitchFamily="18" charset="0"/>
                      </a:endParaRPr>
                    </a:p>
                    <a:p>
                      <a:pPr algn="ctr"/>
                      <a:r>
                        <a:rPr lang="ru-RU" sz="1200" dirty="0">
                          <a:latin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43339">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несовершеннолетних узников концлагерей, гетто и других мест принудительного содержания, созданных фашистами в период Второй мировой войны; - жертв политических репрессий;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60750">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-членов семей погибших (умерших) инвалидов войны, участников Великой Отечественной войны, ветеранов боевых действий, на которых распространены меры социальной поддержки, установленные статьей 21 Федерального закона от 12.01.1995 N 5-ФЗ "О ветеранах";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latin typeface="Times New Roman" panose="02020603050405020304" pitchFamily="18" charset="0"/>
                        <a:cs typeface="Times New Roman" panose="02020603050405020304" pitchFamily="18" charset="0"/>
                      </a:endParaRPr>
                    </a:p>
                    <a:p>
                      <a:pPr algn="ctr"/>
                      <a:r>
                        <a:rPr lang="ru-RU" sz="1200" dirty="0">
                          <a:latin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15010">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-членов семей военнослужащих и сотрудников органов внутренних дел, потерявших кормильца при исполнении им служебных обязанностей, на которых распространяются льготы и социальные гарантии, установленные Законом Российской Федерации от 07.02.2011 N 3-ФЗ "О полиции" и Федеральным законом от 27.05.1998 N 76-ФЗ "О статусе военнослужащих";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latin typeface="Times New Roman" panose="02020603050405020304" pitchFamily="18" charset="0"/>
                        <a:cs typeface="Times New Roman" panose="02020603050405020304" pitchFamily="18" charset="0"/>
                      </a:endParaRPr>
                    </a:p>
                    <a:p>
                      <a:pPr algn="ctr"/>
                      <a:r>
                        <a:rPr lang="ru-RU" sz="1200" dirty="0">
                          <a:latin typeface="Times New Roman" panose="02020603050405020304" pitchFamily="18" charset="0"/>
                          <a:cs typeface="Times New Roman" panose="02020603050405020304" pitchFamily="18" charset="0"/>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21937">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старост населенных пунктов на период исполнения полномочий (при предоставлении документа, подтверждающего статус старосты).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95943">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-женщин, которым в установленном порядке присвоено почетное звание «Мать-героиня»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4" name="Заголовок 3"/>
          <p:cNvSpPr>
            <a:spLocks noGrp="1"/>
          </p:cNvSpPr>
          <p:nvPr>
            <p:ph type="title"/>
          </p:nvPr>
        </p:nvSpPr>
        <p:spPr>
          <a:xfrm>
            <a:off x="524816" y="0"/>
            <a:ext cx="11150600" cy="662350"/>
          </a:xfrm>
        </p:spPr>
        <p:txBody>
          <a:bodyPr>
            <a:normAutofit/>
          </a:bodyPr>
          <a:lstStyle/>
          <a:p>
            <a:pPr algn="ctr"/>
            <a:r>
              <a:rPr lang="ru-RU" sz="14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a:t>
            </a: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718073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74</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38876942"/>
              </p:ext>
            </p:extLst>
          </p:nvPr>
        </p:nvGraphicFramePr>
        <p:xfrm>
          <a:off x="204537" y="1157541"/>
          <a:ext cx="11778917" cy="4681654"/>
        </p:xfrm>
        <a:graphic>
          <a:graphicData uri="http://schemas.openxmlformats.org/drawingml/2006/table">
            <a:tbl>
              <a:tblPr firstRow="1" firstCol="1" bandRow="1"/>
              <a:tblGrid>
                <a:gridCol w="7220391">
                  <a:extLst>
                    <a:ext uri="{9D8B030D-6E8A-4147-A177-3AD203B41FA5}">
                      <a16:colId xmlns="" xmlns:a16="http://schemas.microsoft.com/office/drawing/2014/main" val="20000"/>
                    </a:ext>
                  </a:extLst>
                </a:gridCol>
                <a:gridCol w="2023872">
                  <a:extLst>
                    <a:ext uri="{9D8B030D-6E8A-4147-A177-3AD203B41FA5}">
                      <a16:colId xmlns="" xmlns:a16="http://schemas.microsoft.com/office/drawing/2014/main" val="20001"/>
                    </a:ext>
                  </a:extLst>
                </a:gridCol>
                <a:gridCol w="1438656">
                  <a:extLst>
                    <a:ext uri="{9D8B030D-6E8A-4147-A177-3AD203B41FA5}">
                      <a16:colId xmlns="" xmlns:a16="http://schemas.microsoft.com/office/drawing/2014/main" val="20002"/>
                    </a:ext>
                  </a:extLst>
                </a:gridCol>
                <a:gridCol w="1095998">
                  <a:extLst>
                    <a:ext uri="{9D8B030D-6E8A-4147-A177-3AD203B41FA5}">
                      <a16:colId xmlns="" xmlns:a16="http://schemas.microsoft.com/office/drawing/2014/main" val="20003"/>
                    </a:ext>
                  </a:extLst>
                </a:gridCol>
              </a:tblGrid>
              <a:tr h="1902651">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(Решение Совета депутатов городского округа Воскресенск Московской области от 18.11.2019 № 52/6 «</a:t>
                      </a:r>
                      <a:r>
                        <a:rPr lang="ru-RU" altLang="ru-RU" sz="1400" b="1" dirty="0">
                          <a:solidFill>
                            <a:schemeClr val="bg1"/>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 </a:t>
                      </a: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№840/111)</a:t>
                      </a:r>
                    </a:p>
                    <a:p>
                      <a:pPr algn="ctr">
                        <a:lnSpc>
                          <a:spcPct val="107000"/>
                        </a:lnSpc>
                        <a:spcAft>
                          <a:spcPts val="0"/>
                        </a:spcAft>
                      </a:pPr>
                      <a:r>
                        <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ru-RU"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№3299)</a:t>
                      </a:r>
                    </a:p>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318983">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2021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2022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Ожидаемый в 2023 году</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42253">
                <a:tc>
                  <a:txBody>
                    <a:bodyPr/>
                    <a:lstStyle/>
                    <a:p>
                      <a:pP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50%: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81104">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Налогоплательщиков - физических лиц, являющихся добровольными пожарными </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в отношении одного земельного участка, площадь которого не превышает предельные (максимальные) нормы предоставления земель для соответствующих видов разрешенного использования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97817">
                <a:tc>
                  <a:txBody>
                    <a:bodyPr/>
                    <a:lstStyle/>
                    <a:p>
                      <a:pPr>
                        <a:lnSpc>
                          <a:spcPct val="107000"/>
                        </a:lnSpc>
                        <a:spcAft>
                          <a:spcPts val="0"/>
                        </a:spcAft>
                      </a:pPr>
                      <a:r>
                        <a:rPr lang="ru-RU" sz="1200" kern="1200" dirty="0">
                          <a:solidFill>
                            <a:schemeClr val="tx1"/>
                          </a:solidFill>
                          <a:effectLst/>
                          <a:latin typeface="Times New Roman" panose="02020603050405020304" pitchFamily="18" charset="0"/>
                          <a:ea typeface="+mn-ea"/>
                          <a:cs typeface="Times New Roman" panose="02020603050405020304" pitchFamily="18" charset="0"/>
                        </a:rPr>
                        <a:t>В отношении одного земельного участка по выбору налогоплательщика, имеющего данные участки в собственности, постоянном (бессрочном) пользовании или пожизненном наследуемом владении и не используемые для предпринимательской деятельности налогоплательщиков:</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4596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-малоимущие семьи и малоимущие одиноко проживающие граждане, среднедушевой доход которых ниже величины прожиточного минимума, установленной в Московской области на </a:t>
                      </a:r>
                      <a:r>
                        <a:rPr lang="ru-RU" sz="1200">
                          <a:effectLst/>
                          <a:latin typeface="Times New Roman" panose="02020603050405020304" pitchFamily="18" charset="0"/>
                          <a:ea typeface="Calibri" panose="020F0502020204030204" pitchFamily="34" charset="0"/>
                          <a:cs typeface="Times New Roman" panose="02020603050405020304" pitchFamily="18" charset="0"/>
                        </a:rPr>
                        <a:t>душу населения;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97817">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-пенсионеры, доход которых ниже двукратной величины прожиточного минимума, установленной в Московской области для пенсионеров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4" name="Заголовок 3"/>
          <p:cNvSpPr>
            <a:spLocks noGrp="1"/>
          </p:cNvSpPr>
          <p:nvPr>
            <p:ph type="title"/>
          </p:nvPr>
        </p:nvSpPr>
        <p:spPr>
          <a:xfrm>
            <a:off x="744272" y="109728"/>
            <a:ext cx="11150600" cy="918382"/>
          </a:xfrm>
        </p:spPr>
        <p:txBody>
          <a:bodyPr/>
          <a:lstStyle/>
          <a:p>
            <a:pPr algn="ctr"/>
            <a:r>
              <a:rPr lang="ru-RU" sz="16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a:t>
            </a:r>
            <a:br>
              <a:rPr lang="ru-RU" sz="1600" dirty="0">
                <a:solidFill>
                  <a:schemeClr val="accent2">
                    <a:lumMod val="75000"/>
                  </a:schemeClr>
                </a:solidFill>
                <a:latin typeface="Times New Roman" panose="02020603050405020304" pitchFamily="18" charset="0"/>
                <a:cs typeface="Times New Roman" panose="02020603050405020304" pitchFamily="18" charset="0"/>
              </a:rPr>
            </a:br>
            <a:r>
              <a:rPr lang="ru-RU" sz="1600" dirty="0">
                <a:solidFill>
                  <a:schemeClr val="accent2">
                    <a:lumMod val="75000"/>
                  </a:schemeClr>
                </a:solidFill>
                <a:latin typeface="Times New Roman" panose="02020603050405020304" pitchFamily="18" charset="0"/>
                <a:cs typeface="Times New Roman" panose="02020603050405020304" pitchFamily="18" charset="0"/>
              </a:rPr>
              <a:t>городского округа Воскресенск московской области (тыс.рублей)</a:t>
            </a: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5760063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831850" y="182564"/>
            <a:ext cx="10515600" cy="374028"/>
          </a:xfrm>
        </p:spPr>
        <p:txBody>
          <a:bodyPr/>
          <a:lstStyle/>
          <a:p>
            <a:r>
              <a:rPr lang="ru-RU" sz="1800" dirty="0">
                <a:solidFill>
                  <a:schemeClr val="tx1"/>
                </a:solidFill>
              </a:rPr>
              <a:t>Налог на имущество физических лиц</a:t>
            </a:r>
          </a:p>
        </p:txBody>
      </p:sp>
      <p:sp>
        <p:nvSpPr>
          <p:cNvPr id="4" name="Номер слайда 3"/>
          <p:cNvSpPr>
            <a:spLocks noGrp="1"/>
          </p:cNvSpPr>
          <p:nvPr>
            <p:ph type="sldNum" sz="quarter" idx="12"/>
          </p:nvPr>
        </p:nvSpPr>
        <p:spPr/>
        <p:txBody>
          <a:bodyPr/>
          <a:lstStyle/>
          <a:p>
            <a:fld id="{9EC71654-96A5-4280-94F3-931C61A9F92C}" type="slidenum">
              <a:rPr lang="ru-RU" smtClean="0"/>
              <a:pPr/>
              <a:t>75</a:t>
            </a:fld>
            <a:endParaRPr lang="ru-RU"/>
          </a:p>
        </p:txBody>
      </p:sp>
      <p:sp>
        <p:nvSpPr>
          <p:cNvPr id="21" name="Текст 20"/>
          <p:cNvSpPr>
            <a:spLocks noGrp="1"/>
          </p:cNvSpPr>
          <p:nvPr>
            <p:ph type="body" idx="1"/>
          </p:nvPr>
        </p:nvSpPr>
        <p:spPr>
          <a:xfrm>
            <a:off x="5154612" y="1153348"/>
            <a:ext cx="6192837" cy="5704652"/>
          </a:xfrm>
        </p:spPr>
        <p:txBody>
          <a:bodyPr/>
          <a:lstStyle/>
          <a:p>
            <a:pPr algn="just"/>
            <a:r>
              <a:rPr lang="ru-RU" dirty="0"/>
              <a:t>На территории городского округа в части льгот по налогу на имуществ распространяется действие статьи 407 Налогового кодекса Российской Федерации, а также дополнительно установлены в соответствии с решением СОВЕТА ДЕПУТАТОВ ГОРОДСКОГО ОКРУГА ВОСКРЕСЕНСК МОСКОВСКОЙ ОБЛАСТИ от 18 ноября 2019 г. N 53/6 О НАЛОГЕ НА ИМУЩЕСТВО ФИЗИЧЕСКИХ ЛИЦ НА ТЕРРИТОРИИ ГОРОДСКОГО ОКРУГА ВОСКРЕСЕНСК МОСКОВСКОЙ ОБЛАСТИ (с изменениями от 22.05.2020 N 218/19)</a:t>
            </a:r>
          </a:p>
          <a:p>
            <a:pPr algn="just"/>
            <a:r>
              <a:rPr lang="ru-RU" dirty="0"/>
              <a:t>Налоговые ставки устанавливаются в размерах от 0,1% до 2% от кадастровой стоимости объекта в зависимости от вида имущества</a:t>
            </a:r>
          </a:p>
          <a:p>
            <a:pPr algn="just"/>
            <a:endParaRPr lang="ru-RU" dirty="0"/>
          </a:p>
        </p:txBody>
      </p:sp>
      <p:pic>
        <p:nvPicPr>
          <p:cNvPr id="17" name="Объект 1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013223" y="4359827"/>
            <a:ext cx="5656262" cy="2498173"/>
          </a:xfrm>
        </p:spPr>
      </p:pic>
      <p:pic>
        <p:nvPicPr>
          <p:cNvPr id="20" name="Рисунок 19"/>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6667" r="16667"/>
          <a:stretch>
            <a:fillRect/>
          </a:stretch>
        </p:blipFill>
        <p:spPr>
          <a:xfrm>
            <a:off x="9342438" y="0"/>
            <a:ext cx="2849562" cy="1154113"/>
          </a:xfrm>
        </p:spPr>
      </p:pic>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7897"/>
            <a:ext cx="5155096" cy="5946702"/>
          </a:xfrm>
          <a:prstGeom prst="rect">
            <a:avLst/>
          </a:prstGeom>
        </p:spPr>
      </p:pic>
      <p:sp>
        <p:nvSpPr>
          <p:cNvPr id="2" name="Овал 1"/>
          <p:cNvSpPr/>
          <p:nvPr/>
        </p:nvSpPr>
        <p:spPr>
          <a:xfrm>
            <a:off x="11681926" y="6447453"/>
            <a:ext cx="435429" cy="3172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9EC71654-96A5-4280-94F3-931C61A9F92C}" type="slidenum">
              <a:rPr lang="en-US" sz="900">
                <a:solidFill>
                  <a:schemeClr val="accent2"/>
                </a:solidFill>
              </a:rPr>
              <a:pPr algn="ctr"/>
              <a:t>75</a:t>
            </a:fld>
            <a:endParaRPr lang="ru-RU" sz="900" dirty="0">
              <a:solidFill>
                <a:schemeClr val="accent2"/>
              </a:solidFill>
            </a:endParaRPr>
          </a:p>
        </p:txBody>
      </p:sp>
    </p:spTree>
    <p:extLst>
      <p:ext uri="{BB962C8B-B14F-4D97-AF65-F5344CB8AC3E}">
        <p14:creationId xmlns:p14="http://schemas.microsoft.com/office/powerpoint/2010/main" val="115096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76</a:t>
            </a:fld>
            <a:endParaRPr lang="en-US" dirty="0">
              <a:solidFill>
                <a:prstClr val="white"/>
              </a:solidFill>
            </a:endParaRPr>
          </a:p>
        </p:txBody>
      </p:sp>
      <p:sp>
        <p:nvSpPr>
          <p:cNvPr id="3" name="Объект 2"/>
          <p:cNvSpPr>
            <a:spLocks noGrp="1"/>
          </p:cNvSpPr>
          <p:nvPr>
            <p:ph idx="1"/>
          </p:nvPr>
        </p:nvSpPr>
        <p:spPr>
          <a:xfrm>
            <a:off x="604715" y="982246"/>
            <a:ext cx="10837862" cy="4351338"/>
          </a:xfrm>
        </p:spPr>
        <p:txBody>
          <a:bodyPr>
            <a:normAutofit fontScale="55000" lnSpcReduction="20000"/>
          </a:bodyPr>
          <a:lstStyle/>
          <a:p>
            <a:pPr marL="0" indent="0">
              <a:buNone/>
            </a:pPr>
            <a:r>
              <a:rPr lang="ru-RU" b="1" i="1" dirty="0"/>
              <a:t>Объекты налогообложения, кадастровая стоимость каждого из которых не превышает 300 млн. рублей:</a:t>
            </a:r>
          </a:p>
          <a:p>
            <a:pPr marL="0" indent="0">
              <a:buNone/>
            </a:pPr>
            <a:r>
              <a:rPr lang="ru-RU" b="1" dirty="0"/>
              <a:t>0,1 %</a:t>
            </a:r>
            <a:r>
              <a:rPr lang="ru-RU" dirty="0"/>
              <a:t> - в отношении квартир, частей квартир, комнат;</a:t>
            </a:r>
          </a:p>
          <a:p>
            <a:pPr marL="0" indent="0">
              <a:buNone/>
            </a:pPr>
            <a:r>
              <a:rPr lang="ru-RU" b="1" dirty="0"/>
              <a:t>0,3 % </a:t>
            </a:r>
            <a:r>
              <a:rPr lang="ru-RU" dirty="0"/>
              <a:t>в отношении:</a:t>
            </a:r>
          </a:p>
          <a:p>
            <a:pPr>
              <a:lnSpc>
                <a:spcPct val="120000"/>
              </a:lnSpc>
              <a:spcBef>
                <a:spcPts val="0"/>
              </a:spcBef>
            </a:pPr>
            <a:r>
              <a:rPr lang="ru-RU" dirty="0"/>
              <a:t>жилых домов, частей жилых домов;</a:t>
            </a:r>
          </a:p>
          <a:p>
            <a:pPr>
              <a:lnSpc>
                <a:spcPct val="120000"/>
              </a:lnSpc>
              <a:spcBef>
                <a:spcPts val="0"/>
              </a:spcBef>
            </a:pPr>
            <a:r>
              <a:rPr lang="ru-RU" dirty="0"/>
              <a:t>объектов незавершенного строительства в случае, если проектируемым назначением таких объектов является жилой дом;</a:t>
            </a:r>
          </a:p>
          <a:p>
            <a:pPr>
              <a:lnSpc>
                <a:spcPct val="120000"/>
              </a:lnSpc>
              <a:spcBef>
                <a:spcPts val="0"/>
              </a:spcBef>
            </a:pPr>
            <a:r>
              <a:rPr lang="ru-RU" dirty="0"/>
              <a:t>единых недвижимых комплексов, в состав которых входит хотя бы один жилой дом;</a:t>
            </a:r>
          </a:p>
          <a:p>
            <a:pPr>
              <a:lnSpc>
                <a:spcPct val="120000"/>
              </a:lnSpc>
              <a:spcBef>
                <a:spcPts val="0"/>
              </a:spcBef>
            </a:pPr>
            <a:r>
              <a:rPr lang="ru-RU" dirty="0"/>
              <a:t>гаражей и машино-мест, в том числе расположенных в объектах налогообложения, указанных в </a:t>
            </a:r>
            <a:r>
              <a:rPr lang="ru-RU" dirty="0">
                <a:hlinkClick r:id="rId2" action="ppaction://hlinkfile"/>
              </a:rPr>
              <a:t>подпунктах 2.2</a:t>
            </a:r>
            <a:r>
              <a:rPr lang="ru-RU" dirty="0"/>
              <a:t> - </a:t>
            </a:r>
            <a:r>
              <a:rPr lang="ru-RU" dirty="0">
                <a:hlinkClick r:id="rId3" action="ppaction://hlinkfile"/>
              </a:rPr>
              <a:t>2.3 пункта 2</a:t>
            </a:r>
            <a:r>
              <a:rPr lang="ru-RU" dirty="0"/>
              <a:t> настоящего решения;</a:t>
            </a:r>
          </a:p>
          <a:p>
            <a:pPr>
              <a:lnSpc>
                <a:spcPct val="120000"/>
              </a:lnSpc>
              <a:spcBef>
                <a:spcPts val="0"/>
              </a:spcBef>
            </a:pPr>
            <a:r>
              <a:rPr lang="ru-RU" dirty="0"/>
              <a:t>хозяйственных строений или сооружений, площадь каждого из которых не превышает 50 квадратных метров и которые расположены на земельных участках для ведения личного подсобного хозяйства, огородничества, садоводства или индивидуального жилищного строительства.</a:t>
            </a:r>
          </a:p>
          <a:p>
            <a:pPr>
              <a:lnSpc>
                <a:spcPct val="120000"/>
              </a:lnSpc>
              <a:spcBef>
                <a:spcPts val="0"/>
              </a:spcBef>
            </a:pPr>
            <a:r>
              <a:rPr lang="ru-RU" b="1" dirty="0"/>
              <a:t>0,5 % </a:t>
            </a:r>
            <a:r>
              <a:rPr lang="ru-RU" dirty="0"/>
              <a:t>-в отношении прочих объектов налогообложения.</a:t>
            </a:r>
          </a:p>
          <a:p>
            <a:pPr marL="0" indent="0">
              <a:lnSpc>
                <a:spcPct val="120000"/>
              </a:lnSpc>
              <a:spcBef>
                <a:spcPts val="0"/>
              </a:spcBef>
              <a:buNone/>
            </a:pPr>
            <a:r>
              <a:rPr lang="ru-RU" b="1" dirty="0"/>
              <a:t>2,0 % </a:t>
            </a:r>
            <a:r>
              <a:rPr lang="ru-RU" dirty="0"/>
              <a:t>в отношении:</a:t>
            </a:r>
          </a:p>
          <a:p>
            <a:pPr>
              <a:lnSpc>
                <a:spcPct val="120000"/>
              </a:lnSpc>
              <a:spcBef>
                <a:spcPts val="0"/>
              </a:spcBef>
            </a:pPr>
            <a:r>
              <a:rPr lang="ru-RU" dirty="0"/>
              <a:t>объектов налогообложения, кадастровая стоимость каждого из которых превышает 300 млн. рублей;</a:t>
            </a:r>
          </a:p>
          <a:p>
            <a:pPr>
              <a:lnSpc>
                <a:spcPct val="120000"/>
              </a:lnSpc>
              <a:spcBef>
                <a:spcPts val="0"/>
              </a:spcBef>
            </a:pPr>
            <a:r>
              <a:rPr lang="ru-RU" dirty="0"/>
              <a:t>объектов налогообложения, включенных в перечень, определяемый в соответствии с </a:t>
            </a:r>
            <a:r>
              <a:rPr lang="ru-RU" dirty="0">
                <a:hlinkClick r:id="rId4"/>
              </a:rPr>
              <a:t>пунктом 7 статьи 378.2</a:t>
            </a:r>
            <a:r>
              <a:rPr lang="ru-RU" dirty="0"/>
              <a:t> Налогового кодекса Российской Федерации, в отношении объектов налогообложения, предусмотренных </a:t>
            </a:r>
            <a:r>
              <a:rPr lang="ru-RU" dirty="0">
                <a:hlinkClick r:id="rId5"/>
              </a:rPr>
              <a:t>абзацем вторым пункта 10 статьи 378.2</a:t>
            </a:r>
            <a:r>
              <a:rPr lang="ru-RU" dirty="0"/>
              <a:t> Налогового кодекса Российской Федерации.</a:t>
            </a:r>
          </a:p>
        </p:txBody>
      </p:sp>
      <p:sp>
        <p:nvSpPr>
          <p:cNvPr id="4" name="Заголовок 3"/>
          <p:cNvSpPr>
            <a:spLocks noGrp="1"/>
          </p:cNvSpPr>
          <p:nvPr>
            <p:ph type="title"/>
          </p:nvPr>
        </p:nvSpPr>
        <p:spPr>
          <a:xfrm>
            <a:off x="560832" y="0"/>
            <a:ext cx="11167850" cy="927259"/>
          </a:xfrm>
        </p:spPr>
        <p:txBody>
          <a:bodyPr/>
          <a:lstStyle/>
          <a:p>
            <a:pPr algn="ctr"/>
            <a:r>
              <a:rPr lang="ru-RU" sz="1500" dirty="0">
                <a:solidFill>
                  <a:schemeClr val="accent2">
                    <a:lumMod val="75000"/>
                  </a:schemeClr>
                </a:solidFill>
                <a:latin typeface="Times New Roman" panose="02020603050405020304" pitchFamily="18" charset="0"/>
                <a:cs typeface="Times New Roman" panose="02020603050405020304" pitchFamily="18" charset="0"/>
              </a:rPr>
              <a:t>Ставки об уплате налога на имущество физических лиц (Р</a:t>
            </a:r>
            <a:r>
              <a:rPr lang="ru-RU" altLang="ru-RU" sz="1500" dirty="0">
                <a:solidFill>
                  <a:schemeClr val="accent2">
                    <a:lumMod val="75000"/>
                  </a:schemeClr>
                </a:solidFill>
                <a:latin typeface="Times New Roman" panose="02020603050405020304" pitchFamily="18" charset="0"/>
                <a:cs typeface="Times New Roman" panose="02020603050405020304" pitchFamily="18" charset="0"/>
              </a:rPr>
              <a:t>ешение Совета депутатов городского округа Воскресенск Московской области от 18.11.2019 № 53/6  «О налоге на имущество физических лиц на территории городского округа Воскресенск Московской области»  </a:t>
            </a:r>
            <a:br>
              <a:rPr lang="ru-RU" altLang="ru-RU" sz="15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500" dirty="0">
                <a:solidFill>
                  <a:schemeClr val="accent2">
                    <a:lumMod val="75000"/>
                  </a:schemeClr>
                </a:solidFill>
                <a:latin typeface="Times New Roman" panose="02020603050405020304" pitchFamily="18" charset="0"/>
                <a:cs typeface="Times New Roman" panose="02020603050405020304" pitchFamily="18" charset="0"/>
              </a:rPr>
              <a:t>(с изменениями</a:t>
            </a:r>
            <a:r>
              <a:rPr lang="ru-RU" sz="1500" dirty="0">
                <a:solidFill>
                  <a:schemeClr val="accent2">
                    <a:lumMod val="75000"/>
                  </a:schemeClr>
                </a:solidFill>
                <a:latin typeface="Times New Roman" panose="02020603050405020304" pitchFamily="18" charset="0"/>
                <a:cs typeface="Times New Roman" panose="02020603050405020304" pitchFamily="18" charset="0"/>
              </a:rPr>
              <a:t> от 22.05.2020 № 218/19)</a:t>
            </a:r>
            <a:endParaRPr lang="ru-RU" sz="1500" dirty="0"/>
          </a:p>
        </p:txBody>
      </p:sp>
      <p:sp>
        <p:nvSpPr>
          <p:cNvPr id="5" name="Скругленный прямоугольник 4"/>
          <p:cNvSpPr/>
          <p:nvPr/>
        </p:nvSpPr>
        <p:spPr>
          <a:xfrm>
            <a:off x="426128" y="6169980"/>
            <a:ext cx="1233996" cy="5859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050" name="Picture 2" descr="https://u2.9111s.ru/uploads/202208/19/c08f02db8cbf0af46d158c951b9e40b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7888" y="5355690"/>
            <a:ext cx="3944074" cy="133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87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77</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672967483"/>
              </p:ext>
            </p:extLst>
          </p:nvPr>
        </p:nvGraphicFramePr>
        <p:xfrm>
          <a:off x="204537" y="1055507"/>
          <a:ext cx="11778917" cy="4996551"/>
        </p:xfrm>
        <a:graphic>
          <a:graphicData uri="http://schemas.openxmlformats.org/drawingml/2006/table">
            <a:tbl>
              <a:tblPr firstRow="1" firstCol="1" bandRow="1"/>
              <a:tblGrid>
                <a:gridCol w="7220391">
                  <a:extLst>
                    <a:ext uri="{9D8B030D-6E8A-4147-A177-3AD203B41FA5}">
                      <a16:colId xmlns="" xmlns:a16="http://schemas.microsoft.com/office/drawing/2014/main" val="20000"/>
                    </a:ext>
                  </a:extLst>
                </a:gridCol>
                <a:gridCol w="2023872">
                  <a:extLst>
                    <a:ext uri="{9D8B030D-6E8A-4147-A177-3AD203B41FA5}">
                      <a16:colId xmlns="" xmlns:a16="http://schemas.microsoft.com/office/drawing/2014/main" val="20001"/>
                    </a:ext>
                  </a:extLst>
                </a:gridCol>
                <a:gridCol w="1438656">
                  <a:extLst>
                    <a:ext uri="{9D8B030D-6E8A-4147-A177-3AD203B41FA5}">
                      <a16:colId xmlns="" xmlns:a16="http://schemas.microsoft.com/office/drawing/2014/main" val="20002"/>
                    </a:ext>
                  </a:extLst>
                </a:gridCol>
                <a:gridCol w="1095998">
                  <a:extLst>
                    <a:ext uri="{9D8B030D-6E8A-4147-A177-3AD203B41FA5}">
                      <a16:colId xmlns="" xmlns:a16="http://schemas.microsoft.com/office/drawing/2014/main" val="20003"/>
                    </a:ext>
                  </a:extLst>
                </a:gridCol>
              </a:tblGrid>
              <a:tr h="1902651">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налогу на имущество физических лиц</a:t>
                      </a:r>
                      <a:r>
                        <a:rPr lang="ru-RU" sz="1400" b="1" baseline="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dirty="0">
                          <a:solidFill>
                            <a:schemeClr val="bg1"/>
                          </a:solidFill>
                          <a:latin typeface="Times New Roman" panose="02020603050405020304" pitchFamily="18" charset="0"/>
                          <a:cs typeface="Times New Roman" panose="02020603050405020304" pitchFamily="18" charset="0"/>
                        </a:rPr>
                        <a:t>(Р</a:t>
                      </a:r>
                      <a:r>
                        <a:rPr lang="ru-RU" altLang="ru-RU" sz="1400" b="1" dirty="0">
                          <a:solidFill>
                            <a:schemeClr val="bg1"/>
                          </a:solidFill>
                          <a:latin typeface="Times New Roman" panose="02020603050405020304" pitchFamily="18" charset="0"/>
                          <a:cs typeface="Times New Roman" panose="02020603050405020304" pitchFamily="18" charset="0"/>
                        </a:rPr>
                        <a:t>ешение Совета депутатов городского округа Воскресенск Московской области от 18.11.2019 № 53/6  «О налоге на имущество физических лиц на территории городского округа Воскресенск Московской области»  (с изменениями</a:t>
                      </a:r>
                      <a:r>
                        <a:rPr lang="ru-RU" sz="1400" b="1" dirty="0">
                          <a:solidFill>
                            <a:schemeClr val="bg1"/>
                          </a:solidFill>
                          <a:latin typeface="Times New Roman" panose="02020603050405020304" pitchFamily="18" charset="0"/>
                          <a:cs typeface="Times New Roman" panose="02020603050405020304" pitchFamily="18" charset="0"/>
                        </a:rPr>
                        <a:t> от 22.05.2020 № 218/19)</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№3299)</a:t>
                      </a:r>
                    </a:p>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318983">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2021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2022 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Ожидаемый в 2023 году</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42253">
                <a:tc>
                  <a:txBody>
                    <a:bodyPr/>
                    <a:lstStyle/>
                    <a:p>
                      <a:pPr>
                        <a:lnSpc>
                          <a:spcPct val="107000"/>
                        </a:lnSpc>
                        <a:spcAft>
                          <a:spcPts val="0"/>
                        </a:spcAft>
                      </a:pPr>
                      <a:r>
                        <a:rPr lang="ru-RU" sz="1200" b="1" kern="1200" dirty="0">
                          <a:solidFill>
                            <a:schemeClr val="tx1"/>
                          </a:solidFill>
                          <a:effectLst/>
                          <a:latin typeface="Times New Roman" panose="02020603050405020304" pitchFamily="18" charset="0"/>
                          <a:ea typeface="+mn-ea"/>
                          <a:cs typeface="Times New Roman" panose="02020603050405020304" pitchFamily="18" charset="0"/>
                        </a:rPr>
                        <a:t>Освободить от уплаты налога на имущество физических лиц</a:t>
                      </a:r>
                      <a:r>
                        <a:rPr lang="ru-RU" sz="1200" kern="1200" dirty="0">
                          <a:solidFill>
                            <a:schemeClr val="tx1"/>
                          </a:solidFill>
                          <a:effectLst/>
                          <a:latin typeface="Times New Roman" panose="02020603050405020304" pitchFamily="18" charset="0"/>
                          <a:ea typeface="+mn-ea"/>
                          <a:cs typeface="Times New Roman" panose="02020603050405020304" pitchFamily="18" charset="0"/>
                        </a:rPr>
                        <a:t>, за исключением имущества, которое используется в предпринимательской деятельности, а также за исключением жилых помещений и жилых домов, которые используются в целях получения дохода (сдача в аренду независимо от суммы получаемого дохода), следующие категории налогоплательщиков:</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81104">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одного из родителей в многодетной малоимущей семье, имеющих трех и более несовершеннолетних детей, среднедушевой доход которых ниже величины прожиточного минимума, установленной в Московской области на душу населения, в отношении одного объекта налогообложения жилого назначения по выбору налогоплательщика: комната, квартира, индивидуальный жилой дом;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97817">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одного из родителей детей-инвалидов при условии, что среднедушевой доход семьи ниже величины прожиточного минимума, установленной в Московской области на душу населения;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71879">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детей сирот и детей, оставшихся без попечения родителей, на которых распространяется действие Федерального закона от 21.12.1996 N 159-ФЗ "О дополнительных гарантиях по социальной поддержке детей-сирот и детей, оставшихся без попечения родителей".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latin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4" name="Заголовок 3"/>
          <p:cNvSpPr>
            <a:spLocks noGrp="1"/>
          </p:cNvSpPr>
          <p:nvPr>
            <p:ph type="title"/>
          </p:nvPr>
        </p:nvSpPr>
        <p:spPr>
          <a:xfrm>
            <a:off x="744272" y="109728"/>
            <a:ext cx="11150600" cy="918382"/>
          </a:xfrm>
        </p:spPr>
        <p:txBody>
          <a:bodyPr/>
          <a:lstStyle/>
          <a:p>
            <a:pPr algn="ct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a:t>
            </a:r>
            <a:b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b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городского округа Воскресенск московской области (тыс.рублей)</a:t>
            </a:r>
            <a:endParaRPr lang="ru-RU" sz="16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4142131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9EC71654-96A5-4280-94F3-931C61A9F92C}" type="slidenum">
              <a:rPr lang="ru-RU" noProof="0" smtClean="0"/>
              <a:pPr rtl="0"/>
              <a:t>78</a:t>
            </a:fld>
            <a:endParaRPr lang="ru-RU" noProof="0" dirty="0"/>
          </a:p>
        </p:txBody>
      </p:sp>
      <p:sp>
        <p:nvSpPr>
          <p:cNvPr id="4" name="Заголовок 3"/>
          <p:cNvSpPr>
            <a:spLocks noGrp="1"/>
          </p:cNvSpPr>
          <p:nvPr>
            <p:ph type="title"/>
          </p:nvPr>
        </p:nvSpPr>
        <p:spPr>
          <a:xfrm>
            <a:off x="270455" y="154547"/>
            <a:ext cx="4372779" cy="1197880"/>
          </a:xfrm>
        </p:spPr>
        <p:txBody>
          <a:bodyPr>
            <a:noAutofit/>
          </a:bodyPr>
          <a:lstStyle/>
          <a:p>
            <a:pPr algn="ctr"/>
            <a:r>
              <a:rPr lang="ru-RU" sz="1800" dirty="0">
                <a:hlinkClick r:id="rId3" action="ppaction://hlinksldjump"/>
              </a:rPr>
              <a:t>Сведения о расходах по разделам и подразделам классификации расходов бюджета на 2024 год и плановый период 2025 и 2026 годов в сравнении с 2023 годом</a:t>
            </a:r>
            <a:r>
              <a:rPr lang="ru-RU" sz="1800" dirty="0"/>
              <a:t> </a:t>
            </a:r>
            <a:r>
              <a:rPr lang="ru-RU" sz="1800" dirty="0">
                <a:solidFill>
                  <a:srgbClr val="0072C7"/>
                </a:solidFill>
              </a:rPr>
              <a:t>(млн. рублей)</a:t>
            </a:r>
          </a:p>
        </p:txBody>
      </p:sp>
      <p:graphicFrame>
        <p:nvGraphicFramePr>
          <p:cNvPr id="7" name="Объект 6"/>
          <p:cNvGraphicFramePr>
            <a:graphicFrameLocks noGrp="1"/>
          </p:cNvGraphicFramePr>
          <p:nvPr>
            <p:ph idx="1"/>
            <p:extLst>
              <p:ext uri="{D42A27DB-BD31-4B8C-83A1-F6EECF244321}">
                <p14:modId xmlns:p14="http://schemas.microsoft.com/office/powerpoint/2010/main" val="1520153124"/>
              </p:ext>
            </p:extLst>
          </p:nvPr>
        </p:nvGraphicFramePr>
        <p:xfrm>
          <a:off x="302785" y="1628776"/>
          <a:ext cx="4206295" cy="5014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Диаграмма 11"/>
          <p:cNvGraphicFramePr/>
          <p:nvPr>
            <p:extLst>
              <p:ext uri="{D42A27DB-BD31-4B8C-83A1-F6EECF244321}">
                <p14:modId xmlns:p14="http://schemas.microsoft.com/office/powerpoint/2010/main" val="2670050685"/>
              </p:ext>
            </p:extLst>
          </p:nvPr>
        </p:nvGraphicFramePr>
        <p:xfrm>
          <a:off x="4868214" y="154545"/>
          <a:ext cx="7018986" cy="6591487"/>
        </p:xfrm>
        <a:graphic>
          <a:graphicData uri="http://schemas.openxmlformats.org/drawingml/2006/chart">
            <c:chart xmlns:c="http://schemas.openxmlformats.org/drawingml/2006/chart" xmlns:r="http://schemas.openxmlformats.org/officeDocument/2006/relationships" r:id="rId9"/>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3192" y="1386494"/>
            <a:ext cx="1889765" cy="1059665"/>
          </a:xfrm>
          <a:prstGeom prst="rect">
            <a:avLst/>
          </a:prstGeom>
        </p:spPr>
      </p:pic>
      <p:sp>
        <p:nvSpPr>
          <p:cNvPr id="5" name="Овал 4"/>
          <p:cNvSpPr/>
          <p:nvPr/>
        </p:nvSpPr>
        <p:spPr>
          <a:xfrm>
            <a:off x="429208" y="6186196"/>
            <a:ext cx="1175657" cy="5411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536827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79</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1392800439"/>
              </p:ext>
            </p:extLst>
          </p:nvPr>
        </p:nvGraphicFramePr>
        <p:xfrm>
          <a:off x="142873" y="1483359"/>
          <a:ext cx="11845927" cy="4775704"/>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745353">
                  <a:extLst>
                    <a:ext uri="{9D8B030D-6E8A-4147-A177-3AD203B41FA5}">
                      <a16:colId xmlns:a16="http://schemas.microsoft.com/office/drawing/2014/main" xmlns="" val="20004"/>
                    </a:ext>
                  </a:extLst>
                </a:gridCol>
                <a:gridCol w="783771">
                  <a:extLst>
                    <a:ext uri="{9D8B030D-6E8A-4147-A177-3AD203B41FA5}">
                      <a16:colId xmlns:a16="http://schemas.microsoft.com/office/drawing/2014/main" xmlns="" val="20005"/>
                    </a:ext>
                  </a:extLst>
                </a:gridCol>
                <a:gridCol w="872931">
                  <a:extLst>
                    <a:ext uri="{9D8B030D-6E8A-4147-A177-3AD203B41FA5}">
                      <a16:colId xmlns:a16="http://schemas.microsoft.com/office/drawing/2014/main" xmlns="" val="20006"/>
                    </a:ext>
                  </a:extLst>
                </a:gridCol>
                <a:gridCol w="670560">
                  <a:extLst>
                    <a:ext uri="{9D8B030D-6E8A-4147-A177-3AD203B41FA5}">
                      <a16:colId xmlns:a16="http://schemas.microsoft.com/office/drawing/2014/main" xmlns="" val="20007"/>
                    </a:ext>
                  </a:extLst>
                </a:gridCol>
                <a:gridCol w="777549">
                  <a:extLst>
                    <a:ext uri="{9D8B030D-6E8A-4147-A177-3AD203B41FA5}">
                      <a16:colId xmlns:a16="http://schemas.microsoft.com/office/drawing/2014/main" xmlns="" val="20008"/>
                    </a:ext>
                  </a:extLst>
                </a:gridCol>
                <a:gridCol w="803767">
                  <a:extLst>
                    <a:ext uri="{9D8B030D-6E8A-4147-A177-3AD203B41FA5}">
                      <a16:colId xmlns:a16="http://schemas.microsoft.com/office/drawing/2014/main" xmlns="" val="20009"/>
                    </a:ext>
                  </a:extLst>
                </a:gridCol>
                <a:gridCol w="850497">
                  <a:extLst>
                    <a:ext uri="{9D8B030D-6E8A-4147-A177-3AD203B41FA5}">
                      <a16:colId xmlns:a16="http://schemas.microsoft.com/office/drawing/2014/main" xmlns="" val="20010"/>
                    </a:ext>
                  </a:extLst>
                </a:gridCol>
                <a:gridCol w="728998">
                  <a:extLst>
                    <a:ext uri="{9D8B030D-6E8A-4147-A177-3AD203B41FA5}">
                      <a16:colId xmlns:a16="http://schemas.microsoft.com/office/drawing/2014/main" xmlns="" val="20011"/>
                    </a:ext>
                  </a:extLst>
                </a:gridCol>
                <a:gridCol w="672921">
                  <a:extLst>
                    <a:ext uri="{9D8B030D-6E8A-4147-A177-3AD203B41FA5}">
                      <a16:colId xmlns:a16="http://schemas.microsoft.com/office/drawing/2014/main" xmlns="" val="20012"/>
                    </a:ext>
                  </a:extLst>
                </a:gridCol>
                <a:gridCol w="677308">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50255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a:t>
                      </a:r>
                      <a:r>
                        <a:rPr lang="ru-RU" sz="900" b="0" i="0" u="none" strike="noStrike" dirty="0" smtClean="0">
                          <a:solidFill>
                            <a:srgbClr val="000000"/>
                          </a:solidFill>
                          <a:effectLst/>
                          <a:latin typeface="Times New Roman" panose="02020603050405020304" pitchFamily="18" charset="0"/>
                        </a:rPr>
                        <a:t>исполнения                </a:t>
                      </a:r>
                      <a:r>
                        <a:rPr lang="ru-RU" sz="900" b="0" i="0" u="none" strike="noStrike" dirty="0">
                          <a:solidFill>
                            <a:srgbClr val="000000"/>
                          </a:solidFill>
                          <a:effectLst/>
                          <a:latin typeface="Times New Roman" panose="02020603050405020304" pitchFamily="18" charset="0"/>
                        </a:rPr>
                        <a:t>("+ "экономия</a:t>
                      </a:r>
                      <a:r>
                        <a:rPr lang="ru-RU" sz="900" b="0" i="0" u="none" strike="noStrike" dirty="0" smtClean="0">
                          <a:solidFill>
                            <a:srgbClr val="000000"/>
                          </a:solidFill>
                          <a:effectLst/>
                          <a:latin typeface="Times New Roman" panose="02020603050405020304" pitchFamily="18" charset="0"/>
                        </a:rPr>
                        <a:t>,  </a:t>
                      </a:r>
                      <a:r>
                        <a:rPr lang="ru-RU" sz="900" b="0" i="0" u="none" strike="noStrike" dirty="0">
                          <a:solidFill>
                            <a:srgbClr val="000000"/>
                          </a:solidFill>
                          <a:effectLst/>
                          <a:latin typeface="Times New Roman" panose="02020603050405020304" pitchFamily="18" charset="0"/>
                        </a:rPr>
                        <a:t>"-"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 </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90644">
                <a:tc>
                  <a:txBody>
                    <a:bodyPr/>
                    <a:lstStyle/>
                    <a:p>
                      <a:pPr algn="l" fontAlgn="ctr"/>
                      <a:r>
                        <a:rPr lang="ru-RU" sz="1100" b="1" i="0" u="none" strike="noStrike" dirty="0" smtClean="0">
                          <a:solidFill>
                            <a:srgbClr val="000000"/>
                          </a:solidFill>
                          <a:effectLst/>
                          <a:latin typeface="Times New Roman" panose="02020603050405020304" pitchFamily="18" charset="0"/>
                        </a:rPr>
                        <a:t>Расходы бюджета - ИТОГО</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smtClean="0">
                          <a:solidFill>
                            <a:srgbClr val="000000"/>
                          </a:solidFill>
                          <a:effectLst/>
                          <a:latin typeface="Times New Roman" panose="02020603050405020304" pitchFamily="18" charset="0"/>
                        </a:rPr>
                        <a:t> </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smtClean="0">
                          <a:solidFill>
                            <a:srgbClr val="000000"/>
                          </a:solidFill>
                          <a:effectLst/>
                          <a:latin typeface="Times New Roman" panose="02020603050405020304" pitchFamily="18" charset="0"/>
                        </a:rPr>
                        <a:t> </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6 890 134,3</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8 524 020,7</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8 303 912,9</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220 107,8</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97,4</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8 544 228,3</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8 170 456,4</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9 152 204,0</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240 315,4</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-133 456,5</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848 291,1</a:t>
                      </a:r>
                      <a:endParaRPr lang="ru-RU" sz="11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363939">
                <a:tc>
                  <a:txBody>
                    <a:bodyPr/>
                    <a:lstStyle/>
                    <a:p>
                      <a:pPr algn="l" fontAlgn="ctr"/>
                      <a:r>
                        <a:rPr lang="ru-RU" sz="1100" b="1" i="0" u="none" strike="noStrike" dirty="0" smtClean="0">
                          <a:solidFill>
                            <a:srgbClr val="000000"/>
                          </a:solidFill>
                          <a:effectLst/>
                          <a:latin typeface="Times New Roman" panose="02020603050405020304" pitchFamily="18" charset="0"/>
                        </a:rPr>
                        <a:t>Общегосударственные вопросы</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smtClean="0">
                          <a:solidFill>
                            <a:srgbClr val="000000"/>
                          </a:solidFill>
                          <a:effectLst/>
                          <a:latin typeface="Times New Roman" panose="02020603050405020304" pitchFamily="18" charset="0"/>
                        </a:rPr>
                        <a:t>01</a:t>
                      </a:r>
                      <a:endParaRPr lang="ru-RU"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smtClean="0">
                          <a:solidFill>
                            <a:srgbClr val="000000"/>
                          </a:solidFill>
                          <a:effectLst/>
                          <a:latin typeface="Times New Roman" panose="02020603050405020304" pitchFamily="18" charset="0"/>
                        </a:rPr>
                        <a:t>00</a:t>
                      </a:r>
                      <a:endParaRPr lang="ru-RU"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850 800,7</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915 745,5</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930 364,0</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-14 618,5</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101,6</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1 162 294,0</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962 346,1</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908 185,0</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231 930,0 </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31 982,1</a:t>
                      </a:r>
                      <a:endParaRPr lang="ru-RU"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rgbClr val="000000"/>
                          </a:solidFill>
                          <a:effectLst/>
                          <a:latin typeface="Times New Roman" panose="02020603050405020304" pitchFamily="18" charset="0"/>
                        </a:rPr>
                        <a:t>-22 179,0</a:t>
                      </a:r>
                      <a:endParaRPr lang="ru-RU" sz="11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615462">
                <a:tc>
                  <a:txBody>
                    <a:bodyPr/>
                    <a:lstStyle/>
                    <a:p>
                      <a:pPr algn="l" fontAlgn="ctr"/>
                      <a:r>
                        <a:rPr lang="ru-RU" sz="1100" b="0" i="0" u="none" strike="noStrike" dirty="0" smtClean="0">
                          <a:solidFill>
                            <a:srgbClr val="000000"/>
                          </a:solidFill>
                          <a:effectLst/>
                          <a:latin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smtClean="0">
                          <a:solidFill>
                            <a:srgbClr val="000000"/>
                          </a:solidFill>
                          <a:effectLst/>
                          <a:latin typeface="Times New Roman" panose="02020603050405020304" pitchFamily="18" charset="0"/>
                        </a:rPr>
                        <a:t>01</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smtClean="0">
                          <a:solidFill>
                            <a:srgbClr val="000000"/>
                          </a:solidFill>
                          <a:effectLst/>
                          <a:latin typeface="Times New Roman" panose="02020603050405020304" pitchFamily="18" charset="0"/>
                        </a:rPr>
                        <a:t>02</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4 536,9</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4 722,0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4 991,0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-269,0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105,7</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5 463,8</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5 463,8</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5 463,8</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472,8</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472,8</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472,8</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772663">
                <a:tc>
                  <a:txBody>
                    <a:bodyPr/>
                    <a:lstStyle/>
                    <a:p>
                      <a:pPr algn="l" fontAlgn="ctr"/>
                      <a:r>
                        <a:rPr lang="ru-RU" sz="1100" b="0" i="0" u="none" strike="noStrike" smtClean="0">
                          <a:solidFill>
                            <a:srgbClr val="000000"/>
                          </a:solidFill>
                          <a:effectLst/>
                          <a:latin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smtClean="0">
                          <a:solidFill>
                            <a:srgbClr val="000000"/>
                          </a:solidFill>
                          <a:effectLst/>
                          <a:latin typeface="Times New Roman" panose="02020603050405020304" pitchFamily="18" charset="0"/>
                        </a:rPr>
                        <a:t>01</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smtClean="0">
                          <a:solidFill>
                            <a:srgbClr val="000000"/>
                          </a:solidFill>
                          <a:effectLst/>
                          <a:latin typeface="Times New Roman" panose="02020603050405020304" pitchFamily="18" charset="0"/>
                        </a:rPr>
                        <a:t>03</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4 335,7</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4 308,3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4 308,3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100,0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5 127,3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5 127,3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5 127,3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819,0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819,0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819,0</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308344" y="133350"/>
            <a:ext cx="11616960" cy="1190625"/>
          </a:xfrm>
        </p:spPr>
        <p:txBody>
          <a:bodyPr/>
          <a:lstStyle/>
          <a:p>
            <a:r>
              <a:rPr lang="ru-RU" sz="2400" dirty="0">
                <a:latin typeface="+mn-lt"/>
              </a:rPr>
              <a:t>Сведения о </a:t>
            </a:r>
            <a:r>
              <a:rPr lang="ru-RU" sz="2400" dirty="0" smtClean="0">
                <a:latin typeface="+mn-lt"/>
              </a:rPr>
              <a:t>расходах БЮДЖЕТА ГОРОДСКОГО ОКРУГА ВОСКРЕСЕНСК по </a:t>
            </a:r>
            <a:r>
              <a:rPr lang="ru-RU" sz="2400" dirty="0">
                <a:latin typeface="+mn-lt"/>
              </a:rPr>
              <a:t>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и 2026 </a:t>
            </a:r>
            <a:r>
              <a:rPr lang="ru-RU" sz="2400" dirty="0">
                <a:latin typeface="+mn-lt"/>
              </a:rPr>
              <a:t>годов в сравнении с </a:t>
            </a:r>
            <a:r>
              <a:rPr lang="ru-RU" sz="2400" dirty="0" smtClean="0">
                <a:latin typeface="+mn-lt"/>
              </a:rPr>
              <a:t>2023 годом                                                         </a:t>
            </a:r>
            <a:r>
              <a:rPr lang="ru-RU" sz="1200" dirty="0" smtClean="0">
                <a:latin typeface="+mn-lt"/>
              </a:rPr>
              <a:t>(в тыс. руб.)</a:t>
            </a:r>
            <a:endParaRPr lang="ru-RU" sz="1200" dirty="0">
              <a:latin typeface="+mn-lt"/>
            </a:endParaRPr>
          </a:p>
        </p:txBody>
      </p:sp>
      <p:sp>
        <p:nvSpPr>
          <p:cNvPr id="3" name="Овал 2"/>
          <p:cNvSpPr/>
          <p:nvPr/>
        </p:nvSpPr>
        <p:spPr>
          <a:xfrm>
            <a:off x="279918" y="6260842"/>
            <a:ext cx="1502229" cy="4945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74283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effectLst>
                  <a:outerShdw blurRad="38100" dist="38100" dir="2700000" algn="tl">
                    <a:srgbClr val="000000">
                      <a:alpha val="43137"/>
                    </a:srgbClr>
                  </a:outerShdw>
                </a:effectLst>
              </a:rPr>
              <a:t>Открытость бюджета городского округа Воскресенск Московской области</a:t>
            </a:r>
          </a:p>
        </p:txBody>
      </p:sp>
      <p:sp>
        <p:nvSpPr>
          <p:cNvPr id="3" name="Номер слайда 2"/>
          <p:cNvSpPr>
            <a:spLocks noGrp="1"/>
          </p:cNvSpPr>
          <p:nvPr>
            <p:ph type="sldNum" sz="quarter" idx="12"/>
          </p:nvPr>
        </p:nvSpPr>
        <p:spPr/>
        <p:txBody>
          <a:bodyPr/>
          <a:lstStyle/>
          <a:p>
            <a:fld id="{9EC71654-96A5-4280-94F3-931C61A9F92C}" type="slidenum">
              <a:rPr lang="ru-RU" smtClean="0"/>
              <a:pPr/>
              <a:t>8</a:t>
            </a:fld>
            <a:endParaRPr lang="ru-RU" dirty="0"/>
          </a:p>
        </p:txBody>
      </p:sp>
      <p:sp>
        <p:nvSpPr>
          <p:cNvPr id="4" name="Текст 3"/>
          <p:cNvSpPr>
            <a:spLocks noGrp="1"/>
          </p:cNvSpPr>
          <p:nvPr>
            <p:ph type="body" idx="1"/>
          </p:nvPr>
        </p:nvSpPr>
        <p:spPr>
          <a:xfrm>
            <a:off x="450574" y="1153347"/>
            <a:ext cx="10896876" cy="5592009"/>
          </a:xfrm>
        </p:spPr>
        <p:txBody>
          <a:bodyPr>
            <a:normAutofit/>
          </a:bodyPr>
          <a:lstStyle/>
          <a:p>
            <a:pPr algn="just"/>
            <a:r>
              <a:rPr lang="ru-RU" dirty="0">
                <a:solidFill>
                  <a:schemeClr val="tx1"/>
                </a:solidFill>
              </a:rPr>
              <a:t>	</a:t>
            </a:r>
            <a:r>
              <a:rPr lang="ru-RU" dirty="0">
                <a:solidFill>
                  <a:srgbClr val="FFFFCC"/>
                </a:solidFill>
              </a:rPr>
              <a:t>Бюджет городского округа и отчет об исполнении бюджета публикуется в средствах массовой информации, размещается на официальном сайте Администрации городского округа Воскресенск и выносится на публичные слушания в сроки, определенные бюджетным законодательством.</a:t>
            </a:r>
          </a:p>
          <a:p>
            <a:pPr algn="just"/>
            <a:r>
              <a:rPr lang="ru-RU" dirty="0">
                <a:solidFill>
                  <a:srgbClr val="FFFFCC"/>
                </a:solidFill>
              </a:rPr>
              <a:t>	А также на официальном сайте публикуется «Бюджет для граждан» в соответствии с задачей, обозначенной в Бюджетном Послании Президента РФ от 13 июня 2013 г. в виде брошюр, либо в виде сведений.</a:t>
            </a:r>
          </a:p>
          <a:p>
            <a:pPr algn="just"/>
            <a:r>
              <a:rPr lang="ru-RU" dirty="0">
                <a:solidFill>
                  <a:srgbClr val="FFFFCC"/>
                </a:solidFill>
              </a:rPr>
              <a:t>	Бюджет для граждан – это упрощенная версия бюджетного документа, которая использует неформальный язык и доступные форматы, чтобы облегчить для граждан понимание бюджета и реализации системы мер по повышению бюджетной грамотности и т.д. </a:t>
            </a:r>
          </a:p>
          <a:p>
            <a:pPr algn="just"/>
            <a:r>
              <a:rPr lang="ru-RU" dirty="0">
                <a:solidFill>
                  <a:srgbClr val="FFFFCC"/>
                </a:solidFill>
              </a:rPr>
              <a:t>	Такая «упрощенная» версия содержит информационно-аналитический материал, доступный для широкого круга неподготовленных пользователей: основы бюджета и бюджетного процесса, исполнение бюджета, проект бюджета, государственные программы, публичные слушания и другая информация для граждан.</a:t>
            </a:r>
          </a:p>
          <a:p>
            <a:pPr algn="just"/>
            <a:r>
              <a:rPr lang="ru-RU" dirty="0">
                <a:solidFill>
                  <a:srgbClr val="FFFFCC"/>
                </a:solidFill>
              </a:rPr>
              <a:t>Источники размещения информации о бюджете: </a:t>
            </a:r>
          </a:p>
          <a:p>
            <a:pPr algn="just"/>
            <a:r>
              <a:rPr lang="ru-RU" dirty="0">
                <a:solidFill>
                  <a:srgbClr val="FFFFCC"/>
                </a:solidFill>
              </a:rPr>
              <a:t>Официальный сайт Администрации городского округа Воскресенск Московской области:</a:t>
            </a:r>
            <a:r>
              <a:rPr lang="ru-RU" dirty="0">
                <a:solidFill>
                  <a:schemeClr val="tx1"/>
                </a:solidFill>
              </a:rPr>
              <a:t> </a:t>
            </a:r>
            <a:r>
              <a:rPr lang="en-US" dirty="0"/>
              <a:t>https://vos-mo.ru/</a:t>
            </a:r>
            <a:r>
              <a:rPr lang="ru-RU" dirty="0"/>
              <a:t> </a:t>
            </a:r>
          </a:p>
          <a:p>
            <a:pPr algn="just"/>
            <a:r>
              <a:rPr lang="ru-RU" dirty="0">
                <a:solidFill>
                  <a:srgbClr val="FFFFCC"/>
                </a:solidFill>
              </a:rPr>
              <a:t>Официальное печатное издание: газета «Фактор-инфо»</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7217"/>
            <a:ext cx="2245290" cy="960782"/>
          </a:xfrm>
          <a:prstGeom prst="rect">
            <a:avLst/>
          </a:prstGeom>
        </p:spPr>
      </p:pic>
    </p:spTree>
    <p:extLst>
      <p:ext uri="{BB962C8B-B14F-4D97-AF65-F5344CB8AC3E}">
        <p14:creationId xmlns:p14="http://schemas.microsoft.com/office/powerpoint/2010/main" val="314427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80</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3612710388"/>
              </p:ext>
            </p:extLst>
          </p:nvPr>
        </p:nvGraphicFramePr>
        <p:xfrm>
          <a:off x="170865" y="1717307"/>
          <a:ext cx="11845927" cy="3972700"/>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678320">
                  <a:extLst>
                    <a:ext uri="{9D8B030D-6E8A-4147-A177-3AD203B41FA5}">
                      <a16:colId xmlns:a16="http://schemas.microsoft.com/office/drawing/2014/main" xmlns="" val="20005"/>
                    </a:ext>
                  </a:extLst>
                </a:gridCol>
                <a:gridCol w="854269">
                  <a:extLst>
                    <a:ext uri="{9D8B030D-6E8A-4147-A177-3AD203B41FA5}">
                      <a16:colId xmlns:a16="http://schemas.microsoft.com/office/drawing/2014/main" xmlns="" val="20006"/>
                    </a:ext>
                  </a:extLst>
                </a:gridCol>
                <a:gridCol w="670560">
                  <a:extLst>
                    <a:ext uri="{9D8B030D-6E8A-4147-A177-3AD203B41FA5}">
                      <a16:colId xmlns:a16="http://schemas.microsoft.com/office/drawing/2014/main" xmlns="" val="20007"/>
                    </a:ext>
                  </a:extLst>
                </a:gridCol>
                <a:gridCol w="777549">
                  <a:extLst>
                    <a:ext uri="{9D8B030D-6E8A-4147-A177-3AD203B41FA5}">
                      <a16:colId xmlns:a16="http://schemas.microsoft.com/office/drawing/2014/main" xmlns="" val="20008"/>
                    </a:ext>
                  </a:extLst>
                </a:gridCol>
                <a:gridCol w="803767">
                  <a:extLst>
                    <a:ext uri="{9D8B030D-6E8A-4147-A177-3AD203B41FA5}">
                      <a16:colId xmlns:a16="http://schemas.microsoft.com/office/drawing/2014/main" xmlns="" val="20009"/>
                    </a:ext>
                  </a:extLst>
                </a:gridCol>
                <a:gridCol w="850497">
                  <a:extLst>
                    <a:ext uri="{9D8B030D-6E8A-4147-A177-3AD203B41FA5}">
                      <a16:colId xmlns:a16="http://schemas.microsoft.com/office/drawing/2014/main" xmlns="" val="20010"/>
                    </a:ext>
                  </a:extLst>
                </a:gridCol>
                <a:gridCol w="728998">
                  <a:extLst>
                    <a:ext uri="{9D8B030D-6E8A-4147-A177-3AD203B41FA5}">
                      <a16:colId xmlns:a16="http://schemas.microsoft.com/office/drawing/2014/main" xmlns="" val="20011"/>
                    </a:ext>
                  </a:extLst>
                </a:gridCol>
                <a:gridCol w="672921">
                  <a:extLst>
                    <a:ext uri="{9D8B030D-6E8A-4147-A177-3AD203B41FA5}">
                      <a16:colId xmlns:a16="http://schemas.microsoft.com/office/drawing/2014/main" xmlns="" val="20012"/>
                    </a:ext>
                  </a:extLst>
                </a:gridCol>
                <a:gridCol w="677308">
                  <a:extLst>
                    <a:ext uri="{9D8B030D-6E8A-4147-A177-3AD203B41FA5}">
                      <a16:colId xmlns:a16="http://schemas.microsoft.com/office/drawing/2014/main" xmlns="" val="20013"/>
                    </a:ext>
                  </a:extLst>
                </a:gridCol>
              </a:tblGrid>
              <a:tr h="654770">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2023год </a:t>
                      </a:r>
                      <a:r>
                        <a:rPr lang="ru-RU" sz="90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9421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a:t>
                      </a:r>
                      <a:r>
                        <a:rPr lang="ru-RU" sz="900" b="0" i="0" u="none" strike="noStrike" dirty="0" smtClean="0">
                          <a:solidFill>
                            <a:srgbClr val="000000"/>
                          </a:solidFill>
                          <a:effectLst/>
                          <a:latin typeface="Times New Roman" panose="02020603050405020304" pitchFamily="18" charset="0"/>
                        </a:rPr>
                        <a:t>         ("+ </a:t>
                      </a:r>
                      <a:r>
                        <a:rPr lang="ru-RU" sz="900" b="0" i="0" u="none" strike="noStrike" dirty="0">
                          <a:solidFill>
                            <a:srgbClr val="000000"/>
                          </a:solidFill>
                          <a:effectLst/>
                          <a:latin typeface="Times New Roman" panose="02020603050405020304" pitchFamily="18" charset="0"/>
                        </a:rPr>
                        <a:t>"экономия, </a:t>
                      </a:r>
                      <a:r>
                        <a:rPr lang="ru-RU" sz="900" b="0" i="0" u="none" strike="noStrike" dirty="0" smtClean="0">
                          <a:solidFill>
                            <a:srgbClr val="000000"/>
                          </a:solidFill>
                          <a:effectLst/>
                          <a:latin typeface="Times New Roman" panose="02020603050405020304" pitchFamily="18" charset="0"/>
                        </a:rPr>
                        <a:t> "-" </a:t>
                      </a:r>
                      <a:r>
                        <a:rPr lang="ru-RU" sz="900" b="0" i="0" u="none" strike="noStrike" dirty="0">
                          <a:solidFill>
                            <a:srgbClr val="000000"/>
                          </a:solidFill>
                          <a:effectLst/>
                          <a:latin typeface="Times New Roman" panose="02020603050405020304" pitchFamily="18" charset="0"/>
                        </a:rPr>
                        <a:t>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 </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extLst>
                  <a:ext uri="{0D108BD9-81ED-4DB2-BD59-A6C34878D82A}">
                    <a16:rowId xmlns:a16="http://schemas.microsoft.com/office/drawing/2014/main" xmlns="" val="10001"/>
                  </a:ext>
                </a:extLst>
              </a:tr>
              <a:tr h="246618">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587704">
                <a:tc>
                  <a:txBody>
                    <a:bodyPr/>
                    <a:lstStyle/>
                    <a:p>
                      <a:pPr algn="l" fontAlgn="ctr"/>
                      <a:r>
                        <a:rPr lang="ru-RU" sz="1100" b="0" i="0" u="none" strike="noStrike" dirty="0">
                          <a:solidFill>
                            <a:srgbClr val="000000"/>
                          </a:solidFill>
                          <a:effectLst/>
                          <a:latin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258 786,4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235 006,5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255 696,6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-20 690,1</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108,8</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235 466,0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220 893,7</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222 041,4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-20 230,6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-34 802,9</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-33 655,2</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477774">
                <a:tc>
                  <a:txBody>
                    <a:bodyPr/>
                    <a:lstStyle/>
                    <a:p>
                      <a:pPr algn="l" fontAlgn="ctr"/>
                      <a:r>
                        <a:rPr lang="ru-RU" sz="1100" b="0" i="0" u="none" strike="noStrike" dirty="0">
                          <a:solidFill>
                            <a:srgbClr val="000000"/>
                          </a:solidFill>
                          <a:effectLst/>
                          <a:latin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38 001,0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42 037,1</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42 037,1</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100,0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41 895,4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41 964,4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42 035,1</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-141,7</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-72,7</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-2,0</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88528">
                <a:tc>
                  <a:txBody>
                    <a:bodyPr/>
                    <a:lstStyle/>
                    <a:p>
                      <a:pPr algn="l" fontAlgn="ctr"/>
                      <a:r>
                        <a:rPr lang="ru-RU" sz="1100" b="0" i="0" u="none" strike="noStrike" dirty="0">
                          <a:solidFill>
                            <a:srgbClr val="000000"/>
                          </a:solidFill>
                          <a:effectLst/>
                          <a:latin typeface="Times New Roman" panose="02020603050405020304" pitchFamily="18" charset="0"/>
                        </a:rPr>
                        <a:t>Обеспечение проведения выборов и референдума</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9 696,0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9 696,0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296044">
                <a:tc>
                  <a:txBody>
                    <a:bodyPr/>
                    <a:lstStyle/>
                    <a:p>
                      <a:pPr algn="l" fontAlgn="ctr"/>
                      <a:r>
                        <a:rPr lang="ru-RU" sz="1100" b="0" i="0" u="none" strike="noStrike">
                          <a:solidFill>
                            <a:srgbClr val="000000"/>
                          </a:solidFill>
                          <a:effectLst/>
                          <a:latin typeface="Times New Roman" panose="02020603050405020304" pitchFamily="18" charset="0"/>
                        </a:rPr>
                        <a:t>Резервные фонды</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2 200,0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308344" y="133350"/>
            <a:ext cx="11616960" cy="1190625"/>
          </a:xfrm>
        </p:spPr>
        <p:txBody>
          <a:bodyPr/>
          <a:lstStyle/>
          <a:p>
            <a:r>
              <a:rPr lang="ru-RU" sz="2400" dirty="0" smtClean="0">
                <a:latin typeface="+mn-lt"/>
              </a:rPr>
              <a:t>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a:t>
            </a:r>
            <a:r>
              <a:rPr lang="ru-RU" sz="1200" dirty="0" smtClean="0">
                <a:latin typeface="+mn-lt"/>
              </a:rPr>
              <a:t>(в тыс. руб.)</a:t>
            </a:r>
            <a:endParaRPr lang="ru-RU" sz="1200" dirty="0">
              <a:latin typeface="+mn-lt"/>
            </a:endParaRPr>
          </a:p>
        </p:txBody>
      </p:sp>
      <p:sp>
        <p:nvSpPr>
          <p:cNvPr id="3" name="Овал 2"/>
          <p:cNvSpPr/>
          <p:nvPr/>
        </p:nvSpPr>
        <p:spPr>
          <a:xfrm>
            <a:off x="401217" y="6214187"/>
            <a:ext cx="1129004" cy="5131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561262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81</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410786053"/>
              </p:ext>
            </p:extLst>
          </p:nvPr>
        </p:nvGraphicFramePr>
        <p:xfrm>
          <a:off x="142875" y="1481936"/>
          <a:ext cx="11845927" cy="4657878"/>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659656">
                  <a:extLst>
                    <a:ext uri="{9D8B030D-6E8A-4147-A177-3AD203B41FA5}">
                      <a16:colId xmlns:a16="http://schemas.microsoft.com/office/drawing/2014/main" xmlns="" val="20005"/>
                    </a:ext>
                  </a:extLst>
                </a:gridCol>
                <a:gridCol w="872933">
                  <a:extLst>
                    <a:ext uri="{9D8B030D-6E8A-4147-A177-3AD203B41FA5}">
                      <a16:colId xmlns:a16="http://schemas.microsoft.com/office/drawing/2014/main" xmlns="" val="20006"/>
                    </a:ext>
                  </a:extLst>
                </a:gridCol>
                <a:gridCol w="670560">
                  <a:extLst>
                    <a:ext uri="{9D8B030D-6E8A-4147-A177-3AD203B41FA5}">
                      <a16:colId xmlns:a16="http://schemas.microsoft.com/office/drawing/2014/main" xmlns="" val="20007"/>
                    </a:ext>
                  </a:extLst>
                </a:gridCol>
                <a:gridCol w="777549">
                  <a:extLst>
                    <a:ext uri="{9D8B030D-6E8A-4147-A177-3AD203B41FA5}">
                      <a16:colId xmlns:a16="http://schemas.microsoft.com/office/drawing/2014/main" xmlns="" val="20008"/>
                    </a:ext>
                  </a:extLst>
                </a:gridCol>
                <a:gridCol w="803767">
                  <a:extLst>
                    <a:ext uri="{9D8B030D-6E8A-4147-A177-3AD203B41FA5}">
                      <a16:colId xmlns:a16="http://schemas.microsoft.com/office/drawing/2014/main" xmlns="" val="20009"/>
                    </a:ext>
                  </a:extLst>
                </a:gridCol>
                <a:gridCol w="850497">
                  <a:extLst>
                    <a:ext uri="{9D8B030D-6E8A-4147-A177-3AD203B41FA5}">
                      <a16:colId xmlns:a16="http://schemas.microsoft.com/office/drawing/2014/main" xmlns="" val="20010"/>
                    </a:ext>
                  </a:extLst>
                </a:gridCol>
                <a:gridCol w="728998">
                  <a:extLst>
                    <a:ext uri="{9D8B030D-6E8A-4147-A177-3AD203B41FA5}">
                      <a16:colId xmlns:a16="http://schemas.microsoft.com/office/drawing/2014/main" xmlns="" val="20011"/>
                    </a:ext>
                  </a:extLst>
                </a:gridCol>
                <a:gridCol w="672921">
                  <a:extLst>
                    <a:ext uri="{9D8B030D-6E8A-4147-A177-3AD203B41FA5}">
                      <a16:colId xmlns:a16="http://schemas.microsoft.com/office/drawing/2014/main" xmlns="" val="20012"/>
                    </a:ext>
                  </a:extLst>
                </a:gridCol>
                <a:gridCol w="677308">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52156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a:t>
                      </a:r>
                      <a:r>
                        <a:rPr lang="ru-RU" sz="900" b="0" i="0" u="none" strike="noStrike" dirty="0" smtClean="0">
                          <a:solidFill>
                            <a:srgbClr val="000000"/>
                          </a:solidFill>
                          <a:effectLst/>
                          <a:latin typeface="Times New Roman" panose="02020603050405020304" pitchFamily="18" charset="0"/>
                        </a:rPr>
                        <a:t>исполнения              </a:t>
                      </a:r>
                      <a:r>
                        <a:rPr lang="ru-RU" sz="900" b="0" i="0" u="none" strike="noStrike" dirty="0">
                          <a:solidFill>
                            <a:srgbClr val="000000"/>
                          </a:solidFill>
                          <a:effectLst/>
                          <a:latin typeface="Times New Roman" panose="02020603050405020304" pitchFamily="18" charset="0"/>
                        </a:rPr>
                        <a:t>("+ "экономия</a:t>
                      </a:r>
                      <a:r>
                        <a:rPr lang="ru-RU" sz="900" b="0" i="0" u="none" strike="noStrike" dirty="0" smtClean="0">
                          <a:solidFill>
                            <a:srgbClr val="000000"/>
                          </a:solidFill>
                          <a:effectLst/>
                          <a:latin typeface="Times New Roman" panose="02020603050405020304" pitchFamily="18" charset="0"/>
                        </a:rPr>
                        <a:t>,   </a:t>
                      </a:r>
                      <a:r>
                        <a:rPr lang="ru-RU" sz="900" b="0" i="0" u="none" strike="noStrike" dirty="0">
                          <a:solidFill>
                            <a:srgbClr val="000000"/>
                          </a:solidFill>
                          <a:effectLst/>
                          <a:latin typeface="Times New Roman" panose="02020603050405020304" pitchFamily="18" charset="0"/>
                        </a:rPr>
                        <a:t>"-"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90644">
                <a:tc>
                  <a:txBody>
                    <a:bodyPr/>
                    <a:lstStyle/>
                    <a:p>
                      <a:pPr algn="l" fontAlgn="ctr"/>
                      <a:r>
                        <a:rPr lang="ru-RU" sz="1200" b="0" i="0" u="none" strike="noStrike" dirty="0">
                          <a:solidFill>
                            <a:srgbClr val="000000"/>
                          </a:solidFill>
                          <a:effectLst/>
                          <a:latin typeface="Times New Roman" panose="02020603050405020304" pitchFamily="18" charset="0"/>
                        </a:rPr>
                        <a:t>Другие общегосударственные вопросы</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545 140,7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627 471,6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623 331,1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4 140,5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862 445,5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686 696,9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631 317,4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239 114,5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63 365,9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7 986,3</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342424">
                <a:tc>
                  <a:txBody>
                    <a:bodyPr/>
                    <a:lstStyle/>
                    <a:p>
                      <a:pPr algn="l" fontAlgn="ctr"/>
                      <a:r>
                        <a:rPr lang="ru-RU" sz="1200" b="1" i="0" u="none" strike="noStrike">
                          <a:solidFill>
                            <a:srgbClr val="000000"/>
                          </a:solidFill>
                          <a:effectLst/>
                          <a:latin typeface="Times New Roman" panose="02020603050405020304" pitchFamily="18" charset="0"/>
                        </a:rPr>
                        <a:t>Национальная оборона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35,9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39,0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-8,7</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709652">
                <a:tc>
                  <a:txBody>
                    <a:bodyPr/>
                    <a:lstStyle/>
                    <a:p>
                      <a:pPr algn="l" fontAlgn="ctr"/>
                      <a:r>
                        <a:rPr lang="ru-RU" sz="1200" b="0" i="0" u="none" strike="noStrike">
                          <a:solidFill>
                            <a:srgbClr val="000000"/>
                          </a:solidFill>
                          <a:effectLst/>
                          <a:latin typeface="Times New Roman" panose="02020603050405020304" pitchFamily="18" charset="0"/>
                        </a:rPr>
                        <a:t>Мобилизационная и вневойсковая подготовка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563154">
                <a:tc>
                  <a:txBody>
                    <a:bodyPr/>
                    <a:lstStyle/>
                    <a:p>
                      <a:pPr algn="l" fontAlgn="ctr"/>
                      <a:r>
                        <a:rPr lang="ru-RU" sz="1200" b="0" i="0" u="none" strike="noStrike">
                          <a:solidFill>
                            <a:srgbClr val="000000"/>
                          </a:solidFill>
                          <a:effectLst/>
                          <a:latin typeface="Times New Roman" panose="02020603050405020304" pitchFamily="18" charset="0"/>
                        </a:rPr>
                        <a:t>Мобилизационная подготовка экономики</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58,1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329609" y="133350"/>
            <a:ext cx="11595695" cy="1190625"/>
          </a:xfrm>
        </p:spPr>
        <p:txBody>
          <a:bodyPr/>
          <a:lstStyle/>
          <a:p>
            <a:r>
              <a:rPr lang="ru-RU" sz="2400" dirty="0">
                <a:latin typeface="+mn-lt"/>
              </a:rPr>
              <a:t>Сведения о расходах БЮДЖЕТА ГОРОДСКОГО ОКРУГА ВОСКРЕСЕНСК по разделам и </a:t>
            </a:r>
            <a:r>
              <a:rPr lang="ru-RU" sz="2400" dirty="0" smtClean="0">
                <a:latin typeface="+mn-lt"/>
              </a:rPr>
              <a:t>подразделам </a:t>
            </a:r>
            <a:r>
              <a:rPr lang="ru-RU" sz="2400" dirty="0">
                <a:latin typeface="+mn-lt"/>
              </a:rPr>
              <a:t>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438539" y="6204857"/>
            <a:ext cx="1129004" cy="5318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573891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82</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363482612"/>
              </p:ext>
            </p:extLst>
          </p:nvPr>
        </p:nvGraphicFramePr>
        <p:xfrm>
          <a:off x="142873" y="1483359"/>
          <a:ext cx="11845927" cy="4767972"/>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687650">
                  <a:extLst>
                    <a:ext uri="{9D8B030D-6E8A-4147-A177-3AD203B41FA5}">
                      <a16:colId xmlns:a16="http://schemas.microsoft.com/office/drawing/2014/main" xmlns="" val="20005"/>
                    </a:ext>
                  </a:extLst>
                </a:gridCol>
                <a:gridCol w="844939">
                  <a:extLst>
                    <a:ext uri="{9D8B030D-6E8A-4147-A177-3AD203B41FA5}">
                      <a16:colId xmlns:a16="http://schemas.microsoft.com/office/drawing/2014/main" xmlns="" val="20006"/>
                    </a:ext>
                  </a:extLst>
                </a:gridCol>
                <a:gridCol w="670560">
                  <a:extLst>
                    <a:ext uri="{9D8B030D-6E8A-4147-A177-3AD203B41FA5}">
                      <a16:colId xmlns:a16="http://schemas.microsoft.com/office/drawing/2014/main" xmlns="" val="20007"/>
                    </a:ext>
                  </a:extLst>
                </a:gridCol>
                <a:gridCol w="777549">
                  <a:extLst>
                    <a:ext uri="{9D8B030D-6E8A-4147-A177-3AD203B41FA5}">
                      <a16:colId xmlns:a16="http://schemas.microsoft.com/office/drawing/2014/main" xmlns="" val="20008"/>
                    </a:ext>
                  </a:extLst>
                </a:gridCol>
                <a:gridCol w="803767">
                  <a:extLst>
                    <a:ext uri="{9D8B030D-6E8A-4147-A177-3AD203B41FA5}">
                      <a16:colId xmlns:a16="http://schemas.microsoft.com/office/drawing/2014/main" xmlns="" val="20009"/>
                    </a:ext>
                  </a:extLst>
                </a:gridCol>
                <a:gridCol w="850497">
                  <a:extLst>
                    <a:ext uri="{9D8B030D-6E8A-4147-A177-3AD203B41FA5}">
                      <a16:colId xmlns:a16="http://schemas.microsoft.com/office/drawing/2014/main" xmlns="" val="20010"/>
                    </a:ext>
                  </a:extLst>
                </a:gridCol>
                <a:gridCol w="728998">
                  <a:extLst>
                    <a:ext uri="{9D8B030D-6E8A-4147-A177-3AD203B41FA5}">
                      <a16:colId xmlns:a16="http://schemas.microsoft.com/office/drawing/2014/main" xmlns="" val="20011"/>
                    </a:ext>
                  </a:extLst>
                </a:gridCol>
                <a:gridCol w="672921">
                  <a:extLst>
                    <a:ext uri="{9D8B030D-6E8A-4147-A177-3AD203B41FA5}">
                      <a16:colId xmlns:a16="http://schemas.microsoft.com/office/drawing/2014/main" xmlns="" val="20012"/>
                    </a:ext>
                  </a:extLst>
                </a:gridCol>
                <a:gridCol w="677308">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50255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a:t>
                      </a:r>
                      <a:r>
                        <a:rPr lang="ru-RU" sz="900" b="0" i="0" u="none" strike="noStrike" dirty="0" smtClean="0">
                          <a:solidFill>
                            <a:srgbClr val="000000"/>
                          </a:solidFill>
                          <a:effectLst/>
                          <a:latin typeface="Times New Roman" panose="02020603050405020304" pitchFamily="18" charset="0"/>
                        </a:rPr>
                        <a:t>исполнения          </a:t>
                      </a:r>
                      <a:r>
                        <a:rPr lang="ru-RU" sz="900" b="0" i="0" u="none" strike="noStrike" dirty="0">
                          <a:solidFill>
                            <a:srgbClr val="000000"/>
                          </a:solidFill>
                          <a:effectLst/>
                          <a:latin typeface="Times New Roman" panose="02020603050405020304" pitchFamily="18" charset="0"/>
                        </a:rPr>
                        <a:t>("+ "экономия,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90644">
                <a:tc>
                  <a:txBody>
                    <a:bodyPr/>
                    <a:lstStyle/>
                    <a:p>
                      <a:pPr algn="l" fontAlgn="ctr"/>
                      <a:r>
                        <a:rPr lang="ru-RU" sz="1200" b="1" i="0" u="none" strike="noStrike" dirty="0">
                          <a:solidFill>
                            <a:srgbClr val="000000"/>
                          </a:solidFill>
                          <a:effectLst/>
                          <a:latin typeface="Times New Roman" panose="02020603050405020304" pitchFamily="18" charset="0"/>
                        </a:rPr>
                        <a:t>Национальная безопасность и правоохранительная деятельность</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70 181,1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81 792,4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82 077,5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-285,1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84 979,4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85 664,6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87 602,3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2 901,9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3 587,1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5 524,8</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342424">
                <a:tc>
                  <a:txBody>
                    <a:bodyPr/>
                    <a:lstStyle/>
                    <a:p>
                      <a:pPr algn="l" fontAlgn="ctr"/>
                      <a:r>
                        <a:rPr lang="ru-RU" sz="1200" b="0" i="0" u="none" strike="noStrike">
                          <a:solidFill>
                            <a:srgbClr val="000000"/>
                          </a:solidFill>
                          <a:effectLst/>
                          <a:latin typeface="Times New Roman" panose="02020603050405020304" pitchFamily="18" charset="0"/>
                        </a:rPr>
                        <a:t>Гражданская оборона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6 724,2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5 953,0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5 953,0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5 360,6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5 536,1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5 767,6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-592,4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-416,9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-185,4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786446">
                <a:tc>
                  <a:txBody>
                    <a:bodyPr/>
                    <a:lstStyle/>
                    <a:p>
                      <a:pPr algn="l" fontAlgn="ctr"/>
                      <a:r>
                        <a:rPr lang="ru-RU" sz="1200" b="0" i="0" u="none" strike="noStrike">
                          <a:solidFill>
                            <a:srgbClr val="000000"/>
                          </a:solidFill>
                          <a:effectLst/>
                          <a:latin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51 941,8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56 386,8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56 671,9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50 544,1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50 516,1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50 756,4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-6 127,8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-6 155,8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-5 915,5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615462">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национальной безопасности и правоохранительной деятельности</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11 515,1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19 452,6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19 452,6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29 074,7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29 612,4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31 078,3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9 622,1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10 159,8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11 625,7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350575" y="88326"/>
            <a:ext cx="11638225"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326572" y="6251511"/>
            <a:ext cx="1212979" cy="4851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878819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83</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787164677"/>
              </p:ext>
            </p:extLst>
          </p:nvPr>
        </p:nvGraphicFramePr>
        <p:xfrm>
          <a:off x="142873" y="1511560"/>
          <a:ext cx="11845927" cy="4711238"/>
        </p:xfrm>
        <a:graphic>
          <a:graphicData uri="http://schemas.openxmlformats.org/drawingml/2006/table">
            <a:tbl>
              <a:tblPr firstRow="1" bandRow="1">
                <a:tableStyleId>{5C22544A-7EE6-4342-B048-85BDC9FD1C3A}</a:tableStyleId>
              </a:tblPr>
              <a:tblGrid>
                <a:gridCol w="2955927">
                  <a:extLst>
                    <a:ext uri="{9D8B030D-6E8A-4147-A177-3AD203B41FA5}">
                      <a16:colId xmlns:a16="http://schemas.microsoft.com/office/drawing/2014/main" xmlns="" val="20000"/>
                    </a:ext>
                  </a:extLst>
                </a:gridCol>
                <a:gridCol w="247865">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687650">
                  <a:extLst>
                    <a:ext uri="{9D8B030D-6E8A-4147-A177-3AD203B41FA5}">
                      <a16:colId xmlns:a16="http://schemas.microsoft.com/office/drawing/2014/main" xmlns="" val="20005"/>
                    </a:ext>
                  </a:extLst>
                </a:gridCol>
                <a:gridCol w="844939">
                  <a:extLst>
                    <a:ext uri="{9D8B030D-6E8A-4147-A177-3AD203B41FA5}">
                      <a16:colId xmlns:a16="http://schemas.microsoft.com/office/drawing/2014/main" xmlns="" val="20006"/>
                    </a:ext>
                  </a:extLst>
                </a:gridCol>
                <a:gridCol w="626533">
                  <a:extLst>
                    <a:ext uri="{9D8B030D-6E8A-4147-A177-3AD203B41FA5}">
                      <a16:colId xmlns:a16="http://schemas.microsoft.com/office/drawing/2014/main" xmlns="" val="20007"/>
                    </a:ext>
                  </a:extLst>
                </a:gridCol>
                <a:gridCol w="821576">
                  <a:extLst>
                    <a:ext uri="{9D8B030D-6E8A-4147-A177-3AD203B41FA5}">
                      <a16:colId xmlns:a16="http://schemas.microsoft.com/office/drawing/2014/main" xmlns="" val="20008"/>
                    </a:ext>
                  </a:extLst>
                </a:gridCol>
                <a:gridCol w="719358">
                  <a:extLst>
                    <a:ext uri="{9D8B030D-6E8A-4147-A177-3AD203B41FA5}">
                      <a16:colId xmlns:a16="http://schemas.microsoft.com/office/drawing/2014/main" xmlns="" val="20009"/>
                    </a:ext>
                  </a:extLst>
                </a:gridCol>
                <a:gridCol w="677333">
                  <a:extLst>
                    <a:ext uri="{9D8B030D-6E8A-4147-A177-3AD203B41FA5}">
                      <a16:colId xmlns:a16="http://schemas.microsoft.com/office/drawing/2014/main" xmlns="" val="20010"/>
                    </a:ext>
                  </a:extLst>
                </a:gridCol>
                <a:gridCol w="778933">
                  <a:extLst>
                    <a:ext uri="{9D8B030D-6E8A-4147-A177-3AD203B41FA5}">
                      <a16:colId xmlns:a16="http://schemas.microsoft.com/office/drawing/2014/main" xmlns="" val="20011"/>
                    </a:ext>
                  </a:extLst>
                </a:gridCol>
                <a:gridCol w="795867">
                  <a:extLst>
                    <a:ext uri="{9D8B030D-6E8A-4147-A177-3AD203B41FA5}">
                      <a16:colId xmlns:a16="http://schemas.microsoft.com/office/drawing/2014/main" xmlns="" val="20012"/>
                    </a:ext>
                  </a:extLst>
                </a:gridCol>
                <a:gridCol w="762000">
                  <a:extLst>
                    <a:ext uri="{9D8B030D-6E8A-4147-A177-3AD203B41FA5}">
                      <a16:colId xmlns:a16="http://schemas.microsoft.com/office/drawing/2014/main" xmlns="" val="20013"/>
                    </a:ext>
                  </a:extLst>
                </a:gridCol>
              </a:tblGrid>
              <a:tr h="816268">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39747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a:t>
                      </a:r>
                      <a:r>
                        <a:rPr lang="ru-RU" sz="900" b="0" i="0" u="none" strike="noStrike" dirty="0" smtClean="0">
                          <a:solidFill>
                            <a:srgbClr val="000000"/>
                          </a:solidFill>
                          <a:effectLst/>
                          <a:latin typeface="Times New Roman" panose="02020603050405020304" pitchFamily="18" charset="0"/>
                        </a:rPr>
                        <a:t>исполнения           </a:t>
                      </a:r>
                      <a:r>
                        <a:rPr lang="ru-RU" sz="900" b="0" i="0" u="none" strike="noStrike" dirty="0">
                          <a:solidFill>
                            <a:srgbClr val="000000"/>
                          </a:solidFill>
                          <a:effectLst/>
                          <a:latin typeface="Times New Roman" panose="02020603050405020304" pitchFamily="18" charset="0"/>
                        </a:rPr>
                        <a:t>("+ "экономия,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extLst>
                  <a:ext uri="{0D108BD9-81ED-4DB2-BD59-A6C34878D82A}">
                    <a16:rowId xmlns:a16="http://schemas.microsoft.com/office/drawing/2014/main" xmlns="" val="10001"/>
                  </a:ext>
                </a:extLst>
              </a:tr>
              <a:tr h="30744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88320">
                <a:tc>
                  <a:txBody>
                    <a:bodyPr/>
                    <a:lstStyle/>
                    <a:p>
                      <a:pPr algn="l" fontAlgn="ctr"/>
                      <a:r>
                        <a:rPr lang="ru-RU" sz="1200" b="1" i="0" u="none" strike="noStrike" dirty="0">
                          <a:solidFill>
                            <a:srgbClr val="000000"/>
                          </a:solidFill>
                          <a:effectLst/>
                          <a:latin typeface="Times New Roman" panose="02020603050405020304" pitchFamily="18" charset="0"/>
                        </a:rPr>
                        <a:t>Национальная экономика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552 138,1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536 804,5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526 882,2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9 922,3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613 917,1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583 139,6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663 215,0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87 034,0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56 257,4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136 332,8</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246859">
                <a:tc>
                  <a:txBody>
                    <a:bodyPr/>
                    <a:lstStyle/>
                    <a:p>
                      <a:pPr algn="l" fontAlgn="ctr"/>
                      <a:r>
                        <a:rPr lang="ru-RU" sz="1200" b="0" i="0" u="none" strike="noStrike" dirty="0">
                          <a:solidFill>
                            <a:srgbClr val="000000"/>
                          </a:solidFill>
                          <a:effectLst/>
                          <a:latin typeface="Times New Roman" panose="02020603050405020304" pitchFamily="18" charset="0"/>
                        </a:rPr>
                        <a:t>Сельское хозяйство и рыболовство</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7 903,9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6 642,0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6 642,0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7 313,0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7 303,0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7 303,0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671,0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661,0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661,0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850816129"/>
                  </a:ext>
                </a:extLst>
              </a:tr>
              <a:tr h="302986">
                <a:tc>
                  <a:txBody>
                    <a:bodyPr/>
                    <a:lstStyle/>
                    <a:p>
                      <a:pPr algn="l" fontAlgn="ctr"/>
                      <a:r>
                        <a:rPr lang="ru-RU" sz="1200" b="0" i="0" u="none" strike="noStrike">
                          <a:solidFill>
                            <a:srgbClr val="000000"/>
                          </a:solidFill>
                          <a:effectLst/>
                          <a:latin typeface="Times New Roman" panose="02020603050405020304" pitchFamily="18" charset="0"/>
                        </a:rPr>
                        <a:t>Водное хозяйство</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1 389,5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2 017,7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1 975,2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1 389,5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2 017,7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1 975,2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865273090"/>
                  </a:ext>
                </a:extLst>
              </a:tr>
              <a:tr h="286154">
                <a:tc>
                  <a:txBody>
                    <a:bodyPr/>
                    <a:lstStyle/>
                    <a:p>
                      <a:pPr algn="l" fontAlgn="ctr"/>
                      <a:r>
                        <a:rPr lang="ru-RU" sz="1200" b="0" i="0" u="none" strike="noStrike">
                          <a:solidFill>
                            <a:srgbClr val="000000"/>
                          </a:solidFill>
                          <a:effectLst/>
                          <a:latin typeface="Times New Roman" panose="02020603050405020304" pitchFamily="18" charset="0"/>
                        </a:rPr>
                        <a:t>Транспорт</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39 907,4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40 578,2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38 219,5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2 358,7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94,2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37 886,7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34 032,9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30 391,5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-332,8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-4 186,6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-7 828,0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582741686"/>
                  </a:ext>
                </a:extLst>
              </a:tr>
              <a:tr h="302986">
                <a:tc>
                  <a:txBody>
                    <a:bodyPr/>
                    <a:lstStyle/>
                    <a:p>
                      <a:pPr algn="l" fontAlgn="ctr"/>
                      <a:r>
                        <a:rPr lang="ru-RU" sz="1200" b="0" i="0" u="none" strike="noStrike">
                          <a:solidFill>
                            <a:srgbClr val="000000"/>
                          </a:solidFill>
                          <a:effectLst/>
                          <a:latin typeface="Times New Roman" panose="02020603050405020304" pitchFamily="18" charset="0"/>
                        </a:rPr>
                        <a:t>Дорожное хозяйство (дорожные фонды)</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500 586,4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483 865,7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477 390,2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6 475,5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560 772,9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533 141,0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616 810,3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83 382,7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55 750,8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139 420,1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241928">
                <a:tc>
                  <a:txBody>
                    <a:bodyPr/>
                    <a:lstStyle/>
                    <a:p>
                      <a:pPr algn="l" fontAlgn="ctr"/>
                      <a:r>
                        <a:rPr lang="ru-RU" sz="1200" b="0" i="0" u="none" strike="noStrike">
                          <a:solidFill>
                            <a:srgbClr val="000000"/>
                          </a:solidFill>
                          <a:effectLst/>
                          <a:latin typeface="Times New Roman" panose="02020603050405020304" pitchFamily="18" charset="0"/>
                        </a:rPr>
                        <a:t>Связь и информатика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420815">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национальной экономики</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3 505,2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5 718,6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4 630,5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1 088,1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6 555,0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6 645,0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6 735,0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1 924,5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2 014,5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2 104,5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55181" y="133350"/>
            <a:ext cx="11670123"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335902" y="6251510"/>
            <a:ext cx="1203649" cy="4758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405970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84</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689356527"/>
              </p:ext>
            </p:extLst>
          </p:nvPr>
        </p:nvGraphicFramePr>
        <p:xfrm>
          <a:off x="142873" y="1520891"/>
          <a:ext cx="11845927" cy="4610577"/>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754684">
                  <a:extLst>
                    <a:ext uri="{9D8B030D-6E8A-4147-A177-3AD203B41FA5}">
                      <a16:colId xmlns:a16="http://schemas.microsoft.com/office/drawing/2014/main" xmlns="" val="20004"/>
                    </a:ext>
                  </a:extLst>
                </a:gridCol>
                <a:gridCol w="755779">
                  <a:extLst>
                    <a:ext uri="{9D8B030D-6E8A-4147-A177-3AD203B41FA5}">
                      <a16:colId xmlns:a16="http://schemas.microsoft.com/office/drawing/2014/main" xmlns="" val="20005"/>
                    </a:ext>
                  </a:extLst>
                </a:gridCol>
                <a:gridCol w="690465">
                  <a:extLst>
                    <a:ext uri="{9D8B030D-6E8A-4147-A177-3AD203B41FA5}">
                      <a16:colId xmlns:a16="http://schemas.microsoft.com/office/drawing/2014/main" xmlns="" val="20006"/>
                    </a:ext>
                  </a:extLst>
                </a:gridCol>
                <a:gridCol w="615821">
                  <a:extLst>
                    <a:ext uri="{9D8B030D-6E8A-4147-A177-3AD203B41FA5}">
                      <a16:colId xmlns:a16="http://schemas.microsoft.com/office/drawing/2014/main" xmlns="" val="20007"/>
                    </a:ext>
                  </a:extLst>
                </a:gridCol>
                <a:gridCol w="746449">
                  <a:extLst>
                    <a:ext uri="{9D8B030D-6E8A-4147-A177-3AD203B41FA5}">
                      <a16:colId xmlns:a16="http://schemas.microsoft.com/office/drawing/2014/main" xmlns="" val="20008"/>
                    </a:ext>
                  </a:extLst>
                </a:gridCol>
                <a:gridCol w="853924">
                  <a:extLst>
                    <a:ext uri="{9D8B030D-6E8A-4147-A177-3AD203B41FA5}">
                      <a16:colId xmlns:a16="http://schemas.microsoft.com/office/drawing/2014/main" xmlns="" val="20009"/>
                    </a:ext>
                  </a:extLst>
                </a:gridCol>
                <a:gridCol w="762000">
                  <a:extLst>
                    <a:ext uri="{9D8B030D-6E8A-4147-A177-3AD203B41FA5}">
                      <a16:colId xmlns:a16="http://schemas.microsoft.com/office/drawing/2014/main" xmlns="" val="20010"/>
                    </a:ext>
                  </a:extLst>
                </a:gridCol>
                <a:gridCol w="812800">
                  <a:extLst>
                    <a:ext uri="{9D8B030D-6E8A-4147-A177-3AD203B41FA5}">
                      <a16:colId xmlns:a16="http://schemas.microsoft.com/office/drawing/2014/main" xmlns="" val="20011"/>
                    </a:ext>
                  </a:extLst>
                </a:gridCol>
                <a:gridCol w="795866">
                  <a:extLst>
                    <a:ext uri="{9D8B030D-6E8A-4147-A177-3AD203B41FA5}">
                      <a16:colId xmlns:a16="http://schemas.microsoft.com/office/drawing/2014/main" xmlns="" val="20012"/>
                    </a:ext>
                  </a:extLst>
                </a:gridCol>
                <a:gridCol w="795867">
                  <a:extLst>
                    <a:ext uri="{9D8B030D-6E8A-4147-A177-3AD203B41FA5}">
                      <a16:colId xmlns:a16="http://schemas.microsoft.com/office/drawing/2014/main" xmlns="" val="20013"/>
                    </a:ext>
                  </a:extLst>
                </a:gridCol>
              </a:tblGrid>
              <a:tr h="814415">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48150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306748">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8=6/5</a:t>
                      </a:r>
                      <a:r>
                        <a:rPr lang="ru-RU" sz="1100" b="0" i="0" u="none" strike="noStrike" dirty="0" smtClean="0">
                          <a:solidFill>
                            <a:srgbClr val="000000"/>
                          </a:solidFill>
                          <a:effectLst/>
                          <a:latin typeface="Times New Roman" panose="02020603050405020304" pitchFamily="18" charset="0"/>
                        </a:rPr>
                        <a:t>* 100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87438">
                <a:tc>
                  <a:txBody>
                    <a:bodyPr/>
                    <a:lstStyle/>
                    <a:p>
                      <a:pPr algn="l" fontAlgn="ctr"/>
                      <a:r>
                        <a:rPr lang="ru-RU" sz="1200" b="1" i="0" u="none" strike="noStrike" dirty="0">
                          <a:solidFill>
                            <a:srgbClr val="000000"/>
                          </a:solidFill>
                          <a:effectLst/>
                          <a:latin typeface="Times New Roman" panose="02020603050405020304" pitchFamily="18" charset="0"/>
                        </a:rPr>
                        <a:t>Жилищно-коммунальное хозяйство</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748 267,3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1 681 123,7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1 542 649,6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138 474,2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1 463 935,6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1 047 212,1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1 346 633,1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-78 714,0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-495 437,5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-196 016,5</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304489">
                <a:tc>
                  <a:txBody>
                    <a:bodyPr/>
                    <a:lstStyle/>
                    <a:p>
                      <a:pPr algn="l" fontAlgn="ctr"/>
                      <a:r>
                        <a:rPr lang="ru-RU" sz="1200" b="0" i="0" u="none" strike="noStrike">
                          <a:solidFill>
                            <a:srgbClr val="000000"/>
                          </a:solidFill>
                          <a:effectLst/>
                          <a:latin typeface="Times New Roman" panose="02020603050405020304" pitchFamily="18" charset="0"/>
                        </a:rPr>
                        <a:t>Жилищное хозяйство</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117 100,2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150 096,4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150 063,8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233 535,6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71 164,9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215 412,1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83 471,8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-78 898,9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65 348,3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107076717"/>
                  </a:ext>
                </a:extLst>
              </a:tr>
              <a:tr h="339614">
                <a:tc>
                  <a:txBody>
                    <a:bodyPr/>
                    <a:lstStyle/>
                    <a:p>
                      <a:pPr algn="l" fontAlgn="ctr"/>
                      <a:r>
                        <a:rPr lang="ru-RU" sz="1200" b="0" i="0" u="none" strike="noStrike">
                          <a:solidFill>
                            <a:srgbClr val="000000"/>
                          </a:solidFill>
                          <a:effectLst/>
                          <a:latin typeface="Times New Roman" panose="02020603050405020304" pitchFamily="18" charset="0"/>
                        </a:rPr>
                        <a:t>Коммунальное хозяйство</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155 236,8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565 611,1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464 904,3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100 706,8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82,2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171 961,7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162 095,6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311 370,7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-292 942,6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-302 808,7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-153 533,6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83567">
                <a:tc>
                  <a:txBody>
                    <a:bodyPr/>
                    <a:lstStyle/>
                    <a:p>
                      <a:pPr algn="l" fontAlgn="ctr"/>
                      <a:r>
                        <a:rPr lang="ru-RU" sz="1200" b="0" i="0" u="none" strike="noStrike">
                          <a:solidFill>
                            <a:srgbClr val="000000"/>
                          </a:solidFill>
                          <a:effectLst/>
                          <a:latin typeface="Times New Roman" panose="02020603050405020304" pitchFamily="18" charset="0"/>
                        </a:rPr>
                        <a:t>Благоустройство</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437 552,8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766 648,5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729 982,4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36 666,1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1 005 969,6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771 593,4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777 308,7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275 987,2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41 611,0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47 326,3</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517964">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жилищно-коммунального хозяйства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38 377,5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198 767,7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197 699,1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1 068,6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52 468,7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42 358,2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42 541,6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-145 230,4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-155 340,9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-155 157,5 </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55181" y="133350"/>
            <a:ext cx="11670123"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363893" y="6158204"/>
            <a:ext cx="1250302" cy="615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723185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85</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174464621"/>
              </p:ext>
            </p:extLst>
          </p:nvPr>
        </p:nvGraphicFramePr>
        <p:xfrm>
          <a:off x="142873" y="1483359"/>
          <a:ext cx="11845927" cy="4644879"/>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774959">
                  <a:extLst>
                    <a:ext uri="{9D8B030D-6E8A-4147-A177-3AD203B41FA5}">
                      <a16:colId xmlns:a16="http://schemas.microsoft.com/office/drawing/2014/main" xmlns="" val="20005"/>
                    </a:ext>
                  </a:extLst>
                </a:gridCol>
                <a:gridCol w="667753">
                  <a:extLst>
                    <a:ext uri="{9D8B030D-6E8A-4147-A177-3AD203B41FA5}">
                      <a16:colId xmlns:a16="http://schemas.microsoft.com/office/drawing/2014/main" xmlns="" val="20006"/>
                    </a:ext>
                  </a:extLst>
                </a:gridCol>
                <a:gridCol w="633046">
                  <a:extLst>
                    <a:ext uri="{9D8B030D-6E8A-4147-A177-3AD203B41FA5}">
                      <a16:colId xmlns:a16="http://schemas.microsoft.com/office/drawing/2014/main" xmlns="" val="20007"/>
                    </a:ext>
                  </a:extLst>
                </a:gridCol>
                <a:gridCol w="808893">
                  <a:extLst>
                    <a:ext uri="{9D8B030D-6E8A-4147-A177-3AD203B41FA5}">
                      <a16:colId xmlns:a16="http://schemas.microsoft.com/office/drawing/2014/main" xmlns="" val="20008"/>
                    </a:ext>
                  </a:extLst>
                </a:gridCol>
                <a:gridCol w="747346">
                  <a:extLst>
                    <a:ext uri="{9D8B030D-6E8A-4147-A177-3AD203B41FA5}">
                      <a16:colId xmlns:a16="http://schemas.microsoft.com/office/drawing/2014/main" xmlns="" val="20009"/>
                    </a:ext>
                  </a:extLst>
                </a:gridCol>
                <a:gridCol w="808892">
                  <a:extLst>
                    <a:ext uri="{9D8B030D-6E8A-4147-A177-3AD203B41FA5}">
                      <a16:colId xmlns:a16="http://schemas.microsoft.com/office/drawing/2014/main" xmlns="" val="20010"/>
                    </a:ext>
                  </a:extLst>
                </a:gridCol>
                <a:gridCol w="681567">
                  <a:extLst>
                    <a:ext uri="{9D8B030D-6E8A-4147-A177-3AD203B41FA5}">
                      <a16:colId xmlns:a16="http://schemas.microsoft.com/office/drawing/2014/main" xmlns="" val="20011"/>
                    </a:ext>
                  </a:extLst>
                </a:gridCol>
                <a:gridCol w="795866">
                  <a:extLst>
                    <a:ext uri="{9D8B030D-6E8A-4147-A177-3AD203B41FA5}">
                      <a16:colId xmlns:a16="http://schemas.microsoft.com/office/drawing/2014/main" xmlns="" val="20012"/>
                    </a:ext>
                  </a:extLst>
                </a:gridCol>
                <a:gridCol w="795867">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63308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90644">
                <a:tc>
                  <a:txBody>
                    <a:bodyPr/>
                    <a:lstStyle/>
                    <a:p>
                      <a:pPr algn="l" fontAlgn="ctr"/>
                      <a:r>
                        <a:rPr lang="ru-RU" sz="1200" b="1" i="0" u="none" strike="noStrike" dirty="0">
                          <a:solidFill>
                            <a:srgbClr val="000000"/>
                          </a:solidFill>
                          <a:effectLst/>
                          <a:latin typeface="Times New Roman" panose="02020603050405020304" pitchFamily="18" charset="0"/>
                        </a:rPr>
                        <a:t>Охрана окружающей среды</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3 153,9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17 425,0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12 865,0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4 560,0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73,8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23 364,8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22 736,7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22 779,2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10 499,8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9 871,7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9 914,2</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307009">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охраны окружающей среды</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3 153,9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17 425,0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12 865,0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4 560,0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73,8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23 364,8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22 736,7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22 779,2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10 499,8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9 871,7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9 914,2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107076717"/>
                  </a:ext>
                </a:extLst>
              </a:tr>
              <a:tr h="342424">
                <a:tc>
                  <a:txBody>
                    <a:bodyPr/>
                    <a:lstStyle/>
                    <a:p>
                      <a:pPr algn="l" fontAlgn="ctr"/>
                      <a:r>
                        <a:rPr lang="ru-RU" sz="1200" b="1" i="0" u="none" strike="noStrike">
                          <a:solidFill>
                            <a:srgbClr val="000000"/>
                          </a:solidFill>
                          <a:effectLst/>
                          <a:latin typeface="Times New Roman" panose="02020603050405020304" pitchFamily="18" charset="0"/>
                        </a:rPr>
                        <a:t>Образование</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3506515,0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4005118,8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3946686,0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58 432,8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3672481,1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4018797,8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4530106,3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-274 204,9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72 111,8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583 420,3</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66581">
                <a:tc>
                  <a:txBody>
                    <a:bodyPr/>
                    <a:lstStyle/>
                    <a:p>
                      <a:pPr algn="l" fontAlgn="ctr"/>
                      <a:r>
                        <a:rPr lang="ru-RU" sz="1200" b="0" i="0" u="none" strike="noStrike">
                          <a:solidFill>
                            <a:srgbClr val="000000"/>
                          </a:solidFill>
                          <a:effectLst/>
                          <a:latin typeface="Times New Roman" panose="02020603050405020304" pitchFamily="18" charset="0"/>
                        </a:rPr>
                        <a:t>Дошкольное образование</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1125749,2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1298032,4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1291403,5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6628,9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1192715,9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1172099,9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1168343,7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-98 687,6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-119 303,6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-123 059,8</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406424">
                <a:tc>
                  <a:txBody>
                    <a:bodyPr/>
                    <a:lstStyle/>
                    <a:p>
                      <a:pPr algn="l" fontAlgn="ctr"/>
                      <a:r>
                        <a:rPr lang="ru-RU" sz="1200" b="0" i="0" u="none" strike="noStrike" dirty="0">
                          <a:solidFill>
                            <a:srgbClr val="000000"/>
                          </a:solidFill>
                          <a:effectLst/>
                          <a:latin typeface="Times New Roman" panose="02020603050405020304" pitchFamily="18" charset="0"/>
                        </a:rPr>
                        <a:t>Общее образование</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1994054,4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2258410,4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2211592,1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46 818,3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97,9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2063298,2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2418585,1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2926160,6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-148 293,9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206 993,0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714 568,5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76447" y="133350"/>
            <a:ext cx="11648857"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345232" y="6158204"/>
            <a:ext cx="1259633" cy="6064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11119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86</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602664710"/>
              </p:ext>
            </p:extLst>
          </p:nvPr>
        </p:nvGraphicFramePr>
        <p:xfrm>
          <a:off x="142873" y="1483359"/>
          <a:ext cx="11845927" cy="4656904"/>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687650">
                  <a:extLst>
                    <a:ext uri="{9D8B030D-6E8A-4147-A177-3AD203B41FA5}">
                      <a16:colId xmlns:a16="http://schemas.microsoft.com/office/drawing/2014/main" xmlns="" val="20005"/>
                    </a:ext>
                  </a:extLst>
                </a:gridCol>
                <a:gridCol w="844939">
                  <a:extLst>
                    <a:ext uri="{9D8B030D-6E8A-4147-A177-3AD203B41FA5}">
                      <a16:colId xmlns:a16="http://schemas.microsoft.com/office/drawing/2014/main" xmlns="" val="20006"/>
                    </a:ext>
                  </a:extLst>
                </a:gridCol>
                <a:gridCol w="666262">
                  <a:extLst>
                    <a:ext uri="{9D8B030D-6E8A-4147-A177-3AD203B41FA5}">
                      <a16:colId xmlns:a16="http://schemas.microsoft.com/office/drawing/2014/main" xmlns="" val="20007"/>
                    </a:ext>
                  </a:extLst>
                </a:gridCol>
                <a:gridCol w="764930">
                  <a:extLst>
                    <a:ext uri="{9D8B030D-6E8A-4147-A177-3AD203B41FA5}">
                      <a16:colId xmlns:a16="http://schemas.microsoft.com/office/drawing/2014/main" xmlns="" val="20008"/>
                    </a:ext>
                  </a:extLst>
                </a:gridCol>
                <a:gridCol w="677008">
                  <a:extLst>
                    <a:ext uri="{9D8B030D-6E8A-4147-A177-3AD203B41FA5}">
                      <a16:colId xmlns:a16="http://schemas.microsoft.com/office/drawing/2014/main" xmlns="" val="20009"/>
                    </a:ext>
                  </a:extLst>
                </a:gridCol>
                <a:gridCol w="764931">
                  <a:extLst>
                    <a:ext uri="{9D8B030D-6E8A-4147-A177-3AD203B41FA5}">
                      <a16:colId xmlns:a16="http://schemas.microsoft.com/office/drawing/2014/main" xmlns="" val="20010"/>
                    </a:ext>
                  </a:extLst>
                </a:gridCol>
                <a:gridCol w="716736">
                  <a:extLst>
                    <a:ext uri="{9D8B030D-6E8A-4147-A177-3AD203B41FA5}">
                      <a16:colId xmlns:a16="http://schemas.microsoft.com/office/drawing/2014/main" xmlns="" val="20011"/>
                    </a:ext>
                  </a:extLst>
                </a:gridCol>
                <a:gridCol w="795866">
                  <a:extLst>
                    <a:ext uri="{9D8B030D-6E8A-4147-A177-3AD203B41FA5}">
                      <a16:colId xmlns:a16="http://schemas.microsoft.com/office/drawing/2014/main" xmlns="" val="20012"/>
                    </a:ext>
                  </a:extLst>
                </a:gridCol>
                <a:gridCol w="795867">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63308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a:t>
                      </a:r>
                      <a:r>
                        <a:rPr lang="ru-RU" sz="900" b="0" i="0" u="none" strike="noStrike" dirty="0" smtClean="0">
                          <a:solidFill>
                            <a:srgbClr val="000000"/>
                          </a:solidFill>
                          <a:effectLst/>
                          <a:latin typeface="Times New Roman" panose="02020603050405020304" pitchFamily="18" charset="0"/>
                        </a:rPr>
                        <a:t>         ("+ </a:t>
                      </a:r>
                      <a:r>
                        <a:rPr lang="ru-RU" sz="900" b="0" i="0" u="none" strike="noStrike" dirty="0">
                          <a:solidFill>
                            <a:srgbClr val="000000"/>
                          </a:solidFill>
                          <a:effectLst/>
                          <a:latin typeface="Times New Roman" panose="02020603050405020304" pitchFamily="18" charset="0"/>
                        </a:rPr>
                        <a:t>"экономия,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06534">
                <a:tc>
                  <a:txBody>
                    <a:bodyPr/>
                    <a:lstStyle/>
                    <a:p>
                      <a:pPr algn="l" fontAlgn="ctr"/>
                      <a:r>
                        <a:rPr lang="ru-RU" sz="1200" b="0" i="0" u="none" strike="noStrike" dirty="0">
                          <a:solidFill>
                            <a:srgbClr val="000000"/>
                          </a:solidFill>
                          <a:effectLst/>
                          <a:latin typeface="Times New Roman" panose="02020603050405020304" pitchFamily="18" charset="0"/>
                        </a:rPr>
                        <a:t>Дополнительное образование детей</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281 453,0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341 767,3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337 273,6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4 493,7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306 227,4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313 897,1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322 919,8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-31 046,2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-23 376,5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-14 353,8</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273213">
                <a:tc>
                  <a:txBody>
                    <a:bodyPr/>
                    <a:lstStyle/>
                    <a:p>
                      <a:pPr algn="l" fontAlgn="ctr"/>
                      <a:r>
                        <a:rPr lang="ru-RU" sz="1200" b="0" i="0" u="none" strike="noStrike">
                          <a:solidFill>
                            <a:srgbClr val="000000"/>
                          </a:solidFill>
                          <a:effectLst/>
                          <a:latin typeface="Times New Roman" panose="02020603050405020304" pitchFamily="18" charset="0"/>
                        </a:rPr>
                        <a:t>Молодежная политика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32 060,7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32 328,7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31 836,7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36 721,8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37 574,7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38 669,7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4 885,1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5 738,0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6 833,0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194764879"/>
                  </a:ext>
                </a:extLst>
              </a:tr>
              <a:tr h="307009">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73 197,7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74 580,0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74 580,0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73 517,8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76 641,0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74 012,5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-1 062,2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2 061,0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-567,5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107076717"/>
                  </a:ext>
                </a:extLst>
              </a:tr>
              <a:tr h="285101">
                <a:tc>
                  <a:txBody>
                    <a:bodyPr/>
                    <a:lstStyle/>
                    <a:p>
                      <a:pPr algn="l" fontAlgn="ctr"/>
                      <a:r>
                        <a:rPr lang="ru-RU" sz="1200" b="1" i="0" u="none" strike="noStrike">
                          <a:solidFill>
                            <a:srgbClr val="000000"/>
                          </a:solidFill>
                          <a:effectLst/>
                          <a:latin typeface="Times New Roman" panose="02020603050405020304" pitchFamily="18" charset="0"/>
                        </a:rPr>
                        <a:t>Культура, кинематография</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537 382,2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591 651,0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585 787,2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5 863,8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644 682,0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625 843,4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629 336,5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58 895,7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40 056,2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43 540,3</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287121">
                <a:tc>
                  <a:txBody>
                    <a:bodyPr/>
                    <a:lstStyle/>
                    <a:p>
                      <a:pPr algn="l" fontAlgn="ctr"/>
                      <a:r>
                        <a:rPr lang="ru-RU" sz="1200" b="0" i="0" u="none" strike="noStrike">
                          <a:solidFill>
                            <a:srgbClr val="000000"/>
                          </a:solidFill>
                          <a:effectLst/>
                          <a:latin typeface="Times New Roman" panose="02020603050405020304" pitchFamily="18" charset="0"/>
                        </a:rPr>
                        <a:t>Культура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512 638,4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576 878,5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569 664,6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7 213,9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626 433,7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607 532,2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610 960,8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56 769,1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37 867,6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41 296,2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434405">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культуры, кинематографии</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24 743,8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14 772,5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16 122,6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-1 350,1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18 249,2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18 311,2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18 375,7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2 126,6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2 188,6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2 253,1</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44549" y="133350"/>
            <a:ext cx="11680755"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401216" y="6204857"/>
            <a:ext cx="1194319" cy="5784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371148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87</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261589930"/>
              </p:ext>
            </p:extLst>
          </p:nvPr>
        </p:nvGraphicFramePr>
        <p:xfrm>
          <a:off x="142873" y="1483359"/>
          <a:ext cx="11845927" cy="4597073"/>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668989">
                  <a:extLst>
                    <a:ext uri="{9D8B030D-6E8A-4147-A177-3AD203B41FA5}">
                      <a16:colId xmlns:a16="http://schemas.microsoft.com/office/drawing/2014/main" xmlns="" val="20005"/>
                    </a:ext>
                  </a:extLst>
                </a:gridCol>
                <a:gridCol w="817685">
                  <a:extLst>
                    <a:ext uri="{9D8B030D-6E8A-4147-A177-3AD203B41FA5}">
                      <a16:colId xmlns:a16="http://schemas.microsoft.com/office/drawing/2014/main" xmlns="" val="20006"/>
                    </a:ext>
                  </a:extLst>
                </a:gridCol>
                <a:gridCol w="650630">
                  <a:extLst>
                    <a:ext uri="{9D8B030D-6E8A-4147-A177-3AD203B41FA5}">
                      <a16:colId xmlns:a16="http://schemas.microsoft.com/office/drawing/2014/main" xmlns="" val="20007"/>
                    </a:ext>
                  </a:extLst>
                </a:gridCol>
                <a:gridCol w="773723">
                  <a:extLst>
                    <a:ext uri="{9D8B030D-6E8A-4147-A177-3AD203B41FA5}">
                      <a16:colId xmlns:a16="http://schemas.microsoft.com/office/drawing/2014/main" xmlns="" val="20008"/>
                    </a:ext>
                  </a:extLst>
                </a:gridCol>
                <a:gridCol w="720970">
                  <a:extLst>
                    <a:ext uri="{9D8B030D-6E8A-4147-A177-3AD203B41FA5}">
                      <a16:colId xmlns:a16="http://schemas.microsoft.com/office/drawing/2014/main" xmlns="" val="20009"/>
                    </a:ext>
                  </a:extLst>
                </a:gridCol>
                <a:gridCol w="756138">
                  <a:extLst>
                    <a:ext uri="{9D8B030D-6E8A-4147-A177-3AD203B41FA5}">
                      <a16:colId xmlns:a16="http://schemas.microsoft.com/office/drawing/2014/main" xmlns="" val="20010"/>
                    </a:ext>
                  </a:extLst>
                </a:gridCol>
                <a:gridCol w="734321">
                  <a:extLst>
                    <a:ext uri="{9D8B030D-6E8A-4147-A177-3AD203B41FA5}">
                      <a16:colId xmlns:a16="http://schemas.microsoft.com/office/drawing/2014/main" xmlns="" val="20011"/>
                    </a:ext>
                  </a:extLst>
                </a:gridCol>
                <a:gridCol w="795866">
                  <a:extLst>
                    <a:ext uri="{9D8B030D-6E8A-4147-A177-3AD203B41FA5}">
                      <a16:colId xmlns:a16="http://schemas.microsoft.com/office/drawing/2014/main" xmlns="" val="20012"/>
                    </a:ext>
                  </a:extLst>
                </a:gridCol>
                <a:gridCol w="795867">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53772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a:t>
                      </a:r>
                      <a:r>
                        <a:rPr lang="ru-RU" sz="900" b="0" i="0" u="none" strike="noStrike" dirty="0" smtClean="0">
                          <a:solidFill>
                            <a:srgbClr val="000000"/>
                          </a:solidFill>
                          <a:effectLst/>
                          <a:latin typeface="Times New Roman" panose="02020603050405020304" pitchFamily="18" charset="0"/>
                        </a:rPr>
                        <a:t>        ("+ </a:t>
                      </a:r>
                      <a:r>
                        <a:rPr lang="ru-RU" sz="900" b="0" i="0" u="none" strike="noStrike" dirty="0">
                          <a:solidFill>
                            <a:srgbClr val="000000"/>
                          </a:solidFill>
                          <a:effectLst/>
                          <a:latin typeface="Times New Roman" panose="02020603050405020304" pitchFamily="18" charset="0"/>
                        </a:rPr>
                        <a:t>"экономия,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90644">
                <a:tc>
                  <a:txBody>
                    <a:bodyPr/>
                    <a:lstStyle/>
                    <a:p>
                      <a:pPr algn="l" fontAlgn="ctr"/>
                      <a:r>
                        <a:rPr lang="ru-RU" sz="1200" b="1" i="0" u="none" strike="noStrike" dirty="0">
                          <a:solidFill>
                            <a:srgbClr val="000000"/>
                          </a:solidFill>
                          <a:effectLst/>
                          <a:latin typeface="Times New Roman" panose="02020603050405020304" pitchFamily="18" charset="0"/>
                        </a:rPr>
                        <a:t>Здравоохранение</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xmlns="" val="280245613"/>
                  </a:ext>
                </a:extLst>
              </a:tr>
              <a:tr h="307009">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здравоохранения</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xmlns="" val="1107076717"/>
                  </a:ext>
                </a:extLst>
              </a:tr>
              <a:tr h="342424">
                <a:tc>
                  <a:txBody>
                    <a:bodyPr/>
                    <a:lstStyle/>
                    <a:p>
                      <a:pPr algn="l" fontAlgn="ctr"/>
                      <a:r>
                        <a:rPr lang="ru-RU" sz="1200" b="1" i="0" u="none" strike="noStrike">
                          <a:solidFill>
                            <a:srgbClr val="000000"/>
                          </a:solidFill>
                          <a:effectLst/>
                          <a:latin typeface="Times New Roman" panose="02020603050405020304" pitchFamily="18" charset="0"/>
                        </a:rPr>
                        <a:t>Социальная политика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163 415,9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139 691,8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133 684,0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6 007,8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120 562,8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141 951,4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125 490,4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-13 121,2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8 267,4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-8 193,6</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66581">
                <a:tc>
                  <a:txBody>
                    <a:bodyPr/>
                    <a:lstStyle/>
                    <a:p>
                      <a:pPr algn="l" fontAlgn="ctr"/>
                      <a:r>
                        <a:rPr lang="ru-RU" sz="1200" b="0" i="0" u="none" strike="noStrike">
                          <a:solidFill>
                            <a:srgbClr val="000000"/>
                          </a:solidFill>
                          <a:effectLst/>
                          <a:latin typeface="Times New Roman" panose="02020603050405020304" pitchFamily="18" charset="0"/>
                        </a:rPr>
                        <a:t>Пенсионное обеспечение</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18 651,7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18 957,7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19 157,7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19 440,0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19 634,4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19 830,7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282,3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476,7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673,0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522250">
                <a:tc>
                  <a:txBody>
                    <a:bodyPr/>
                    <a:lstStyle/>
                    <a:p>
                      <a:pPr algn="l" fontAlgn="ctr"/>
                      <a:r>
                        <a:rPr lang="ru-RU" sz="1200" b="0" i="0" u="none" strike="noStrike">
                          <a:solidFill>
                            <a:srgbClr val="000000"/>
                          </a:solidFill>
                          <a:effectLst/>
                          <a:latin typeface="Times New Roman" panose="02020603050405020304" pitchFamily="18" charset="0"/>
                        </a:rPr>
                        <a:t>Социальное обеспечение населения</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48 339,5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18 319,0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18 319,0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19 649,0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-14 719,0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-14 719,0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1 330,0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33916" y="133350"/>
            <a:ext cx="11691388"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270588" y="6223518"/>
            <a:ext cx="1324947" cy="4851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917815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88</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808913872"/>
              </p:ext>
            </p:extLst>
          </p:nvPr>
        </p:nvGraphicFramePr>
        <p:xfrm>
          <a:off x="142873" y="1483359"/>
          <a:ext cx="11845927" cy="4549174"/>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774959">
                  <a:extLst>
                    <a:ext uri="{9D8B030D-6E8A-4147-A177-3AD203B41FA5}">
                      <a16:colId xmlns:a16="http://schemas.microsoft.com/office/drawing/2014/main" xmlns="" val="20005"/>
                    </a:ext>
                  </a:extLst>
                </a:gridCol>
                <a:gridCol w="680839">
                  <a:extLst>
                    <a:ext uri="{9D8B030D-6E8A-4147-A177-3AD203B41FA5}">
                      <a16:colId xmlns:a16="http://schemas.microsoft.com/office/drawing/2014/main" xmlns="" val="20006"/>
                    </a:ext>
                  </a:extLst>
                </a:gridCol>
                <a:gridCol w="769429">
                  <a:extLst>
                    <a:ext uri="{9D8B030D-6E8A-4147-A177-3AD203B41FA5}">
                      <a16:colId xmlns:a16="http://schemas.microsoft.com/office/drawing/2014/main" xmlns="" val="20007"/>
                    </a:ext>
                  </a:extLst>
                </a:gridCol>
                <a:gridCol w="720970">
                  <a:extLst>
                    <a:ext uri="{9D8B030D-6E8A-4147-A177-3AD203B41FA5}">
                      <a16:colId xmlns:a16="http://schemas.microsoft.com/office/drawing/2014/main" xmlns="" val="20008"/>
                    </a:ext>
                  </a:extLst>
                </a:gridCol>
                <a:gridCol w="712177">
                  <a:extLst>
                    <a:ext uri="{9D8B030D-6E8A-4147-A177-3AD203B41FA5}">
                      <a16:colId xmlns:a16="http://schemas.microsoft.com/office/drawing/2014/main" xmlns="" val="20009"/>
                    </a:ext>
                  </a:extLst>
                </a:gridCol>
                <a:gridCol w="738553">
                  <a:extLst>
                    <a:ext uri="{9D8B030D-6E8A-4147-A177-3AD203B41FA5}">
                      <a16:colId xmlns:a16="http://schemas.microsoft.com/office/drawing/2014/main" xmlns="" val="20010"/>
                    </a:ext>
                  </a:extLst>
                </a:gridCol>
                <a:gridCol w="764931">
                  <a:extLst>
                    <a:ext uri="{9D8B030D-6E8A-4147-A177-3AD203B41FA5}">
                      <a16:colId xmlns:a16="http://schemas.microsoft.com/office/drawing/2014/main" xmlns="" val="20011"/>
                    </a:ext>
                  </a:extLst>
                </a:gridCol>
                <a:gridCol w="756464">
                  <a:extLst>
                    <a:ext uri="{9D8B030D-6E8A-4147-A177-3AD203B41FA5}">
                      <a16:colId xmlns:a16="http://schemas.microsoft.com/office/drawing/2014/main" xmlns="" val="20012"/>
                    </a:ext>
                  </a:extLst>
                </a:gridCol>
                <a:gridCol w="795867">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52893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90644">
                <a:tc>
                  <a:txBody>
                    <a:bodyPr/>
                    <a:lstStyle/>
                    <a:p>
                      <a:pPr algn="l" fontAlgn="ctr"/>
                      <a:r>
                        <a:rPr lang="ru-RU" sz="1200" b="0" i="0" u="none" strike="noStrike" dirty="0">
                          <a:solidFill>
                            <a:srgbClr val="000000"/>
                          </a:solidFill>
                          <a:effectLst/>
                          <a:latin typeface="Times New Roman" panose="02020603050405020304" pitchFamily="18" charset="0"/>
                        </a:rPr>
                        <a:t>Охрана семьи и детства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96 424,7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102 415,1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96 207,3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6 207,8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93,9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97 522,8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118 717,0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86 010,7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1 315,5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22 509,7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-10 196,6</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307009">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социальной политики</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107076717"/>
                  </a:ext>
                </a:extLst>
              </a:tr>
              <a:tr h="342424">
                <a:tc>
                  <a:txBody>
                    <a:bodyPr/>
                    <a:lstStyle/>
                    <a:p>
                      <a:pPr algn="l" fontAlgn="ctr"/>
                      <a:r>
                        <a:rPr lang="ru-RU" sz="1200" b="1" i="0" u="none" strike="noStrike">
                          <a:solidFill>
                            <a:srgbClr val="000000"/>
                          </a:solidFill>
                          <a:effectLst/>
                          <a:latin typeface="Times New Roman" panose="02020603050405020304" pitchFamily="18" charset="0"/>
                        </a:rPr>
                        <a:t>Физическая культура и спорт</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458 259,0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551 182,1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542 805,2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8 376,9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730 010,9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527 072,9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538 843,9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187 205,7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-15 732,3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-3 961,3</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66581">
                <a:tc>
                  <a:txBody>
                    <a:bodyPr/>
                    <a:lstStyle/>
                    <a:p>
                      <a:pPr algn="l" fontAlgn="ctr"/>
                      <a:r>
                        <a:rPr lang="ru-RU" sz="1200" b="0" i="0" u="none" strike="noStrike">
                          <a:solidFill>
                            <a:srgbClr val="000000"/>
                          </a:solidFill>
                          <a:effectLst/>
                          <a:latin typeface="Times New Roman" panose="02020603050405020304" pitchFamily="18" charset="0"/>
                        </a:rPr>
                        <a:t>Физическая культура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300 790,1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366 180,5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362 124,3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4 056,2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532 395,1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323 555,2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328 027,2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170 270,8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-38 569,1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-34 097,1</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414867">
                <a:tc>
                  <a:txBody>
                    <a:bodyPr/>
                    <a:lstStyle/>
                    <a:p>
                      <a:pPr algn="l" fontAlgn="ctr"/>
                      <a:r>
                        <a:rPr lang="ru-RU" sz="1200" b="0" i="0" u="none" strike="noStrike">
                          <a:solidFill>
                            <a:srgbClr val="000000"/>
                          </a:solidFill>
                          <a:effectLst/>
                          <a:latin typeface="Times New Roman" panose="02020603050405020304" pitchFamily="18" charset="0"/>
                        </a:rPr>
                        <a:t>Массовый спорт</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3 294,2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3 909,1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2 777,1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1 132,0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4 014,8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4 014,8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4 014,8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1 237,7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1 237,7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1 237,7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44549" y="133350"/>
            <a:ext cx="11680755"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429208" y="6139543"/>
            <a:ext cx="1259633" cy="597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188199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89</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1865818252"/>
              </p:ext>
            </p:extLst>
          </p:nvPr>
        </p:nvGraphicFramePr>
        <p:xfrm>
          <a:off x="142873" y="1483359"/>
          <a:ext cx="11845927" cy="4684478"/>
        </p:xfrm>
        <a:graphic>
          <a:graphicData uri="http://schemas.openxmlformats.org/drawingml/2006/table">
            <a:tbl>
              <a:tblPr firstRow="1" bandRow="1">
                <a:tableStyleId>{5C22544A-7EE6-4342-B048-85BDC9FD1C3A}</a:tableStyleId>
              </a:tblPr>
              <a:tblGrid>
                <a:gridCol w="2976975">
                  <a:extLst>
                    <a:ext uri="{9D8B030D-6E8A-4147-A177-3AD203B41FA5}">
                      <a16:colId xmlns:a16="http://schemas.microsoft.com/office/drawing/2014/main" xmlns="" val="20000"/>
                    </a:ext>
                  </a:extLst>
                </a:gridCol>
                <a:gridCol w="226817">
                  <a:extLst>
                    <a:ext uri="{9D8B030D-6E8A-4147-A177-3AD203B41FA5}">
                      <a16:colId xmlns:a16="http://schemas.microsoft.com/office/drawing/2014/main" xmlns="" val="20001"/>
                    </a:ext>
                  </a:extLst>
                </a:gridCol>
                <a:gridCol w="236268">
                  <a:extLst>
                    <a:ext uri="{9D8B030D-6E8A-4147-A177-3AD203B41FA5}">
                      <a16:colId xmlns:a16="http://schemas.microsoft.com/office/drawing/2014/main" xmlns="" val="20002"/>
                    </a:ext>
                  </a:extLst>
                </a:gridCol>
                <a:gridCol w="822212">
                  <a:extLst>
                    <a:ext uri="{9D8B030D-6E8A-4147-A177-3AD203B41FA5}">
                      <a16:colId xmlns:a16="http://schemas.microsoft.com/office/drawing/2014/main" xmlns="" val="20003"/>
                    </a:ext>
                  </a:extLst>
                </a:gridCol>
                <a:gridCol w="869466">
                  <a:extLst>
                    <a:ext uri="{9D8B030D-6E8A-4147-A177-3AD203B41FA5}">
                      <a16:colId xmlns:a16="http://schemas.microsoft.com/office/drawing/2014/main" xmlns="" val="20004"/>
                    </a:ext>
                  </a:extLst>
                </a:gridCol>
                <a:gridCol w="774959">
                  <a:extLst>
                    <a:ext uri="{9D8B030D-6E8A-4147-A177-3AD203B41FA5}">
                      <a16:colId xmlns:a16="http://schemas.microsoft.com/office/drawing/2014/main" xmlns="" val="20005"/>
                    </a:ext>
                  </a:extLst>
                </a:gridCol>
                <a:gridCol w="650168">
                  <a:extLst>
                    <a:ext uri="{9D8B030D-6E8A-4147-A177-3AD203B41FA5}">
                      <a16:colId xmlns:a16="http://schemas.microsoft.com/office/drawing/2014/main" xmlns="" val="20006"/>
                    </a:ext>
                  </a:extLst>
                </a:gridCol>
                <a:gridCol w="712177">
                  <a:extLst>
                    <a:ext uri="{9D8B030D-6E8A-4147-A177-3AD203B41FA5}">
                      <a16:colId xmlns:a16="http://schemas.microsoft.com/office/drawing/2014/main" xmlns="" val="20007"/>
                    </a:ext>
                  </a:extLst>
                </a:gridCol>
                <a:gridCol w="648352">
                  <a:extLst>
                    <a:ext uri="{9D8B030D-6E8A-4147-A177-3AD203B41FA5}">
                      <a16:colId xmlns:a16="http://schemas.microsoft.com/office/drawing/2014/main" xmlns="" val="20008"/>
                    </a:ext>
                  </a:extLst>
                </a:gridCol>
                <a:gridCol w="762000">
                  <a:extLst>
                    <a:ext uri="{9D8B030D-6E8A-4147-A177-3AD203B41FA5}">
                      <a16:colId xmlns:a16="http://schemas.microsoft.com/office/drawing/2014/main" xmlns="" val="20009"/>
                    </a:ext>
                  </a:extLst>
                </a:gridCol>
                <a:gridCol w="762000">
                  <a:extLst>
                    <a:ext uri="{9D8B030D-6E8A-4147-A177-3AD203B41FA5}">
                      <a16:colId xmlns:a16="http://schemas.microsoft.com/office/drawing/2014/main" xmlns="" val="20010"/>
                    </a:ext>
                  </a:extLst>
                </a:gridCol>
                <a:gridCol w="812800">
                  <a:extLst>
                    <a:ext uri="{9D8B030D-6E8A-4147-A177-3AD203B41FA5}">
                      <a16:colId xmlns:a16="http://schemas.microsoft.com/office/drawing/2014/main" xmlns="" val="20011"/>
                    </a:ext>
                  </a:extLst>
                </a:gridCol>
                <a:gridCol w="795866">
                  <a:extLst>
                    <a:ext uri="{9D8B030D-6E8A-4147-A177-3AD203B41FA5}">
                      <a16:colId xmlns:a16="http://schemas.microsoft.com/office/drawing/2014/main" xmlns="" val="20012"/>
                    </a:ext>
                  </a:extLst>
                </a:gridCol>
                <a:gridCol w="795867">
                  <a:extLst>
                    <a:ext uri="{9D8B030D-6E8A-4147-A177-3AD203B41FA5}">
                      <a16:colId xmlns:a16="http://schemas.microsoft.com/office/drawing/2014/main" xmlns="" val="20013"/>
                    </a:ext>
                  </a:extLst>
                </a:gridCol>
              </a:tblGrid>
              <a:tr h="821154">
                <a:tc rowSpan="2">
                  <a:txBody>
                    <a:bodyPr/>
                    <a:lstStyle/>
                    <a:p>
                      <a:pPr algn="ctr" fontAlgn="ctr"/>
                      <a:r>
                        <a:rPr lang="ru-RU" sz="90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Исполнение за </a:t>
                      </a:r>
                      <a:r>
                        <a:rPr lang="ru-RU" sz="900" b="0" i="0" u="none" strike="noStrike" dirty="0" smtClean="0">
                          <a:solidFill>
                            <a:srgbClr val="000000"/>
                          </a:solidFill>
                          <a:effectLst/>
                          <a:latin typeface="Times New Roman" panose="02020603050405020304" pitchFamily="18" charset="0"/>
                        </a:rPr>
                        <a:t>2022 </a:t>
                      </a:r>
                      <a:r>
                        <a:rPr lang="ru-RU" sz="900" b="0"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4">
                  <a:txBody>
                    <a:bodyPr/>
                    <a:lstStyle/>
                    <a:p>
                      <a:pPr algn="ctr" fontAlgn="ct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 (текущий финансовый год)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smtClean="0">
                          <a:solidFill>
                            <a:srgbClr val="000000"/>
                          </a:solidFill>
                          <a:effectLst/>
                          <a:latin typeface="Times New Roman" panose="02020603050405020304" pitchFamily="18" charset="0"/>
                        </a:rPr>
                        <a:t>Бюджет </a:t>
                      </a:r>
                      <a:r>
                        <a:rPr lang="ru-RU" sz="90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effectLst/>
                          <a:latin typeface="Times New Roman" panose="02020603050405020304" pitchFamily="18" charset="0"/>
                        </a:rPr>
                        <a:t>Отклонение </a:t>
                      </a:r>
                      <a:r>
                        <a:rPr lang="ru-RU" sz="900" b="0" i="0" u="none" strike="noStrike" dirty="0" smtClean="0">
                          <a:solidFill>
                            <a:srgbClr val="000000"/>
                          </a:solidFill>
                          <a:effectLst/>
                          <a:latin typeface="Times New Roman" panose="02020603050405020304" pitchFamily="18" charset="0"/>
                        </a:rPr>
                        <a:t>бюджета </a:t>
                      </a:r>
                      <a:r>
                        <a:rPr lang="ru-RU" sz="90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63308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Уточненный план по состоянию на 1 октября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Ожидаемое исполнение за </a:t>
                      </a:r>
                      <a:r>
                        <a:rPr lang="ru-RU" sz="900" b="0" i="0" u="none" strike="noStrike" dirty="0" smtClean="0">
                          <a:solidFill>
                            <a:srgbClr val="000000"/>
                          </a:solidFill>
                          <a:effectLst/>
                          <a:latin typeface="Times New Roman" panose="02020603050405020304" pitchFamily="18" charset="0"/>
                        </a:rPr>
                        <a:t>2023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9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2024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2025 </a:t>
                      </a:r>
                      <a:r>
                        <a:rPr lang="ru-RU" sz="9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900" b="0" i="0" u="none" strike="noStrike" dirty="0" smtClean="0">
                          <a:solidFill>
                            <a:srgbClr val="000000"/>
                          </a:solidFill>
                          <a:effectLst/>
                          <a:latin typeface="Times New Roman" panose="02020603050405020304" pitchFamily="18" charset="0"/>
                        </a:rPr>
                        <a:t>2026 год</a:t>
                      </a:r>
                      <a:endParaRPr lang="ru-RU" sz="9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309286">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3"/>
                  </a:ext>
                </a:extLst>
              </a:tr>
              <a:tr h="390644">
                <a:tc>
                  <a:txBody>
                    <a:bodyPr/>
                    <a:lstStyle/>
                    <a:p>
                      <a:pPr algn="l" fontAlgn="ctr"/>
                      <a:r>
                        <a:rPr lang="ru-RU" sz="1200" b="0" i="0" u="none" strike="noStrike" dirty="0">
                          <a:solidFill>
                            <a:srgbClr val="000000"/>
                          </a:solidFill>
                          <a:effectLst/>
                          <a:latin typeface="Times New Roman" panose="02020603050405020304" pitchFamily="18" charset="0"/>
                        </a:rPr>
                        <a:t>Спорт высших достижений</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139 414,8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164 363,2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161 354,5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3 008,7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176 108,7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182 000,0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189 280,0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14 754,2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20 645,5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27 925,5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80245613"/>
                  </a:ext>
                </a:extLst>
              </a:tr>
              <a:tr h="307009">
                <a:tc>
                  <a:txBody>
                    <a:bodyPr/>
                    <a:lstStyle/>
                    <a:p>
                      <a:pPr algn="l" fontAlgn="ctr"/>
                      <a:r>
                        <a:rPr lang="ru-RU" sz="1200" b="0" i="0" u="none" strike="noStrike">
                          <a:solidFill>
                            <a:srgbClr val="000000"/>
                          </a:solidFill>
                          <a:effectLst/>
                          <a:latin typeface="Times New Roman" panose="02020603050405020304" pitchFamily="18" charset="0"/>
                        </a:rPr>
                        <a:t>Другие вопросы в области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14 759,9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16 729,3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16 549,3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17 492,3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17 502,9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17 521,9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943,0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953,6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972,6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107076717"/>
                  </a:ext>
                </a:extLst>
              </a:tr>
              <a:tr h="342424">
                <a:tc>
                  <a:txBody>
                    <a:bodyPr/>
                    <a:lstStyle/>
                    <a:p>
                      <a:pPr algn="l" fontAlgn="ctr"/>
                      <a:r>
                        <a:rPr lang="ru-RU" sz="1200" b="1" i="0" u="none" strike="noStrike">
                          <a:solidFill>
                            <a:srgbClr val="000000"/>
                          </a:solidFill>
                          <a:effectLst/>
                          <a:latin typeface="Times New Roman" panose="02020603050405020304" pitchFamily="18" charset="0"/>
                        </a:rPr>
                        <a:t>Обслуживание государственного и муниципального долга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3 450,0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91,4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3 358,6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27 960,6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15 671,8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27 869,2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15 580,4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9 908,6</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66581">
                <a:tc>
                  <a:txBody>
                    <a:bodyPr/>
                    <a:lstStyle/>
                    <a:p>
                      <a:pPr algn="l" fontAlgn="ctr"/>
                      <a:r>
                        <a:rPr lang="ru-RU" sz="1200" b="0" i="0" u="none" strike="noStrike">
                          <a:solidFill>
                            <a:srgbClr val="000000"/>
                          </a:solidFill>
                          <a:effectLst/>
                          <a:latin typeface="Times New Roman" panose="02020603050405020304" pitchFamily="18" charset="0"/>
                        </a:rPr>
                        <a:t>Обслуживание государственного внутреннего и муниципального долга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3 450,0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91,4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3 358,6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27 960,6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15 671,8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27 869,2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15 580,4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9 908,6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382094">
                <a:tc>
                  <a:txBody>
                    <a:bodyPr/>
                    <a:lstStyle/>
                    <a:p>
                      <a:pPr algn="l" fontAlgn="ctr"/>
                      <a:r>
                        <a:rPr lang="ru-RU" sz="1200" b="1" i="0" u="none" strike="noStrike">
                          <a:solidFill>
                            <a:srgbClr val="000000"/>
                          </a:solidFill>
                          <a:effectLst/>
                          <a:latin typeface="Times New Roman" panose="02020603050405020304" pitchFamily="18" charset="0"/>
                        </a:rPr>
                        <a:t>Условно утвержденные расходы</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290 000,0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290 000,0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33916" y="133350"/>
            <a:ext cx="11691388" cy="1190625"/>
          </a:xfrm>
        </p:spPr>
        <p:txBody>
          <a:bodyPr/>
          <a:lstStyle/>
          <a:p>
            <a:r>
              <a:rPr lang="ru-RU" sz="2400" dirty="0">
                <a:latin typeface="+mn-lt"/>
              </a:rPr>
              <a:t>Сведения о расходах БЮДЖЕТА ГОРОДСКОГО ОКРУГА ВОСКРЕСЕНСК по разделам и подразделам классификации расходов на </a:t>
            </a:r>
            <a:r>
              <a:rPr lang="ru-RU" sz="2400" dirty="0" smtClean="0">
                <a:latin typeface="+mn-lt"/>
              </a:rPr>
              <a:t>2024 </a:t>
            </a:r>
            <a:r>
              <a:rPr lang="ru-RU" sz="2400" dirty="0">
                <a:latin typeface="+mn-lt"/>
              </a:rPr>
              <a:t>год и плановый период </a:t>
            </a:r>
            <a:r>
              <a:rPr lang="ru-RU" sz="2400" dirty="0" smtClean="0">
                <a:latin typeface="+mn-lt"/>
              </a:rPr>
              <a:t>2025 </a:t>
            </a:r>
            <a:r>
              <a:rPr lang="ru-RU" sz="2400" dirty="0">
                <a:latin typeface="+mn-lt"/>
              </a:rPr>
              <a:t>и </a:t>
            </a:r>
            <a:r>
              <a:rPr lang="ru-RU" sz="2400" dirty="0" smtClean="0">
                <a:latin typeface="+mn-lt"/>
              </a:rPr>
              <a:t>2026 </a:t>
            </a:r>
            <a:r>
              <a:rPr lang="ru-RU" sz="2400" dirty="0">
                <a:latin typeface="+mn-lt"/>
              </a:rPr>
              <a:t>годов в сравнении с </a:t>
            </a:r>
            <a:r>
              <a:rPr lang="ru-RU" sz="2400" dirty="0" smtClean="0">
                <a:latin typeface="+mn-lt"/>
              </a:rPr>
              <a:t>2023 </a:t>
            </a:r>
            <a:r>
              <a:rPr lang="ru-RU" sz="2400" dirty="0">
                <a:latin typeface="+mn-lt"/>
              </a:rPr>
              <a:t>годом    </a:t>
            </a:r>
            <a:r>
              <a:rPr lang="ru-RU" sz="2400" dirty="0" smtClean="0">
                <a:latin typeface="+mn-lt"/>
              </a:rPr>
              <a:t>                                                                     </a:t>
            </a:r>
            <a:r>
              <a:rPr lang="ru-RU" sz="1200" dirty="0">
                <a:latin typeface="+mn-lt"/>
              </a:rPr>
              <a:t>(в тыс. руб.)</a:t>
            </a:r>
          </a:p>
        </p:txBody>
      </p:sp>
      <p:sp>
        <p:nvSpPr>
          <p:cNvPr id="3" name="Овал 2"/>
          <p:cNvSpPr/>
          <p:nvPr/>
        </p:nvSpPr>
        <p:spPr>
          <a:xfrm>
            <a:off x="363894" y="6242180"/>
            <a:ext cx="1231640" cy="5411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3189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r>
              <a:rPr lang="ru-RU" sz="2400" dirty="0">
                <a:latin typeface="Times New Roman" panose="02020603050405020304" pitchFamily="18" charset="0"/>
                <a:cs typeface="Times New Roman" panose="02020603050405020304" pitchFamily="18" charset="0"/>
              </a:rPr>
              <a:t>рейтинг муниципальных образований Московской области по открытости бюджетных данных в 2023 году</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pPr/>
              <a:t>9</a:t>
            </a:fld>
            <a:endParaRPr lang="ru-RU" dirty="0"/>
          </a:p>
        </p:txBody>
      </p:sp>
      <p:sp>
        <p:nvSpPr>
          <p:cNvPr id="9" name="Текст 8"/>
          <p:cNvSpPr>
            <a:spLocks noGrp="1"/>
          </p:cNvSpPr>
          <p:nvPr>
            <p:ph type="body" idx="1"/>
          </p:nvPr>
        </p:nvSpPr>
        <p:spPr/>
        <p:txBody>
          <a:bodyPr/>
          <a:lstStyle/>
          <a:p>
            <a:endParaRPr lang="ru-RU"/>
          </a:p>
        </p:txBody>
      </p:sp>
      <p:graphicFrame>
        <p:nvGraphicFramePr>
          <p:cNvPr id="10" name="Таблица 9"/>
          <p:cNvGraphicFramePr>
            <a:graphicFrameLocks noGrp="1"/>
          </p:cNvGraphicFramePr>
          <p:nvPr>
            <p:extLst>
              <p:ext uri="{D42A27DB-BD31-4B8C-83A1-F6EECF244321}">
                <p14:modId xmlns:p14="http://schemas.microsoft.com/office/powerpoint/2010/main" val="1875053054"/>
              </p:ext>
            </p:extLst>
          </p:nvPr>
        </p:nvGraphicFramePr>
        <p:xfrm>
          <a:off x="304794" y="1122744"/>
          <a:ext cx="11042656" cy="5592011"/>
        </p:xfrm>
        <a:graphic>
          <a:graphicData uri="http://schemas.openxmlformats.org/drawingml/2006/table">
            <a:tbl>
              <a:tblPr firstRow="1" bandRow="1">
                <a:tableStyleId>{5C22544A-7EE6-4342-B048-85BDC9FD1C3A}</a:tableStyleId>
              </a:tblPr>
              <a:tblGrid>
                <a:gridCol w="1696280">
                  <a:extLst>
                    <a:ext uri="{9D8B030D-6E8A-4147-A177-3AD203B41FA5}">
                      <a16:colId xmlns="" xmlns:a16="http://schemas.microsoft.com/office/drawing/2014/main" val="20000"/>
                    </a:ext>
                  </a:extLst>
                </a:gridCol>
                <a:gridCol w="1064384">
                  <a:extLst>
                    <a:ext uri="{9D8B030D-6E8A-4147-A177-3AD203B41FA5}">
                      <a16:colId xmlns="" xmlns:a16="http://schemas.microsoft.com/office/drawing/2014/main" val="20001"/>
                    </a:ext>
                  </a:extLst>
                </a:gridCol>
                <a:gridCol w="1380332">
                  <a:extLst>
                    <a:ext uri="{9D8B030D-6E8A-4147-A177-3AD203B41FA5}">
                      <a16:colId xmlns="" xmlns:a16="http://schemas.microsoft.com/office/drawing/2014/main" val="20002"/>
                    </a:ext>
                  </a:extLst>
                </a:gridCol>
                <a:gridCol w="1380332">
                  <a:extLst>
                    <a:ext uri="{9D8B030D-6E8A-4147-A177-3AD203B41FA5}">
                      <a16:colId xmlns="" xmlns:a16="http://schemas.microsoft.com/office/drawing/2014/main" val="20003"/>
                    </a:ext>
                  </a:extLst>
                </a:gridCol>
                <a:gridCol w="1380332">
                  <a:extLst>
                    <a:ext uri="{9D8B030D-6E8A-4147-A177-3AD203B41FA5}">
                      <a16:colId xmlns="" xmlns:a16="http://schemas.microsoft.com/office/drawing/2014/main" val="20004"/>
                    </a:ext>
                  </a:extLst>
                </a:gridCol>
                <a:gridCol w="1380332">
                  <a:extLst>
                    <a:ext uri="{9D8B030D-6E8A-4147-A177-3AD203B41FA5}">
                      <a16:colId xmlns="" xmlns:a16="http://schemas.microsoft.com/office/drawing/2014/main" val="20005"/>
                    </a:ext>
                  </a:extLst>
                </a:gridCol>
                <a:gridCol w="1380332">
                  <a:extLst>
                    <a:ext uri="{9D8B030D-6E8A-4147-A177-3AD203B41FA5}">
                      <a16:colId xmlns="" xmlns:a16="http://schemas.microsoft.com/office/drawing/2014/main" val="20006"/>
                    </a:ext>
                  </a:extLst>
                </a:gridCol>
                <a:gridCol w="1380332">
                  <a:extLst>
                    <a:ext uri="{9D8B030D-6E8A-4147-A177-3AD203B41FA5}">
                      <a16:colId xmlns="" xmlns:a16="http://schemas.microsoft.com/office/drawing/2014/main" val="20007"/>
                    </a:ext>
                  </a:extLst>
                </a:gridCol>
              </a:tblGrid>
              <a:tr h="1966890">
                <a:tc>
                  <a:txBody>
                    <a:bodyPr/>
                    <a:lstStyle/>
                    <a:p>
                      <a:pPr algn="ctr"/>
                      <a:r>
                        <a:rPr lang="ru-RU" sz="1200" dirty="0">
                          <a:solidFill>
                            <a:schemeClr val="tx1"/>
                          </a:solidFill>
                        </a:rPr>
                        <a:t>Наименование муниципального образования</a:t>
                      </a:r>
                    </a:p>
                  </a:txBody>
                  <a:tcPr anchor="ctr">
                    <a:solidFill>
                      <a:schemeClr val="accent2">
                        <a:lumMod val="20000"/>
                        <a:lumOff val="80000"/>
                      </a:schemeClr>
                    </a:solidFill>
                  </a:tcPr>
                </a:tc>
                <a:tc>
                  <a:txBody>
                    <a:bodyPr/>
                    <a:lstStyle/>
                    <a:p>
                      <a:pPr algn="ctr"/>
                      <a:r>
                        <a:rPr lang="ru-RU" sz="1200" dirty="0">
                          <a:solidFill>
                            <a:schemeClr val="tx1"/>
                          </a:solidFill>
                        </a:rPr>
                        <a:t>Место по субъекту</a:t>
                      </a:r>
                    </a:p>
                  </a:txBody>
                  <a:tcPr anchor="ctr">
                    <a:solidFill>
                      <a:schemeClr val="accent2">
                        <a:lumMod val="20000"/>
                        <a:lumOff val="80000"/>
                      </a:schemeClr>
                    </a:solidFill>
                  </a:tcPr>
                </a:tc>
                <a:tc>
                  <a:txBody>
                    <a:bodyPr/>
                    <a:lstStyle/>
                    <a:p>
                      <a:pPr algn="ctr"/>
                      <a:r>
                        <a:rPr lang="ru-RU" sz="1200" dirty="0">
                          <a:solidFill>
                            <a:schemeClr val="tx1"/>
                          </a:solidFill>
                        </a:rPr>
                        <a:t>% от максимального количества баллов по этапу</a:t>
                      </a:r>
                    </a:p>
                  </a:txBody>
                  <a:tcPr anchor="ctr">
                    <a:solidFill>
                      <a:schemeClr val="accent2">
                        <a:lumMod val="20000"/>
                        <a:lumOff val="80000"/>
                      </a:schemeClr>
                    </a:solidFill>
                  </a:tcPr>
                </a:tc>
                <a:tc>
                  <a:txBody>
                    <a:bodyPr/>
                    <a:lstStyle/>
                    <a:p>
                      <a:pPr algn="ctr"/>
                      <a:r>
                        <a:rPr lang="ru-RU" sz="1200" dirty="0">
                          <a:solidFill>
                            <a:schemeClr val="tx1"/>
                          </a:solidFill>
                        </a:rPr>
                        <a:t>Итого с начала года</a:t>
                      </a:r>
                    </a:p>
                  </a:txBody>
                  <a:tcPr anchor="ctr">
                    <a:solidFill>
                      <a:schemeClr val="accent2">
                        <a:lumMod val="20000"/>
                        <a:lumOff val="80000"/>
                      </a:schemeClr>
                    </a:solidFill>
                  </a:tcPr>
                </a:tc>
                <a:tc>
                  <a:txBody>
                    <a:bodyPr/>
                    <a:lstStyle/>
                    <a:p>
                      <a:pPr algn="ctr"/>
                      <a:r>
                        <a:rPr lang="ru-RU" sz="1200" dirty="0">
                          <a:solidFill>
                            <a:schemeClr val="tx1"/>
                          </a:solidFill>
                        </a:rPr>
                        <a:t>I ЭТАП - Характеристика первоначально утвержденного бюджета муниципального образования Московской области</a:t>
                      </a:r>
                    </a:p>
                  </a:txBody>
                  <a:tcPr anchor="ctr">
                    <a:solidFill>
                      <a:schemeClr val="accent2">
                        <a:lumMod val="20000"/>
                        <a:lumOff val="80000"/>
                      </a:schemeClr>
                    </a:solidFill>
                  </a:tcPr>
                </a:tc>
                <a:tc>
                  <a:txBody>
                    <a:bodyPr/>
                    <a:lstStyle/>
                    <a:p>
                      <a:pPr algn="ctr"/>
                      <a:r>
                        <a:rPr lang="ru-RU" sz="1200" dirty="0">
                          <a:solidFill>
                            <a:schemeClr val="tx1"/>
                          </a:solidFill>
                        </a:rPr>
                        <a:t>II ЭТАП - Годовой отчет об исполнении бюджета муниципального образования Московской области</a:t>
                      </a:r>
                    </a:p>
                  </a:txBody>
                  <a:tcPr anchor="ctr">
                    <a:solidFill>
                      <a:schemeClr val="accent2">
                        <a:lumMod val="20000"/>
                        <a:lumOff val="80000"/>
                      </a:schemeClr>
                    </a:solidFill>
                  </a:tcPr>
                </a:tc>
                <a:tc>
                  <a:txBody>
                    <a:bodyPr/>
                    <a:lstStyle/>
                    <a:p>
                      <a:pPr algn="ctr"/>
                      <a:r>
                        <a:rPr lang="ru-RU" sz="1200" dirty="0">
                          <a:solidFill>
                            <a:schemeClr val="tx1"/>
                          </a:solidFill>
                        </a:rPr>
                        <a:t>III ЭТАП - Исполнение бюджета муниципального образования Московской области и финансовый контроль</a:t>
                      </a:r>
                    </a:p>
                  </a:txBody>
                  <a:tcPr anchor="ctr">
                    <a:solidFill>
                      <a:schemeClr val="accent2">
                        <a:lumMod val="20000"/>
                        <a:lumOff val="80000"/>
                      </a:schemeClr>
                    </a:solidFill>
                  </a:tcPr>
                </a:tc>
                <a:tc>
                  <a:txBody>
                    <a:bodyPr/>
                    <a:lstStyle/>
                    <a:p>
                      <a:pPr algn="ctr"/>
                      <a:r>
                        <a:rPr lang="ru-RU" sz="1200" dirty="0">
                          <a:solidFill>
                            <a:schemeClr val="tx1"/>
                          </a:solidFill>
                        </a:rPr>
                        <a:t>IV ЭТАП - Составление проекта бюджета муниципального образования Московской области</a:t>
                      </a:r>
                    </a:p>
                  </a:txBody>
                  <a:tcPr anchor="ctr">
                    <a:solidFill>
                      <a:schemeClr val="accent2">
                        <a:lumMod val="20000"/>
                        <a:lumOff val="80000"/>
                      </a:schemeClr>
                    </a:solidFill>
                  </a:tcPr>
                </a:tc>
                <a:extLst>
                  <a:ext uri="{0D108BD9-81ED-4DB2-BD59-A6C34878D82A}">
                    <a16:rowId xmlns="" xmlns:a16="http://schemas.microsoft.com/office/drawing/2014/main" val="10000"/>
                  </a:ext>
                </a:extLst>
              </a:tr>
              <a:tr h="517603">
                <a:tc>
                  <a:txBody>
                    <a:bodyPr/>
                    <a:lstStyle/>
                    <a:p>
                      <a:pPr algn="ctr"/>
                      <a:r>
                        <a:rPr lang="ru-RU" sz="1200" dirty="0"/>
                        <a:t>Единица измерение</a:t>
                      </a:r>
                    </a:p>
                  </a:txBody>
                  <a:tcPr anchor="ctr">
                    <a:solidFill>
                      <a:schemeClr val="bg1">
                        <a:lumMod val="85000"/>
                      </a:schemeClr>
                    </a:solidFill>
                  </a:tcPr>
                </a:tc>
                <a:tc>
                  <a:txBody>
                    <a:bodyPr/>
                    <a:lstStyle/>
                    <a:p>
                      <a:pPr algn="ctr"/>
                      <a:r>
                        <a:rPr lang="ru-RU" sz="1200" dirty="0"/>
                        <a:t>Место по субъекту</a:t>
                      </a:r>
                    </a:p>
                  </a:txBody>
                  <a:tcPr anchor="ctr">
                    <a:solidFill>
                      <a:schemeClr val="bg1">
                        <a:lumMod val="85000"/>
                      </a:schemeClr>
                    </a:solidFill>
                  </a:tcPr>
                </a:tc>
                <a:tc>
                  <a:txBody>
                    <a:bodyPr/>
                    <a:lstStyle/>
                    <a:p>
                      <a:pPr algn="ctr"/>
                      <a:r>
                        <a:rPr lang="ru-RU" sz="1200" dirty="0"/>
                        <a:t>%</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extLst>
                  <a:ext uri="{0D108BD9-81ED-4DB2-BD59-A6C34878D82A}">
                    <a16:rowId xmlns="" xmlns:a16="http://schemas.microsoft.com/office/drawing/2014/main" val="10001"/>
                  </a:ext>
                </a:extLst>
              </a:tr>
              <a:tr h="1553759">
                <a:tc>
                  <a:txBody>
                    <a:bodyPr/>
                    <a:lstStyle/>
                    <a:p>
                      <a:pPr algn="ctr"/>
                      <a:r>
                        <a:rPr lang="ru-RU" sz="1400" dirty="0"/>
                        <a:t>Максимальное количество баллов </a:t>
                      </a:r>
                    </a:p>
                  </a:txBody>
                  <a:tcPr anchor="ctr">
                    <a:solidFill>
                      <a:schemeClr val="bg1">
                        <a:lumMod val="95000"/>
                      </a:schemeClr>
                    </a:solidFill>
                  </a:tcPr>
                </a:tc>
                <a:tc>
                  <a:txBody>
                    <a:bodyPr/>
                    <a:lstStyle/>
                    <a:p>
                      <a:pPr algn="ctr"/>
                      <a:endParaRPr lang="ru-RU" sz="1400" dirty="0"/>
                    </a:p>
                  </a:txBody>
                  <a:tcPr anchor="ctr">
                    <a:solidFill>
                      <a:schemeClr val="bg1">
                        <a:lumMod val="95000"/>
                      </a:schemeClr>
                    </a:solidFill>
                  </a:tcPr>
                </a:tc>
                <a:tc>
                  <a:txBody>
                    <a:bodyPr/>
                    <a:lstStyle/>
                    <a:p>
                      <a:pPr algn="ctr"/>
                      <a:endParaRPr lang="ru-RU" sz="1400" dirty="0"/>
                    </a:p>
                  </a:txBody>
                  <a:tcPr anchor="ctr">
                    <a:solidFill>
                      <a:schemeClr val="bg1">
                        <a:lumMod val="95000"/>
                      </a:schemeClr>
                    </a:solidFill>
                  </a:tcPr>
                </a:tc>
                <a:tc>
                  <a:txBody>
                    <a:bodyPr/>
                    <a:lstStyle/>
                    <a:p>
                      <a:pPr algn="ctr"/>
                      <a:r>
                        <a:rPr lang="ru-RU" sz="1400" dirty="0"/>
                        <a:t>119</a:t>
                      </a:r>
                    </a:p>
                  </a:txBody>
                  <a:tcPr anchor="ctr">
                    <a:solidFill>
                      <a:schemeClr val="bg1">
                        <a:lumMod val="95000"/>
                      </a:schemeClr>
                    </a:solidFill>
                  </a:tcPr>
                </a:tc>
                <a:tc>
                  <a:txBody>
                    <a:bodyPr/>
                    <a:lstStyle/>
                    <a:p>
                      <a:pPr algn="ctr"/>
                      <a:r>
                        <a:rPr lang="ru-RU" sz="1400" dirty="0"/>
                        <a:t>39</a:t>
                      </a:r>
                    </a:p>
                  </a:txBody>
                  <a:tcPr anchor="ctr">
                    <a:solidFill>
                      <a:schemeClr val="bg1">
                        <a:lumMod val="95000"/>
                      </a:schemeClr>
                    </a:solidFill>
                  </a:tcPr>
                </a:tc>
                <a:tc>
                  <a:txBody>
                    <a:bodyPr/>
                    <a:lstStyle/>
                    <a:p>
                      <a:pPr algn="ctr"/>
                      <a:r>
                        <a:rPr lang="ru-RU" sz="1400" dirty="0"/>
                        <a:t>42</a:t>
                      </a:r>
                    </a:p>
                  </a:txBody>
                  <a:tcPr anchor="ctr">
                    <a:solidFill>
                      <a:schemeClr val="bg1">
                        <a:lumMod val="95000"/>
                      </a:schemeClr>
                    </a:solidFill>
                  </a:tcPr>
                </a:tc>
                <a:tc>
                  <a:txBody>
                    <a:bodyPr/>
                    <a:lstStyle/>
                    <a:p>
                      <a:pPr algn="ctr"/>
                      <a:r>
                        <a:rPr lang="ru-RU" sz="1400" dirty="0"/>
                        <a:t>38</a:t>
                      </a:r>
                    </a:p>
                  </a:txBody>
                  <a:tcPr anchor="ctr">
                    <a:solidFill>
                      <a:schemeClr val="bg1">
                        <a:lumMod val="95000"/>
                      </a:schemeClr>
                    </a:solidFill>
                  </a:tcPr>
                </a:tc>
                <a:tc>
                  <a:txBody>
                    <a:bodyPr/>
                    <a:lstStyle/>
                    <a:p>
                      <a:pPr algn="ctr"/>
                      <a:endParaRPr lang="ru-RU" sz="1400" dirty="0"/>
                    </a:p>
                  </a:txBody>
                  <a:tcPr anchor="ctr">
                    <a:solidFill>
                      <a:schemeClr val="bg1">
                        <a:lumMod val="95000"/>
                      </a:schemeClr>
                    </a:solidFill>
                  </a:tcPr>
                </a:tc>
                <a:extLst>
                  <a:ext uri="{0D108BD9-81ED-4DB2-BD59-A6C34878D82A}">
                    <a16:rowId xmlns="" xmlns:a16="http://schemas.microsoft.com/office/drawing/2014/main" val="10002"/>
                  </a:ext>
                </a:extLst>
              </a:tr>
              <a:tr h="1553759">
                <a:tc>
                  <a:txBody>
                    <a:bodyPr/>
                    <a:lstStyle/>
                    <a:p>
                      <a:pPr algn="ctr"/>
                      <a:r>
                        <a:rPr lang="ru-RU" sz="2000" b="1" dirty="0"/>
                        <a:t>ГО Воскресенск</a:t>
                      </a:r>
                    </a:p>
                  </a:txBody>
                  <a:tcPr anchor="ctr">
                    <a:solidFill>
                      <a:schemeClr val="bg1">
                        <a:lumMod val="85000"/>
                      </a:schemeClr>
                    </a:solidFill>
                  </a:tcPr>
                </a:tc>
                <a:tc>
                  <a:txBody>
                    <a:bodyPr/>
                    <a:lstStyle/>
                    <a:p>
                      <a:pPr algn="ctr"/>
                      <a:r>
                        <a:rPr lang="ru-RU" sz="2000" b="1" dirty="0"/>
                        <a:t>1-3</a:t>
                      </a:r>
                    </a:p>
                  </a:txBody>
                  <a:tcPr anchor="ctr">
                    <a:solidFill>
                      <a:schemeClr val="bg1">
                        <a:lumMod val="85000"/>
                      </a:schemeClr>
                    </a:solidFill>
                  </a:tcPr>
                </a:tc>
                <a:tc>
                  <a:txBody>
                    <a:bodyPr/>
                    <a:lstStyle/>
                    <a:p>
                      <a:pPr algn="ctr"/>
                      <a:r>
                        <a:rPr lang="ru-RU" sz="2000" b="0" dirty="0"/>
                        <a:t>97</a:t>
                      </a:r>
                    </a:p>
                  </a:txBody>
                  <a:tcPr anchor="ctr">
                    <a:solidFill>
                      <a:schemeClr val="bg1">
                        <a:lumMod val="85000"/>
                      </a:schemeClr>
                    </a:solidFill>
                  </a:tcPr>
                </a:tc>
                <a:tc>
                  <a:txBody>
                    <a:bodyPr/>
                    <a:lstStyle/>
                    <a:p>
                      <a:pPr algn="ctr"/>
                      <a:r>
                        <a:rPr lang="ru-RU" sz="2000" b="0" dirty="0"/>
                        <a:t>115</a:t>
                      </a:r>
                    </a:p>
                  </a:txBody>
                  <a:tcPr anchor="ctr">
                    <a:solidFill>
                      <a:schemeClr val="bg1">
                        <a:lumMod val="85000"/>
                      </a:schemeClr>
                    </a:solidFill>
                  </a:tcPr>
                </a:tc>
                <a:tc>
                  <a:txBody>
                    <a:bodyPr/>
                    <a:lstStyle/>
                    <a:p>
                      <a:pPr algn="ctr"/>
                      <a:r>
                        <a:rPr lang="ru-RU" sz="2000" b="0" dirty="0"/>
                        <a:t>38</a:t>
                      </a:r>
                    </a:p>
                  </a:txBody>
                  <a:tcPr anchor="ctr">
                    <a:solidFill>
                      <a:schemeClr val="bg1">
                        <a:lumMod val="85000"/>
                      </a:schemeClr>
                    </a:solidFill>
                  </a:tcPr>
                </a:tc>
                <a:tc>
                  <a:txBody>
                    <a:bodyPr/>
                    <a:lstStyle/>
                    <a:p>
                      <a:pPr algn="ctr"/>
                      <a:r>
                        <a:rPr lang="ru-RU" sz="2000" b="0" dirty="0"/>
                        <a:t>42</a:t>
                      </a:r>
                    </a:p>
                  </a:txBody>
                  <a:tcPr anchor="ctr">
                    <a:solidFill>
                      <a:schemeClr val="bg1">
                        <a:lumMod val="85000"/>
                      </a:schemeClr>
                    </a:solidFill>
                  </a:tcPr>
                </a:tc>
                <a:tc>
                  <a:txBody>
                    <a:bodyPr/>
                    <a:lstStyle/>
                    <a:p>
                      <a:pPr algn="ctr"/>
                      <a:r>
                        <a:rPr lang="ru-RU" sz="2000" b="0" dirty="0"/>
                        <a:t>32</a:t>
                      </a:r>
                    </a:p>
                  </a:txBody>
                  <a:tcPr anchor="ctr">
                    <a:solidFill>
                      <a:schemeClr val="bg1">
                        <a:lumMod val="85000"/>
                      </a:schemeClr>
                    </a:solidFill>
                  </a:tcPr>
                </a:tc>
                <a:tc>
                  <a:txBody>
                    <a:bodyPr/>
                    <a:lstStyle/>
                    <a:p>
                      <a:pPr algn="ctr"/>
                      <a:endParaRPr lang="ru-RU" sz="2000" b="0" dirty="0"/>
                    </a:p>
                  </a:txBody>
                  <a:tcPr anchor="ctr">
                    <a:solidFill>
                      <a:schemeClr val="bg1">
                        <a:lumMod val="85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9680600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90</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1086852047"/>
              </p:ext>
            </p:extLst>
          </p:nvPr>
        </p:nvGraphicFramePr>
        <p:xfrm>
          <a:off x="115330" y="1293449"/>
          <a:ext cx="11986054" cy="4493068"/>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52753">
                  <a:extLst>
                    <a:ext uri="{9D8B030D-6E8A-4147-A177-3AD203B41FA5}">
                      <a16:colId xmlns:a16="http://schemas.microsoft.com/office/drawing/2014/main" xmlns="" val="20005"/>
                    </a:ext>
                  </a:extLst>
                </a:gridCol>
                <a:gridCol w="933061">
                  <a:extLst>
                    <a:ext uri="{9D8B030D-6E8A-4147-A177-3AD203B41FA5}">
                      <a16:colId xmlns:a16="http://schemas.microsoft.com/office/drawing/2014/main" xmlns="" val="20006"/>
                    </a:ext>
                  </a:extLst>
                </a:gridCol>
                <a:gridCol w="690466">
                  <a:extLst>
                    <a:ext uri="{9D8B030D-6E8A-4147-A177-3AD203B41FA5}">
                      <a16:colId xmlns:a16="http://schemas.microsoft.com/office/drawing/2014/main" xmlns="" val="20007"/>
                    </a:ext>
                  </a:extLst>
                </a:gridCol>
                <a:gridCol w="778812">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698432">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45306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a:t>
                      </a:r>
                      <a:r>
                        <a:rPr lang="ru-RU" sz="1000" b="0" i="0" u="none" strike="noStrike" dirty="0" smtClean="0">
                          <a:solidFill>
                            <a:srgbClr val="000000"/>
                          </a:solidFill>
                          <a:effectLst/>
                          <a:latin typeface="Times New Roman" panose="02020603050405020304" pitchFamily="18" charset="0"/>
                        </a:rPr>
                        <a:t>исполнения     </a:t>
                      </a:r>
                      <a:r>
                        <a:rPr lang="ru-RU" sz="1000" b="0" i="0" u="none" strike="noStrike" dirty="0">
                          <a:solidFill>
                            <a:srgbClr val="000000"/>
                          </a:solidFill>
                          <a:effectLst/>
                          <a:latin typeface="Times New Roman" panose="02020603050405020304" pitchFamily="18" charset="0"/>
                        </a:rPr>
                        <a:t>("+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2188">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84269">
                <a:tc>
                  <a:txBody>
                    <a:bodyPr/>
                    <a:lstStyle/>
                    <a:p>
                      <a:pPr algn="l" fontAlgn="ctr"/>
                      <a:r>
                        <a:rPr lang="ru-RU" sz="1200" b="1" i="0" u="none" strike="noStrike" dirty="0">
                          <a:solidFill>
                            <a:srgbClr val="000000"/>
                          </a:solidFill>
                          <a:effectLst/>
                          <a:latin typeface="Times New Roman" panose="02020603050405020304" pitchFamily="18" charset="0"/>
                        </a:rPr>
                        <a:t>Расходы бюджета - ИТОГО</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6 890 134,3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8 524 020,7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8 303 912,9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220 107,8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97,4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8 544 228,3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8 170 456,4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9 152 204,0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240 315,4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-133 456,5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848 291,1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455490">
                <a:tc>
                  <a:txBody>
                    <a:bodyPr/>
                    <a:lstStyle/>
                    <a:p>
                      <a:pPr algn="l" fontAlgn="ctr"/>
                      <a:r>
                        <a:rPr lang="ru-RU" sz="1200" b="1" i="0" u="none" strike="noStrike">
                          <a:solidFill>
                            <a:srgbClr val="000000"/>
                          </a:solidFill>
                          <a:effectLst/>
                          <a:latin typeface="Times New Roman" panose="02020603050405020304" pitchFamily="18" charset="0"/>
                        </a:rPr>
                        <a:t>Программные мероприятия:</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6 859 608,3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8 263 756,4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8 045 992,6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217 757,8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97,4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8 203 342,2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7 853 838,7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8 745 558,5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157 349,6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-192 153,9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699 565,9</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522547">
                <a:tc>
                  <a:txBody>
                    <a:bodyPr/>
                    <a:lstStyle/>
                    <a:p>
                      <a:pPr algn="l" fontAlgn="ctr"/>
                      <a:r>
                        <a:rPr lang="ru-RU" sz="1200" b="1" i="0" u="none" strike="noStrike">
                          <a:solidFill>
                            <a:srgbClr val="000000"/>
                          </a:solidFill>
                          <a:effectLst/>
                          <a:latin typeface="Times New Roman" panose="02020603050405020304" pitchFamily="18" charset="0"/>
                        </a:rPr>
                        <a:t>Муниципальная программа "Здравоохранение"</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1 508,4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2 700,0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2 700,0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3 600,0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3 600,0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3 600,0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797074">
                <a:tc>
                  <a:txBody>
                    <a:bodyPr/>
                    <a:lstStyle/>
                    <a:p>
                      <a:pPr algn="l" fontAlgn="b"/>
                      <a:r>
                        <a:rPr lang="ru-RU" sz="1200" b="0" i="0" u="none" strike="noStrike" dirty="0">
                          <a:solidFill>
                            <a:srgbClr val="000000"/>
                          </a:solidFill>
                          <a:effectLst/>
                          <a:latin typeface="Times New Roman" panose="02020603050405020304" pitchFamily="18" charset="0"/>
                        </a:rPr>
                        <a:t>Подпрограмма "Финансовое обеспечение системы организации медицинской помощи"</a:t>
                      </a:r>
                    </a:p>
                  </a:txBody>
                  <a:tcPr marL="9525" marR="9525" marT="9525" marB="0" anchor="b"/>
                </a:tc>
                <a:tc>
                  <a:txBody>
                    <a:bodyPr/>
                    <a:lstStyle/>
                    <a:p>
                      <a:pPr algn="ctr" fontAlgn="ctr"/>
                      <a:r>
                        <a:rPr lang="ru-RU" sz="1200" b="0" i="0" u="none" strike="noStrike" dirty="0">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1 508,4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2 700,0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2 700,0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559837" y="133350"/>
            <a:ext cx="11365467" cy="1004985"/>
          </a:xfrm>
        </p:spPr>
        <p:txBody>
          <a:bodyPr/>
          <a:lstStyle/>
          <a:p>
            <a:r>
              <a:rPr lang="ru-RU" sz="2400" dirty="0" smtClean="0">
                <a:latin typeface="+mn-lt"/>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smtClean="0">
                <a:latin typeface="+mn-lt"/>
              </a:rPr>
              <a:t>(в тыс. руб.)</a:t>
            </a:r>
            <a:endParaRPr lang="ru-RU" sz="1200" dirty="0">
              <a:latin typeface="+mn-lt"/>
            </a:endParaRPr>
          </a:p>
        </p:txBody>
      </p:sp>
      <p:sp>
        <p:nvSpPr>
          <p:cNvPr id="3" name="Овал 2"/>
          <p:cNvSpPr/>
          <p:nvPr/>
        </p:nvSpPr>
        <p:spPr>
          <a:xfrm>
            <a:off x="457200" y="6027576"/>
            <a:ext cx="1073020" cy="7557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377159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91</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004575669"/>
              </p:ext>
            </p:extLst>
          </p:nvPr>
        </p:nvGraphicFramePr>
        <p:xfrm>
          <a:off x="115330" y="1293449"/>
          <a:ext cx="11986054" cy="4937230"/>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34279">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"Культура"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664 127,0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788 231,2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780 867,8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7 363,4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791 645,4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779 907,4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792 138,1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10 777,6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-960,4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11 270,3</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1130392">
                <a:tc>
                  <a:txBody>
                    <a:bodyPr/>
                    <a:lstStyle/>
                    <a:p>
                      <a:pPr algn="l" fontAlgn="b"/>
                      <a:r>
                        <a:rPr lang="ru-RU" sz="1200" b="0" i="0" u="none" strike="noStrike">
                          <a:solidFill>
                            <a:srgbClr val="000000"/>
                          </a:solidFill>
                          <a:effectLst/>
                          <a:latin typeface="Times New Roman" panose="02020603050405020304" pitchFamily="18" charset="0"/>
                        </a:rPr>
                        <a:t>Подпрограмма "Сохранение, использование, популяризация и государственная охрана объектов культурного наследия (памятников истории и культуры) народов Российской Федерации"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41 534,0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40 982,5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551,5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41 884,0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26 602,0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26 605,0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901,5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-14 380,5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-14 377,5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418080">
                <a:tc>
                  <a:txBody>
                    <a:bodyPr/>
                    <a:lstStyle/>
                    <a:p>
                      <a:pPr algn="l" fontAlgn="b"/>
                      <a:r>
                        <a:rPr lang="ru-RU" sz="1200" b="0" i="0" u="none" strike="noStrike">
                          <a:solidFill>
                            <a:srgbClr val="000000"/>
                          </a:solidFill>
                          <a:effectLst/>
                          <a:latin typeface="Times New Roman" panose="02020603050405020304" pitchFamily="18" charset="0"/>
                        </a:rPr>
                        <a:t>Подпрограмма "Развитие библиотечного дела"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70 557,5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77 697,5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77 579,3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83 280,1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78 073,7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78 507,8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5 700,8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928,5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772766">
                <a:tc>
                  <a:txBody>
                    <a:bodyPr/>
                    <a:lstStyle/>
                    <a:p>
                      <a:pPr algn="l" fontAlgn="b"/>
                      <a:r>
                        <a:rPr lang="ru-RU" sz="1200" b="0" i="0" u="none" strike="noStrike">
                          <a:solidFill>
                            <a:srgbClr val="000000"/>
                          </a:solidFill>
                          <a:effectLst/>
                          <a:latin typeface="Times New Roman" panose="02020603050405020304" pitchFamily="18" charset="0"/>
                        </a:rPr>
                        <a:t>Подпрограмма "Развитие профессионального искусства, гастрольно-концертной и культурно-досуговой деятельности, кинематографии"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382 191,2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402 547,9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398 774,9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3 773,0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435 824,2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436 323,8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440 285,8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37 049,3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37 548,9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41 510,9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17142" y="-9706"/>
            <a:ext cx="11782429" cy="1190625"/>
          </a:xfrm>
        </p:spPr>
        <p:txBody>
          <a:bodyPr/>
          <a:lstStyle/>
          <a:p>
            <a:r>
              <a:rPr lang="ru-RU" sz="2400" dirty="0">
                <a:latin typeface="+mn-lt"/>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hlinkClick r:id="rId2" action="ppaction://hlinksldjump"/>
              </a:rPr>
              <a:t>                     </a:t>
            </a:r>
            <a:r>
              <a:rPr lang="ru-RU" sz="1200" dirty="0"/>
              <a:t>(в тыс. руб.)</a:t>
            </a:r>
            <a:endParaRPr lang="ru-RU" sz="1200" dirty="0">
              <a:latin typeface="+mn-lt"/>
            </a:endParaRPr>
          </a:p>
        </p:txBody>
      </p:sp>
      <p:sp>
        <p:nvSpPr>
          <p:cNvPr id="3" name="Овал 2"/>
          <p:cNvSpPr/>
          <p:nvPr/>
        </p:nvSpPr>
        <p:spPr>
          <a:xfrm>
            <a:off x="289248" y="6223518"/>
            <a:ext cx="1268964" cy="5131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435916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92</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3525205320"/>
              </p:ext>
            </p:extLst>
          </p:nvPr>
        </p:nvGraphicFramePr>
        <p:xfrm>
          <a:off x="142875" y="1323975"/>
          <a:ext cx="11986054" cy="4874624"/>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858615">
                <a:tc>
                  <a:txBody>
                    <a:bodyPr/>
                    <a:lstStyle/>
                    <a:p>
                      <a:pPr algn="l" fontAlgn="b"/>
                      <a:r>
                        <a:rPr lang="ru-RU" sz="1200" b="0" i="0" u="none" strike="noStrike" dirty="0">
                          <a:solidFill>
                            <a:srgbClr val="000000"/>
                          </a:solidFill>
                          <a:effectLst/>
                          <a:latin typeface="Times New Roman" panose="02020603050405020304" pitchFamily="18" charset="0"/>
                        </a:rPr>
                        <a:t>Подпрограмма "Укрепление материально-технической базы государственных и муниципальных учреждений культуры Московской области"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890,5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890,5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1 030,0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-890,5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-890,5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497333">
                <a:tc>
                  <a:txBody>
                    <a:bodyPr/>
                    <a:lstStyle/>
                    <a:p>
                      <a:pPr algn="l" fontAlgn="b"/>
                      <a:r>
                        <a:rPr lang="ru-RU" sz="1200" b="0" i="0" u="none" strike="noStrike">
                          <a:solidFill>
                            <a:srgbClr val="000000"/>
                          </a:solidFill>
                          <a:effectLst/>
                          <a:latin typeface="Times New Roman" panose="02020603050405020304" pitchFamily="18" charset="0"/>
                        </a:rPr>
                        <a:t>Подпрограмма "Развитие образования в сфере культуры Московской области"</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189 763,1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251 301,3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246 990,4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4 310,9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212 939,9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220 119,9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228 939,1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-34 050,5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-26 870,5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-18 051,3</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13038">
                <a:tc>
                  <a:txBody>
                    <a:bodyPr/>
                    <a:lstStyle/>
                    <a:p>
                      <a:pPr algn="l" fontAlgn="b"/>
                      <a:r>
                        <a:rPr lang="ru-RU" sz="1200" b="0" i="0" u="none" strike="noStrike">
                          <a:solidFill>
                            <a:srgbClr val="000000"/>
                          </a:solidFill>
                          <a:effectLst/>
                          <a:latin typeface="Times New Roman" panose="02020603050405020304" pitchFamily="18" charset="0"/>
                        </a:rPr>
                        <a:t>Подпрограмма "Развитие архивного дела"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7</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6 930,4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764766">
                <a:tc>
                  <a:txBody>
                    <a:bodyPr/>
                    <a:lstStyle/>
                    <a:p>
                      <a:pPr algn="l" fontAlgn="b"/>
                      <a:endParaRPr lang="ru-RU" sz="1200" b="0" i="0" u="none" strike="noStrike" dirty="0" smtClean="0">
                        <a:solidFill>
                          <a:srgbClr val="000000"/>
                        </a:solidFill>
                        <a:effectLst/>
                        <a:latin typeface="Times New Roman" panose="02020603050405020304" pitchFamily="18" charset="0"/>
                      </a:endParaRPr>
                    </a:p>
                    <a:p>
                      <a:pPr algn="l" fontAlgn="b"/>
                      <a:endParaRPr lang="ru-RU" sz="1200" b="0" i="0" u="none" strike="noStrike" dirty="0" smtClean="0">
                        <a:solidFill>
                          <a:srgbClr val="000000"/>
                        </a:solidFill>
                        <a:effectLst/>
                        <a:latin typeface="Times New Roman" panose="02020603050405020304" pitchFamily="18" charset="0"/>
                      </a:endParaRPr>
                    </a:p>
                    <a:p>
                      <a:pPr algn="l" fontAlgn="b"/>
                      <a:r>
                        <a:rPr lang="ru-RU" sz="1200" b="0" i="0" u="none" strike="noStrike" dirty="0" smtClean="0">
                          <a:solidFill>
                            <a:srgbClr val="000000"/>
                          </a:solidFill>
                          <a:effectLst/>
                          <a:latin typeface="Times New Roman" panose="02020603050405020304" pitchFamily="18" charset="0"/>
                        </a:rPr>
                        <a:t>Обеспечивающая подпрограмма</a:t>
                      </a:r>
                    </a:p>
                    <a:p>
                      <a:pPr algn="l" fontAlgn="b"/>
                      <a:endParaRPr lang="ru-RU" sz="1200" b="0" i="0" u="none" strike="noStrike" dirty="0" smtClean="0">
                        <a:solidFill>
                          <a:srgbClr val="000000"/>
                        </a:solidFill>
                        <a:effectLst/>
                        <a:latin typeface="Times New Roman" panose="02020603050405020304" pitchFamily="18" charset="0"/>
                      </a:endParaRP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8</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14 684,8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14 260,0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15 650,2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-1 390,2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17 717,2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17 758,0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17 800,4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2 067,0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2 107,8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2 150,2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44687"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391886" y="6223518"/>
            <a:ext cx="1175657" cy="5225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449954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93</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1667129931"/>
              </p:ext>
            </p:extLst>
          </p:nvPr>
        </p:nvGraphicFramePr>
        <p:xfrm>
          <a:off x="115330" y="1293449"/>
          <a:ext cx="11986054" cy="4575506"/>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52753">
                  <a:extLst>
                    <a:ext uri="{9D8B030D-6E8A-4147-A177-3AD203B41FA5}">
                      <a16:colId xmlns:a16="http://schemas.microsoft.com/office/drawing/2014/main" xmlns="" val="20005"/>
                    </a:ext>
                  </a:extLst>
                </a:gridCol>
                <a:gridCol w="942392">
                  <a:extLst>
                    <a:ext uri="{9D8B030D-6E8A-4147-A177-3AD203B41FA5}">
                      <a16:colId xmlns:a16="http://schemas.microsoft.com/office/drawing/2014/main" xmlns="" val="20006"/>
                    </a:ext>
                  </a:extLst>
                </a:gridCol>
                <a:gridCol w="765110">
                  <a:extLst>
                    <a:ext uri="{9D8B030D-6E8A-4147-A177-3AD203B41FA5}">
                      <a16:colId xmlns:a16="http://schemas.microsoft.com/office/drawing/2014/main" xmlns="" val="20007"/>
                    </a:ext>
                  </a:extLst>
                </a:gridCol>
                <a:gridCol w="811764">
                  <a:extLst>
                    <a:ext uri="{9D8B030D-6E8A-4147-A177-3AD203B41FA5}">
                      <a16:colId xmlns:a16="http://schemas.microsoft.com/office/drawing/2014/main" xmlns="" val="20008"/>
                    </a:ext>
                  </a:extLst>
                </a:gridCol>
                <a:gridCol w="793102">
                  <a:extLst>
                    <a:ext uri="{9D8B030D-6E8A-4147-A177-3AD203B41FA5}">
                      <a16:colId xmlns:a16="http://schemas.microsoft.com/office/drawing/2014/main" xmlns="" val="20009"/>
                    </a:ext>
                  </a:extLst>
                </a:gridCol>
                <a:gridCol w="802432">
                  <a:extLst>
                    <a:ext uri="{9D8B030D-6E8A-4147-A177-3AD203B41FA5}">
                      <a16:colId xmlns:a16="http://schemas.microsoft.com/office/drawing/2014/main" xmlns="" val="20010"/>
                    </a:ext>
                  </a:extLst>
                </a:gridCol>
                <a:gridCol w="802433">
                  <a:extLst>
                    <a:ext uri="{9D8B030D-6E8A-4147-A177-3AD203B41FA5}">
                      <a16:colId xmlns:a16="http://schemas.microsoft.com/office/drawing/2014/main" xmlns="" val="20011"/>
                    </a:ext>
                  </a:extLst>
                </a:gridCol>
                <a:gridCol w="718457">
                  <a:extLst>
                    <a:ext uri="{9D8B030D-6E8A-4147-A177-3AD203B41FA5}">
                      <a16:colId xmlns:a16="http://schemas.microsoft.com/office/drawing/2014/main" xmlns="" val="20012"/>
                    </a:ext>
                  </a:extLst>
                </a:gridCol>
                <a:gridCol w="671384">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a:t>
                      </a:r>
                      <a:r>
                        <a:rPr lang="ru-RU" sz="1000" b="0" i="0" u="none" strike="noStrike" dirty="0" smtClean="0">
                          <a:solidFill>
                            <a:srgbClr val="000000"/>
                          </a:solidFill>
                          <a:effectLst/>
                          <a:latin typeface="Times New Roman" panose="02020603050405020304" pitchFamily="18" charset="0"/>
                        </a:rPr>
                        <a:t>          ("+ </a:t>
                      </a:r>
                      <a:r>
                        <a:rPr lang="ru-RU" sz="1000" b="0" i="0" u="none" strike="noStrike" dirty="0">
                          <a:solidFill>
                            <a:srgbClr val="000000"/>
                          </a:solidFill>
                          <a:effectLst/>
                          <a:latin typeface="Times New Roman" panose="02020603050405020304" pitchFamily="18" charset="0"/>
                        </a:rPr>
                        <a:t>"экономия,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444747">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"Образование"</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3 284 877,6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3 736 075,6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3 677 025,4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59 050,3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3453534,3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3 792 118,7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4 295 402,3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-223 491,1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115 093,4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618 377,0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527209">
                <a:tc>
                  <a:txBody>
                    <a:bodyPr/>
                    <a:lstStyle/>
                    <a:p>
                      <a:pPr algn="l" fontAlgn="b"/>
                      <a:r>
                        <a:rPr lang="ru-RU" sz="1200" b="0" i="0" u="none" strike="noStrike" dirty="0">
                          <a:solidFill>
                            <a:srgbClr val="000000"/>
                          </a:solidFill>
                          <a:effectLst/>
                          <a:latin typeface="Times New Roman" panose="02020603050405020304" pitchFamily="18" charset="0"/>
                        </a:rPr>
                        <a:t>Подпрограмма </a:t>
                      </a:r>
                      <a:r>
                        <a:rPr lang="ru-RU" sz="1200" b="0" i="0" u="none" strike="noStrike" dirty="0" smtClean="0">
                          <a:solidFill>
                            <a:srgbClr val="000000"/>
                          </a:solidFill>
                          <a:effectLst/>
                          <a:latin typeface="Times New Roman" panose="02020603050405020304" pitchFamily="18" charset="0"/>
                        </a:rPr>
                        <a:t>«Общее образование»</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3 188 987,0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3 638 983,2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3 579 933,0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59 050,3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3350982,1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3 688 605,0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4 191 527,3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-228 950,9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108 672,1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611 594,4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712636">
                <a:tc>
                  <a:txBody>
                    <a:bodyPr/>
                    <a:lstStyle/>
                    <a:p>
                      <a:pPr algn="l" fontAlgn="b"/>
                      <a:r>
                        <a:rPr lang="ru-RU" sz="1200" b="0" i="0" u="none" strike="noStrike">
                          <a:solidFill>
                            <a:srgbClr val="000000"/>
                          </a:solidFill>
                          <a:effectLst/>
                          <a:latin typeface="Times New Roman" panose="02020603050405020304" pitchFamily="18" charset="0"/>
                        </a:rPr>
                        <a:t>Подпрограмма "Дополнительное образование, воспитание и психолого-социальное сопровождение детей"</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44 914,4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43 473,5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43 473,5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43 784,4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44 274,1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44 477,6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310,9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800,6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1 004,1</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761601">
                <a:tc>
                  <a:txBody>
                    <a:bodyPr/>
                    <a:lstStyle/>
                    <a:p>
                      <a:pPr algn="l" fontAlgn="b"/>
                      <a:r>
                        <a:rPr lang="ru-RU" sz="1200" b="0" i="0" u="none" strike="noStrike" dirty="0">
                          <a:solidFill>
                            <a:srgbClr val="000000"/>
                          </a:solidFill>
                          <a:effectLst/>
                          <a:latin typeface="Times New Roman" panose="02020603050405020304" pitchFamily="18" charset="0"/>
                        </a:rPr>
                        <a:t>Подпрограмма </a:t>
                      </a:r>
                      <a:r>
                        <a:rPr lang="ru-RU" sz="1200" b="0" i="0" u="none" strike="noStrike" dirty="0" smtClean="0">
                          <a:solidFill>
                            <a:srgbClr val="000000"/>
                          </a:solidFill>
                          <a:effectLst/>
                          <a:latin typeface="Times New Roman" panose="02020603050405020304" pitchFamily="18" charset="0"/>
                        </a:rPr>
                        <a:t>«Обеспечивающая подпрограмма»</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50 976,2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53 618,9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53 618,9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58 767,8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59 239,6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59 397,4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5 148,9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5 620,7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5 778,8</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7"/>
                  </a:ext>
                </a:extLst>
              </a:tr>
            </a:tbl>
          </a:graphicData>
        </a:graphic>
      </p:graphicFrame>
      <p:sp>
        <p:nvSpPr>
          <p:cNvPr id="4" name="Заголовок 3"/>
          <p:cNvSpPr>
            <a:spLocks noGrp="1"/>
          </p:cNvSpPr>
          <p:nvPr>
            <p:ph type="title"/>
          </p:nvPr>
        </p:nvSpPr>
        <p:spPr>
          <a:xfrm>
            <a:off x="217142"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419877" y="6139543"/>
            <a:ext cx="1101013" cy="6251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203082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94</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1876921897"/>
              </p:ext>
            </p:extLst>
          </p:nvPr>
        </p:nvGraphicFramePr>
        <p:xfrm>
          <a:off x="37322" y="1323975"/>
          <a:ext cx="12064482" cy="4675609"/>
        </p:xfrm>
        <a:graphic>
          <a:graphicData uri="http://schemas.openxmlformats.org/drawingml/2006/table">
            <a:tbl>
              <a:tblPr firstRow="1" bandRow="1">
                <a:tableStyleId>{5C22544A-7EE6-4342-B048-85BDC9FD1C3A}</a:tableStyleId>
              </a:tblPr>
              <a:tblGrid>
                <a:gridCol w="2786396">
                  <a:extLst>
                    <a:ext uri="{9D8B030D-6E8A-4147-A177-3AD203B41FA5}">
                      <a16:colId xmlns:a16="http://schemas.microsoft.com/office/drawing/2014/main" xmlns="" val="20000"/>
                    </a:ext>
                  </a:extLst>
                </a:gridCol>
                <a:gridCol w="259586">
                  <a:extLst>
                    <a:ext uri="{9D8B030D-6E8A-4147-A177-3AD203B41FA5}">
                      <a16:colId xmlns:a16="http://schemas.microsoft.com/office/drawing/2014/main" xmlns="" val="20001"/>
                    </a:ext>
                  </a:extLst>
                </a:gridCol>
                <a:gridCol w="301455">
                  <a:extLst>
                    <a:ext uri="{9D8B030D-6E8A-4147-A177-3AD203B41FA5}">
                      <a16:colId xmlns:a16="http://schemas.microsoft.com/office/drawing/2014/main" xmlns="" val="20002"/>
                    </a:ext>
                  </a:extLst>
                </a:gridCol>
                <a:gridCol w="762009">
                  <a:extLst>
                    <a:ext uri="{9D8B030D-6E8A-4147-A177-3AD203B41FA5}">
                      <a16:colId xmlns:a16="http://schemas.microsoft.com/office/drawing/2014/main" xmlns="" val="20003"/>
                    </a:ext>
                  </a:extLst>
                </a:gridCol>
                <a:gridCol w="778757">
                  <a:extLst>
                    <a:ext uri="{9D8B030D-6E8A-4147-A177-3AD203B41FA5}">
                      <a16:colId xmlns:a16="http://schemas.microsoft.com/office/drawing/2014/main" xmlns="" val="20004"/>
                    </a:ext>
                  </a:extLst>
                </a:gridCol>
                <a:gridCol w="663512">
                  <a:extLst>
                    <a:ext uri="{9D8B030D-6E8A-4147-A177-3AD203B41FA5}">
                      <a16:colId xmlns:a16="http://schemas.microsoft.com/office/drawing/2014/main" xmlns="" val="20005"/>
                    </a:ext>
                  </a:extLst>
                </a:gridCol>
                <a:gridCol w="969364">
                  <a:extLst>
                    <a:ext uri="{9D8B030D-6E8A-4147-A177-3AD203B41FA5}">
                      <a16:colId xmlns:a16="http://schemas.microsoft.com/office/drawing/2014/main" xmlns="" val="20006"/>
                    </a:ext>
                  </a:extLst>
                </a:gridCol>
                <a:gridCol w="711766">
                  <a:extLst>
                    <a:ext uri="{9D8B030D-6E8A-4147-A177-3AD203B41FA5}">
                      <a16:colId xmlns:a16="http://schemas.microsoft.com/office/drawing/2014/main" xmlns="" val="20007"/>
                    </a:ext>
                  </a:extLst>
                </a:gridCol>
                <a:gridCol w="862494">
                  <a:extLst>
                    <a:ext uri="{9D8B030D-6E8A-4147-A177-3AD203B41FA5}">
                      <a16:colId xmlns:a16="http://schemas.microsoft.com/office/drawing/2014/main" xmlns="" val="20008"/>
                    </a:ext>
                  </a:extLst>
                </a:gridCol>
                <a:gridCol w="837371">
                  <a:extLst>
                    <a:ext uri="{9D8B030D-6E8A-4147-A177-3AD203B41FA5}">
                      <a16:colId xmlns:a16="http://schemas.microsoft.com/office/drawing/2014/main" xmlns="" val="20009"/>
                    </a:ext>
                  </a:extLst>
                </a:gridCol>
                <a:gridCol w="787130">
                  <a:extLst>
                    <a:ext uri="{9D8B030D-6E8A-4147-A177-3AD203B41FA5}">
                      <a16:colId xmlns:a16="http://schemas.microsoft.com/office/drawing/2014/main" xmlns="" val="20010"/>
                    </a:ext>
                  </a:extLst>
                </a:gridCol>
                <a:gridCol w="845746">
                  <a:extLst>
                    <a:ext uri="{9D8B030D-6E8A-4147-A177-3AD203B41FA5}">
                      <a16:colId xmlns:a16="http://schemas.microsoft.com/office/drawing/2014/main" xmlns="" val="20011"/>
                    </a:ext>
                  </a:extLst>
                </a:gridCol>
                <a:gridCol w="728514">
                  <a:extLst>
                    <a:ext uri="{9D8B030D-6E8A-4147-A177-3AD203B41FA5}">
                      <a16:colId xmlns:a16="http://schemas.microsoft.com/office/drawing/2014/main" xmlns="" val="20012"/>
                    </a:ext>
                  </a:extLst>
                </a:gridCol>
                <a:gridCol w="770382">
                  <a:extLst>
                    <a:ext uri="{9D8B030D-6E8A-4147-A177-3AD203B41FA5}">
                      <a16:colId xmlns:a16="http://schemas.microsoft.com/office/drawing/2014/main" xmlns="" val="20013"/>
                    </a:ext>
                  </a:extLst>
                </a:gridCol>
              </a:tblGrid>
              <a:tr h="726438">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54447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98119">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523649">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"Социальная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79 950,7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41 587,7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41 787,7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44 757,0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45 563,4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45 875,7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2 969,3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3 775,7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4 088,0</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436691">
                <a:tc>
                  <a:txBody>
                    <a:bodyPr/>
                    <a:lstStyle/>
                    <a:p>
                      <a:pPr algn="l" fontAlgn="ctr"/>
                      <a:r>
                        <a:rPr lang="ru-RU" sz="1200" b="0" i="0" u="none" strike="noStrike">
                          <a:solidFill>
                            <a:srgbClr val="000000"/>
                          </a:solidFill>
                          <a:effectLst/>
                          <a:latin typeface="Times New Roman" panose="02020603050405020304" pitchFamily="18" charset="0"/>
                        </a:rPr>
                        <a:t>Подпрограмма "Социальная поддержка граждан"</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54 812,4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18 957,7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19 157,7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19440,0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19 634,4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19 830,7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282,3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476,7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673,0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316225">
                <a:tc>
                  <a:txBody>
                    <a:bodyPr/>
                    <a:lstStyle/>
                    <a:p>
                      <a:pPr algn="l" fontAlgn="b"/>
                      <a:r>
                        <a:rPr lang="ru-RU" sz="1200" b="0" i="0" u="none" strike="noStrike" dirty="0">
                          <a:solidFill>
                            <a:srgbClr val="000000"/>
                          </a:solidFill>
                          <a:effectLst/>
                          <a:latin typeface="Times New Roman" panose="02020603050405020304" pitchFamily="18" charset="0"/>
                        </a:rPr>
                        <a:t>Подпрограмма "Доступная среда"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2 744,4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419672">
                <a:tc>
                  <a:txBody>
                    <a:bodyPr/>
                    <a:lstStyle/>
                    <a:p>
                      <a:pPr algn="l" fontAlgn="b"/>
                      <a:r>
                        <a:rPr lang="ru-RU" sz="1200" b="0" i="0" u="none" strike="noStrike" dirty="0">
                          <a:solidFill>
                            <a:srgbClr val="000000"/>
                          </a:solidFill>
                          <a:effectLst/>
                          <a:latin typeface="Times New Roman" panose="02020603050405020304" pitchFamily="18" charset="0"/>
                        </a:rPr>
                        <a:t>Подпрограмма "Развитие системы отдыха и оздоровления детей"</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15 815,5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15 666,0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15 666,0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17 382,0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17 937,0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18 008,0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1 716,0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2 271,0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2 342,0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51033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Обеспечивающая подпрограмма</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dirty="0" smtClean="0">
                          <a:solidFill>
                            <a:srgbClr val="000000"/>
                          </a:solidFill>
                          <a:effectLst/>
                          <a:latin typeface="Times New Roman" panose="02020603050405020304" pitchFamily="18" charset="0"/>
                        </a:rPr>
                        <a:t>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6 578,4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6 964,0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6 964,0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7 935,0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7 992,0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8 037,0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971,0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1 028,0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1 073,0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4" name="Заголовок 3"/>
          <p:cNvSpPr>
            <a:spLocks noGrp="1"/>
          </p:cNvSpPr>
          <p:nvPr>
            <p:ph type="title"/>
          </p:nvPr>
        </p:nvSpPr>
        <p:spPr>
          <a:xfrm>
            <a:off x="178348"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466531" y="6064898"/>
            <a:ext cx="1091681" cy="7277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509402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95</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52193148"/>
              </p:ext>
            </p:extLst>
          </p:nvPr>
        </p:nvGraphicFramePr>
        <p:xfrm>
          <a:off x="115330" y="1293449"/>
          <a:ext cx="11986054" cy="4958150"/>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334279">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"Спорт"</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451 886,9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540 747,0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534 836,2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5 910,8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545 350,4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526 431,4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538 146,9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10 514,2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-8 404,8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3 310,7</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472778">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a:t>
                      </a:r>
                      <a:r>
                        <a:rPr lang="ru-RU" sz="1200" b="0" i="0" u="none" strike="noStrike" dirty="0">
                          <a:solidFill>
                            <a:srgbClr val="000000"/>
                          </a:solidFill>
                          <a:effectLst/>
                          <a:latin typeface="Times New Roman" panose="02020603050405020304" pitchFamily="18" charset="0"/>
                        </a:rPr>
                        <a:t>"Развитие физической культуры и спорта"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303 708,2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359 682,5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357 583,0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2 099,5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349 912,9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324 226,8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328 685,2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-7 670,1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-33 356,2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-28 897,8</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448573">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a:t>
                      </a:r>
                      <a:r>
                        <a:rPr lang="ru-RU" sz="1200" b="0" i="0" u="none" strike="noStrike" dirty="0">
                          <a:solidFill>
                            <a:srgbClr val="000000"/>
                          </a:solidFill>
                          <a:effectLst/>
                          <a:latin typeface="Times New Roman" panose="02020603050405020304" pitchFamily="18" charset="0"/>
                        </a:rPr>
                        <a:t>"Подготовка спортивного резерва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133 679,2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161 958,4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159 109,6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2 848,8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175 153,0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181 910,5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189 186,9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16 043,4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22 800,9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30 077,3</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310551">
                <a:tc>
                  <a:txBody>
                    <a:bodyPr/>
                    <a:lstStyle/>
                    <a:p>
                      <a:pPr algn="l" fontAlgn="b"/>
                      <a:r>
                        <a:rPr lang="ru-RU" sz="1200" b="0" i="0" u="none" strike="noStrike" dirty="0" smtClean="0">
                          <a:solidFill>
                            <a:srgbClr val="000000"/>
                          </a:solidFill>
                          <a:effectLst/>
                          <a:latin typeface="Times New Roman" panose="02020603050405020304" pitchFamily="18" charset="0"/>
                        </a:rPr>
                        <a:t>Обеспечивающая </a:t>
                      </a:r>
                      <a:r>
                        <a:rPr lang="ru-RU" sz="1200" b="0" i="0" u="none" strike="noStrike" dirty="0">
                          <a:solidFill>
                            <a:srgbClr val="000000"/>
                          </a:solidFill>
                          <a:effectLst/>
                          <a:latin typeface="Times New Roman" panose="02020603050405020304" pitchFamily="18" charset="0"/>
                        </a:rPr>
                        <a:t>подпрограмма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14 499,5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19 106,1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18 143,6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95,0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20 284,5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20 294,1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20 274,8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2 140,9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2 150,5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2 131,2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552091">
                <a:tc>
                  <a:txBody>
                    <a:bodyPr/>
                    <a:lstStyle/>
                    <a:p>
                      <a:pPr algn="l" fontAlgn="ctr"/>
                      <a:r>
                        <a:rPr lang="ru-RU" sz="1200" b="1" i="0" u="none" strike="noStrike">
                          <a:solidFill>
                            <a:srgbClr val="000000"/>
                          </a:solidFill>
                          <a:effectLst/>
                          <a:latin typeface="Times New Roman" panose="02020603050405020304" pitchFamily="18" charset="0"/>
                        </a:rPr>
                        <a:t>Муниципальная программа "Развитие сельского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11 272,8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10 480,4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9 388,4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1 092,0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89,6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11 525,6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11 562,1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11 710,5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2 137,2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2 173,7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2 322,1</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7"/>
                  </a:ext>
                </a:extLst>
              </a:tr>
              <a:tr h="448574">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"Вовлечение в оборот земель сельскохозяйственного назначения и развитие мелиорации"</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1 787,0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2 050,2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1 086,6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2 230,2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2 230,2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2 320,0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1 281,4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1 266,6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1 356,4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8"/>
                  </a:ext>
                </a:extLst>
              </a:tr>
            </a:tbl>
          </a:graphicData>
        </a:graphic>
      </p:graphicFrame>
      <p:sp>
        <p:nvSpPr>
          <p:cNvPr id="4" name="Заголовок 3"/>
          <p:cNvSpPr>
            <a:spLocks noGrp="1"/>
          </p:cNvSpPr>
          <p:nvPr>
            <p:ph type="title"/>
          </p:nvPr>
        </p:nvSpPr>
        <p:spPr>
          <a:xfrm>
            <a:off x="165346" y="754"/>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Прямоугольник 2"/>
          <p:cNvSpPr/>
          <p:nvPr/>
        </p:nvSpPr>
        <p:spPr>
          <a:xfrm>
            <a:off x="279918" y="6279502"/>
            <a:ext cx="1436915" cy="438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598308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96</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695871832"/>
              </p:ext>
            </p:extLst>
          </p:nvPr>
        </p:nvGraphicFramePr>
        <p:xfrm>
          <a:off x="115330" y="1293449"/>
          <a:ext cx="11986054" cy="4919905"/>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444747">
                <a:tc>
                  <a:txBody>
                    <a:bodyPr/>
                    <a:lstStyle/>
                    <a:p>
                      <a:pPr algn="l" fontAlgn="b"/>
                      <a:r>
                        <a:rPr lang="ru-RU" sz="1200" b="0" i="0" u="none" strike="noStrike" dirty="0">
                          <a:solidFill>
                            <a:srgbClr val="000000"/>
                          </a:solidFill>
                          <a:effectLst/>
                          <a:latin typeface="Times New Roman" panose="02020603050405020304" pitchFamily="18" charset="0"/>
                        </a:rPr>
                        <a:t>Подпрограмма "Комплексное развитие сельских территорий"</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495,4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818,2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812,8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1 302,6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1 363,9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1 422,5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489,8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351,1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609,7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707366">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"Обеспечение эпизоотического и ветеринарно-санитарного благополучия и развитие государственной ветеринарной службы"</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8 990,4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7 612,0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7 612,0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7 978,0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7 968,0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7 968,0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366,0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356,0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465827">
                <a:tc>
                  <a:txBody>
                    <a:bodyPr/>
                    <a:lstStyle/>
                    <a:p>
                      <a:pPr algn="l" fontAlgn="ctr"/>
                      <a:r>
                        <a:rPr lang="ru-RU" sz="1200" b="1" i="0" u="none" strike="noStrike">
                          <a:solidFill>
                            <a:srgbClr val="000000"/>
                          </a:solidFill>
                          <a:effectLst/>
                          <a:latin typeface="Times New Roman" panose="02020603050405020304" pitchFamily="18" charset="0"/>
                        </a:rPr>
                        <a:t>Муниципальная программа "Экология и окружающая среда"</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10 955,5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17 646,7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13 086,7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4 560,0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74,2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24 983,0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24 991,3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24 999,8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11 896,3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11 904,5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11 913,1</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533492">
                <a:tc>
                  <a:txBody>
                    <a:bodyPr/>
                    <a:lstStyle/>
                    <a:p>
                      <a:pPr algn="l" fontAlgn="ctr"/>
                      <a:r>
                        <a:rPr lang="ru-RU" sz="1200" b="0" i="0" u="none" strike="noStrike">
                          <a:solidFill>
                            <a:srgbClr val="000000"/>
                          </a:solidFill>
                          <a:effectLst/>
                          <a:latin typeface="Times New Roman" panose="02020603050405020304" pitchFamily="18" charset="0"/>
                        </a:rPr>
                        <a:t>Подпрограмма "Охрана окружающей среды"</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3 152,6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1 573,5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1 229,5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344,0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78,1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1 229,9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1 279,0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1 330,1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453081">
                <a:tc>
                  <a:txBody>
                    <a:bodyPr/>
                    <a:lstStyle/>
                    <a:p>
                      <a:pPr algn="l" fontAlgn="b"/>
                      <a:r>
                        <a:rPr lang="ru-RU" sz="1200" b="0" i="0" u="none" strike="noStrike">
                          <a:solidFill>
                            <a:srgbClr val="000000"/>
                          </a:solidFill>
                          <a:effectLst/>
                          <a:latin typeface="Times New Roman" panose="02020603050405020304" pitchFamily="18" charset="0"/>
                        </a:rPr>
                        <a:t>Подпрограмма "Развитие водохозяйственного комплекса"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1 389,6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2 017,7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1 975,2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1 389,6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2 017,7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1 975,2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7"/>
                  </a:ext>
                </a:extLst>
              </a:tr>
            </a:tbl>
          </a:graphicData>
        </a:graphic>
      </p:graphicFrame>
      <p:sp>
        <p:nvSpPr>
          <p:cNvPr id="4" name="Заголовок 3"/>
          <p:cNvSpPr>
            <a:spLocks noGrp="1"/>
          </p:cNvSpPr>
          <p:nvPr>
            <p:ph type="title"/>
          </p:nvPr>
        </p:nvSpPr>
        <p:spPr>
          <a:xfrm>
            <a:off x="217142"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354564" y="6242179"/>
            <a:ext cx="1240971" cy="5225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93716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97</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678288890"/>
              </p:ext>
            </p:extLst>
          </p:nvPr>
        </p:nvGraphicFramePr>
        <p:xfrm>
          <a:off x="115330" y="1293449"/>
          <a:ext cx="11986054" cy="4772546"/>
        </p:xfrm>
        <a:graphic>
          <a:graphicData uri="http://schemas.openxmlformats.org/drawingml/2006/table">
            <a:tbl>
              <a:tblPr firstRow="1" bandRow="1">
                <a:tableStyleId>{5C22544A-7EE6-4342-B048-85BDC9FD1C3A}</a:tableStyleId>
              </a:tblPr>
              <a:tblGrid>
                <a:gridCol w="2858529">
                  <a:extLst>
                    <a:ext uri="{9D8B030D-6E8A-4147-A177-3AD203B41FA5}">
                      <a16:colId xmlns:a16="http://schemas.microsoft.com/office/drawing/2014/main" xmlns="" val="20000"/>
                    </a:ext>
                  </a:extLst>
                </a:gridCol>
                <a:gridCol w="255373">
                  <a:extLst>
                    <a:ext uri="{9D8B030D-6E8A-4147-A177-3AD203B41FA5}">
                      <a16:colId xmlns:a16="http://schemas.microsoft.com/office/drawing/2014/main" xmlns="" val="20001"/>
                    </a:ext>
                  </a:extLst>
                </a:gridCol>
                <a:gridCol w="296563">
                  <a:extLst>
                    <a:ext uri="{9D8B030D-6E8A-4147-A177-3AD203B41FA5}">
                      <a16:colId xmlns:a16="http://schemas.microsoft.com/office/drawing/2014/main" xmlns="" val="20002"/>
                    </a:ext>
                  </a:extLst>
                </a:gridCol>
                <a:gridCol w="749643">
                  <a:extLst>
                    <a:ext uri="{9D8B030D-6E8A-4147-A177-3AD203B41FA5}">
                      <a16:colId xmlns:a16="http://schemas.microsoft.com/office/drawing/2014/main" xmlns="" val="20003"/>
                    </a:ext>
                  </a:extLst>
                </a:gridCol>
                <a:gridCol w="766119">
                  <a:extLst>
                    <a:ext uri="{9D8B030D-6E8A-4147-A177-3AD203B41FA5}">
                      <a16:colId xmlns:a16="http://schemas.microsoft.com/office/drawing/2014/main" xmlns="" val="20004"/>
                    </a:ext>
                  </a:extLst>
                </a:gridCol>
                <a:gridCol w="749643">
                  <a:extLst>
                    <a:ext uri="{9D8B030D-6E8A-4147-A177-3AD203B41FA5}">
                      <a16:colId xmlns:a16="http://schemas.microsoft.com/office/drawing/2014/main" xmlns="" val="20005"/>
                    </a:ext>
                  </a:extLst>
                </a:gridCol>
                <a:gridCol w="856735">
                  <a:extLst>
                    <a:ext uri="{9D8B030D-6E8A-4147-A177-3AD203B41FA5}">
                      <a16:colId xmlns:a16="http://schemas.microsoft.com/office/drawing/2014/main" xmlns="" val="20006"/>
                    </a:ext>
                  </a:extLst>
                </a:gridCol>
                <a:gridCol w="700216">
                  <a:extLst>
                    <a:ext uri="{9D8B030D-6E8A-4147-A177-3AD203B41FA5}">
                      <a16:colId xmlns:a16="http://schemas.microsoft.com/office/drawing/2014/main" xmlns="" val="20007"/>
                    </a:ext>
                  </a:extLst>
                </a:gridCol>
                <a:gridCol w="848498">
                  <a:extLst>
                    <a:ext uri="{9D8B030D-6E8A-4147-A177-3AD203B41FA5}">
                      <a16:colId xmlns:a16="http://schemas.microsoft.com/office/drawing/2014/main" xmlns="" val="20008"/>
                    </a:ext>
                  </a:extLst>
                </a:gridCol>
                <a:gridCol w="823783">
                  <a:extLst>
                    <a:ext uri="{9D8B030D-6E8A-4147-A177-3AD203B41FA5}">
                      <a16:colId xmlns:a16="http://schemas.microsoft.com/office/drawing/2014/main" xmlns="" val="20009"/>
                    </a:ext>
                  </a:extLst>
                </a:gridCol>
                <a:gridCol w="774357">
                  <a:extLst>
                    <a:ext uri="{9D8B030D-6E8A-4147-A177-3AD203B41FA5}">
                      <a16:colId xmlns:a16="http://schemas.microsoft.com/office/drawing/2014/main" xmlns="" val="20010"/>
                    </a:ext>
                  </a:extLst>
                </a:gridCol>
                <a:gridCol w="832022">
                  <a:extLst>
                    <a:ext uri="{9D8B030D-6E8A-4147-A177-3AD203B41FA5}">
                      <a16:colId xmlns:a16="http://schemas.microsoft.com/office/drawing/2014/main" xmlns="" val="20011"/>
                    </a:ext>
                  </a:extLst>
                </a:gridCol>
                <a:gridCol w="716692">
                  <a:extLst>
                    <a:ext uri="{9D8B030D-6E8A-4147-A177-3AD203B41FA5}">
                      <a16:colId xmlns:a16="http://schemas.microsoft.com/office/drawing/2014/main" xmlns="" val="20012"/>
                    </a:ext>
                  </a:extLst>
                </a:gridCol>
                <a:gridCol w="757881">
                  <a:extLst>
                    <a:ext uri="{9D8B030D-6E8A-4147-A177-3AD203B41FA5}">
                      <a16:colId xmlns:a16="http://schemas.microsoft.com/office/drawing/2014/main" xmlns="" val="20013"/>
                    </a:ext>
                  </a:extLst>
                </a:gridCol>
              </a:tblGrid>
              <a:tr h="714281">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4576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86307">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590438">
                <a:tc>
                  <a:txBody>
                    <a:bodyPr/>
                    <a:lstStyle/>
                    <a:p>
                      <a:pPr algn="l" fontAlgn="b"/>
                      <a:r>
                        <a:rPr lang="ru-RU" sz="1200" b="0" i="0" u="none" strike="noStrike" dirty="0">
                          <a:solidFill>
                            <a:srgbClr val="000000"/>
                          </a:solidFill>
                          <a:effectLst/>
                          <a:latin typeface="Times New Roman" panose="02020603050405020304" pitchFamily="18" charset="0"/>
                        </a:rPr>
                        <a:t>Подпрограмма "Развитие лесного хозяйства"</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423,2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706,2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681,9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24,3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96,6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694,5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694,5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694,5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12,6</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575733">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"Ликвидация накопленного вреда окружающей среде"</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7 379,7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15 367,0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11 175,3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4 191,7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72,7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21 669,0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21 000,0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21 000,0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10 493,7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9 824,7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9 824,7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770467">
                <a:tc>
                  <a:txBody>
                    <a:bodyPr/>
                    <a:lstStyle/>
                    <a:p>
                      <a:pPr algn="l" fontAlgn="ctr"/>
                      <a:r>
                        <a:rPr lang="ru-RU" sz="1200" b="1" i="0" u="none" strike="noStrike">
                          <a:solidFill>
                            <a:srgbClr val="000000"/>
                          </a:solidFill>
                          <a:effectLst/>
                          <a:latin typeface="Times New Roman" panose="02020603050405020304" pitchFamily="18" charset="0"/>
                        </a:rPr>
                        <a:t>Муниципальная программа "Безопасность и обеспечение безопасности жизнедеятельности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118 605,8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145 030,2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141 408,2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3 622,0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97,5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152 917,6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145 403,3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148 074,4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11 509,4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3 995,1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6 666,2</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554195">
                <a:tc>
                  <a:txBody>
                    <a:bodyPr/>
                    <a:lstStyle/>
                    <a:p>
                      <a:pPr algn="l" fontAlgn="b"/>
                      <a:r>
                        <a:rPr lang="ru-RU" sz="1200" b="0" i="0" u="none" strike="noStrike">
                          <a:solidFill>
                            <a:srgbClr val="000000"/>
                          </a:solidFill>
                          <a:effectLst/>
                          <a:latin typeface="Times New Roman" panose="02020603050405020304" pitchFamily="18" charset="0"/>
                        </a:rPr>
                        <a:t>Подпрограмма "Профилактика преступлений и иных правонарушений"</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52 743,6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75 990,5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72 083,3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3 907,2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89 556,9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81 598,4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83 485,5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17 473,6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9 515,1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11 402,2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4" name="Заголовок 3"/>
          <p:cNvSpPr>
            <a:spLocks noGrp="1"/>
          </p:cNvSpPr>
          <p:nvPr>
            <p:ph type="title"/>
          </p:nvPr>
        </p:nvSpPr>
        <p:spPr>
          <a:xfrm>
            <a:off x="284995"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429208" y="6102220"/>
            <a:ext cx="1212980" cy="6718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993846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98</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3743405442"/>
              </p:ext>
            </p:extLst>
          </p:nvPr>
        </p:nvGraphicFramePr>
        <p:xfrm>
          <a:off x="102637" y="1293453"/>
          <a:ext cx="11998749" cy="4961984"/>
        </p:xfrm>
        <a:graphic>
          <a:graphicData uri="http://schemas.openxmlformats.org/drawingml/2006/table">
            <a:tbl>
              <a:tblPr firstRow="1" bandRow="1">
                <a:tableStyleId>{5C22544A-7EE6-4342-B048-85BDC9FD1C3A}</a:tableStyleId>
              </a:tblPr>
              <a:tblGrid>
                <a:gridCol w="3015816">
                  <a:extLst>
                    <a:ext uri="{9D8B030D-6E8A-4147-A177-3AD203B41FA5}">
                      <a16:colId xmlns:a16="http://schemas.microsoft.com/office/drawing/2014/main" xmlns="" val="20000"/>
                    </a:ext>
                  </a:extLst>
                </a:gridCol>
                <a:gridCol w="325822">
                  <a:extLst>
                    <a:ext uri="{9D8B030D-6E8A-4147-A177-3AD203B41FA5}">
                      <a16:colId xmlns:a16="http://schemas.microsoft.com/office/drawing/2014/main" xmlns="" val="20001"/>
                    </a:ext>
                  </a:extLst>
                </a:gridCol>
                <a:gridCol w="363058">
                  <a:extLst>
                    <a:ext uri="{9D8B030D-6E8A-4147-A177-3AD203B41FA5}">
                      <a16:colId xmlns:a16="http://schemas.microsoft.com/office/drawing/2014/main" xmlns="" val="20002"/>
                    </a:ext>
                  </a:extLst>
                </a:gridCol>
                <a:gridCol w="744734">
                  <a:extLst>
                    <a:ext uri="{9D8B030D-6E8A-4147-A177-3AD203B41FA5}">
                      <a16:colId xmlns:a16="http://schemas.microsoft.com/office/drawing/2014/main" xmlns="" val="20003"/>
                    </a:ext>
                  </a:extLst>
                </a:gridCol>
                <a:gridCol w="884371">
                  <a:extLst>
                    <a:ext uri="{9D8B030D-6E8A-4147-A177-3AD203B41FA5}">
                      <a16:colId xmlns:a16="http://schemas.microsoft.com/office/drawing/2014/main" xmlns="" val="20004"/>
                    </a:ext>
                  </a:extLst>
                </a:gridCol>
                <a:gridCol w="744734">
                  <a:extLst>
                    <a:ext uri="{9D8B030D-6E8A-4147-A177-3AD203B41FA5}">
                      <a16:colId xmlns:a16="http://schemas.microsoft.com/office/drawing/2014/main" xmlns="" val="20005"/>
                    </a:ext>
                  </a:extLst>
                </a:gridCol>
                <a:gridCol w="1051936">
                  <a:extLst>
                    <a:ext uri="{9D8B030D-6E8A-4147-A177-3AD203B41FA5}">
                      <a16:colId xmlns:a16="http://schemas.microsoft.com/office/drawing/2014/main" xmlns="" val="20006"/>
                    </a:ext>
                  </a:extLst>
                </a:gridCol>
                <a:gridCol w="828516">
                  <a:extLst>
                    <a:ext uri="{9D8B030D-6E8A-4147-A177-3AD203B41FA5}">
                      <a16:colId xmlns:a16="http://schemas.microsoft.com/office/drawing/2014/main" xmlns="" val="20007"/>
                    </a:ext>
                  </a:extLst>
                </a:gridCol>
                <a:gridCol w="614406">
                  <a:extLst>
                    <a:ext uri="{9D8B030D-6E8A-4147-A177-3AD203B41FA5}">
                      <a16:colId xmlns:a16="http://schemas.microsoft.com/office/drawing/2014/main" xmlns="" val="20008"/>
                    </a:ext>
                  </a:extLst>
                </a:gridCol>
                <a:gridCol w="651642">
                  <a:extLst>
                    <a:ext uri="{9D8B030D-6E8A-4147-A177-3AD203B41FA5}">
                      <a16:colId xmlns:a16="http://schemas.microsoft.com/office/drawing/2014/main" xmlns="" val="20009"/>
                    </a:ext>
                  </a:extLst>
                </a:gridCol>
                <a:gridCol w="660951">
                  <a:extLst>
                    <a:ext uri="{9D8B030D-6E8A-4147-A177-3AD203B41FA5}">
                      <a16:colId xmlns:a16="http://schemas.microsoft.com/office/drawing/2014/main" xmlns="" val="20010"/>
                    </a:ext>
                  </a:extLst>
                </a:gridCol>
                <a:gridCol w="819207">
                  <a:extLst>
                    <a:ext uri="{9D8B030D-6E8A-4147-A177-3AD203B41FA5}">
                      <a16:colId xmlns:a16="http://schemas.microsoft.com/office/drawing/2014/main" xmlns="" val="20011"/>
                    </a:ext>
                  </a:extLst>
                </a:gridCol>
                <a:gridCol w="633024">
                  <a:extLst>
                    <a:ext uri="{9D8B030D-6E8A-4147-A177-3AD203B41FA5}">
                      <a16:colId xmlns:a16="http://schemas.microsoft.com/office/drawing/2014/main" xmlns="" val="20012"/>
                    </a:ext>
                  </a:extLst>
                </a:gridCol>
                <a:gridCol w="660532">
                  <a:extLst>
                    <a:ext uri="{9D8B030D-6E8A-4147-A177-3AD203B41FA5}">
                      <a16:colId xmlns:a16="http://schemas.microsoft.com/office/drawing/2014/main" xmlns="" val="20013"/>
                    </a:ext>
                  </a:extLst>
                </a:gridCol>
              </a:tblGrid>
              <a:tr h="637185">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20523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73778">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915142">
                <a:tc>
                  <a:txBody>
                    <a:bodyPr/>
                    <a:lstStyle/>
                    <a:p>
                      <a:pPr algn="l" fontAlgn="b"/>
                      <a:r>
                        <a:rPr lang="ru-RU" sz="1150" b="0" i="0" u="none" strike="noStrike" dirty="0" smtClean="0">
                          <a:solidFill>
                            <a:srgbClr val="000000"/>
                          </a:solidFill>
                          <a:effectLst/>
                          <a:latin typeface="Times New Roman" panose="02020603050405020304" pitchFamily="18" charset="0"/>
                        </a:rPr>
                        <a:t>Подпрограмма "Обеспечение мероприятий по защите населения и территорий от чрезвычайных ситуаций на территории муниципального образования Московской области"</a:t>
                      </a:r>
                      <a:endParaRPr lang="ru-RU" sz="115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3 320,0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508,6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2 285,9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2 297,4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2 309,3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1 777,3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1 788,8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1 800,7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69698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ru-RU" sz="1150" b="0" i="0" u="none" strike="noStrike" dirty="0" smtClean="0">
                          <a:solidFill>
                            <a:srgbClr val="000000"/>
                          </a:solidFill>
                          <a:effectLst/>
                          <a:latin typeface="Times New Roman" panose="02020603050405020304" pitchFamily="18" charset="0"/>
                        </a:rPr>
                        <a:t>Подпрограмма "Обеспечение мероприятий гражданской обороны на территории муниципального образования Московской области"</a:t>
                      </a:r>
                      <a:endParaRPr lang="ru-RU" sz="115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dirty="0" smtClean="0">
                          <a:solidFill>
                            <a:srgbClr val="000000"/>
                          </a:solidFill>
                          <a:effectLst/>
                          <a:latin typeface="Times New Roman" panose="02020603050405020304" pitchFamily="18" charset="0"/>
                        </a:rPr>
                        <a:t>08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6 724,3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5 903,0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5 903,0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5 360,6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5 536,1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5 767,6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-542,4</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-366,9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-135,4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539737">
                <a:tc>
                  <a:txBody>
                    <a:bodyPr/>
                    <a:lstStyle/>
                    <a:p>
                      <a:pPr algn="l" fontAlgn="b"/>
                      <a:r>
                        <a:rPr lang="ru-RU" sz="1150" b="0" i="0" u="none" strike="noStrike" dirty="0">
                          <a:solidFill>
                            <a:srgbClr val="000000"/>
                          </a:solidFill>
                          <a:effectLst/>
                          <a:latin typeface="Times New Roman" panose="02020603050405020304" pitchFamily="18" charset="0"/>
                        </a:rPr>
                        <a:t>Подпрограмма "Обеспечение пожарной безопасности на территории муниципального образования Московской области"</a:t>
                      </a:r>
                    </a:p>
                  </a:txBody>
                  <a:tcPr marL="9525" marR="9525" marT="9525" marB="0" anchor="b"/>
                </a:tc>
                <a:tc>
                  <a:txBody>
                    <a:bodyPr/>
                    <a:lstStyle/>
                    <a:p>
                      <a:pPr algn="ctr" fontAlgn="ctr"/>
                      <a:r>
                        <a:rPr lang="ru-RU" sz="1200" b="0"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7 196,1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6 700,0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6 700,0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7 456,0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7 752,7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8 064,9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756,0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1 052,7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1 364,9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r>
              <a:tr h="553756">
                <a:tc>
                  <a:txBody>
                    <a:bodyPr/>
                    <a:lstStyle/>
                    <a:p>
                      <a:pPr algn="l" fontAlgn="b"/>
                      <a:r>
                        <a:rPr lang="ru-RU" sz="1200" b="0" i="0" u="none" strike="noStrike" dirty="0">
                          <a:solidFill>
                            <a:srgbClr val="000000"/>
                          </a:solidFill>
                          <a:effectLst/>
                          <a:latin typeface="Times New Roman" panose="02020603050405020304" pitchFamily="18" charset="0"/>
                        </a:rPr>
                        <a:t>Подпрограмма </a:t>
                      </a:r>
                      <a:r>
                        <a:rPr lang="ru-RU" sz="1200" b="0" i="0" u="none" strike="noStrike" dirty="0" smtClean="0">
                          <a:solidFill>
                            <a:srgbClr val="000000"/>
                          </a:solidFill>
                          <a:effectLst/>
                          <a:latin typeface="Times New Roman" panose="02020603050405020304" pitchFamily="18" charset="0"/>
                        </a:rPr>
                        <a:t>"Обеспечение безопасности населения на водных объектах, расположенных на территории муниципального образования МО"</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2 394,8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2 394,8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3 180,0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3 309,0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3 440,0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785,2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914,2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1 045,2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bl>
          </a:graphicData>
        </a:graphic>
      </p:graphicFrame>
      <p:sp>
        <p:nvSpPr>
          <p:cNvPr id="4" name="Заголовок 3"/>
          <p:cNvSpPr>
            <a:spLocks noGrp="1"/>
          </p:cNvSpPr>
          <p:nvPr>
            <p:ph type="title"/>
          </p:nvPr>
        </p:nvSpPr>
        <p:spPr>
          <a:xfrm>
            <a:off x="205274" y="2677"/>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Овал 2"/>
          <p:cNvSpPr/>
          <p:nvPr/>
        </p:nvSpPr>
        <p:spPr>
          <a:xfrm>
            <a:off x="223935" y="6223518"/>
            <a:ext cx="1371600" cy="559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611441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9EC71654-96A5-4280-94F3-931C61A9F92C}" type="slidenum">
              <a:rPr lang="en-US" noProof="0" smtClean="0"/>
              <a:pPr rtl="0"/>
              <a:t>99</a:t>
            </a:fld>
            <a:endParaRPr lang="en-US" noProof="0"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2994434967"/>
              </p:ext>
            </p:extLst>
          </p:nvPr>
        </p:nvGraphicFramePr>
        <p:xfrm>
          <a:off x="142875" y="1273003"/>
          <a:ext cx="11958509" cy="4969178"/>
        </p:xfrm>
        <a:graphic>
          <a:graphicData uri="http://schemas.openxmlformats.org/drawingml/2006/table">
            <a:tbl>
              <a:tblPr firstRow="1" bandRow="1">
                <a:tableStyleId>{5C22544A-7EE6-4342-B048-85BDC9FD1C3A}</a:tableStyleId>
              </a:tblPr>
              <a:tblGrid>
                <a:gridCol w="2851960">
                  <a:extLst>
                    <a:ext uri="{9D8B030D-6E8A-4147-A177-3AD203B41FA5}">
                      <a16:colId xmlns:a16="http://schemas.microsoft.com/office/drawing/2014/main" xmlns="" val="20000"/>
                    </a:ext>
                  </a:extLst>
                </a:gridCol>
                <a:gridCol w="254786">
                  <a:extLst>
                    <a:ext uri="{9D8B030D-6E8A-4147-A177-3AD203B41FA5}">
                      <a16:colId xmlns:a16="http://schemas.microsoft.com/office/drawing/2014/main" xmlns="" val="20001"/>
                    </a:ext>
                  </a:extLst>
                </a:gridCol>
                <a:gridCol w="295882">
                  <a:extLst>
                    <a:ext uri="{9D8B030D-6E8A-4147-A177-3AD203B41FA5}">
                      <a16:colId xmlns:a16="http://schemas.microsoft.com/office/drawing/2014/main" xmlns="" val="20002"/>
                    </a:ext>
                  </a:extLst>
                </a:gridCol>
                <a:gridCol w="747920">
                  <a:extLst>
                    <a:ext uri="{9D8B030D-6E8A-4147-A177-3AD203B41FA5}">
                      <a16:colId xmlns:a16="http://schemas.microsoft.com/office/drawing/2014/main" xmlns="" val="20003"/>
                    </a:ext>
                  </a:extLst>
                </a:gridCol>
                <a:gridCol w="764359">
                  <a:extLst>
                    <a:ext uri="{9D8B030D-6E8A-4147-A177-3AD203B41FA5}">
                      <a16:colId xmlns:a16="http://schemas.microsoft.com/office/drawing/2014/main" xmlns="" val="20004"/>
                    </a:ext>
                  </a:extLst>
                </a:gridCol>
                <a:gridCol w="747920">
                  <a:extLst>
                    <a:ext uri="{9D8B030D-6E8A-4147-A177-3AD203B41FA5}">
                      <a16:colId xmlns:a16="http://schemas.microsoft.com/office/drawing/2014/main" xmlns="" val="20005"/>
                    </a:ext>
                  </a:extLst>
                </a:gridCol>
                <a:gridCol w="854766">
                  <a:extLst>
                    <a:ext uri="{9D8B030D-6E8A-4147-A177-3AD203B41FA5}">
                      <a16:colId xmlns:a16="http://schemas.microsoft.com/office/drawing/2014/main" xmlns="" val="20006"/>
                    </a:ext>
                  </a:extLst>
                </a:gridCol>
                <a:gridCol w="698606">
                  <a:extLst>
                    <a:ext uri="{9D8B030D-6E8A-4147-A177-3AD203B41FA5}">
                      <a16:colId xmlns:a16="http://schemas.microsoft.com/office/drawing/2014/main" xmlns="" val="20007"/>
                    </a:ext>
                  </a:extLst>
                </a:gridCol>
                <a:gridCol w="846548">
                  <a:extLst>
                    <a:ext uri="{9D8B030D-6E8A-4147-A177-3AD203B41FA5}">
                      <a16:colId xmlns:a16="http://schemas.microsoft.com/office/drawing/2014/main" xmlns="" val="20008"/>
                    </a:ext>
                  </a:extLst>
                </a:gridCol>
                <a:gridCol w="821890">
                  <a:extLst>
                    <a:ext uri="{9D8B030D-6E8A-4147-A177-3AD203B41FA5}">
                      <a16:colId xmlns:a16="http://schemas.microsoft.com/office/drawing/2014/main" xmlns="" val="20009"/>
                    </a:ext>
                  </a:extLst>
                </a:gridCol>
                <a:gridCol w="772577">
                  <a:extLst>
                    <a:ext uri="{9D8B030D-6E8A-4147-A177-3AD203B41FA5}">
                      <a16:colId xmlns:a16="http://schemas.microsoft.com/office/drawing/2014/main" xmlns="" val="20010"/>
                    </a:ext>
                  </a:extLst>
                </a:gridCol>
                <a:gridCol w="830110">
                  <a:extLst>
                    <a:ext uri="{9D8B030D-6E8A-4147-A177-3AD203B41FA5}">
                      <a16:colId xmlns:a16="http://schemas.microsoft.com/office/drawing/2014/main" xmlns="" val="20011"/>
                    </a:ext>
                  </a:extLst>
                </a:gridCol>
                <a:gridCol w="715045">
                  <a:extLst>
                    <a:ext uri="{9D8B030D-6E8A-4147-A177-3AD203B41FA5}">
                      <a16:colId xmlns:a16="http://schemas.microsoft.com/office/drawing/2014/main" xmlns="" val="20012"/>
                    </a:ext>
                  </a:extLst>
                </a:gridCol>
                <a:gridCol w="756140">
                  <a:extLst>
                    <a:ext uri="{9D8B030D-6E8A-4147-A177-3AD203B41FA5}">
                      <a16:colId xmlns:a16="http://schemas.microsoft.com/office/drawing/2014/main" xmlns="" val="20013"/>
                    </a:ext>
                  </a:extLst>
                </a:gridCol>
              </a:tblGrid>
              <a:tr h="757460">
                <a:tc rowSpan="2">
                  <a:txBody>
                    <a:bodyPr/>
                    <a:lstStyle/>
                    <a:p>
                      <a:pPr algn="ctr" fontAlgn="ctr"/>
                      <a:r>
                        <a:rPr lang="ru-RU" sz="1050" b="0"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Подпрограмма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050" b="0" i="0" u="none" strike="noStrike" dirty="0">
                          <a:solidFill>
                            <a:srgbClr val="000000"/>
                          </a:solidFill>
                          <a:effectLst/>
                          <a:latin typeface="Times New Roman" panose="02020603050405020304" pitchFamily="18" charset="0"/>
                        </a:rPr>
                        <a:t>Исполнение за </a:t>
                      </a:r>
                      <a:r>
                        <a:rPr lang="ru-RU" sz="1050" b="0" i="0" u="none" strike="noStrike" dirty="0" smtClean="0">
                          <a:solidFill>
                            <a:srgbClr val="000000"/>
                          </a:solidFill>
                          <a:effectLst/>
                          <a:latin typeface="Times New Roman" panose="02020603050405020304" pitchFamily="18" charset="0"/>
                        </a:rPr>
                        <a:t>2022 </a:t>
                      </a:r>
                      <a:r>
                        <a:rPr lang="ru-RU" sz="1050" b="0" i="0" u="none" strike="noStrike" dirty="0">
                          <a:solidFill>
                            <a:srgbClr val="000000"/>
                          </a:solidFill>
                          <a:effectLst/>
                          <a:latin typeface="Times New Roman" panose="02020603050405020304" pitchFamily="18" charset="0"/>
                        </a:rPr>
                        <a:t>год</a:t>
                      </a:r>
                    </a:p>
                  </a:txBody>
                  <a:tcPr marL="9525" marR="9525" marT="9525" marB="0" anchor="ctr">
                    <a:solidFill>
                      <a:schemeClr val="accent6">
                        <a:lumMod val="40000"/>
                        <a:lumOff val="60000"/>
                      </a:schemeClr>
                    </a:solidFill>
                  </a:tcPr>
                </a:tc>
                <a:tc gridSpan="4">
                  <a:txBody>
                    <a:bodyPr/>
                    <a:lstStyle/>
                    <a:p>
                      <a:pPr algn="ctr" fontAlgn="ctr"/>
                      <a:r>
                        <a:rPr lang="ru-RU" sz="1050" b="0" i="0" u="none" strike="noStrike" dirty="0" smtClean="0">
                          <a:solidFill>
                            <a:srgbClr val="000000"/>
                          </a:solidFill>
                          <a:effectLst/>
                          <a:latin typeface="Times New Roman" panose="02020603050405020304" pitchFamily="18" charset="0"/>
                        </a:rPr>
                        <a:t>2023 год </a:t>
                      </a:r>
                      <a:r>
                        <a:rPr lang="ru-RU" sz="1050" b="0" i="0" u="none" strike="noStrike" dirty="0">
                          <a:solidFill>
                            <a:srgbClr val="000000"/>
                          </a:solidFill>
                          <a:effectLst/>
                          <a:latin typeface="Times New Roman" panose="02020603050405020304" pitchFamily="18" charset="0"/>
                        </a:rPr>
                        <a:t>(текущий финансовый год)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smtClean="0">
                          <a:solidFill>
                            <a:srgbClr val="000000"/>
                          </a:solidFill>
                          <a:effectLst/>
                          <a:latin typeface="Times New Roman" panose="02020603050405020304" pitchFamily="18" charset="0"/>
                        </a:rPr>
                        <a:t>Бюджет </a:t>
                      </a:r>
                      <a:r>
                        <a:rPr lang="ru-RU" sz="1050" b="0" i="0" u="none" strike="noStrike" dirty="0">
                          <a:solidFill>
                            <a:srgbClr val="000000"/>
                          </a:solidFill>
                          <a:effectLst/>
                          <a:latin typeface="Times New Roman" panose="02020603050405020304" pitchFamily="18" charset="0"/>
                        </a:rPr>
                        <a:t>на очередной финансовый год и плановый период</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050" b="0" i="0" u="none" strike="noStrike" dirty="0">
                          <a:solidFill>
                            <a:srgbClr val="000000"/>
                          </a:solidFill>
                          <a:effectLst/>
                          <a:latin typeface="Times New Roman" panose="02020603050405020304" pitchFamily="18" charset="0"/>
                        </a:rPr>
                        <a:t>Отклонение </a:t>
                      </a:r>
                      <a:r>
                        <a:rPr lang="ru-RU" sz="1050" b="0" i="0" u="none" strike="noStrike" dirty="0" smtClean="0">
                          <a:solidFill>
                            <a:srgbClr val="000000"/>
                          </a:solidFill>
                          <a:effectLst/>
                          <a:latin typeface="Times New Roman" panose="02020603050405020304" pitchFamily="18" charset="0"/>
                        </a:rPr>
                        <a:t>бюджета </a:t>
                      </a:r>
                      <a:r>
                        <a:rPr lang="ru-RU" sz="1050" b="0" i="0" u="none" strike="noStrike" dirty="0">
                          <a:solidFill>
                            <a:srgbClr val="000000"/>
                          </a:solidFill>
                          <a:effectLst/>
                          <a:latin typeface="Times New Roman" panose="02020603050405020304" pitchFamily="18" charset="0"/>
                        </a:rPr>
                        <a:t>от ожидаемого исполнения текущего финансового года ("+" увеличение расходов, "-" уменьшение расходов)</a:t>
                      </a: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46461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Уточненный план по состоянию на 1 октября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года</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Ожидаемое исполнение за </a:t>
                      </a:r>
                      <a:r>
                        <a:rPr lang="ru-RU" sz="1000" b="0" i="0" u="none" strike="noStrike" dirty="0" smtClean="0">
                          <a:solidFill>
                            <a:srgbClr val="000000"/>
                          </a:solidFill>
                          <a:effectLst/>
                          <a:latin typeface="Times New Roman" panose="02020603050405020304" pitchFamily="18" charset="0"/>
                        </a:rPr>
                        <a:t>2023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Отклонение плановых показателей от ожидаемого исполнения ("+ "экономия, "-" требуется дополнительно) </a:t>
                      </a:r>
                    </a:p>
                  </a:txBody>
                  <a:tcPr marL="9525" marR="9525" marT="9525" marB="0" anchor="ctr"/>
                </a:tc>
                <a:tc>
                  <a:txBody>
                    <a:bodyPr/>
                    <a:lstStyle/>
                    <a:p>
                      <a:pPr algn="ctr" fontAlgn="ctr"/>
                      <a:r>
                        <a:rPr lang="ru-RU" sz="1000" b="0" i="0" u="none" strike="noStrike" dirty="0">
                          <a:solidFill>
                            <a:srgbClr val="000000"/>
                          </a:solidFill>
                          <a:effectLst/>
                          <a:latin typeface="Times New Roman" panose="02020603050405020304" pitchFamily="18" charset="0"/>
                        </a:rPr>
                        <a:t>% исполнения от уточненного плана</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2024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2025 </a:t>
                      </a:r>
                      <a:r>
                        <a:rPr lang="ru-RU" sz="1000" b="0" i="0" u="none" strike="noStrike" dirty="0">
                          <a:solidFill>
                            <a:srgbClr val="000000"/>
                          </a:solidFill>
                          <a:effectLst/>
                          <a:latin typeface="Times New Roman" panose="02020603050405020304" pitchFamily="18" charset="0"/>
                        </a:rPr>
                        <a:t>год</a:t>
                      </a:r>
                    </a:p>
                  </a:txBody>
                  <a:tcPr marL="9525" marR="9525" marT="9525" marB="0" anchor="ctr"/>
                </a:tc>
                <a:tc>
                  <a:txBody>
                    <a:bodyPr/>
                    <a:lstStyle/>
                    <a:p>
                      <a:pPr algn="ctr" fontAlgn="ctr"/>
                      <a:r>
                        <a:rPr lang="ru-RU" sz="1000" b="0" i="0" u="none" strike="noStrike" dirty="0" smtClean="0">
                          <a:solidFill>
                            <a:srgbClr val="000000"/>
                          </a:solidFill>
                          <a:effectLst/>
                          <a:latin typeface="Times New Roman" panose="02020603050405020304" pitchFamily="18" charset="0"/>
                        </a:rPr>
                        <a:t>2026 год</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97569">
                <a:tc>
                  <a:txBody>
                    <a:bodyPr/>
                    <a:lstStyle/>
                    <a:p>
                      <a:pPr algn="ctr" fontAlgn="ctr"/>
                      <a:r>
                        <a:rPr lang="ru-RU" sz="1100" b="0" i="0" u="none" strike="noStrike">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7=5-6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8=6/5*100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12=9-6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13=10-6</a:t>
                      </a:r>
                    </a:p>
                  </a:txBody>
                  <a:tcPr marL="9525" marR="9525" marT="9525" marB="0" anchor="ctr"/>
                </a:tc>
                <a:tc>
                  <a:txBody>
                    <a:bodyPr/>
                    <a:lstStyle/>
                    <a:p>
                      <a:pPr algn="ctr" fontAlgn="ctr"/>
                      <a:r>
                        <a:rPr lang="ru-RU" sz="1100" b="0" i="0" u="none" strike="noStrike">
                          <a:solidFill>
                            <a:srgbClr val="000000"/>
                          </a:solidFill>
                          <a:effectLst/>
                          <a:latin typeface="Times New Roman" panose="02020603050405020304" pitchFamily="18" charset="0"/>
                        </a:rPr>
                        <a:t>14=11-6</a:t>
                      </a:r>
                    </a:p>
                  </a:txBody>
                  <a:tcPr marL="9525" marR="9525" marT="9525" marB="0" anchor="ctr"/>
                </a:tc>
                <a:extLst>
                  <a:ext uri="{0D108BD9-81ED-4DB2-BD59-A6C34878D82A}">
                    <a16:rowId xmlns:a16="http://schemas.microsoft.com/office/drawing/2014/main" xmlns="" val="10002"/>
                  </a:ext>
                </a:extLst>
              </a:tr>
              <a:tr h="842866">
                <a:tc>
                  <a:txBody>
                    <a:bodyPr/>
                    <a:lstStyle/>
                    <a:p>
                      <a:pPr algn="l" fontAlgn="b"/>
                      <a:r>
                        <a:rPr lang="ru-RU" sz="1200" b="0" i="0" u="none" strike="noStrike" dirty="0">
                          <a:solidFill>
                            <a:srgbClr val="000000"/>
                          </a:solidFill>
                          <a:effectLst/>
                          <a:latin typeface="Times New Roman" panose="02020603050405020304" pitchFamily="18" charset="0"/>
                        </a:rPr>
                        <a:t>Обеспечивающая </a:t>
                      </a:r>
                      <a:r>
                        <a:rPr lang="ru-RU" sz="1200" b="0" i="0" u="none" strike="noStrike" dirty="0" smtClean="0">
                          <a:solidFill>
                            <a:srgbClr val="000000"/>
                          </a:solidFill>
                          <a:effectLst/>
                          <a:latin typeface="Times New Roman" panose="02020603050405020304" pitchFamily="18" charset="0"/>
                        </a:rPr>
                        <a:t>подпрограмма</a:t>
                      </a:r>
                    </a:p>
                    <a:p>
                      <a:pPr algn="l" fontAlgn="b"/>
                      <a:endParaRPr lang="ru-RU" sz="1200" b="0" i="0" u="none" strike="noStrike" dirty="0" smtClean="0">
                        <a:solidFill>
                          <a:srgbClr val="000000"/>
                        </a:solidFill>
                        <a:effectLst/>
                        <a:latin typeface="Times New Roman" panose="02020603050405020304" pitchFamily="18" charset="0"/>
                      </a:endParaRP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48 621,8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53 533,3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53 818,5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-285,2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45 078,2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44 909,7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45 007,1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-8 740,3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-8 908,8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-8 811,4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522856">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"Жилище"</a:t>
                      </a:r>
                    </a:p>
                  </a:txBody>
                  <a:tcPr marL="9525" marR="9525" marT="9525" marB="0" anchor="ctr"/>
                </a:tc>
                <a:tc>
                  <a:txBody>
                    <a:bodyPr/>
                    <a:lstStyle/>
                    <a:p>
                      <a:pPr algn="ctr" fontAlgn="ctr"/>
                      <a:r>
                        <a:rPr lang="ru-RU" sz="1200" b="1"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83 138,8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72 208,0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72 060,2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147,8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55 395,8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76 590,0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59 932,7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-16 664,4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4 529,8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-12 127,5</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5"/>
                  </a:ext>
                </a:extLst>
              </a:tr>
              <a:tr h="785841">
                <a:tc>
                  <a:txBody>
                    <a:bodyPr/>
                    <a:lstStyle/>
                    <a:p>
                      <a:pPr algn="l" fontAlgn="b"/>
                      <a:r>
                        <a:rPr lang="ru-RU" sz="1200" b="0" i="0" u="none" strike="noStrike" dirty="0" smtClean="0">
                          <a:solidFill>
                            <a:srgbClr val="000000"/>
                          </a:solidFill>
                          <a:effectLst/>
                          <a:latin typeface="Times New Roman" panose="02020603050405020304" pitchFamily="18" charset="0"/>
                        </a:rPr>
                        <a:t>Подпрограмма «Создание условий для жилищного строительства«</a:t>
                      </a:r>
                    </a:p>
                    <a:p>
                      <a:pPr algn="l" fontAlgn="b"/>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0" i="0" u="none" strike="noStrike" smtClean="0">
                          <a:solidFill>
                            <a:srgbClr val="000000"/>
                          </a:solidFill>
                          <a:effectLst/>
                          <a:latin typeface="Times New Roman" panose="02020603050405020304" pitchFamily="18" charset="0"/>
                        </a:rPr>
                        <a:t>09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974,9</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-498,0</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6"/>
                  </a:ext>
                </a:extLst>
              </a:tr>
              <a:tr h="397971">
                <a:tc>
                  <a:txBody>
                    <a:bodyPr/>
                    <a:lstStyle/>
                    <a:p>
                      <a:pPr algn="l" fontAlgn="b"/>
                      <a:r>
                        <a:rPr lang="ru-RU" sz="1200" b="0" i="0" u="none" strike="noStrike" dirty="0">
                          <a:solidFill>
                            <a:srgbClr val="000000"/>
                          </a:solidFill>
                          <a:effectLst/>
                          <a:latin typeface="Times New Roman" panose="02020603050405020304" pitchFamily="18" charset="0"/>
                        </a:rPr>
                        <a:t>Подпрограмма "Обеспечение жильем молодых семей"</a:t>
                      </a:r>
                    </a:p>
                  </a:txBody>
                  <a:tcPr marL="9525" marR="9525" marT="9525" marB="0" anchor="b"/>
                </a:tc>
                <a:tc>
                  <a:txBody>
                    <a:bodyPr/>
                    <a:lstStyle/>
                    <a:p>
                      <a:pPr algn="ctr" fontAlgn="ctr"/>
                      <a:r>
                        <a:rPr lang="ru-RU" sz="1200" b="0" i="0" u="none" strike="noStrike">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2 354,5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4 008,8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3 179,0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3 507,7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4 008,8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3 179,0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3 507,7</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7"/>
                  </a:ext>
                </a:extLst>
              </a:tr>
            </a:tbl>
          </a:graphicData>
        </a:graphic>
      </p:graphicFrame>
      <p:sp>
        <p:nvSpPr>
          <p:cNvPr id="4" name="Заголовок 3"/>
          <p:cNvSpPr>
            <a:spLocks noGrp="1"/>
          </p:cNvSpPr>
          <p:nvPr>
            <p:ph type="title"/>
          </p:nvPr>
        </p:nvSpPr>
        <p:spPr>
          <a:xfrm>
            <a:off x="155121" y="0"/>
            <a:ext cx="11782429" cy="1190625"/>
          </a:xfrm>
        </p:spPr>
        <p:txBody>
          <a:bodyPr/>
          <a:lstStyle/>
          <a:p>
            <a:r>
              <a:rPr lang="ru-RU" sz="2400" dirty="0">
                <a:solidFill>
                  <a:prstClr val="black"/>
                </a:solidFill>
                <a:latin typeface="Calibri"/>
                <a:hlinkClick r:id="rId2" action="ppaction://hlinksldjump"/>
              </a:rPr>
              <a:t>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a:t>
            </a:r>
            <a:r>
              <a:rPr lang="ru-RU" sz="1200" dirty="0">
                <a:solidFill>
                  <a:prstClr val="black"/>
                </a:solidFill>
                <a:hlinkClick r:id="rId2" action="ppaction://hlinksldjump"/>
              </a:rPr>
              <a:t>                     </a:t>
            </a:r>
            <a:r>
              <a:rPr lang="ru-RU" sz="1200" dirty="0">
                <a:solidFill>
                  <a:prstClr val="black"/>
                </a:solidFill>
              </a:rPr>
              <a:t>(в тыс. руб.)</a:t>
            </a:r>
            <a:endParaRPr lang="ru-RU" sz="1200" dirty="0">
              <a:latin typeface="+mn-lt"/>
            </a:endParaRPr>
          </a:p>
        </p:txBody>
      </p:sp>
      <p:sp>
        <p:nvSpPr>
          <p:cNvPr id="3" name="Прямоугольник 2"/>
          <p:cNvSpPr/>
          <p:nvPr/>
        </p:nvSpPr>
        <p:spPr>
          <a:xfrm>
            <a:off x="382555" y="6279502"/>
            <a:ext cx="1334278" cy="475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13175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Тема Offic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12_TF34076243" id="{94C2722F-8848-4209-9C4C-09427914FB00}" vid="{8B6D946A-4E88-4114-B5AD-CF66231E8EAC}"/>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19797F-2510-4681-A59B-FCD8F3733FE0}">
  <ds:schemaRefs>
    <ds:schemaRef ds:uri="http://purl.org/dc/terms/"/>
    <ds:schemaRef ds:uri="http://schemas.microsoft.com/office/infopath/2007/PartnerControls"/>
    <ds:schemaRef ds:uri="71af3243-3dd4-4a8d-8c0d-dd76da1f02a5"/>
    <ds:schemaRef ds:uri="http://www.w3.org/XML/1998/namespace"/>
    <ds:schemaRef ds:uri="http://purl.org/dc/dcmitype/"/>
    <ds:schemaRef ds:uri="16c05727-aa75-4e4a-9b5f-8a80a1165891"/>
    <ds:schemaRef ds:uri="http://schemas.openxmlformats.org/package/2006/metadata/core-properties"/>
    <ds:schemaRef ds:uri="http://schemas.microsoft.com/office/2006/documentManagement/typ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3.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Презентация с синими сферами</Template>
  <TotalTime>0</TotalTime>
  <Words>35750</Words>
  <Application>Microsoft Office PowerPoint</Application>
  <PresentationFormat>Широкоэкранный</PresentationFormat>
  <Paragraphs>8516</Paragraphs>
  <Slides>164</Slides>
  <Notes>97</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164</vt:i4>
      </vt:variant>
    </vt:vector>
  </HeadingPairs>
  <TitlesOfParts>
    <vt:vector size="173" baseType="lpstr">
      <vt:lpstr>Arial</vt:lpstr>
      <vt:lpstr>Calibri</vt:lpstr>
      <vt:lpstr>Century Gothic</vt:lpstr>
      <vt:lpstr>Constantia</vt:lpstr>
      <vt:lpstr>Corbel</vt:lpstr>
      <vt:lpstr>Times New Roman</vt:lpstr>
      <vt:lpstr>Wingdings</vt:lpstr>
      <vt:lpstr>Wingdings 3</vt:lpstr>
      <vt:lpstr>2_Тема Office</vt:lpstr>
      <vt:lpstr>ФИНАНСОВОЕ УПРАВЛЕНИЕ АДМИНИСТРАЦИИ ГОРОДСКОГО ОКРУГА ВОСКРЕСЕНСК МОСКОВСКОЙ ОБЛАСТИ </vt:lpstr>
      <vt:lpstr>БЮДЖЕТ ДЛЯ ГРАЖДАН   бюджет городского округа воскресенск московской области на 2024 год и плановый период 2025 и 2026 годов</vt:lpstr>
      <vt:lpstr>Уважаемые жители городского округа Воскресенск! </vt:lpstr>
      <vt:lpstr>Содержание</vt:lpstr>
      <vt:lpstr>Основные вехи появления бюджетов в финансовой жизни государств</vt:lpstr>
      <vt:lpstr>Описание административно-территориального деления Воскресенска </vt:lpstr>
      <vt:lpstr>Принцип прозрачности (открытости) бюджета (ст. 36 БК РФ)</vt:lpstr>
      <vt:lpstr>Открытость бюджета городского округа Воскресенск Московской области</vt:lpstr>
      <vt:lpstr>рейтинг муниципальных образований Московской области по открытости бюджетных данных в 2023 году</vt:lpstr>
      <vt:lpstr>Основные термины и понятия</vt:lpstr>
      <vt:lpstr>Основные понятия и определения </vt:lpstr>
      <vt:lpstr>Презентация PowerPoint</vt:lpstr>
      <vt:lpstr>В зависимости от соотношения доходной и расходной частей бюджета, можно выделить следующие виды бюджетов </vt:lpstr>
      <vt:lpstr>участие в бюджетном процессе  и влияние гражданина на него</vt:lpstr>
      <vt:lpstr>Презентация PowerPoint</vt:lpstr>
      <vt:lpstr>Сведения, необходимые для  составления проекта бюджета</vt:lpstr>
      <vt:lpstr>Информация об основных показателях  социально-экономического развития  городского округа Воскресенск</vt:lpstr>
      <vt:lpstr>Информация об основных показателях  социально-экономического развития   городского округа Воскресенск</vt:lpstr>
      <vt:lpstr>Информация об основных задачах и приоритетах ДОЛГОВОЙ политики городского округа на 2024 год и плановый период 2025 и 2026 годов</vt:lpstr>
      <vt:lpstr>Информация об основных задачах и приоритетах  бюджетной политики городского округа на 2024 год и плановый период 2025 и 2026 годов</vt:lpstr>
      <vt:lpstr>   Основные задачи и приоритеты бюджетной политики  городского округа Воскресенск московской области на 2024 год и плановый период 2025 и 2026 годов</vt:lpstr>
      <vt:lpstr>       </vt:lpstr>
      <vt:lpstr>Основные характеристики  Бюджета  городского округа Воскресенск  на 2024 год и на плановый период 2025 и 2026 годов                                                                                                               (в млн. рублях)</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(в тыс.рублях)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(в тыс.рублях)</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области(в тыс.рублях)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 </vt:lpstr>
      <vt:lpstr>Структура доходов бюджета городского округа Воскресенск Московской области</vt:lpstr>
      <vt:lpstr>Презентация PowerPoint</vt:lpstr>
      <vt:lpstr>Информация об Удельном объеме налоговых и неналоговых доходов  бюджета в расчете на душу населения в сравнении  с другими муниципальными образованиями Московской области  </vt:lpstr>
      <vt:lpstr>Информация о налоговых льготах и ставках налогов    установленные представительными органами местного самоуправления  На территории городского округа Воскресенск Московской области налоговые льготы предусмотрены отдельным категориям налогоплательщиков по налогу на имущество физических лиц и земельному  налогу. </vt:lpstr>
      <vt:lpstr>Земельный налог</vt:lpstr>
      <vt:lpstr>Ставки об уплате земельного налога (решение Совета депутатов городского  округа Воскресенск Московской области от 18.11.2019 № 52/6 «о земельном налоге  на территории городского округа Воскресенск московской области  (с изменениями от 27.02.2020 № 142/14, 22.05.2020 № 217/19, 29.10.2020 № 283/28, 25.02.2021 № 337/36, 22.12.2022 № 619/85, 27.10.2023 № 840/111)</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Налог на имущество физических лиц</vt:lpstr>
      <vt:lpstr>Ставки об уплате налога на имущество физических лиц (Решение Совета депутатов городского округа Воскресенск Московской области от 18.11.2019 № 53/6  «О налоге на имущество физических лиц на территории городского округа Воскресенск Московской области»   (с изменениями от 22.05.2020 № 218/19)</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Сведения о расходах по разделам и подразделам классификации расходов бюджета на 2024 год и плановый период 2025 и 2026 годов в сравнении с 2023 годом (млн. рублей)</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 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                                                               </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Сведения о расходах БЮДЖЕТА ГОРОДСКОГО ОКРУГА ВОСКРЕСЕНСК в разрезе муниципальных ПРОГРАММ на 2024 год и плановый период 2025 и 2026 годов в сравнении с 2023 годом                                                                                   (в тыс. 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Дефицит бюджета городского округа Воскресенск </vt:lpstr>
      <vt:lpstr>Сведения об объеме и структуре муниципального долга городского округа Воскресенск Московской области,  а также расходы на его обслуживание в млн. руб.</vt:lpstr>
      <vt:lpstr>Контактная информация</vt:lpstr>
      <vt:lpstr>Спасибо</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2020-10-28T06:39:08Z</dcterms:created>
  <dcterms:modified xsi:type="dcterms:W3CDTF">2024-02-19T08:19:42Z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